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24" r:id="rId16"/>
    <p:sldId id="325" r:id="rId17"/>
    <p:sldId id="271" r:id="rId18"/>
    <p:sldId id="323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26" r:id="rId42"/>
    <p:sldId id="327" r:id="rId43"/>
    <p:sldId id="328" r:id="rId44"/>
    <p:sldId id="329" r:id="rId45"/>
    <p:sldId id="331" r:id="rId46"/>
    <p:sldId id="333" r:id="rId47"/>
    <p:sldId id="332" r:id="rId48"/>
    <p:sldId id="335" r:id="rId49"/>
    <p:sldId id="296" r:id="rId50"/>
    <p:sldId id="297" r:id="rId51"/>
    <p:sldId id="298" r:id="rId52"/>
    <p:sldId id="336" r:id="rId53"/>
    <p:sldId id="299" r:id="rId54"/>
    <p:sldId id="334" r:id="rId55"/>
    <p:sldId id="300" r:id="rId56"/>
    <p:sldId id="301" r:id="rId57"/>
    <p:sldId id="302" r:id="rId58"/>
    <p:sldId id="303" r:id="rId59"/>
    <p:sldId id="304" r:id="rId60"/>
    <p:sldId id="337" r:id="rId61"/>
    <p:sldId id="338" r:id="rId62"/>
    <p:sldId id="339" r:id="rId63"/>
    <p:sldId id="342" r:id="rId64"/>
    <p:sldId id="340" r:id="rId65"/>
    <p:sldId id="305" r:id="rId66"/>
    <p:sldId id="306" r:id="rId67"/>
    <p:sldId id="307" r:id="rId68"/>
    <p:sldId id="308" r:id="rId69"/>
    <p:sldId id="309" r:id="rId70"/>
    <p:sldId id="310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43" r:id="rId8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2"/>
    <a:srgbClr val="9BCC00"/>
    <a:srgbClr val="9ED000"/>
    <a:srgbClr val="F4FCD8"/>
    <a:srgbClr val="E8FFC8"/>
    <a:srgbClr val="FAF7C8"/>
    <a:srgbClr val="FAF8C8"/>
    <a:srgbClr val="F5FFC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0" autoAdjust="0"/>
    <p:restoredTop sz="94468" autoAdjust="0"/>
  </p:normalViewPr>
  <p:slideViewPr>
    <p:cSldViewPr>
      <p:cViewPr>
        <p:scale>
          <a:sx n="80" d="100"/>
          <a:sy n="80" d="100"/>
        </p:scale>
        <p:origin x="1002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25.01.2013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25.01.2013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46772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259458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695685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95184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00694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9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759540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715581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205155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2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538920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042082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6576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668003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78456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742465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7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371670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8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220209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00304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843856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263277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946174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001811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4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06009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2488" y="573088"/>
            <a:ext cx="4964112" cy="3722687"/>
          </a:xfrm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4719638"/>
            <a:ext cx="5494338" cy="4719637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01477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321774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498656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752765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4292778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3415543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5350224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96829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609817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40248387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DA2A2-E544-46F9-AC2E-701D24DD02F6}" type="slidenum">
              <a:rPr lang="en-US"/>
              <a:pPr/>
              <a:t>49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1139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6106846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5E16A-096F-4540-A667-160F6C0B0296}" type="slidenum">
              <a:rPr lang="en-US"/>
              <a:pPr/>
              <a:t>50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18" y="4415530"/>
            <a:ext cx="5505778" cy="4183603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39921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AB636-DA53-4DF7-8DB5-FF269DCB01F9}" type="slidenum">
              <a:rPr lang="en-US"/>
              <a:pPr/>
              <a:t>51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18" y="4415530"/>
            <a:ext cx="5505778" cy="4183603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29955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AB636-DA53-4DF7-8DB5-FF269DCB01F9}" type="slidenum">
              <a:rPr lang="en-US"/>
              <a:pPr/>
              <a:t>52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18" y="4415530"/>
            <a:ext cx="5505778" cy="4183603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6741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333A3-C7B4-43E5-866F-2D434D80B2C1}" type="slidenum">
              <a:rPr lang="en-US"/>
              <a:pPr/>
              <a:t>53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18" y="4415530"/>
            <a:ext cx="5505778" cy="4183603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23345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333A3-C7B4-43E5-866F-2D434D80B2C1}" type="slidenum">
              <a:rPr lang="en-US"/>
              <a:pPr/>
              <a:t>54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018" y="4415530"/>
            <a:ext cx="5505778" cy="4183603"/>
          </a:xfr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67723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##</a:t>
            </a:r>
            <a:endParaRPr lang="en-US" sz="1200" i="0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1190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63130-4BA6-40CF-8AE8-F9B242B2476C}" type="slidenum">
              <a:rPr lang="en-US"/>
              <a:pPr/>
              <a:t>60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4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58373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C1E4A-706A-42B5-94F6-5EA1F3C029C6}" type="slidenum">
              <a:rPr lang="en-US"/>
              <a:pPr/>
              <a:t>61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38777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2048F-0E7A-463C-83C1-EAD5D0E38B29}" type="slidenum">
              <a:rPr lang="en-US"/>
              <a:pPr/>
              <a:t>62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84416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2048F-0E7A-463C-83C1-EAD5D0E38B29}" type="slidenum">
              <a:rPr lang="en-US"/>
              <a:pPr/>
              <a:t>63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81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*</a:t>
            </a:r>
            <a:endParaRPr lang="en-US" sz="1200" i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07/16/96</a:t>
            </a:r>
            <a:endParaRPr lang="en-US" sz="1200" i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*</a:t>
            </a:r>
            <a:endParaRPr lang="en-US" sz="1200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804882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3AA892-11DD-425C-8D85-50919914FA59}" type="slidenum">
              <a:rPr lang="en-US"/>
              <a:pPr/>
              <a:t>64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76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925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242415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341472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4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4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4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1244694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07/16/96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*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738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73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 smtClean="0">
                <a:solidFill>
                  <a:schemeClr val="tx1"/>
                </a:solidFill>
              </a:rPr>
              <a:t>##</a:t>
            </a:r>
            <a:endParaRPr lang="en-US" sz="1200" b="0" i="0" smtClean="0">
              <a:solidFill>
                <a:schemeClr val="tx1"/>
              </a:solidFill>
            </a:endParaRPr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smtClean="0"/>
          </a:p>
        </p:txBody>
      </p:sp>
    </p:spTree>
    <p:extLst>
      <p:ext uri="{BB962C8B-B14F-4D97-AF65-F5344CB8AC3E}">
        <p14:creationId xmlns:p14="http://schemas.microsoft.com/office/powerpoint/2010/main" val="89861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39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75" y="71438"/>
            <a:ext cx="6337300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60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nakov.com/" TargetMode="Externa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omes.cs.washington.edu/~mernst/advice/version-control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omes.cs.washington.edu/~mernst/advice/version-control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3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3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image" Target="../media/image3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tigris.org/" TargetMode="External"/><Relationship Id="rId2" Type="http://schemas.openxmlformats.org/officeDocument/2006/relationships/hyperlink" Target="http://subversion.tigris.org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tortoisesvn.tigris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gi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lex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tfs.visualstudio.com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msysgit.github.com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githu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rojecthosting/" TargetMode="External"/><Relationship Id="rId2" Type="http://schemas.openxmlformats.org/officeDocument/2006/relationships/hyperlink" Target="http://www.sourceforge.net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jectlocker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bitbucket.org/" TargetMode="External"/><Relationship Id="rId2" Type="http://schemas.openxmlformats.org/officeDocument/2006/relationships/hyperlink" Target="http://www.assembl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eanstalkapp.com/" TargetMode="External"/><Relationship Id="rId5" Type="http://schemas.openxmlformats.org/officeDocument/2006/relationships/hyperlink" Target="http://www.xp-dev.com/" TargetMode="External"/><Relationship Id="rId4" Type="http://schemas.openxmlformats.org/officeDocument/2006/relationships/hyperlink" Target="http://unfuddle.com/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1268760"/>
            <a:ext cx="8229600" cy="1524000"/>
          </a:xfrm>
        </p:spPr>
        <p:txBody>
          <a:bodyPr/>
          <a:lstStyle/>
          <a:p>
            <a:pPr algn="r">
              <a:lnSpc>
                <a:spcPts val="6000"/>
              </a:lnSpc>
              <a:defRPr/>
            </a:pPr>
            <a:r>
              <a:rPr lang="en-US" sz="5400" dirty="0" smtClean="0">
                <a:solidFill>
                  <a:srgbClr val="D4FF5B"/>
                </a:solidFill>
              </a:rPr>
              <a:t>Source Control Systems</a:t>
            </a:r>
            <a:endParaRPr lang="bg-BG" sz="5400" dirty="0">
              <a:solidFill>
                <a:srgbClr val="D4FF5B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627784" y="3048000"/>
            <a:ext cx="6059016" cy="854102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Source </a:t>
            </a:r>
            <a:r>
              <a:rPr lang="en-US" dirty="0"/>
              <a:t>Control </a:t>
            </a:r>
            <a:r>
              <a:rPr lang="en-US" dirty="0" smtClean="0"/>
              <a:t>Repositories for</a:t>
            </a:r>
            <a:br>
              <a:rPr lang="en-US" dirty="0" smtClean="0"/>
            </a:br>
            <a:r>
              <a:rPr lang="en-US" dirty="0" smtClean="0"/>
              <a:t>Team Collaboration: SVN, TFS, Git</a:t>
            </a:r>
            <a:endParaRPr lang="bg-BG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48918"/>
            <a:ext cx="2821377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8" y="2918910"/>
            <a:ext cx="1878274" cy="1195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4"/>
          <p:cNvSpPr>
            <a:spLocks noGrp="1"/>
          </p:cNvSpPr>
          <p:nvPr/>
        </p:nvSpPr>
        <p:spPr>
          <a:xfrm>
            <a:off x="533400" y="4548918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20" name="Text Placeholder 5"/>
          <p:cNvSpPr>
            <a:spLocks noGrp="1"/>
          </p:cNvSpPr>
          <p:nvPr/>
        </p:nvSpPr>
        <p:spPr>
          <a:xfrm>
            <a:off x="559626" y="5810564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/>
        </p:nvSpPr>
        <p:spPr>
          <a:xfrm>
            <a:off x="559626" y="6115364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/>
        </p:nvSpPr>
        <p:spPr>
          <a:xfrm>
            <a:off x="546101" y="5006118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/>
        </p:nvSpPr>
        <p:spPr>
          <a:xfrm>
            <a:off x="558801" y="538265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>
                <a:hlinkClick r:id="rId6"/>
              </a:rPr>
              <a:t>www.nakov.com</a:t>
            </a:r>
            <a:endParaRPr lang="en-US" sz="1800" dirty="0"/>
          </a:p>
        </p:txBody>
      </p:sp>
      <p:pic>
        <p:nvPicPr>
          <p:cNvPr id="1028" name="Picture 4" descr="tfs 2010 bo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68085"/>
            <a:ext cx="1981200" cy="1315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961" y="478971"/>
            <a:ext cx="1292900" cy="1121229"/>
          </a:xfrm>
          <a:prstGeom prst="roundRect">
            <a:avLst>
              <a:gd name="adj" fmla="val 3596"/>
            </a:avLst>
          </a:prstGeom>
          <a:noFill/>
        </p:spPr>
      </p:pic>
      <p:pic>
        <p:nvPicPr>
          <p:cNvPr id="1030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954" y="478971"/>
            <a:ext cx="2827446" cy="1121229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65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Vocabulary </a:t>
            </a:r>
            <a:r>
              <a:rPr lang="bg-BG" dirty="0" smtClean="0"/>
              <a:t>(2)</a:t>
            </a:r>
            <a:endParaRPr lang="en-US" dirty="0" smtClean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838200"/>
            <a:ext cx="8496300" cy="5832648"/>
          </a:xfrm>
          <a:noFill/>
          <a:ln/>
          <a:effectLst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modification to a local file (document) that is under version control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 List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set of changes to multiple files that are going to be committed at the same time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Check-In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Submits the </a:t>
            </a:r>
            <a:r>
              <a:rPr lang="en-US" dirty="0"/>
              <a:t>changes made </a:t>
            </a:r>
            <a:r>
              <a:rPr lang="en-US" dirty="0" smtClean="0"/>
              <a:t>from the local working </a:t>
            </a:r>
            <a:r>
              <a:rPr lang="en-US" dirty="0"/>
              <a:t>copy </a:t>
            </a:r>
            <a:r>
              <a:rPr lang="en-US" dirty="0" smtClean="0"/>
              <a:t>to the repository</a:t>
            </a:r>
            <a:endParaRPr lang="bg-BG" dirty="0"/>
          </a:p>
          <a:p>
            <a:pPr lvl="1">
              <a:lnSpc>
                <a:spcPct val="90000"/>
              </a:lnSpc>
            </a:pPr>
            <a:r>
              <a:rPr lang="en-US" dirty="0"/>
              <a:t>Automatically creates a new 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Conflicts may occur</a:t>
            </a:r>
            <a:r>
              <a:rPr lang="bg-BG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Vocabulary </a:t>
            </a:r>
            <a:r>
              <a:rPr lang="bg-BG" dirty="0" smtClean="0"/>
              <a:t>(3)</a:t>
            </a:r>
            <a:endParaRPr lang="en-US" dirty="0" smtClean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836067"/>
            <a:ext cx="8569325" cy="5761285"/>
          </a:xfrm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Conflict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simultaneous change to a </a:t>
            </a:r>
            <a:r>
              <a:rPr lang="en-US" dirty="0" smtClean="0"/>
              <a:t>certain file </a:t>
            </a:r>
            <a:r>
              <a:rPr lang="en-US" dirty="0"/>
              <a:t>by multiple users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Can be solved automatically </a:t>
            </a:r>
            <a:r>
              <a:rPr lang="en-US" dirty="0"/>
              <a:t>and </a:t>
            </a:r>
            <a:r>
              <a:rPr lang="en-US" dirty="0" smtClean="0"/>
              <a:t>manually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Update</a:t>
            </a:r>
            <a:r>
              <a:rPr lang="bg-BG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Latest Version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Fetch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Pull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Download </a:t>
            </a:r>
            <a:r>
              <a:rPr lang="en-US" dirty="0"/>
              <a:t>the </a:t>
            </a:r>
            <a:r>
              <a:rPr lang="en-US" dirty="0" smtClean="0"/>
              <a:t>latest version of the </a:t>
            </a:r>
            <a:r>
              <a:rPr lang="en-US" dirty="0"/>
              <a:t>files from the repository to a local </a:t>
            </a:r>
            <a:r>
              <a:rPr lang="en-US" dirty="0" smtClean="0"/>
              <a:t>working directory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Undo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Check-Out</a:t>
            </a:r>
            <a:r>
              <a:rPr lang="bg-BG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Revert </a:t>
            </a:r>
            <a:r>
              <a:rPr lang="bg-BG" dirty="0" smtClean="0"/>
              <a:t>/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Undo Changes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Cancels the </a:t>
            </a:r>
            <a:r>
              <a:rPr lang="en-US" dirty="0" smtClean="0"/>
              <a:t>local changes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Restores their state from the repository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0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Vocabulary </a:t>
            </a:r>
            <a:r>
              <a:rPr lang="bg-BG" dirty="0" smtClean="0"/>
              <a:t>(4)</a:t>
            </a:r>
            <a:endParaRPr lang="en-US" dirty="0" smtClean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836712"/>
            <a:ext cx="8569325" cy="5904656"/>
          </a:xfrm>
          <a:noFill/>
          <a:ln/>
          <a:effectLst/>
        </p:spPr>
        <p:txBody>
          <a:bodyPr/>
          <a:lstStyle/>
          <a:p>
            <a:pPr>
              <a:lnSpc>
                <a:spcPct val="92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</a:t>
            </a:r>
          </a:p>
          <a:p>
            <a:pPr lvl="1">
              <a:lnSpc>
                <a:spcPct val="92000"/>
              </a:lnSpc>
            </a:pPr>
            <a:r>
              <a:rPr lang="en-US" dirty="0" smtClean="0"/>
              <a:t>Combines </a:t>
            </a:r>
            <a:r>
              <a:rPr lang="en-US" dirty="0"/>
              <a:t>the changes to a file </a:t>
            </a:r>
            <a:r>
              <a:rPr lang="en-US" dirty="0" smtClean="0"/>
              <a:t>changed locally and simultaneously in the repository </a:t>
            </a:r>
            <a:endParaRPr lang="bg-BG" dirty="0"/>
          </a:p>
          <a:p>
            <a:pPr lvl="1">
              <a:lnSpc>
                <a:spcPct val="92000"/>
              </a:lnSpc>
            </a:pPr>
            <a:r>
              <a:rPr lang="en-US" dirty="0"/>
              <a:t>Can be automated in most cases</a:t>
            </a:r>
          </a:p>
          <a:p>
            <a:pPr>
              <a:lnSpc>
                <a:spcPct val="92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Label</a:t>
            </a:r>
            <a:r>
              <a:rPr lang="bg-BG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Tag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2000"/>
              </a:lnSpc>
            </a:pPr>
            <a:r>
              <a:rPr lang="en-US" dirty="0"/>
              <a:t>Labels mark with a name a group of files in a given version</a:t>
            </a:r>
            <a:endParaRPr lang="bg-BG" dirty="0"/>
          </a:p>
          <a:p>
            <a:pPr lvl="1">
              <a:lnSpc>
                <a:spcPct val="92000"/>
              </a:lnSpc>
            </a:pPr>
            <a:r>
              <a:rPr lang="en-US" dirty="0"/>
              <a:t>For example a release</a:t>
            </a:r>
            <a:endParaRPr lang="bg-BG" dirty="0"/>
          </a:p>
          <a:p>
            <a:pPr>
              <a:lnSpc>
                <a:spcPct val="92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Branching</a:t>
            </a:r>
          </a:p>
          <a:p>
            <a:pPr lvl="1">
              <a:lnSpc>
                <a:spcPct val="92000"/>
              </a:lnSpc>
            </a:pPr>
            <a:r>
              <a:rPr lang="en-US" dirty="0"/>
              <a:t>Division of the repositories in a number of separate work flows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Version Control</a:t>
            </a:r>
            <a:r>
              <a:rPr lang="bg-BG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: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Typical Scenario</a:t>
            </a:r>
          </a:p>
        </p:txBody>
      </p:sp>
      <p:sp>
        <p:nvSpPr>
          <p:cNvPr id="595970" name="AutoShape 2"/>
          <p:cNvSpPr>
            <a:spLocks noChangeArrowheads="1"/>
          </p:cNvSpPr>
          <p:nvPr/>
        </p:nvSpPr>
        <p:spPr bwMode="auto">
          <a:xfrm>
            <a:off x="3419475" y="1066800"/>
            <a:ext cx="5343525" cy="5105400"/>
          </a:xfrm>
          <a:prstGeom prst="roundRect">
            <a:avLst>
              <a:gd name="adj" fmla="val 514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539750" y="1143000"/>
            <a:ext cx="86594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Users</a:t>
            </a:r>
          </a:p>
        </p:txBody>
      </p:sp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5638800" y="1190500"/>
            <a:ext cx="13899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2000" b="1" dirty="0"/>
              <a:t>Repository</a:t>
            </a:r>
          </a:p>
        </p:txBody>
      </p:sp>
      <p:sp>
        <p:nvSpPr>
          <p:cNvPr id="595974" name="AutoShape 6"/>
          <p:cNvSpPr>
            <a:spLocks noChangeArrowheads="1"/>
          </p:cNvSpPr>
          <p:nvPr/>
        </p:nvSpPr>
        <p:spPr bwMode="auto">
          <a:xfrm>
            <a:off x="468313" y="1653952"/>
            <a:ext cx="2808287" cy="1727200"/>
          </a:xfrm>
          <a:prstGeom prst="roundRect">
            <a:avLst>
              <a:gd name="adj" fmla="val 514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75" name="AutoShape 7"/>
          <p:cNvSpPr>
            <a:spLocks noChangeArrowheads="1"/>
          </p:cNvSpPr>
          <p:nvPr/>
        </p:nvSpPr>
        <p:spPr bwMode="auto">
          <a:xfrm>
            <a:off x="468313" y="3598639"/>
            <a:ext cx="2808287" cy="2573561"/>
          </a:xfrm>
          <a:prstGeom prst="roundRect">
            <a:avLst>
              <a:gd name="adj" fmla="val 5144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149252"/>
            <a:ext cx="1257300" cy="9207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4381277"/>
            <a:ext cx="1257300" cy="9207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978" name="AutoShape 10"/>
          <p:cNvSpPr>
            <a:spLocks noChangeArrowheads="1"/>
          </p:cNvSpPr>
          <p:nvPr/>
        </p:nvSpPr>
        <p:spPr bwMode="auto">
          <a:xfrm>
            <a:off x="3563938" y="1365027"/>
            <a:ext cx="1584325" cy="4537075"/>
          </a:xfrm>
          <a:prstGeom prst="roundRect">
            <a:avLst>
              <a:gd name="adj" fmla="val 5144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80" name="AutoShape 12"/>
          <p:cNvSpPr>
            <a:spLocks noChangeArrowheads="1"/>
          </p:cNvSpPr>
          <p:nvPr/>
        </p:nvSpPr>
        <p:spPr bwMode="auto">
          <a:xfrm>
            <a:off x="4068763" y="2373089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81" name="AutoShape 13"/>
          <p:cNvSpPr>
            <a:spLocks noChangeArrowheads="1"/>
          </p:cNvSpPr>
          <p:nvPr/>
        </p:nvSpPr>
        <p:spPr bwMode="auto">
          <a:xfrm>
            <a:off x="4068763" y="3093814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82" name="Text Box 14"/>
          <p:cNvSpPr txBox="1">
            <a:spLocks noChangeArrowheads="1"/>
          </p:cNvSpPr>
          <p:nvPr/>
        </p:nvSpPr>
        <p:spPr bwMode="auto">
          <a:xfrm>
            <a:off x="3554413" y="1371600"/>
            <a:ext cx="15075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Main </a:t>
            </a:r>
          </a:p>
          <a:p>
            <a:r>
              <a:rPr lang="en-US" dirty="0"/>
              <a:t>development</a:t>
            </a:r>
          </a:p>
          <a:p>
            <a:r>
              <a:rPr lang="en-US" dirty="0" smtClean="0"/>
              <a:t>line (trunk)</a:t>
            </a:r>
            <a:endParaRPr lang="en-US" dirty="0"/>
          </a:p>
          <a:p>
            <a:endParaRPr lang="en-US" dirty="0"/>
          </a:p>
        </p:txBody>
      </p:sp>
      <p:cxnSp>
        <p:nvCxnSpPr>
          <p:cNvPr id="23566" name="AutoShape 16"/>
          <p:cNvCxnSpPr>
            <a:cxnSpLocks noChangeShapeType="1"/>
            <a:stCxn id="595980" idx="2"/>
            <a:endCxn id="595981" idx="0"/>
          </p:cNvCxnSpPr>
          <p:nvPr/>
        </p:nvCxnSpPr>
        <p:spPr bwMode="auto">
          <a:xfrm>
            <a:off x="4392613" y="2769964"/>
            <a:ext cx="0" cy="32385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7" name="AutoShape 17"/>
          <p:cNvCxnSpPr>
            <a:cxnSpLocks noChangeShapeType="1"/>
            <a:stCxn id="595981" idx="2"/>
            <a:endCxn id="596015" idx="0"/>
          </p:cNvCxnSpPr>
          <p:nvPr/>
        </p:nvCxnSpPr>
        <p:spPr bwMode="auto">
          <a:xfrm flipH="1">
            <a:off x="4391025" y="3490689"/>
            <a:ext cx="1588" cy="32385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986" name="Text Box 18"/>
          <p:cNvSpPr txBox="1">
            <a:spLocks noChangeArrowheads="1"/>
          </p:cNvSpPr>
          <p:nvPr/>
        </p:nvSpPr>
        <p:spPr bwMode="auto">
          <a:xfrm>
            <a:off x="1187450" y="1774602"/>
            <a:ext cx="9043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User A</a:t>
            </a:r>
          </a:p>
        </p:txBody>
      </p:sp>
      <p:sp>
        <p:nvSpPr>
          <p:cNvPr id="595987" name="Text Box 19"/>
          <p:cNvSpPr txBox="1">
            <a:spLocks noChangeArrowheads="1"/>
          </p:cNvSpPr>
          <p:nvPr/>
        </p:nvSpPr>
        <p:spPr bwMode="auto">
          <a:xfrm>
            <a:off x="1042988" y="3717702"/>
            <a:ext cx="9076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2000" b="1" dirty="0"/>
              <a:t>User B</a:t>
            </a:r>
          </a:p>
        </p:txBody>
      </p:sp>
      <p:sp>
        <p:nvSpPr>
          <p:cNvPr id="595989" name="AutoShape 21"/>
          <p:cNvSpPr>
            <a:spLocks noChangeArrowheads="1"/>
          </p:cNvSpPr>
          <p:nvPr/>
        </p:nvSpPr>
        <p:spPr bwMode="auto">
          <a:xfrm>
            <a:off x="5795963" y="3525614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571" name="AutoShape 22"/>
          <p:cNvCxnSpPr>
            <a:cxnSpLocks noChangeShapeType="1"/>
            <a:stCxn id="596002" idx="2"/>
            <a:endCxn id="595989" idx="0"/>
          </p:cNvCxnSpPr>
          <p:nvPr/>
        </p:nvCxnSpPr>
        <p:spPr bwMode="auto">
          <a:xfrm>
            <a:off x="6119813" y="3201764"/>
            <a:ext cx="0" cy="32385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992" name="AutoShape 24"/>
          <p:cNvSpPr>
            <a:spLocks noChangeArrowheads="1"/>
          </p:cNvSpPr>
          <p:nvPr/>
        </p:nvSpPr>
        <p:spPr bwMode="auto">
          <a:xfrm>
            <a:off x="5795963" y="5398864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573" name="AutoShape 25"/>
          <p:cNvCxnSpPr>
            <a:cxnSpLocks noChangeShapeType="1"/>
            <a:stCxn id="595996" idx="2"/>
            <a:endCxn id="595992" idx="0"/>
          </p:cNvCxnSpPr>
          <p:nvPr/>
        </p:nvCxnSpPr>
        <p:spPr bwMode="auto">
          <a:xfrm>
            <a:off x="6119813" y="5148039"/>
            <a:ext cx="0" cy="250825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995" name="AutoShape 27"/>
          <p:cNvSpPr>
            <a:spLocks noChangeArrowheads="1"/>
          </p:cNvSpPr>
          <p:nvPr/>
        </p:nvSpPr>
        <p:spPr bwMode="auto">
          <a:xfrm>
            <a:off x="5292725" y="4173314"/>
            <a:ext cx="1584325" cy="1800225"/>
          </a:xfrm>
          <a:prstGeom prst="roundRect">
            <a:avLst>
              <a:gd name="adj" fmla="val 5144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96" name="AutoShape 28"/>
          <p:cNvSpPr>
            <a:spLocks noChangeArrowheads="1"/>
          </p:cNvSpPr>
          <p:nvPr/>
        </p:nvSpPr>
        <p:spPr bwMode="auto">
          <a:xfrm>
            <a:off x="5795963" y="4751164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97" name="Line 29"/>
          <p:cNvSpPr>
            <a:spLocks noChangeShapeType="1"/>
          </p:cNvSpPr>
          <p:nvPr/>
        </p:nvSpPr>
        <p:spPr bwMode="auto">
          <a:xfrm>
            <a:off x="4716463" y="3957414"/>
            <a:ext cx="1079500" cy="1008063"/>
          </a:xfrm>
          <a:prstGeom prst="line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98" name="Text Box 30"/>
          <p:cNvSpPr txBox="1">
            <a:spLocks noChangeArrowheads="1"/>
          </p:cNvSpPr>
          <p:nvPr/>
        </p:nvSpPr>
        <p:spPr bwMode="auto">
          <a:xfrm>
            <a:off x="5292365" y="4149080"/>
            <a:ext cx="16273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1600" dirty="0"/>
              <a:t>Version B Branch</a:t>
            </a:r>
          </a:p>
        </p:txBody>
      </p:sp>
      <p:sp>
        <p:nvSpPr>
          <p:cNvPr id="596000" name="AutoShape 32"/>
          <p:cNvSpPr>
            <a:spLocks noChangeArrowheads="1"/>
          </p:cNvSpPr>
          <p:nvPr/>
        </p:nvSpPr>
        <p:spPr bwMode="auto">
          <a:xfrm>
            <a:off x="5292725" y="1725389"/>
            <a:ext cx="1584325" cy="2305050"/>
          </a:xfrm>
          <a:prstGeom prst="roundRect">
            <a:avLst>
              <a:gd name="adj" fmla="val 5144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1" name="AutoShape 33"/>
          <p:cNvSpPr>
            <a:spLocks noChangeArrowheads="1"/>
          </p:cNvSpPr>
          <p:nvPr/>
        </p:nvSpPr>
        <p:spPr bwMode="auto">
          <a:xfrm>
            <a:off x="5795963" y="2157189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2" name="AutoShape 34"/>
          <p:cNvSpPr>
            <a:spLocks noChangeArrowheads="1"/>
          </p:cNvSpPr>
          <p:nvPr/>
        </p:nvSpPr>
        <p:spPr bwMode="auto">
          <a:xfrm>
            <a:off x="5795963" y="2804889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581" name="AutoShape 35"/>
          <p:cNvCxnSpPr>
            <a:cxnSpLocks noChangeShapeType="1"/>
            <a:stCxn id="596001" idx="2"/>
            <a:endCxn id="596002" idx="0"/>
          </p:cNvCxnSpPr>
          <p:nvPr/>
        </p:nvCxnSpPr>
        <p:spPr bwMode="auto">
          <a:xfrm>
            <a:off x="6119813" y="2554064"/>
            <a:ext cx="0" cy="250825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04" name="Line 36"/>
          <p:cNvSpPr>
            <a:spLocks noChangeShapeType="1"/>
          </p:cNvSpPr>
          <p:nvPr/>
        </p:nvSpPr>
        <p:spPr bwMode="auto">
          <a:xfrm flipV="1">
            <a:off x="4716463" y="2373089"/>
            <a:ext cx="1079500" cy="144463"/>
          </a:xfrm>
          <a:prstGeom prst="line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5" name="Text Box 37"/>
          <p:cNvSpPr txBox="1">
            <a:spLocks noChangeArrowheads="1"/>
          </p:cNvSpPr>
          <p:nvPr/>
        </p:nvSpPr>
        <p:spPr bwMode="auto">
          <a:xfrm>
            <a:off x="5292080" y="1706277"/>
            <a:ext cx="162634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1600" dirty="0"/>
              <a:t>Version A Branch</a:t>
            </a:r>
          </a:p>
        </p:txBody>
      </p:sp>
      <p:sp>
        <p:nvSpPr>
          <p:cNvPr id="596007" name="AutoShape 39"/>
          <p:cNvSpPr>
            <a:spLocks noChangeArrowheads="1"/>
          </p:cNvSpPr>
          <p:nvPr/>
        </p:nvSpPr>
        <p:spPr bwMode="auto">
          <a:xfrm>
            <a:off x="6948488" y="2662014"/>
            <a:ext cx="1727200" cy="2376488"/>
          </a:xfrm>
          <a:prstGeom prst="roundRect">
            <a:avLst>
              <a:gd name="adj" fmla="val 5144"/>
            </a:avLst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8" name="AutoShape 40"/>
          <p:cNvSpPr>
            <a:spLocks noChangeArrowheads="1"/>
          </p:cNvSpPr>
          <p:nvPr/>
        </p:nvSpPr>
        <p:spPr bwMode="auto">
          <a:xfrm>
            <a:off x="7451725" y="3165252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09" name="AutoShape 41"/>
          <p:cNvSpPr>
            <a:spLocks noChangeArrowheads="1"/>
          </p:cNvSpPr>
          <p:nvPr/>
        </p:nvSpPr>
        <p:spPr bwMode="auto">
          <a:xfrm>
            <a:off x="7451725" y="3812952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10" name="AutoShape 42"/>
          <p:cNvSpPr>
            <a:spLocks noChangeArrowheads="1"/>
          </p:cNvSpPr>
          <p:nvPr/>
        </p:nvSpPr>
        <p:spPr bwMode="auto">
          <a:xfrm>
            <a:off x="7451725" y="4533677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588" name="AutoShape 43"/>
          <p:cNvCxnSpPr>
            <a:cxnSpLocks noChangeShapeType="1"/>
            <a:stCxn id="596008" idx="2"/>
            <a:endCxn id="596009" idx="0"/>
          </p:cNvCxnSpPr>
          <p:nvPr/>
        </p:nvCxnSpPr>
        <p:spPr bwMode="auto">
          <a:xfrm>
            <a:off x="7775575" y="3562127"/>
            <a:ext cx="0" cy="250825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89" name="AutoShape 44"/>
          <p:cNvCxnSpPr>
            <a:cxnSpLocks noChangeShapeType="1"/>
            <a:stCxn id="596009" idx="2"/>
            <a:endCxn id="596010" idx="0"/>
          </p:cNvCxnSpPr>
          <p:nvPr/>
        </p:nvCxnSpPr>
        <p:spPr bwMode="auto">
          <a:xfrm>
            <a:off x="7775575" y="4209827"/>
            <a:ext cx="0" cy="32385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13" name="Line 45"/>
          <p:cNvSpPr>
            <a:spLocks noChangeShapeType="1"/>
          </p:cNvSpPr>
          <p:nvPr/>
        </p:nvSpPr>
        <p:spPr bwMode="auto">
          <a:xfrm>
            <a:off x="6443663" y="2949352"/>
            <a:ext cx="1008062" cy="504825"/>
          </a:xfrm>
          <a:prstGeom prst="line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14" name="Text Box 46"/>
          <p:cNvSpPr txBox="1">
            <a:spLocks noChangeArrowheads="1"/>
          </p:cNvSpPr>
          <p:nvPr/>
        </p:nvSpPr>
        <p:spPr bwMode="auto">
          <a:xfrm>
            <a:off x="6914584" y="2636912"/>
            <a:ext cx="17722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defRPr sz="18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sz="1600" dirty="0"/>
              <a:t>Version A.1 Branch</a:t>
            </a:r>
          </a:p>
        </p:txBody>
      </p:sp>
      <p:sp>
        <p:nvSpPr>
          <p:cNvPr id="596015" name="AutoShape 47"/>
          <p:cNvSpPr>
            <a:spLocks noChangeArrowheads="1"/>
          </p:cNvSpPr>
          <p:nvPr/>
        </p:nvSpPr>
        <p:spPr bwMode="auto">
          <a:xfrm>
            <a:off x="4067175" y="3814539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17" name="AutoShape 49"/>
          <p:cNvSpPr>
            <a:spLocks noChangeArrowheads="1"/>
          </p:cNvSpPr>
          <p:nvPr/>
        </p:nvSpPr>
        <p:spPr bwMode="auto">
          <a:xfrm>
            <a:off x="4067175" y="3885977"/>
            <a:ext cx="576263" cy="360362"/>
          </a:xfrm>
          <a:prstGeom prst="flowChartDocument">
            <a:avLst/>
          </a:prstGeom>
          <a:solidFill>
            <a:srgbClr val="FF0000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18" name="Line 50"/>
          <p:cNvSpPr>
            <a:spLocks noChangeShapeType="1"/>
          </p:cNvSpPr>
          <p:nvPr/>
        </p:nvSpPr>
        <p:spPr bwMode="auto">
          <a:xfrm flipH="1" flipV="1">
            <a:off x="2771775" y="2733452"/>
            <a:ext cx="1295400" cy="1152525"/>
          </a:xfrm>
          <a:prstGeom prst="line">
            <a:avLst/>
          </a:prstGeom>
          <a:noFill/>
          <a:ln w="127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95" name="Text Box 51"/>
          <p:cNvSpPr txBox="1">
            <a:spLocks noChangeArrowheads="1"/>
          </p:cNvSpPr>
          <p:nvPr/>
        </p:nvSpPr>
        <p:spPr bwMode="auto">
          <a:xfrm>
            <a:off x="3059113" y="2806477"/>
            <a:ext cx="1081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</a:t>
            </a:r>
            <a:r>
              <a:rPr kumimoji="0"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kumimoji="0" lang="en-US" sz="14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Out</a:t>
            </a:r>
          </a:p>
        </p:txBody>
      </p:sp>
      <p:sp>
        <p:nvSpPr>
          <p:cNvPr id="596020" name="AutoShape 52"/>
          <p:cNvSpPr>
            <a:spLocks noChangeArrowheads="1"/>
          </p:cNvSpPr>
          <p:nvPr/>
        </p:nvSpPr>
        <p:spPr bwMode="auto">
          <a:xfrm>
            <a:off x="3419475" y="3309714"/>
            <a:ext cx="288925" cy="28892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rtl="1" eaLnBrk="1" hangingPunct="1">
              <a:lnSpc>
                <a:spcPct val="100000"/>
              </a:lnSpc>
              <a:defRPr/>
            </a:pPr>
            <a:r>
              <a:rPr kumimoji="0"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A</a:t>
            </a:r>
          </a:p>
        </p:txBody>
      </p:sp>
      <p:sp>
        <p:nvSpPr>
          <p:cNvPr id="596021" name="AutoShape 53"/>
          <p:cNvSpPr>
            <a:spLocks noChangeArrowheads="1"/>
          </p:cNvSpPr>
          <p:nvPr/>
        </p:nvSpPr>
        <p:spPr bwMode="auto">
          <a:xfrm>
            <a:off x="2195513" y="2588989"/>
            <a:ext cx="576262" cy="360363"/>
          </a:xfrm>
          <a:prstGeom prst="flowChart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598" name="Group 55"/>
          <p:cNvGrpSpPr>
            <a:grpSpLocks/>
          </p:cNvGrpSpPr>
          <p:nvPr/>
        </p:nvGrpSpPr>
        <p:grpSpPr bwMode="auto">
          <a:xfrm>
            <a:off x="2771775" y="4030439"/>
            <a:ext cx="1295400" cy="749300"/>
            <a:chOff x="1746" y="2750"/>
            <a:chExt cx="816" cy="472"/>
          </a:xfrm>
        </p:grpSpPr>
        <p:sp>
          <p:nvSpPr>
            <p:cNvPr id="596024" name="Line 56"/>
            <p:cNvSpPr>
              <a:spLocks noChangeShapeType="1"/>
            </p:cNvSpPr>
            <p:nvPr/>
          </p:nvSpPr>
          <p:spPr bwMode="auto">
            <a:xfrm flipH="1">
              <a:off x="1746" y="2750"/>
              <a:ext cx="816" cy="363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20" name="Text Box 57"/>
            <p:cNvSpPr txBox="1">
              <a:spLocks noChangeArrowheads="1"/>
            </p:cNvSpPr>
            <p:nvPr/>
          </p:nvSpPr>
          <p:spPr bwMode="auto">
            <a:xfrm>
              <a:off x="1791" y="3030"/>
              <a:ext cx="68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4000" b="1">
                  <a:solidFill>
                    <a:srgbClr val="000000"/>
                  </a:solidFill>
                  <a:latin typeface="Arial" charset="0"/>
                </a:defRPr>
              </a:lvl1pPr>
              <a:lvl2pPr marL="742950" indent="-285750">
                <a:defRPr kumimoji="1" sz="4000" b="1">
                  <a:solidFill>
                    <a:srgbClr val="000000"/>
                  </a:solidFill>
                  <a:latin typeface="Arial" charset="0"/>
                </a:defRPr>
              </a:lvl2pPr>
              <a:lvl3pPr marL="1143000" indent="-228600">
                <a:defRPr kumimoji="1" sz="4000" b="1">
                  <a:solidFill>
                    <a:srgbClr val="000000"/>
                  </a:solidFill>
                  <a:latin typeface="Arial" charset="0"/>
                </a:defRPr>
              </a:lvl3pPr>
              <a:lvl4pPr marL="1600200" indent="-228600">
                <a:defRPr kumimoji="1" sz="4000" b="1">
                  <a:solidFill>
                    <a:srgbClr val="000000"/>
                  </a:solidFill>
                  <a:latin typeface="Arial" charset="0"/>
                </a:defRPr>
              </a:lvl4pPr>
              <a:lvl5pPr marL="2057400" indent="-228600">
                <a:defRPr kumimoji="1" sz="4000" b="1">
                  <a:solidFill>
                    <a:srgbClr val="000000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</a:pPr>
              <a:r>
                <a:rPr kumimoji="0"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Check Out</a:t>
              </a:r>
            </a:p>
          </p:txBody>
        </p:sp>
        <p:sp>
          <p:nvSpPr>
            <p:cNvPr id="23621" name="AutoShape 58"/>
            <p:cNvSpPr>
              <a:spLocks noChangeArrowheads="1"/>
            </p:cNvSpPr>
            <p:nvPr/>
          </p:nvSpPr>
          <p:spPr bwMode="auto">
            <a:xfrm>
              <a:off x="2064" y="2840"/>
              <a:ext cx="182" cy="182"/>
            </a:xfrm>
            <a:prstGeom prst="flowChartAlternateProcess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rtl="1" eaLnBrk="1" hangingPunct="1">
                <a:lnSpc>
                  <a:spcPct val="100000"/>
                </a:lnSpc>
              </a:pPr>
              <a:r>
                <a:rPr kumimoji="0"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B</a:t>
              </a:r>
            </a:p>
          </p:txBody>
        </p:sp>
      </p:grpSp>
      <p:sp>
        <p:nvSpPr>
          <p:cNvPr id="596027" name="AutoShape 59"/>
          <p:cNvSpPr>
            <a:spLocks noChangeArrowheads="1"/>
          </p:cNvSpPr>
          <p:nvPr/>
        </p:nvSpPr>
        <p:spPr bwMode="auto">
          <a:xfrm>
            <a:off x="2195513" y="4462239"/>
            <a:ext cx="576262" cy="360363"/>
          </a:xfrm>
          <a:prstGeom prst="flowChart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600" name="Group 61"/>
          <p:cNvGrpSpPr>
            <a:grpSpLocks/>
          </p:cNvGrpSpPr>
          <p:nvPr/>
        </p:nvGrpSpPr>
        <p:grpSpPr bwMode="auto">
          <a:xfrm>
            <a:off x="1187303" y="4797620"/>
            <a:ext cx="2736852" cy="936623"/>
            <a:chOff x="838" y="3249"/>
            <a:chExt cx="1724" cy="590"/>
          </a:xfrm>
        </p:grpSpPr>
        <p:sp>
          <p:nvSpPr>
            <p:cNvPr id="596030" name="Line 62"/>
            <p:cNvSpPr>
              <a:spLocks noChangeShapeType="1"/>
            </p:cNvSpPr>
            <p:nvPr/>
          </p:nvSpPr>
          <p:spPr bwMode="auto">
            <a:xfrm flipH="1">
              <a:off x="1519" y="3249"/>
              <a:ext cx="1043" cy="226"/>
            </a:xfrm>
            <a:prstGeom prst="line">
              <a:avLst/>
            </a:prstGeom>
            <a:noFill/>
            <a:ln w="9525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6031" name="Line 63"/>
            <p:cNvSpPr>
              <a:spLocks noChangeShapeType="1"/>
            </p:cNvSpPr>
            <p:nvPr/>
          </p:nvSpPr>
          <p:spPr bwMode="auto">
            <a:xfrm>
              <a:off x="1519" y="3249"/>
              <a:ext cx="0" cy="363"/>
            </a:xfrm>
            <a:prstGeom prst="line">
              <a:avLst/>
            </a:prstGeom>
            <a:noFill/>
            <a:ln w="9525">
              <a:solidFill>
                <a:schemeClr val="tx2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6032" name="Text Box 64"/>
            <p:cNvSpPr txBox="1">
              <a:spLocks noChangeArrowheads="1"/>
            </p:cNvSpPr>
            <p:nvPr/>
          </p:nvSpPr>
          <p:spPr bwMode="auto">
            <a:xfrm>
              <a:off x="838" y="3606"/>
              <a:ext cx="5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lang="en-US" sz="1800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Merge</a:t>
              </a:r>
            </a:p>
          </p:txBody>
        </p:sp>
        <p:sp>
          <p:nvSpPr>
            <p:cNvPr id="596033" name="AutoShape 65"/>
            <p:cNvSpPr>
              <a:spLocks noChangeArrowheads="1"/>
            </p:cNvSpPr>
            <p:nvPr/>
          </p:nvSpPr>
          <p:spPr bwMode="auto">
            <a:xfrm>
              <a:off x="1201" y="3276"/>
              <a:ext cx="182" cy="182"/>
            </a:xfrm>
            <a:prstGeom prst="flowChartAlternateProcess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eaLnBrk="1" hangingPunct="1">
                <a:lnSpc>
                  <a:spcPct val="100000"/>
                </a:lnSpc>
                <a:defRPr/>
              </a:pPr>
              <a:r>
                <a:rPr kumimoji="0"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D</a:t>
              </a:r>
            </a:p>
          </p:txBody>
        </p:sp>
      </p:grpSp>
      <p:sp>
        <p:nvSpPr>
          <p:cNvPr id="596034" name="AutoShape 66"/>
          <p:cNvSpPr>
            <a:spLocks noChangeArrowheads="1"/>
          </p:cNvSpPr>
          <p:nvPr/>
        </p:nvSpPr>
        <p:spPr bwMode="auto">
          <a:xfrm>
            <a:off x="2197100" y="5398864"/>
            <a:ext cx="576263" cy="360363"/>
          </a:xfrm>
          <a:prstGeom prst="flowChart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36" name="AutoShape 68"/>
          <p:cNvSpPr>
            <a:spLocks noChangeArrowheads="1"/>
          </p:cNvSpPr>
          <p:nvPr/>
        </p:nvSpPr>
        <p:spPr bwMode="auto">
          <a:xfrm>
            <a:off x="4067175" y="4533677"/>
            <a:ext cx="647700" cy="431800"/>
          </a:xfrm>
          <a:prstGeom prst="flowChartMultidocument">
            <a:avLst/>
          </a:prstGeom>
          <a:solidFill>
            <a:srgbClr val="DDDDDD">
              <a:alpha val="50000"/>
            </a:srgbClr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37" name="AutoShape 69"/>
          <p:cNvSpPr>
            <a:spLocks noChangeArrowheads="1"/>
          </p:cNvSpPr>
          <p:nvPr/>
        </p:nvSpPr>
        <p:spPr bwMode="auto">
          <a:xfrm>
            <a:off x="4067175" y="4606702"/>
            <a:ext cx="576263" cy="358775"/>
          </a:xfrm>
          <a:prstGeom prst="flowChartDocument">
            <a:avLst/>
          </a:prstGeom>
          <a:solidFill>
            <a:srgbClr val="000099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6038" name="Line 70"/>
          <p:cNvSpPr>
            <a:spLocks noChangeShapeType="1"/>
          </p:cNvSpPr>
          <p:nvPr/>
        </p:nvSpPr>
        <p:spPr bwMode="auto">
          <a:xfrm flipH="1" flipV="1">
            <a:off x="2411413" y="2949352"/>
            <a:ext cx="1727200" cy="1585912"/>
          </a:xfrm>
          <a:prstGeom prst="line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05" name="Text Box 71"/>
          <p:cNvSpPr txBox="1">
            <a:spLocks noChangeArrowheads="1"/>
          </p:cNvSpPr>
          <p:nvPr/>
        </p:nvSpPr>
        <p:spPr bwMode="auto">
          <a:xfrm>
            <a:off x="1619250" y="3022377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kumimoji="0" lang="en-US" sz="14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 In</a:t>
            </a:r>
          </a:p>
        </p:txBody>
      </p:sp>
      <p:sp>
        <p:nvSpPr>
          <p:cNvPr id="596040" name="AutoShape 72"/>
          <p:cNvSpPr>
            <a:spLocks noChangeArrowheads="1"/>
          </p:cNvSpPr>
          <p:nvPr/>
        </p:nvSpPr>
        <p:spPr bwMode="auto">
          <a:xfrm>
            <a:off x="2771775" y="3309714"/>
            <a:ext cx="288925" cy="28892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rtl="1" eaLnBrk="1" hangingPunct="1">
              <a:lnSpc>
                <a:spcPct val="100000"/>
              </a:lnSpc>
              <a:defRPr/>
            </a:pPr>
            <a:r>
              <a:rPr kumimoji="0"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</a:t>
            </a:r>
          </a:p>
        </p:txBody>
      </p:sp>
      <p:cxnSp>
        <p:nvCxnSpPr>
          <p:cNvPr id="23607" name="AutoShape 73"/>
          <p:cNvCxnSpPr>
            <a:cxnSpLocks noChangeShapeType="1"/>
            <a:stCxn id="596017" idx="2"/>
            <a:endCxn id="596037" idx="0"/>
          </p:cNvCxnSpPr>
          <p:nvPr/>
        </p:nvCxnSpPr>
        <p:spPr bwMode="auto">
          <a:xfrm>
            <a:off x="4356100" y="4225702"/>
            <a:ext cx="0" cy="381000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608" name="Group 75"/>
          <p:cNvGrpSpPr>
            <a:grpSpLocks/>
          </p:cNvGrpSpPr>
          <p:nvPr/>
        </p:nvGrpSpPr>
        <p:grpSpPr bwMode="auto">
          <a:xfrm>
            <a:off x="4067175" y="5181377"/>
            <a:ext cx="647700" cy="431800"/>
            <a:chOff x="2562" y="3475"/>
            <a:chExt cx="408" cy="272"/>
          </a:xfrm>
        </p:grpSpPr>
        <p:sp>
          <p:nvSpPr>
            <p:cNvPr id="596044" name="AutoShape 76"/>
            <p:cNvSpPr>
              <a:spLocks noChangeArrowheads="1"/>
            </p:cNvSpPr>
            <p:nvPr/>
          </p:nvSpPr>
          <p:spPr bwMode="auto">
            <a:xfrm>
              <a:off x="2562" y="3475"/>
              <a:ext cx="408" cy="272"/>
            </a:xfrm>
            <a:prstGeom prst="flowChartMultidocument">
              <a:avLst/>
            </a:prstGeom>
            <a:solidFill>
              <a:srgbClr val="DDDDDD"/>
            </a:solidFill>
            <a:ln w="9525">
              <a:solidFill>
                <a:schemeClr val="tx2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6045" name="AutoShape 77"/>
            <p:cNvSpPr>
              <a:spLocks noChangeArrowheads="1"/>
            </p:cNvSpPr>
            <p:nvPr/>
          </p:nvSpPr>
          <p:spPr bwMode="auto">
            <a:xfrm>
              <a:off x="2562" y="3521"/>
              <a:ext cx="363" cy="226"/>
            </a:xfrm>
            <a:prstGeom prst="flowChartDocument">
              <a:avLst/>
            </a:prstGeom>
            <a:solidFill>
              <a:srgbClr val="99CC00"/>
            </a:solidFill>
            <a:ln w="9525">
              <a:solidFill>
                <a:schemeClr val="tx2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6046" name="Line 78"/>
          <p:cNvSpPr>
            <a:spLocks noChangeShapeType="1"/>
          </p:cNvSpPr>
          <p:nvPr/>
        </p:nvSpPr>
        <p:spPr bwMode="auto">
          <a:xfrm flipH="1">
            <a:off x="2771775" y="5400452"/>
            <a:ext cx="1295400" cy="141287"/>
          </a:xfrm>
          <a:prstGeom prst="line">
            <a:avLst/>
          </a:prstGeom>
          <a:noFill/>
          <a:ln w="12700">
            <a:solidFill>
              <a:schemeClr val="tx2">
                <a:lumMod val="20000"/>
                <a:lumOff val="8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610" name="Text Box 79"/>
          <p:cNvSpPr txBox="1">
            <a:spLocks noChangeArrowheads="1"/>
          </p:cNvSpPr>
          <p:nvPr/>
        </p:nvSpPr>
        <p:spPr bwMode="auto">
          <a:xfrm>
            <a:off x="3202881" y="5500464"/>
            <a:ext cx="1081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14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 In</a:t>
            </a:r>
          </a:p>
        </p:txBody>
      </p:sp>
      <p:sp>
        <p:nvSpPr>
          <p:cNvPr id="596048" name="AutoShape 80"/>
          <p:cNvSpPr>
            <a:spLocks noChangeArrowheads="1"/>
          </p:cNvSpPr>
          <p:nvPr/>
        </p:nvSpPr>
        <p:spPr bwMode="auto">
          <a:xfrm>
            <a:off x="2916238" y="5398864"/>
            <a:ext cx="288925" cy="288925"/>
          </a:xfrm>
          <a:prstGeom prst="flowChartAlternateProcess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rtl="1" eaLnBrk="1" hangingPunct="1">
              <a:lnSpc>
                <a:spcPct val="100000"/>
              </a:lnSpc>
              <a:defRPr/>
            </a:pPr>
            <a:r>
              <a:rPr kumimoji="0"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</a:t>
            </a:r>
          </a:p>
        </p:txBody>
      </p:sp>
      <p:cxnSp>
        <p:nvCxnSpPr>
          <p:cNvPr id="23612" name="AutoShape 81"/>
          <p:cNvCxnSpPr>
            <a:cxnSpLocks noChangeShapeType="1"/>
            <a:stCxn id="596037" idx="2"/>
            <a:endCxn id="596045" idx="0"/>
          </p:cNvCxnSpPr>
          <p:nvPr/>
        </p:nvCxnSpPr>
        <p:spPr bwMode="auto">
          <a:xfrm>
            <a:off x="4356100" y="4944839"/>
            <a:ext cx="0" cy="309563"/>
          </a:xfrm>
          <a:prstGeom prst="straightConnector1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9E3D7856-98CB-4F15-9FDC-4D9D166227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239" y="4038600"/>
            <a:ext cx="6408242" cy="781050"/>
          </a:xfrm>
        </p:spPr>
        <p:txBody>
          <a:bodyPr/>
          <a:lstStyle/>
          <a:p>
            <a:pPr>
              <a:defRPr/>
            </a:pPr>
            <a:r>
              <a:rPr lang="en-US" dirty="0"/>
              <a:t>Versioning Models</a:t>
            </a:r>
            <a:endParaRPr lang="bg-BG" dirty="0"/>
          </a:p>
        </p:txBody>
      </p:sp>
      <p:sp>
        <p:nvSpPr>
          <p:cNvPr id="731139" name="Rectangle 3"/>
          <p:cNvSpPr>
            <a:spLocks noChangeArrowheads="1"/>
          </p:cNvSpPr>
          <p:nvPr/>
        </p:nvSpPr>
        <p:spPr bwMode="auto">
          <a:xfrm>
            <a:off x="3348434" y="5127104"/>
            <a:ext cx="4679950" cy="1139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ctr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ru-RU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Lock-Modify-Unlock</a:t>
            </a: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Copy-Modify-Merge</a:t>
            </a: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,</a:t>
            </a:r>
            <a:b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Distributed Version Control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62000"/>
            <a:ext cx="3535884" cy="284054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846">
            <a:off x="813786" y="1114069"/>
            <a:ext cx="3111918" cy="2282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10409"/>
            <a:ext cx="1647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98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0" name="Picture 2" descr="http://homes.cs.washington.edu/~mernst/advice/version-control.html" title="Centralized version contr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77" t="1" r="-2229" b="-3001"/>
          <a:stretch/>
        </p:blipFill>
        <p:spPr bwMode="auto">
          <a:xfrm>
            <a:off x="1066800" y="1295400"/>
            <a:ext cx="6954583" cy="4876800"/>
          </a:xfrm>
          <a:prstGeom prst="roundRect">
            <a:avLst>
              <a:gd name="adj" fmla="val 1320"/>
            </a:avLst>
          </a:prstGeom>
          <a:solidFill>
            <a:srgbClr val="FFFFFF"/>
          </a:solidFill>
        </p:spPr>
      </p:pic>
      <p:sp>
        <p:nvSpPr>
          <p:cNvPr id="5" name="TextBox 4"/>
          <p:cNvSpPr txBox="1"/>
          <p:nvPr/>
        </p:nvSpPr>
        <p:spPr>
          <a:xfrm>
            <a:off x="32605" y="6553200"/>
            <a:ext cx="4310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http://homes.cs.washington.edu/~</a:t>
            </a:r>
            <a:r>
              <a:rPr lang="en-US" sz="1000" dirty="0" smtClean="0">
                <a:hlinkClick r:id="rId3"/>
              </a:rPr>
              <a:t>mernst/advice/version-control.html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87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Version </a:t>
            </a:r>
            <a:r>
              <a:rPr lang="en-US" dirty="0"/>
              <a:t>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4" name="Picture 2" descr="Distributed version contr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1" t="-1474" r="-2269" b="-3131"/>
          <a:stretch/>
        </p:blipFill>
        <p:spPr bwMode="auto">
          <a:xfrm>
            <a:off x="1303986" y="1197666"/>
            <a:ext cx="6544614" cy="5050734"/>
          </a:xfrm>
          <a:prstGeom prst="roundRect">
            <a:avLst>
              <a:gd name="adj" fmla="val 1320"/>
            </a:avLst>
          </a:prstGeom>
          <a:solidFill>
            <a:srgbClr val="FFFFFF"/>
          </a:solidFill>
          <a:extLst/>
        </p:spPr>
      </p:pic>
      <p:sp>
        <p:nvSpPr>
          <p:cNvPr id="6" name="TextBox 5"/>
          <p:cNvSpPr txBox="1"/>
          <p:nvPr/>
        </p:nvSpPr>
        <p:spPr>
          <a:xfrm>
            <a:off x="32605" y="6553200"/>
            <a:ext cx="4310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>
                <a:hlinkClick r:id="rId3"/>
              </a:rPr>
              <a:t>http://homes.cs.washington.edu/~</a:t>
            </a:r>
            <a:r>
              <a:rPr lang="en-US" sz="1000" dirty="0" smtClean="0">
                <a:hlinkClick r:id="rId3"/>
              </a:rPr>
              <a:t>mernst/advice/version-control.html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934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Versioning Models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Lock-Modify-Unlock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Only one user works on a given file at a </a:t>
            </a:r>
            <a:r>
              <a:rPr lang="en-US" dirty="0" smtClean="0"/>
              <a:t>time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conflicts </a:t>
            </a:r>
            <a:r>
              <a:rPr lang="en-US" dirty="0" smtClean="0"/>
              <a:t>occur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</a:t>
            </a:r>
            <a:r>
              <a:rPr lang="en-US" dirty="0" smtClean="0"/>
              <a:t> each other for the locked files </a:t>
            </a:r>
            <a:r>
              <a:rPr lang="en-US" dirty="0" smtClean="0">
                <a:sym typeface="Wingdings" panose="05000000000000000000" pitchFamily="2" charset="2"/>
              </a:rPr>
              <a:t> works for small development teams only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Pessimistic concurrency control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Visual SourceSafe (old fashioned)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TFS, SVN</a:t>
            </a:r>
            <a:r>
              <a:rPr lang="bg-BG" dirty="0" smtClean="0"/>
              <a:t>, </a:t>
            </a:r>
            <a:r>
              <a:rPr lang="en-US" dirty="0" smtClean="0"/>
              <a:t>Git (with exclusive locking)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Lock-modify-unlock is rarely used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Versioning Models (2)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638800"/>
          </a:xfrm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Copy-Modify-Merge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Users make parallel changes to their own working </a:t>
            </a:r>
            <a:r>
              <a:rPr lang="en-US" dirty="0" smtClean="0"/>
              <a:t>copies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Conflicts</a:t>
            </a:r>
            <a:r>
              <a:rPr lang="en-US" dirty="0" smtClean="0"/>
              <a:t> are possible when multiple user edit the same file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Conflicting changes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merged</a:t>
            </a:r>
            <a:r>
              <a:rPr lang="en-US" dirty="0" smtClean="0"/>
              <a:t> </a:t>
            </a:r>
            <a:r>
              <a:rPr lang="en-US" dirty="0"/>
              <a:t>and the final version </a:t>
            </a:r>
            <a:r>
              <a:rPr lang="en-US" dirty="0" smtClean="0"/>
              <a:t>emerges (automatic and manual merge)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Optimistic concurrency control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SVN, TFS, Git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</a:t>
            </a:r>
            <a:r>
              <a:rPr lang="en-US" dirty="0" smtClean="0"/>
              <a:t>Models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Distributed Version Control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Users work in their own repository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Using the Lock-Modify-Unlock model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Local changes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locally committed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No concurrency, no local conflicts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From time to time, the local repository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pushed</a:t>
            </a:r>
            <a:r>
              <a:rPr lang="en-US" dirty="0" smtClean="0"/>
              <a:t> to the central repository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Conflicts</a:t>
            </a:r>
            <a:r>
              <a:rPr lang="en-US" dirty="0" smtClean="0"/>
              <a:t> are possible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merges</a:t>
            </a:r>
            <a:r>
              <a:rPr lang="en-US" dirty="0" smtClean="0"/>
              <a:t> often occur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 of distributed version control systems: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Git, Mercurial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8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of Contents</a:t>
            </a:r>
            <a:endParaRPr lang="bg-BG" dirty="0" smtClean="0"/>
          </a:p>
        </p:txBody>
      </p:sp>
      <p:sp>
        <p:nvSpPr>
          <p:cNvPr id="747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Software Configuration Management</a:t>
            </a:r>
            <a:r>
              <a:rPr lang="bg-BG" dirty="0" smtClean="0"/>
              <a:t> (</a:t>
            </a:r>
            <a:r>
              <a:rPr lang="en-US" dirty="0" smtClean="0"/>
              <a:t>SCM)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Version Control Systems: Philosophy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Versioning Models</a:t>
            </a:r>
            <a:endParaRPr lang="bg-BG" dirty="0" smtClean="0"/>
          </a:p>
          <a:p>
            <a:pPr marL="900113" lvl="1" indent="-271463">
              <a:lnSpc>
                <a:spcPct val="100000"/>
              </a:lnSpc>
              <a:defRPr/>
            </a:pPr>
            <a:r>
              <a:rPr lang="bg-BG" dirty="0" smtClean="0"/>
              <a:t>Lock-Modify-Unlock</a:t>
            </a:r>
          </a:p>
          <a:p>
            <a:pPr marL="900113" lvl="1" indent="-271463">
              <a:lnSpc>
                <a:spcPct val="100000"/>
              </a:lnSpc>
              <a:defRPr/>
            </a:pPr>
            <a:r>
              <a:rPr lang="en-US" dirty="0" smtClean="0"/>
              <a:t>Copy-Modify-Merge</a:t>
            </a:r>
          </a:p>
          <a:p>
            <a:pPr marL="900113" lvl="1" indent="-271463">
              <a:lnSpc>
                <a:spcPct val="100000"/>
              </a:lnSpc>
              <a:defRPr/>
            </a:pPr>
            <a:r>
              <a:rPr lang="en-US" dirty="0" smtClean="0"/>
              <a:t>Distributed Version Control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Tags and Branching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Subversion, Git, TFS – Demo</a:t>
            </a:r>
          </a:p>
          <a:p>
            <a:pPr marL="449263" indent="-449263">
              <a:lnSpc>
                <a:spcPct val="100000"/>
              </a:lnSpc>
              <a:buFontTx/>
              <a:buAutoNum type="arabicPeriod"/>
              <a:defRPr/>
            </a:pPr>
            <a:r>
              <a:rPr lang="en-US" dirty="0" smtClean="0"/>
              <a:t>Project Hosting Sites</a:t>
            </a:r>
            <a:endParaRPr lang="bg-BG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12622"/>
            <a:ext cx="2736304" cy="262137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3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CDCA4730-CB02-4C7F-8500-E1FECC2B18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Problems with </a:t>
            </a:r>
            <a:r>
              <a:rPr lang="en-US" dirty="0"/>
              <a:t>Locking </a:t>
            </a:r>
            <a:endParaRPr lang="en-US" dirty="0" smtClean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Administrative problems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Someone locks a given file and forgets about it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Time is lost </a:t>
            </a:r>
            <a:r>
              <a:rPr lang="en-US" dirty="0"/>
              <a:t>while waiting for someone to release a </a:t>
            </a:r>
            <a:r>
              <a:rPr lang="en-US" dirty="0" smtClean="0"/>
              <a:t>file </a:t>
            </a:r>
            <a:r>
              <a:rPr lang="en-US" dirty="0" smtClean="0">
                <a:sym typeface="Wingdings" panose="05000000000000000000" pitchFamily="2" charset="2"/>
              </a:rPr>
              <a:t> works in small teams only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Unneeded locking </a:t>
            </a:r>
            <a:r>
              <a:rPr lang="en-US" dirty="0"/>
              <a:t>of the whole </a:t>
            </a:r>
            <a:r>
              <a:rPr lang="en-US" dirty="0" smtClean="0"/>
              <a:t>file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Different changes are not necessary in conflict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Example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non-conflicting changes</a:t>
            </a:r>
            <a:r>
              <a:rPr lang="bg-BG" dirty="0" smtClean="0"/>
              <a:t>: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Andy </a:t>
            </a:r>
            <a:r>
              <a:rPr lang="en-US" dirty="0"/>
              <a:t>works </a:t>
            </a:r>
            <a:r>
              <a:rPr lang="en-US" dirty="0" smtClean="0"/>
              <a:t>at </a:t>
            </a:r>
            <a:r>
              <a:rPr lang="en-US" dirty="0"/>
              <a:t>the begging of the </a:t>
            </a:r>
            <a:r>
              <a:rPr lang="en-US" dirty="0" smtClean="0"/>
              <a:t>file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Bobby works at the end of the file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5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Merging Problems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58552"/>
            <a:ext cx="8686800" cy="5638800"/>
          </a:xfrm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If a given file is concurrently </a:t>
            </a:r>
            <a:r>
              <a:rPr lang="en-US" dirty="0" smtClean="0"/>
              <a:t>modified, </a:t>
            </a:r>
            <a:r>
              <a:rPr lang="en-US" dirty="0"/>
              <a:t>it is necessary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 the changes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Merging is hard</a:t>
            </a:r>
            <a:r>
              <a:rPr lang="bg-BG" dirty="0"/>
              <a:t>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is not always possible to do it automatically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Responsibility and coordination between the developers is </a:t>
            </a:r>
            <a:r>
              <a:rPr lang="en-US" dirty="0" smtClean="0"/>
              <a:t>required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Commit </a:t>
            </a:r>
            <a:r>
              <a:rPr lang="en-US" dirty="0" smtClean="0"/>
              <a:t>changes as early as finished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Do not commit code that does not compile or blocks the work of the others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Leave comments at each commit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7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File Comparison / Merge Tools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During manual merge use file comparison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There are visual comparison </a:t>
            </a:r>
            <a:r>
              <a:rPr lang="en-US" dirty="0" smtClean="0"/>
              <a:t>/ merge tools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/>
              <a:t>TortoiseMerge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WinDiff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/>
              <a:t>AraxisMerge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WinMerge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/>
              <a:t>BeyondCompare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/>
              <a:t>CompareIt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noProof="1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098" name="Picture 2" descr="http://www.open.collab.net/jp/collabXchange/tortoisesvn/images/MergeThreePane.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67000"/>
            <a:ext cx="4384460" cy="3630881"/>
          </a:xfrm>
          <a:prstGeom prst="roundRect">
            <a:avLst>
              <a:gd name="adj" fmla="val 97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File Comparison</a:t>
            </a:r>
            <a:r>
              <a:rPr lang="bg-BG" dirty="0" smtClean="0"/>
              <a:t> – </a:t>
            </a:r>
            <a:r>
              <a:rPr lang="en-US" dirty="0" smtClean="0"/>
              <a:t>Example</a:t>
            </a:r>
          </a:p>
        </p:txBody>
      </p:sp>
      <p:pic>
        <p:nvPicPr>
          <p:cNvPr id="5" name="Picture 2" descr="TortoiseMerge showing two file dif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8" y="1174499"/>
            <a:ext cx="8091160" cy="5191826"/>
          </a:xfrm>
          <a:prstGeom prst="roundRect">
            <a:avLst>
              <a:gd name="adj" fmla="val 11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4219" y="1066800"/>
            <a:ext cx="6264126" cy="234315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5400" dirty="0" smtClean="0"/>
              <a:t>The</a:t>
            </a:r>
            <a:r>
              <a:rPr lang="bg-BG" sz="5400" dirty="0" smtClean="0"/>
              <a:t/>
            </a:r>
            <a:br>
              <a:rPr lang="bg-BG" sz="5400" dirty="0" smtClean="0"/>
            </a:br>
            <a:r>
              <a:rPr lang="bg-BG" sz="5400" dirty="0" smtClean="0"/>
              <a:t>"Lock-Modify-Unlock</a:t>
            </a:r>
            <a:r>
              <a:rPr lang="en-US" sz="5400" dirty="0" smtClean="0"/>
              <a:t>" Model</a:t>
            </a:r>
            <a:endParaRPr lang="bg-BG" sz="5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48916" flipH="1" flipV="1">
            <a:off x="709958" y="4108075"/>
            <a:ext cx="2408876" cy="184551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6943">
            <a:off x="5608541" y="3509117"/>
            <a:ext cx="2277817" cy="249736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 descr="http://www.iconarchive.com/icons/aha-soft/software/256/key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1012" flipH="1">
            <a:off x="2987824" y="39386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animalcrazekids.com/images/lock-security-ic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44370"/>
            <a:ext cx="903430" cy="903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9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Lock-Modify-Unlock</a:t>
            </a:r>
            <a:r>
              <a:rPr lang="bg-BG" sz="3600" dirty="0" smtClean="0"/>
              <a:t> </a:t>
            </a:r>
            <a:r>
              <a:rPr lang="en-US" sz="3600" dirty="0" smtClean="0"/>
              <a:t>Model </a:t>
            </a:r>
            <a:r>
              <a:rPr lang="bg-BG" sz="3600" dirty="0" smtClean="0"/>
              <a:t>(1)</a:t>
            </a:r>
            <a:endParaRPr lang="en-US" sz="3600" dirty="0" smtClean="0"/>
          </a:p>
        </p:txBody>
      </p:sp>
      <p:sp>
        <p:nvSpPr>
          <p:cNvPr id="609284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00175"/>
          </a:xfrm>
          <a:prstGeom prst="can">
            <a:avLst>
              <a:gd name="adj" fmla="val 25796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4710113" y="2503488"/>
            <a:ext cx="914400" cy="1219200"/>
            <a:chOff x="2400" y="1488"/>
            <a:chExt cx="576" cy="768"/>
          </a:xfrm>
        </p:grpSpPr>
        <p:pic>
          <p:nvPicPr>
            <p:cNvPr id="31764" name="Picture 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9287" name="Text Box 7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31750" name="Group 8"/>
          <p:cNvGrpSpPr>
            <a:grpSpLocks/>
          </p:cNvGrpSpPr>
          <p:nvPr/>
        </p:nvGrpSpPr>
        <p:grpSpPr bwMode="auto">
          <a:xfrm>
            <a:off x="2805113" y="4418013"/>
            <a:ext cx="914400" cy="1219200"/>
            <a:chOff x="2400" y="1488"/>
            <a:chExt cx="576" cy="768"/>
          </a:xfrm>
        </p:grpSpPr>
        <p:pic>
          <p:nvPicPr>
            <p:cNvPr id="31762" name="Picture 9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9290" name="Text Box 10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sp>
        <p:nvSpPr>
          <p:cNvPr id="6092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325437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Andy </a:t>
            </a:r>
            <a:r>
              <a:rPr lang="en-US" sz="2400" b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 Bobby</a:t>
            </a:r>
            <a:br>
              <a:rPr lang="en-US" sz="2400" b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400" b="1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check-out </a:t>
            </a: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file A.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r>
              <a:rPr lang="en-US" sz="24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check-out is done without locking. They just get a local copy.</a:t>
            </a:r>
            <a:endParaRPr lang="en-US" sz="24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31752" name="AutoShape 12"/>
          <p:cNvCxnSpPr>
            <a:cxnSpLocks noChangeShapeType="1"/>
            <a:stCxn id="31764" idx="2"/>
            <a:endCxn id="31762" idx="0"/>
          </p:cNvCxnSpPr>
          <p:nvPr/>
        </p:nvCxnSpPr>
        <p:spPr bwMode="auto">
          <a:xfrm rot="5400000">
            <a:off x="3867150" y="3117851"/>
            <a:ext cx="695325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293" name="Text Box 13"/>
          <p:cNvSpPr txBox="1">
            <a:spLocks noChangeArrowheads="1"/>
          </p:cNvSpPr>
          <p:nvPr/>
        </p:nvSpPr>
        <p:spPr bwMode="auto">
          <a:xfrm>
            <a:off x="3422550" y="3645024"/>
            <a:ext cx="14542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Check-out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31754" name="Picture 14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755" name="Group 15"/>
          <p:cNvGrpSpPr>
            <a:grpSpLocks/>
          </p:cNvGrpSpPr>
          <p:nvPr/>
        </p:nvGrpSpPr>
        <p:grpSpPr bwMode="auto">
          <a:xfrm>
            <a:off x="6691313" y="3646488"/>
            <a:ext cx="914400" cy="1219200"/>
            <a:chOff x="2400" y="1488"/>
            <a:chExt cx="576" cy="768"/>
          </a:xfrm>
        </p:grpSpPr>
        <p:pic>
          <p:nvPicPr>
            <p:cNvPr id="31760" name="Picture 1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9297" name="Text Box 17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cxnSp>
        <p:nvCxnSpPr>
          <p:cNvPr id="31756" name="AutoShape 18"/>
          <p:cNvCxnSpPr>
            <a:cxnSpLocks noChangeShapeType="1"/>
            <a:stCxn id="31764" idx="2"/>
            <a:endCxn id="31760" idx="0"/>
          </p:cNvCxnSpPr>
          <p:nvPr/>
        </p:nvCxnSpPr>
        <p:spPr bwMode="auto">
          <a:xfrm rot="5400000" flipH="1" flipV="1">
            <a:off x="6119813" y="2693988"/>
            <a:ext cx="76200" cy="1981200"/>
          </a:xfrm>
          <a:prstGeom prst="curvedConnector5">
            <a:avLst>
              <a:gd name="adj1" fmla="val -300000"/>
              <a:gd name="adj2" fmla="val 50000"/>
              <a:gd name="adj3" fmla="val 40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9299" name="Text Box 19"/>
          <p:cNvSpPr txBox="1">
            <a:spLocks noChangeArrowheads="1"/>
          </p:cNvSpPr>
          <p:nvPr/>
        </p:nvSpPr>
        <p:spPr bwMode="auto">
          <a:xfrm>
            <a:off x="5926137" y="2996952"/>
            <a:ext cx="152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Check-out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1758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31759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3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Lock-Modify-Unlock</a:t>
            </a:r>
            <a:r>
              <a:rPr lang="bg-BG" sz="3600" dirty="0" smtClean="0"/>
              <a:t> </a:t>
            </a:r>
            <a:r>
              <a:rPr lang="en-US" sz="3600" dirty="0" smtClean="0"/>
              <a:t>Model </a:t>
            </a:r>
            <a:r>
              <a:rPr lang="bg-BG" sz="3600" dirty="0" smtClean="0"/>
              <a:t>(2)</a:t>
            </a:r>
            <a:endParaRPr lang="en-US" sz="3600" dirty="0" smtClean="0"/>
          </a:p>
        </p:txBody>
      </p:sp>
      <p:sp>
        <p:nvSpPr>
          <p:cNvPr id="713732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4710113" y="2503488"/>
            <a:ext cx="914400" cy="1219200"/>
            <a:chOff x="2400" y="1488"/>
            <a:chExt cx="576" cy="768"/>
          </a:xfrm>
        </p:grpSpPr>
        <p:pic>
          <p:nvPicPr>
            <p:cNvPr id="32785" name="Picture 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3735" name="Text Box 7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pic>
        <p:nvPicPr>
          <p:cNvPr id="32774" name="Picture 9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41801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3738" name="Text Box 10"/>
          <p:cNvSpPr txBox="1">
            <a:spLocks noChangeArrowheads="1"/>
          </p:cNvSpPr>
          <p:nvPr/>
        </p:nvSpPr>
        <p:spPr bwMode="auto">
          <a:xfrm>
            <a:off x="2843213" y="45085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noProof="1" smtClean="0">
                <a:solidFill>
                  <a:schemeClr val="bg1"/>
                </a:solidFill>
                <a:cs typeface="Arial" charset="0"/>
              </a:rPr>
              <a:t>Аndy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13739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3470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282575" indent="-2825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marL="0" indent="0">
              <a:buNone/>
            </a:pPr>
            <a:r>
              <a:rPr lang="en-US" b="1" dirty="0"/>
              <a:t>Andy locks file A and begins modifying it.</a:t>
            </a:r>
            <a:endParaRPr lang="bg-BG" b="1" dirty="0"/>
          </a:p>
        </p:txBody>
      </p:sp>
      <p:cxnSp>
        <p:nvCxnSpPr>
          <p:cNvPr id="32777" name="AutoShape 12"/>
          <p:cNvCxnSpPr>
            <a:cxnSpLocks noChangeShapeType="1"/>
            <a:stCxn id="32785" idx="2"/>
            <a:endCxn id="32774" idx="0"/>
          </p:cNvCxnSpPr>
          <p:nvPr/>
        </p:nvCxnSpPr>
        <p:spPr bwMode="auto">
          <a:xfrm rot="5400000">
            <a:off x="3867150" y="3117851"/>
            <a:ext cx="695325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3741" name="Text Box 13"/>
          <p:cNvSpPr txBox="1">
            <a:spLocks noChangeArrowheads="1"/>
          </p:cNvSpPr>
          <p:nvPr/>
        </p:nvSpPr>
        <p:spPr bwMode="auto">
          <a:xfrm>
            <a:off x="3779838" y="3645024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Lock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32779" name="Picture 14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780" name="Group 15"/>
          <p:cNvGrpSpPr>
            <a:grpSpLocks/>
          </p:cNvGrpSpPr>
          <p:nvPr/>
        </p:nvGrpSpPr>
        <p:grpSpPr bwMode="auto">
          <a:xfrm>
            <a:off x="6691313" y="3646488"/>
            <a:ext cx="914400" cy="1219200"/>
            <a:chOff x="2400" y="1488"/>
            <a:chExt cx="576" cy="768"/>
          </a:xfrm>
        </p:grpSpPr>
        <p:pic>
          <p:nvPicPr>
            <p:cNvPr id="32783" name="Picture 1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3745" name="Text Box 17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109912" y="5651956"/>
            <a:ext cx="153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22" name="Picture 8" descr="http://animalcrazekids.com/images/lock-security-ic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58" y="3123506"/>
            <a:ext cx="640655" cy="640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Lock-Modify-Unlock</a:t>
            </a:r>
            <a:r>
              <a:rPr lang="bg-BG" sz="3600" dirty="0" smtClean="0"/>
              <a:t> </a:t>
            </a:r>
            <a:r>
              <a:rPr lang="en-US" sz="3600" dirty="0" smtClean="0"/>
              <a:t>Model </a:t>
            </a:r>
            <a:r>
              <a:rPr lang="bg-BG" sz="3600" dirty="0" smtClean="0"/>
              <a:t>(3)</a:t>
            </a:r>
            <a:endParaRPr lang="en-US" sz="3600" dirty="0" smtClean="0"/>
          </a:p>
        </p:txBody>
      </p:sp>
      <p:sp>
        <p:nvSpPr>
          <p:cNvPr id="735236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3797" name="Group 5"/>
          <p:cNvGrpSpPr>
            <a:grpSpLocks/>
          </p:cNvGrpSpPr>
          <p:nvPr/>
        </p:nvGrpSpPr>
        <p:grpSpPr bwMode="auto">
          <a:xfrm>
            <a:off x="4710113" y="2503488"/>
            <a:ext cx="914400" cy="1219200"/>
            <a:chOff x="2400" y="1488"/>
            <a:chExt cx="576" cy="768"/>
          </a:xfrm>
        </p:grpSpPr>
        <p:pic>
          <p:nvPicPr>
            <p:cNvPr id="33810" name="Picture 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5239" name="Text Box 7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pic>
        <p:nvPicPr>
          <p:cNvPr id="33798" name="Picture 8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43706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5241" name="Text Box 9"/>
          <p:cNvSpPr txBox="1">
            <a:spLocks noChangeArrowheads="1"/>
          </p:cNvSpPr>
          <p:nvPr/>
        </p:nvSpPr>
        <p:spPr bwMode="auto">
          <a:xfrm>
            <a:off x="2843213" y="45085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735242" name="Text Box 10"/>
          <p:cNvSpPr txBox="1">
            <a:spLocks noChangeArrowheads="1"/>
          </p:cNvSpPr>
          <p:nvPr/>
        </p:nvSpPr>
        <p:spPr bwMode="auto">
          <a:xfrm>
            <a:off x="454025" y="1401763"/>
            <a:ext cx="347027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Bobby tries to lock the file too, but she can’t</a:t>
            </a:r>
            <a:r>
              <a:rPr lang="bg-BG" b="1" dirty="0"/>
              <a:t>.</a:t>
            </a:r>
          </a:p>
          <a:p>
            <a:r>
              <a:rPr lang="en-US" b="1" dirty="0"/>
              <a:t>Bobby 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waits</a:t>
            </a:r>
            <a:r>
              <a:rPr lang="en-US" b="1" dirty="0"/>
              <a:t> for Andy to finish and unlock the file</a:t>
            </a:r>
            <a:r>
              <a:rPr lang="bg-BG" b="1" dirty="0"/>
              <a:t>.</a:t>
            </a:r>
          </a:p>
        </p:txBody>
      </p:sp>
      <p:pic>
        <p:nvPicPr>
          <p:cNvPr id="33801" name="Picture 13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802" name="Group 14"/>
          <p:cNvGrpSpPr>
            <a:grpSpLocks/>
          </p:cNvGrpSpPr>
          <p:nvPr/>
        </p:nvGrpSpPr>
        <p:grpSpPr bwMode="auto">
          <a:xfrm>
            <a:off x="6691313" y="3646488"/>
            <a:ext cx="914400" cy="1219200"/>
            <a:chOff x="2400" y="1488"/>
            <a:chExt cx="576" cy="768"/>
          </a:xfrm>
        </p:grpSpPr>
        <p:pic>
          <p:nvPicPr>
            <p:cNvPr id="33808" name="Picture 15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5248" name="Text Box 16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cxnSp>
        <p:nvCxnSpPr>
          <p:cNvPr id="33803" name="AutoShape 17"/>
          <p:cNvCxnSpPr>
            <a:cxnSpLocks noChangeShapeType="1"/>
            <a:stCxn id="33810" idx="2"/>
            <a:endCxn id="33808" idx="0"/>
          </p:cNvCxnSpPr>
          <p:nvPr/>
        </p:nvCxnSpPr>
        <p:spPr bwMode="auto">
          <a:xfrm rot="5400000" flipH="1" flipV="1">
            <a:off x="6119813" y="2693988"/>
            <a:ext cx="76200" cy="1981200"/>
          </a:xfrm>
          <a:prstGeom prst="curvedConnector5">
            <a:avLst>
              <a:gd name="adj1" fmla="val -300000"/>
              <a:gd name="adj2" fmla="val 50000"/>
              <a:gd name="adj3" fmla="val 40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5250" name="Text Box 18"/>
          <p:cNvSpPr txBox="1">
            <a:spLocks noChangeArrowheads="1"/>
          </p:cNvSpPr>
          <p:nvPr/>
        </p:nvSpPr>
        <p:spPr bwMode="auto">
          <a:xfrm>
            <a:off x="6156176" y="2996952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spcBef>
                <a:spcPct val="50000"/>
              </a:spcBef>
              <a:defRPr kumimoji="0" sz="18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defRPr>
            </a:lvl1pPr>
          </a:lstStyle>
          <a:p>
            <a:pPr algn="ctr"/>
            <a:r>
              <a:rPr lang="en-US" b="1" dirty="0"/>
              <a:t>Wait</a:t>
            </a:r>
            <a:endParaRPr lang="bg-BG" b="1" dirty="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AutoShape 2" descr="data:image/jpg;base64,/9j/4AAQSkZJRgABAQAAAQABAAD/2wCEAAkGBg4QDg8QEBAQEA8OEBEQDw0QEBAPERAPFBAWFhYQEh4YGycgFxkjGRMSHzsgIycpLCwsFh4xNTAqNSYrLCkBCQoKDgwOGg8OGiwkHyQsNDUpKywpNCwuLzAtLiwsNTQtNSkpNSwtLTYtKSwpLCw1KSkvNSoxMCw0LDUvLzQsNf/AABEIAOEA4QMBIgACEQEDEQH/xAAcAAEAAgIDAQAAAAAAAAAAAAAABwgFBgEDBAL/xABZEAABAwICBAcGEQgGCQUAAAABAAIDBBEFBgcSITETNUFRYXF0FyJygZG0CBQlMjZCVHOUobGys8HD0dIjUlVigpKT0xZDU2ODohVFhIWVo6XC8BgkJjRE/8QAGwEBAAEFAQAAAAAAAAAAAAAAAAQBAgUGBwP/xAA9EQACAQMABQUMCQUAAAAAAAAAAQIDBBEFEiExQRNRcZGxBhUiMzQ1UmFyc8HhFDJTVJKywtHwFkJDgaH/2gAMAwEAAhEDEQA/AJxREQBERAEREAREQBERAEREAREQBFxdcoAiIgCIiAIiIAiIgCIiAIiIAiIgCIiAIiIAiIgCIiAIixuYcw01BTPqaqQRxM8bnuO5jB7Zxtu+oEoDIucALnYBvPQo/wA06b8Joi5kbzWTC41KexjB5nSHvf3dbqUQZy0l4ljUjoYtanohs4BriA5v51Q4euP6u7oO9Yqiy5Cyxf8AlHdPrR1D70BtmJ+iBxeoJFJTwwN5LMdUyDrJ73/KsJJnfM07hrVs0d+UOipwPFGAfiXY1oAsAAByAWAXnkxGBvrpWDo1gT8SAyNPT5mkGtHi0j+huITE+MfevUzE85U+1tRLKBzvpqj4nglYBuO04OyYAjcRrD47LOYbndzbDho5m/mvcNbxHf8AKgPfTac8cpCBXUUcjQdpfFJTPPU4Xb/lW85b08YRVFrJi+ikNh+XGtET0PbsA6XBqweH5gp6gah71ztnBSWs7oHI7/zYsdjOjzD6i5EfASH+sgszb0t9afID0oCcYKhkjWvY5r2PF2vY4Oa4c4I2ELsVZKY43l95lppTNSXu9lnOhcP71l7sP6zT4+RTTo+0nUeLx2b+Rq2NvLSONzb8+M+3Z07xygbLgbkiIgCIiAIiIAiIgCIiAIiIAiIgCIiAIiIDrqalkcb5JHBkcbXPe9xsGsaLlx6AASqt55zfPjuIHVLmUcJIgjO5se4yuH57vi2DkupO9EJmwwUUVDG60laS6Wx2inYR3p8J9vExw5VFeC0HBQgEd+/vn9Z3DxD60B6qWlZGwMYLAeUnnPOVjMTzC2MlkYD3jYT7Vp5ukpmLEzGwRsNnyDaRvazo6T96mPRJokio4o6ysjD66QB7I3i7aVp2gAH+t5zybhykgRtgWibHcSAkkHpaF1iHVJdHdvO2No1vKADzrecN9DZSAD0xWzyHlEMccIv+1rqZEQEXf+nbBrW4St6+Giv9EsTifobKYg+lq6Zh5BPGyUHoJbq28imdEBVzMGjbHMKBk1OHp2bXSwEzRtaNt3tIDmC3La3SvflHSKHFsNRfmBO0jqPKOg7ea+5WUUM6XtEEb45MQw+MRzRgyVFLGLNlaNrpYwPWvG8geu6/XAZRj2uaCCHNcNhG0EH5Qo8zdlKSjkGJYcXQvhdwj2R7ODI/rI/1edu6xPJcL50e5vNuBmdsB3nkJ3P6juPiPOpHIuLHaDsIQGyaNs9MxahbNsbURER1UQ3Nkt69v6jhtHjG2y2xV30c1pwzNElIDanrC6LV5Brt4WEjpDrN/aKsQgCIiAIiIAiIgCIiAIiIAiIgCIiAIiICs2mGodPmWSN5uyEU0TBzM4JshH70j/KulcaSvZTV++ReaRrlAeDL1OyXMVDHINZhqae7TuIFnWPRcK1wVVcqeyWg7VB80K1QQBERAEREAREQFVs6YQygzFUQQ7InSNc1g2BrJ42yag6Gl9h1BSDljEuFh1XG74rNPOW+1PxEeJaZpY9lM3XS+bRrI5ZrODqWD2sn5M+Pd8YHlQHlzB+TzPhbxs1pqFxPVU6p+IBWUVbM7d7jeFO/Xpz5KpWTQBERAEREAREQBERAEREAREQBERAEREBV/SV7Kav3yLzSNcrnSeLZpqvfIPNI1wgPHlf2SUHaqf6laoKqmWvZJh/a6b5Wq1YQHKIiAIiIAiIgKx6VPZTUeFTeaxr5Y8tII3tII6xtC+tKnspqPCpvNY18IDuz/NrYjhTx7YROHjnB+tWZVVMyVGvUYTzsDWH9mpIHxWVqwgCIiAIiIAiIgCIiAIiIAiIgCItO0oZ8dhFGyaOJs0s0oiY17i1jTqOcXuttPrbWFt+9Abil1X2kzhnHEoxNTFkUEl9V0baWJps4tOqZLv3gjfyLmTAc4ybXYg9vQKxzPowoVTSFrTbjOpFNcMo9FSm9yMJpV2Zpn6XUvx0sS+Fgcboa2DFWMrpTNU60JfK6V0xILRq3c7abNsFnlKhOM4qUXlPcWNY2M8OXj/8AI8P7XS/OarWBU+qqSWXE4YoXak0skDIpNZzNWR2qGuuNosSNoW9dy/Mv6Rb8Oq/wKPcX1vbNKtNRb5yqg5bkWIRV37meZhuxHyV1X+FO5xmkbsQd4sQqvuUbvvY/ax6y7k58xYhFXb+gGbBuxCTxYjUBP6GZwG6vn8WJS/W5XLS1k/8ALHrKcnLmLEXS6rv/AEWzmN1bUn/eTj8r1z/oHOo3VVQf9vYfleru+dn9rH8SGpLmMXpV9lNR4VN5rGvhYDFYa5mLBuIOc+rDouFc+RsriDG3Uu4Eg97qrPqdGUZxUovKe5lm4wWKEmvpBya0Vh1zK3gVPMe1/TcPB34S0fB2tfX4Q6tvHZSnTaVMbwmdkWNU/DwSetqY2sY8jnYW2Y+w9qQ09KrlZxxBOCLw4LjVPWU8dRTSNlhlF2vb8bXDe1wOwg7QvcqgIiIAiIgCIiAIiIAiIgCiL0SPF1H2v7F6l1RF6JDi6j7X9i9ARzkLSBLhdqeqjeaSUCZmzv4w8AiSO/rmOFjbxjlBmPB8z0NYAaaoilJF9QOtIOtps4eRYTBcs0ddg+HsqYWyAUkOq/a17LsHrHDaOrctB0gaL4MPpjVwTykNkY3gpA1xGsd4c2263MtBrKy0hXcXmnUbxsWYt5x19Rko8pSjnejJ6XMo1PplmJQMMrGtjEzACXRmPc+w2lhFuq3StLGaorbWSB35ve2v13+pZ/KeS8aqqSKqpsR4GOUv1WGpq2OGpI5huGNI3tPKsrJo2zA71+IU8nTI+eT50RWatb6nZw+j1KsXq7OKezg9jI8qbqPWSe01nImGVWIYxTTxRERU88Mssm3UYyNwdYndrG1gOnmBKsdZQzHo5x9os2upGjfZoe0X59kC4fo7zEf9YQeKSZvyRLDaUVHSFVTdeEUlhLa/gelOMoL6rJnsllB79FmPk3NfFftNUPs0GifMPJXR+KsqvwLGd6rX71Hqf7lznNf2snCyWUIdyvMY/wD3M+G1P4Vz3Lsy+7h8Nqfwp3qtfvUOr5lOUl6JN1ksoR7l+Zfdw+HVP3L6j0aZmburW+Osmd8rU71W33qHV8xykvROnTBlmsixF2IsjMlO8REva0uETo42sIlt60HVvfdt51qMWar7OBJdzNde/wASkCLJebGiza6If45v9GuG5JzWNra2FpO8tlDb+SNbfY6QtrejGlUrQeqsJrZsRGnCTeUjV8r5RxLEsRppBSyRQRyRufO9jmxtjY/WO1wGs47QAOfrKsbjWXqatpX0tSwSRPFj+c13I9h9q4HlUOnKOcP0lbqq5B8jF1vyPm52/E3fD6gfI1XVL6ynUVTlo5SwtoUJJYwfWQ6uowDH3YVO8upax7WscdjS5+yCdo5CTZh+vVCn5VJzVgeI0NdS+np+GncI5I5eGknLWiUgC7xcWIJt0q2wWbpVI1IKcXlPieTWGERF6FAiIgCIiAIiIAiIgCiL0SHF1H2v7F6l1RF6JDi6j7X9i9AZbJHFVB2WH5gWE0xD1Hk6JofnrN5I4qoOyw/MCw2mAeo03vkH0gXLrbzlH3n6jMT8S+g7dE3EtJ1z+cyLb1qGiXiWl8KfziRbeo2kfK6vtS7WX0vqR6AiLugivtO7kUFvBe3gRQ8p8iw+cc50uFwCWa7nvuIadtteVw32/NaLi7juvykgLYFWXShjj6rFqoknUp5HU0TeRrInFpt1uDneNZTQ2j1f3GrU+qll/sQ61VxWT14/pexaqc7Um9KxE7I6fvHAdL/XE+MDoWvQZrxFj9dlZVNeTcuE8tz17dvjWKRdJpWVvSjqQgkuj+ZMe5N72StkzTdOyRsWI2licQPTTWhssf6zw3Y9vUAevcpsila5oc0hzXAOa4G4c0i4IPKLKnqsPoVxZ8+Ehjzc0sz4Gk7TwdmvaPFrkdTQtP7otFUqMFcUFjbhpbtvH1EmhUbeqzfkRFpZLCIgFyqpZeECFNO4tiuH9nj+ncrEhV60+j1Xoezs84crChdhsIalCMebPazFzeWERFNLQiIgCIiAIiIAiIgCiL0SHF1H2v7F6l1RF6JDi6j7X9i9AZbJHFVB2WH5gWI0vD1GqPDg+masvkjiqg7LD8wLE6XB6i1PhQfTsXLbfzlH3n6jMS8U+g50ScS03hT/AE71uC07RHxNT+HP9O9bivDSPldX2n2svpfUj0H1Gy5svWAuuBlhfnXasXJ5ZbJ5YVWc/UDoMWr43C3/ALmSQeBI7hGn914VplGGmHR9JVtbW0rC+oibqTQtF3SxDaHMHK5tzs3kbtwB2DudvYW1y41HhSWM+vh+xFrxco7CCUXLmkEgggg2IOwg8xXC6aQArBaDsPdHhJkcP/sVEkjfAa1sfyseobyjk2qxKdscLHCMOHDVBaeDibyknldbc3efjVncMw6OngigiGrHCxsbBy6rRa55zy35ytO7qL2CpK2i/Cby/UkSreDzrHqREWgkwLspm3e3rv5F1r00DdpPMLeVTdH0uVuYR9fZtLJvEWQhp+43oOzs84erCBV70/cb0HZ2ecPVhAutW3i1/vtZjZbwiIpBQIiIAiIgCIiAIiIAoi9EhxdR9r+xepdUReiQ4uo+1/YvQGWyRxVQdlh+YFi9LQ9Rarrg84jWUyRxVQdlh+YFjNK49Raz/A85jXLaHnGPvF+YzMvFPo+B16IuJqfw5/pnLdI23IC0vRFxNT+HP9M5bzTt3nxKPpN4uqvtPtFN4proO9ERYosC8uJ4gyngmnk2RwRvkf4LWk2HSbW8a9SjPTnmDgaGOkae/rH3eP7mIhx8ryzyFTLG2d1cQori9vRx/wCFs5asWyEMTxB9RPNPIbyTyPkf4TnEkDo2ryoi7FGKikluMWSfoKzDwVbLRuPeVbNaMHknjBOzrZr/ALoU7KouFYi+mqIZ4zZ8EjJG9bXA2PQbW8atjhteyoginjN4542SM8FzQQD07bLnvdRacnXjXjuktvSvljqJtvLKwelERamSQshRsszr2rwMbcgc6yrRYW5lsmgKGtUlVfBYXS/l2nhWezBAen/jag7Ozzl6sIFXzT/xtQdnZ5y9WDC6Jb+LRBe8IiL3KBERAEREAREQBERAFEXokOLqPtf2L1LqiL0SHF1H2v7F6Ay2SOKqDssPzAsdpV4lrOqHzmJZHJHFVB2WH5gWP0pj1FrfBi85iXLKPnGPvF+YzMvFPo+B59EPE0Hvk/0pW/xtsAFoOhwXwin99n+lKkBRdK+V1fafaWRfgRXqCIixoCrRpTzB6cxWdzTeKnPpeLm1YydZw63l56iFPGesf9I4bU1ANpAzUh9+f3rD4idbqaVVolbr3K2mXO5lw2LtfwIlxLdE4REW9EQKedBmYeGoZKRx7+jfdg/uJCSPI/X/AHgoGW2aL8w+ksVgc42inPpebm1JCAHHoDww+IrEaatPpVnOK3raulfLKPSlLVkWZRF9RsJIA5VymMXJqMd7Mkeihi2l3NsC9q+WMAAA5F9Lotjaq2oKnx49P82EGctZ5ID0/wDG1B2dnnL1YMKven/jeg7Ozzl6sIFsNv4tfzieD3hERe5QIiIAiIgCIiAIiIAoi9EhxdR9r+xepdWpaTsl/wClcOfA0gTxOE1M4mw4VoI1HdDmuc3ouDyIDC5I4qoOyw/MC8OlDiWt8CPziNaTo6z+aInDcR1oRC9zI5JARwLr7YZeZt72PJfbstbdNJcjXYJWOaQ5ro4y1zSHNI4ePaCNhXNqtpVttIwVRbHNNPg/CMsqinSeOY69C49SIeiSf6QrfVoWhNwODM6J5gf3gfrW+rFaV8tq+0+0sg/BXQERLLHF5C2nvMGtLT0LDsjHpiYA+3cC2MHpDdY/thRJZW/kpI3G7o2OJ5SxpPxhfBw2H+xi/hM+5bZYd0NOzoRoxpZxx1t76iNOi5POSodlwrdnCqf+wi/hM+5cHB6b3PD/AAY/uU7+rYfZP8XyLPo75yoq5CtucEpfc0H8CP8ACgy9SE29K05/wIvwq6PdXGTwqTz0/Ip9H9Zi8gZg9P4bTTk60urwU3KeGZ3rievY79oLcaan1Rt3nf0dC6cNwqGBto42R3NyI2NY29rXsBvsBtXtVljo2NOo7iUcNvwY+in8Ss6mVqhERZs8iAtP3G9B2dnnD1YQKvOns+q9F7wwf89ysMFkbOWtST9b7WWS3hERSi0IiIAiIgCIiAIiIAiIgNMz5osoMWGu+8FUBZtXEBrEDc2QbngeIjkIUVVugXG4mvigqoZYHnawTSwhwvca7CNXkB3lWIRUaT3grpQ6Hs0Qs1IagQsuXcHHXSRt1jvNm7L7B5F6O5Vmz3a7/iFQrBovN0abeXFdRXLK+9yXNfu7/qFR9y57kOavdw+H1P4VYFFTkKXorqGWV+7juaPd7Ph1V+Fc9xnM/u+P4dV/gVgEVeRp+iuoZZX/ALiuZfd8Xw2r/lp3Esye74PhlZ/LVgEVeSp+iuoZZX7uHZj93wfC6z+WncLzB7vp/hNX/LVgUTk4cy6hllfu4Pj/AOkKf4RV/wAtfQ0D49+kYP49X+BT+iu1Y8xQgIaCMd/SMH8er/Ah0DY4d+Iw/wAarP8A2qfUVcIEB0fod8QM8T562nLGvaXlvDPk1Q651dZoF+sqfERVAREQBERAEREAREQBERAEREAREQBERAEREAREQBERAEREAREQBERAEREAREQBERAEREAREQBERAEREAREQBERAEREAREQBERAEREAREQBERAEREAREQBERAERE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http://animalcrazekids.com/images/lock-security-ic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58" y="3123506"/>
            <a:ext cx="640655" cy="640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bits4beats.it/wp-content/uploads/2010/07/chronometer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38837">
            <a:off x="5717673" y="3310415"/>
            <a:ext cx="760412" cy="76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Lock-Modify-Unlock</a:t>
            </a:r>
            <a:r>
              <a:rPr lang="bg-BG" sz="3600" dirty="0" smtClean="0"/>
              <a:t> </a:t>
            </a:r>
            <a:r>
              <a:rPr lang="en-US" sz="3600" dirty="0" smtClean="0"/>
              <a:t>Model </a:t>
            </a:r>
            <a:r>
              <a:rPr lang="bg-BG" sz="3600" dirty="0" smtClean="0"/>
              <a:t>(4)</a:t>
            </a:r>
            <a:endParaRPr lang="en-US" sz="3600" dirty="0" smtClean="0"/>
          </a:p>
        </p:txBody>
      </p:sp>
      <p:sp>
        <p:nvSpPr>
          <p:cNvPr id="717828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4821" name="Picture 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250348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8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41801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33" name="Text Box 9"/>
          <p:cNvSpPr txBox="1">
            <a:spLocks noChangeArrowheads="1"/>
          </p:cNvSpPr>
          <p:nvPr/>
        </p:nvSpPr>
        <p:spPr bwMode="auto">
          <a:xfrm>
            <a:off x="2843213" y="45085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717834" name="Text Box 10"/>
          <p:cNvSpPr txBox="1">
            <a:spLocks noChangeArrowheads="1"/>
          </p:cNvSpPr>
          <p:nvPr/>
        </p:nvSpPr>
        <p:spPr bwMode="auto">
          <a:xfrm>
            <a:off x="381000" y="1401763"/>
            <a:ext cx="38267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commits </a:t>
            </a:r>
            <a:r>
              <a:rPr lang="en-US" b="1" dirty="0" smtClean="0"/>
              <a:t>his changes</a:t>
            </a:r>
            <a:br>
              <a:rPr lang="en-US" b="1" dirty="0" smtClean="0"/>
            </a:br>
            <a:r>
              <a:rPr lang="en-US" b="1" dirty="0" smtClean="0"/>
              <a:t>and </a:t>
            </a:r>
            <a:r>
              <a:rPr lang="en-US" b="1" dirty="0"/>
              <a:t>unlocks the file.</a:t>
            </a:r>
          </a:p>
        </p:txBody>
      </p:sp>
      <p:cxnSp>
        <p:nvCxnSpPr>
          <p:cNvPr id="34825" name="AutoShape 11"/>
          <p:cNvCxnSpPr>
            <a:cxnSpLocks noChangeShapeType="1"/>
          </p:cNvCxnSpPr>
          <p:nvPr/>
        </p:nvCxnSpPr>
        <p:spPr bwMode="auto">
          <a:xfrm rot="5400000">
            <a:off x="3808412" y="3117851"/>
            <a:ext cx="695325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836" name="Text Box 12"/>
          <p:cNvSpPr txBox="1">
            <a:spLocks noChangeArrowheads="1"/>
          </p:cNvSpPr>
          <p:nvPr/>
        </p:nvSpPr>
        <p:spPr bwMode="auto">
          <a:xfrm>
            <a:off x="3491880" y="3644900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</a:t>
            </a:r>
            <a:endParaRPr kumimoji="0" lang="en-US" sz="1800" b="1" noProof="1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34827" name="Picture 13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8" name="Picture 15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364648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46" name="Text Box 22"/>
          <p:cNvSpPr txBox="1">
            <a:spLocks noChangeArrowheads="1"/>
          </p:cNvSpPr>
          <p:nvPr/>
        </p:nvSpPr>
        <p:spPr bwMode="auto">
          <a:xfrm>
            <a:off x="4787900" y="25654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717847" name="Text Box 23"/>
          <p:cNvSpPr txBox="1">
            <a:spLocks noChangeArrowheads="1"/>
          </p:cNvSpPr>
          <p:nvPr/>
        </p:nvSpPr>
        <p:spPr bwMode="auto">
          <a:xfrm>
            <a:off x="6732588" y="3716338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Lock-Modify-Unlock</a:t>
            </a:r>
            <a:r>
              <a:rPr lang="bg-BG" sz="3600" dirty="0" smtClean="0"/>
              <a:t> </a:t>
            </a:r>
            <a:r>
              <a:rPr lang="en-US" sz="3600" dirty="0" smtClean="0"/>
              <a:t>Model </a:t>
            </a:r>
            <a:r>
              <a:rPr lang="bg-BG" sz="3600" dirty="0" smtClean="0"/>
              <a:t>(5)</a:t>
            </a:r>
            <a:endParaRPr lang="en-US" sz="3600" dirty="0" smtClean="0"/>
          </a:p>
        </p:txBody>
      </p:sp>
      <p:sp>
        <p:nvSpPr>
          <p:cNvPr id="737284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35845" name="Picture 5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250348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41801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2843213" y="45085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737288" name="Text Box 8"/>
          <p:cNvSpPr txBox="1">
            <a:spLocks noChangeArrowheads="1"/>
          </p:cNvSpPr>
          <p:nvPr/>
        </p:nvSpPr>
        <p:spPr bwMode="auto">
          <a:xfrm>
            <a:off x="454025" y="1401763"/>
            <a:ext cx="347027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Now Bobby </a:t>
            </a:r>
            <a:r>
              <a:rPr lang="en-US" b="1" dirty="0" smtClean="0"/>
              <a:t>can take </a:t>
            </a:r>
            <a:r>
              <a:rPr lang="en-US" b="1" dirty="0"/>
              <a:t>the modified file and </a:t>
            </a:r>
            <a:r>
              <a:rPr lang="en-US" b="1" dirty="0" smtClean="0"/>
              <a:t>lock </a:t>
            </a:r>
            <a:r>
              <a:rPr lang="en-US" b="1" dirty="0"/>
              <a:t>it</a:t>
            </a:r>
            <a:r>
              <a:rPr lang="bg-BG" b="1" dirty="0" smtClean="0"/>
              <a:t>.</a:t>
            </a:r>
          </a:p>
          <a:p>
            <a:r>
              <a:rPr lang="en-US" b="1" dirty="0" smtClean="0"/>
              <a:t>Bobby edits her local copy of the file.</a:t>
            </a:r>
            <a:endParaRPr lang="bg-BG" b="1" dirty="0"/>
          </a:p>
        </p:txBody>
      </p:sp>
      <p:pic>
        <p:nvPicPr>
          <p:cNvPr id="35849" name="Picture 11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0" name="Picture 12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364648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851" name="AutoShape 13"/>
          <p:cNvCxnSpPr>
            <a:cxnSpLocks noChangeShapeType="1"/>
            <a:stCxn id="35845" idx="2"/>
            <a:endCxn id="35850" idx="0"/>
          </p:cNvCxnSpPr>
          <p:nvPr/>
        </p:nvCxnSpPr>
        <p:spPr bwMode="auto">
          <a:xfrm rot="5400000" flipH="1" flipV="1">
            <a:off x="6119813" y="2693988"/>
            <a:ext cx="76200" cy="1981200"/>
          </a:xfrm>
          <a:prstGeom prst="curvedConnector5">
            <a:avLst>
              <a:gd name="adj1" fmla="val -300000"/>
              <a:gd name="adj2" fmla="val 50000"/>
              <a:gd name="adj3" fmla="val 40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294" name="Text Box 14"/>
          <p:cNvSpPr txBox="1">
            <a:spLocks noChangeArrowheads="1"/>
          </p:cNvSpPr>
          <p:nvPr/>
        </p:nvSpPr>
        <p:spPr bwMode="auto">
          <a:xfrm>
            <a:off x="6169496" y="2996952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Lock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37297" name="Text Box 17"/>
          <p:cNvSpPr txBox="1">
            <a:spLocks noChangeArrowheads="1"/>
          </p:cNvSpPr>
          <p:nvPr/>
        </p:nvSpPr>
        <p:spPr bwMode="auto">
          <a:xfrm>
            <a:off x="4787900" y="25654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6732588" y="3716338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pic>
        <p:nvPicPr>
          <p:cNvPr id="19" name="Picture 8" descr="http://animalcrazekids.com/images/lock-security-ic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58" y="3123506"/>
            <a:ext cx="640655" cy="640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5690617" y="4877832"/>
            <a:ext cx="153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Configuration Management</a:t>
            </a:r>
            <a:r>
              <a:rPr lang="bg-BG" dirty="0"/>
              <a:t> (</a:t>
            </a:r>
            <a:r>
              <a:rPr lang="en-US" dirty="0"/>
              <a:t>SCM)</a:t>
            </a:r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173002"/>
            <a:ext cx="8686800" cy="554461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 Control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>
                <a:cs typeface="Arial" charset="0"/>
              </a:rPr>
              <a:t>≈</a:t>
            </a:r>
            <a:r>
              <a:rPr lang="bg-BG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Configuration Management (SCM)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A </a:t>
            </a:r>
            <a:r>
              <a:rPr lang="en-US" dirty="0"/>
              <a:t>software engineering </a:t>
            </a:r>
            <a:r>
              <a:rPr lang="en-US" dirty="0" smtClean="0"/>
              <a:t>discipline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Consists of techniques, practices and tools for working on shared source code and files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Mechanisms for management, control and tracking the changes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Defines the process of change management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Keeps track of what is happening in the project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400"/>
              </a:spcBef>
              <a:defRPr/>
            </a:pPr>
            <a:r>
              <a:rPr lang="en-US" dirty="0" smtClean="0"/>
              <a:t>Solves conflicts in the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B97A4E0B-AFC7-4CB4-8AEA-B5E865F2E7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Lock-Modify-Unlock</a:t>
            </a:r>
            <a:r>
              <a:rPr lang="bg-BG" sz="3600" dirty="0" smtClean="0"/>
              <a:t> </a:t>
            </a:r>
            <a:r>
              <a:rPr lang="en-US" sz="3600" dirty="0" smtClean="0"/>
              <a:t>Model </a:t>
            </a:r>
            <a:r>
              <a:rPr lang="bg-BG" sz="3600" dirty="0" smtClean="0"/>
              <a:t>(6)</a:t>
            </a:r>
            <a:endParaRPr lang="en-US" sz="3600" dirty="0" smtClean="0"/>
          </a:p>
        </p:txBody>
      </p:sp>
      <p:sp>
        <p:nvSpPr>
          <p:cNvPr id="721924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6869" name="Picture 5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492375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41801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927" name="Text Box 7"/>
          <p:cNvSpPr txBox="1">
            <a:spLocks noChangeArrowheads="1"/>
          </p:cNvSpPr>
          <p:nvPr/>
        </p:nvSpPr>
        <p:spPr bwMode="auto">
          <a:xfrm>
            <a:off x="2868060" y="45085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</p:txBody>
      </p:sp>
      <p:sp>
        <p:nvSpPr>
          <p:cNvPr id="721928" name="Text Box 8"/>
          <p:cNvSpPr txBox="1">
            <a:spLocks noChangeArrowheads="1"/>
          </p:cNvSpPr>
          <p:nvPr/>
        </p:nvSpPr>
        <p:spPr bwMode="auto">
          <a:xfrm>
            <a:off x="454026" y="1401763"/>
            <a:ext cx="31509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Bobby </a:t>
            </a:r>
            <a:r>
              <a:rPr lang="en-US" b="1" dirty="0" smtClean="0"/>
              <a:t>finishes, commits </a:t>
            </a:r>
            <a:r>
              <a:rPr lang="en-US" b="1" dirty="0"/>
              <a:t>her </a:t>
            </a:r>
            <a:r>
              <a:rPr lang="en-US" b="1" dirty="0" smtClean="0"/>
              <a:t>changes and unlocks the file.</a:t>
            </a:r>
            <a:endParaRPr lang="bg-BG" b="1" dirty="0"/>
          </a:p>
        </p:txBody>
      </p:sp>
      <p:pic>
        <p:nvPicPr>
          <p:cNvPr id="36873" name="Picture 11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4" name="Picture 12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6449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75" name="AutoShape 13"/>
          <p:cNvCxnSpPr>
            <a:cxnSpLocks noChangeShapeType="1"/>
            <a:stCxn id="36869" idx="2"/>
            <a:endCxn id="36874" idx="0"/>
          </p:cNvCxnSpPr>
          <p:nvPr/>
        </p:nvCxnSpPr>
        <p:spPr bwMode="auto">
          <a:xfrm rot="5400000" flipH="1" flipV="1">
            <a:off x="6184106" y="2705894"/>
            <a:ext cx="66675" cy="1944688"/>
          </a:xfrm>
          <a:prstGeom prst="curvedConnector5">
            <a:avLst>
              <a:gd name="adj1" fmla="val -342856"/>
              <a:gd name="adj2" fmla="val 50042"/>
              <a:gd name="adj3" fmla="val 442856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1934" name="Text Box 14"/>
          <p:cNvSpPr txBox="1">
            <a:spLocks noChangeArrowheads="1"/>
          </p:cNvSpPr>
          <p:nvPr/>
        </p:nvSpPr>
        <p:spPr bwMode="auto">
          <a:xfrm>
            <a:off x="6169496" y="2996952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21937" name="Text Box 17"/>
          <p:cNvSpPr txBox="1">
            <a:spLocks noChangeArrowheads="1"/>
          </p:cNvSpPr>
          <p:nvPr/>
        </p:nvSpPr>
        <p:spPr bwMode="auto">
          <a:xfrm>
            <a:off x="4823166" y="2565400"/>
            <a:ext cx="8322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</a:p>
        </p:txBody>
      </p:sp>
      <p:sp>
        <p:nvSpPr>
          <p:cNvPr id="721938" name="Text Box 18"/>
          <p:cNvSpPr txBox="1">
            <a:spLocks noChangeArrowheads="1"/>
          </p:cNvSpPr>
          <p:nvPr/>
        </p:nvSpPr>
        <p:spPr bwMode="auto">
          <a:xfrm>
            <a:off x="6767854" y="3716338"/>
            <a:ext cx="8322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4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3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Lock-Modify-Unlock</a:t>
            </a:r>
            <a:r>
              <a:rPr lang="bg-BG" sz="3600" dirty="0" smtClean="0"/>
              <a:t> </a:t>
            </a:r>
            <a:r>
              <a:rPr lang="en-US" sz="3600" dirty="0" smtClean="0"/>
              <a:t>Model </a:t>
            </a:r>
            <a:r>
              <a:rPr lang="bg-BG" sz="3600" dirty="0" smtClean="0"/>
              <a:t>(7)</a:t>
            </a:r>
            <a:endParaRPr lang="en-US" sz="3600" dirty="0" smtClean="0"/>
          </a:p>
        </p:txBody>
      </p:sp>
      <p:sp>
        <p:nvSpPr>
          <p:cNvPr id="723972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7893" name="Picture 5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492375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43706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2878479" y="4508500"/>
            <a:ext cx="8322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454025" y="1401763"/>
            <a:ext cx="34702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updates the changes from the repository.</a:t>
            </a:r>
            <a:endParaRPr lang="bg-BG" b="1" dirty="0"/>
          </a:p>
        </p:txBody>
      </p:sp>
      <p:pic>
        <p:nvPicPr>
          <p:cNvPr id="37897" name="Picture 9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8" name="Picture 10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6449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4823166" y="2565400"/>
            <a:ext cx="8322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</a:p>
        </p:txBody>
      </p:sp>
      <p:sp>
        <p:nvSpPr>
          <p:cNvPr id="723984" name="Text Box 16"/>
          <p:cNvSpPr txBox="1">
            <a:spLocks noChangeArrowheads="1"/>
          </p:cNvSpPr>
          <p:nvPr/>
        </p:nvSpPr>
        <p:spPr bwMode="auto">
          <a:xfrm>
            <a:off x="6767854" y="3716338"/>
            <a:ext cx="8322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</a:p>
        </p:txBody>
      </p:sp>
      <p:cxnSp>
        <p:nvCxnSpPr>
          <p:cNvPr id="37903" name="AutoShape 17"/>
          <p:cNvCxnSpPr>
            <a:cxnSpLocks noChangeShapeType="1"/>
          </p:cNvCxnSpPr>
          <p:nvPr/>
        </p:nvCxnSpPr>
        <p:spPr bwMode="auto">
          <a:xfrm rot="5400000">
            <a:off x="3867150" y="3117851"/>
            <a:ext cx="695325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3986" name="Text Box 18"/>
          <p:cNvSpPr txBox="1">
            <a:spLocks noChangeArrowheads="1"/>
          </p:cNvSpPr>
          <p:nvPr/>
        </p:nvSpPr>
        <p:spPr bwMode="auto">
          <a:xfrm>
            <a:off x="3635375" y="3645024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Update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7265" y="622834"/>
            <a:ext cx="6264124" cy="2343150"/>
          </a:xfrm>
        </p:spPr>
        <p:txBody>
          <a:bodyPr/>
          <a:lstStyle/>
          <a:p>
            <a:pPr>
              <a:defRPr/>
            </a:pPr>
            <a:r>
              <a:rPr lang="en-US" sz="5400" dirty="0" smtClean="0"/>
              <a:t>The</a:t>
            </a:r>
            <a:r>
              <a:rPr lang="bg-BG" sz="5400" dirty="0" smtClean="0"/>
              <a:t/>
            </a:r>
            <a:br>
              <a:rPr lang="bg-BG" sz="5400" dirty="0" smtClean="0"/>
            </a:br>
            <a:r>
              <a:rPr lang="bg-BG" sz="5400" dirty="0" smtClean="0"/>
              <a:t>"Copy-Modify-Merge"</a:t>
            </a:r>
            <a:r>
              <a:rPr lang="en-US" sz="5400" dirty="0" smtClean="0"/>
              <a:t> Model</a:t>
            </a:r>
            <a:endParaRPr lang="bg-BG" sz="5400" dirty="0" smtClean="0"/>
          </a:p>
        </p:txBody>
      </p:sp>
      <p:pic>
        <p:nvPicPr>
          <p:cNvPr id="5122" name="Picture 2" descr="ImageFigure 5Workflow in a VCS utilizing optimistic versioni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394" y="3094578"/>
            <a:ext cx="4615854" cy="3214742"/>
          </a:xfrm>
          <a:prstGeom prst="roundRect">
            <a:avLst>
              <a:gd name="adj" fmla="val 353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3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4941888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Copy-Modify-Merge</a:t>
            </a:r>
            <a:r>
              <a:rPr lang="bg-BG" sz="3600" dirty="0" smtClean="0"/>
              <a:t> </a:t>
            </a:r>
            <a:r>
              <a:rPr lang="en-US" sz="3600" dirty="0" smtClean="0"/>
              <a:t>Model </a:t>
            </a:r>
            <a:r>
              <a:rPr lang="bg-BG" sz="3600" dirty="0" smtClean="0"/>
              <a:t>(1)</a:t>
            </a:r>
            <a:endParaRPr lang="en-US" sz="3600" dirty="0" smtClean="0"/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4405313" y="1741488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4710113" y="2503488"/>
            <a:ext cx="914400" cy="1219200"/>
            <a:chOff x="2400" y="1488"/>
            <a:chExt cx="576" cy="768"/>
          </a:xfrm>
        </p:grpSpPr>
        <p:pic>
          <p:nvPicPr>
            <p:cNvPr id="39956" name="Picture 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1687" name="Text Box 7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39942" name="Group 8"/>
          <p:cNvGrpSpPr>
            <a:grpSpLocks/>
          </p:cNvGrpSpPr>
          <p:nvPr/>
        </p:nvGrpSpPr>
        <p:grpSpPr bwMode="auto">
          <a:xfrm>
            <a:off x="2805113" y="4418013"/>
            <a:ext cx="969962" cy="1219200"/>
            <a:chOff x="2400" y="1488"/>
            <a:chExt cx="576" cy="768"/>
          </a:xfrm>
        </p:grpSpPr>
        <p:pic>
          <p:nvPicPr>
            <p:cNvPr id="39954" name="Picture 9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1690" name="Text Box 10"/>
            <p:cNvSpPr txBox="1">
              <a:spLocks noChangeArrowheads="1"/>
            </p:cNvSpPr>
            <p:nvPr/>
          </p:nvSpPr>
          <p:spPr bwMode="auto">
            <a:xfrm>
              <a:off x="2539" y="1632"/>
              <a:ext cx="2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2836069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and Bobby check-out the file A.</a:t>
            </a:r>
            <a:endParaRPr lang="bg-BG" b="1" dirty="0"/>
          </a:p>
          <a:p>
            <a:r>
              <a:rPr lang="en-US" b="1" dirty="0"/>
              <a:t>The check-out is done without locking.</a:t>
            </a:r>
            <a:endParaRPr lang="bg-BG" b="1" dirty="0"/>
          </a:p>
        </p:txBody>
      </p:sp>
      <p:cxnSp>
        <p:nvCxnSpPr>
          <p:cNvPr id="39944" name="AutoShape 12"/>
          <p:cNvCxnSpPr>
            <a:cxnSpLocks noChangeShapeType="1"/>
            <a:stCxn id="39956" idx="2"/>
            <a:endCxn id="39954" idx="0"/>
          </p:cNvCxnSpPr>
          <p:nvPr/>
        </p:nvCxnSpPr>
        <p:spPr bwMode="auto">
          <a:xfrm rot="5400000">
            <a:off x="3867150" y="3117851"/>
            <a:ext cx="695325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256088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46" name="Group 15"/>
          <p:cNvGrpSpPr>
            <a:grpSpLocks/>
          </p:cNvGrpSpPr>
          <p:nvPr/>
        </p:nvGrpSpPr>
        <p:grpSpPr bwMode="auto">
          <a:xfrm>
            <a:off x="6691313" y="3646488"/>
            <a:ext cx="914400" cy="1219200"/>
            <a:chOff x="2400" y="1488"/>
            <a:chExt cx="576" cy="768"/>
          </a:xfrm>
        </p:grpSpPr>
        <p:pic>
          <p:nvPicPr>
            <p:cNvPr id="39952" name="Picture 16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1697" name="Text Box 17"/>
            <p:cNvSpPr txBox="1">
              <a:spLocks noChangeArrowheads="1"/>
            </p:cNvSpPr>
            <p:nvPr/>
          </p:nvSpPr>
          <p:spPr bwMode="auto">
            <a:xfrm>
              <a:off x="2548" y="1632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cxnSp>
        <p:nvCxnSpPr>
          <p:cNvPr id="39947" name="AutoShape 18"/>
          <p:cNvCxnSpPr>
            <a:cxnSpLocks noChangeShapeType="1"/>
            <a:stCxn id="39956" idx="2"/>
            <a:endCxn id="39952" idx="0"/>
          </p:cNvCxnSpPr>
          <p:nvPr/>
        </p:nvCxnSpPr>
        <p:spPr bwMode="auto">
          <a:xfrm rot="5400000" flipH="1" flipV="1">
            <a:off x="6119813" y="2693988"/>
            <a:ext cx="76200" cy="1981200"/>
          </a:xfrm>
          <a:prstGeom prst="curvedConnector5">
            <a:avLst>
              <a:gd name="adj1" fmla="val -300000"/>
              <a:gd name="adj2" fmla="val 50000"/>
              <a:gd name="adj3" fmla="val 40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1705" name="Text Box 25"/>
          <p:cNvSpPr txBox="1">
            <a:spLocks noChangeArrowheads="1"/>
          </p:cNvSpPr>
          <p:nvPr/>
        </p:nvSpPr>
        <p:spPr bwMode="auto">
          <a:xfrm>
            <a:off x="3492500" y="3644900"/>
            <a:ext cx="143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Check-out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711706" name="Text Box 26"/>
          <p:cNvSpPr txBox="1">
            <a:spLocks noChangeArrowheads="1"/>
          </p:cNvSpPr>
          <p:nvPr/>
        </p:nvSpPr>
        <p:spPr bwMode="auto">
          <a:xfrm>
            <a:off x="6012458" y="2996952"/>
            <a:ext cx="14398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Check-out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547813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235825" y="576519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5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Copy-Modify-Merge</a:t>
            </a:r>
            <a:r>
              <a:rPr lang="bg-BG" sz="3600" dirty="0" smtClean="0"/>
              <a:t> </a:t>
            </a:r>
            <a:r>
              <a:rPr lang="en-US" sz="3600" dirty="0" smtClean="0"/>
              <a:t>Model </a:t>
            </a:r>
            <a:r>
              <a:rPr lang="bg-BG" sz="3600" dirty="0" smtClean="0"/>
              <a:t>(2)</a:t>
            </a:r>
            <a:endParaRPr lang="en-US" sz="3600" dirty="0" smtClean="0"/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444500" y="1412875"/>
            <a:ext cx="268734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Both of them edit the local copies of the </a:t>
            </a:r>
            <a:r>
              <a:rPr lang="en-US" b="1" dirty="0" smtClean="0"/>
              <a:t>file (in the same time).</a:t>
            </a:r>
            <a:endParaRPr lang="en-US" b="1" dirty="0"/>
          </a:p>
        </p:txBody>
      </p:sp>
      <p:pic>
        <p:nvPicPr>
          <p:cNvPr id="40964" name="Picture 4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6252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1333" name="AutoShape 5"/>
          <p:cNvSpPr>
            <a:spLocks noChangeArrowheads="1"/>
          </p:cNvSpPr>
          <p:nvPr/>
        </p:nvSpPr>
        <p:spPr bwMode="auto">
          <a:xfrm>
            <a:off x="3733800" y="16002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4038600" y="2362200"/>
            <a:ext cx="914400" cy="1219200"/>
            <a:chOff x="2400" y="1488"/>
            <a:chExt cx="576" cy="768"/>
          </a:xfrm>
        </p:grpSpPr>
        <p:pic>
          <p:nvPicPr>
            <p:cNvPr id="40972" name="Picture 7" descr="BD18200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1336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pic>
        <p:nvPicPr>
          <p:cNvPr id="40967" name="Picture 10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76725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1339" name="Text Box 11"/>
          <p:cNvSpPr txBox="1">
            <a:spLocks noChangeArrowheads="1"/>
          </p:cNvSpPr>
          <p:nvPr/>
        </p:nvSpPr>
        <p:spPr bwMode="auto">
          <a:xfrm>
            <a:off x="2182813" y="4365625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0969" name="Picture 12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14800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0" name="Picture 14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8" y="3505200"/>
            <a:ext cx="1144489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1343" name="Text Box 15"/>
          <p:cNvSpPr txBox="1">
            <a:spLocks noChangeArrowheads="1"/>
          </p:cNvSpPr>
          <p:nvPr/>
        </p:nvSpPr>
        <p:spPr bwMode="auto">
          <a:xfrm>
            <a:off x="6076950" y="3594100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971600" y="6056313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611771" y="5621178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2500186" y="5495925"/>
            <a:ext cx="153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5019659" y="4715852"/>
            <a:ext cx="153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76800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Copy-Modify-Merge</a:t>
            </a:r>
            <a:r>
              <a:rPr lang="bg-BG" sz="3600" dirty="0" smtClean="0"/>
              <a:t> </a:t>
            </a:r>
            <a:r>
              <a:rPr lang="en-US" sz="3600" dirty="0" smtClean="0"/>
              <a:t>Model (3)</a:t>
            </a:r>
          </a:p>
        </p:txBody>
      </p:sp>
      <p:sp>
        <p:nvSpPr>
          <p:cNvPr id="613380" name="AutoShape 4"/>
          <p:cNvSpPr>
            <a:spLocks noChangeArrowheads="1"/>
          </p:cNvSpPr>
          <p:nvPr/>
        </p:nvSpPr>
        <p:spPr bwMode="auto">
          <a:xfrm>
            <a:off x="3733800" y="16002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41989" name="Picture 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3495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383" name="Text Box 7"/>
          <p:cNvSpPr txBox="1">
            <a:spLocks noChangeArrowheads="1"/>
          </p:cNvSpPr>
          <p:nvPr/>
        </p:nvSpPr>
        <p:spPr bwMode="auto">
          <a:xfrm>
            <a:off x="4067175" y="2565400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1991" name="Picture 9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910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386" name="Text Box 10"/>
          <p:cNvSpPr txBox="1">
            <a:spLocks noChangeArrowheads="1"/>
          </p:cNvSpPr>
          <p:nvPr/>
        </p:nvSpPr>
        <p:spPr bwMode="auto">
          <a:xfrm>
            <a:off x="2339975" y="4292600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1993" name="Picture 11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86200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4" name="Picture 13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28453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390" name="Text Box 14"/>
          <p:cNvSpPr txBox="1">
            <a:spLocks noChangeArrowheads="1"/>
          </p:cNvSpPr>
          <p:nvPr/>
        </p:nvSpPr>
        <p:spPr bwMode="auto">
          <a:xfrm>
            <a:off x="6156325" y="3357563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13391" name="Text Box 15"/>
          <p:cNvSpPr txBox="1">
            <a:spLocks noChangeArrowheads="1"/>
          </p:cNvSpPr>
          <p:nvPr/>
        </p:nvSpPr>
        <p:spPr bwMode="auto">
          <a:xfrm>
            <a:off x="452438" y="1412875"/>
            <a:ext cx="22684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Bobby commits her changes to the repository</a:t>
            </a:r>
            <a:r>
              <a:rPr lang="bg-BG" b="1" dirty="0"/>
              <a:t>.</a:t>
            </a:r>
          </a:p>
        </p:txBody>
      </p:sp>
      <p:cxnSp>
        <p:nvCxnSpPr>
          <p:cNvPr id="41997" name="AutoShape 16"/>
          <p:cNvCxnSpPr>
            <a:cxnSpLocks noChangeShapeType="1"/>
            <a:stCxn id="613390" idx="0"/>
            <a:endCxn id="41989" idx="2"/>
          </p:cNvCxnSpPr>
          <p:nvPr/>
        </p:nvCxnSpPr>
        <p:spPr bwMode="auto">
          <a:xfrm rot="16200000" flipH="1" flipV="1">
            <a:off x="5442851" y="2439086"/>
            <a:ext cx="211137" cy="2048090"/>
          </a:xfrm>
          <a:prstGeom prst="curvedConnector5">
            <a:avLst>
              <a:gd name="adj1" fmla="val -108271"/>
              <a:gd name="adj2" fmla="val 48998"/>
              <a:gd name="adj3" fmla="val 208271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3393" name="Text Box 17"/>
          <p:cNvSpPr txBox="1">
            <a:spLocks noChangeArrowheads="1"/>
          </p:cNvSpPr>
          <p:nvPr/>
        </p:nvSpPr>
        <p:spPr bwMode="auto">
          <a:xfrm>
            <a:off x="5508625" y="26304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080233" y="5995888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660232" y="540515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Copy-Modify-Merge</a:t>
            </a:r>
            <a:r>
              <a:rPr lang="bg-BG" sz="3600" dirty="0" smtClean="0"/>
              <a:t> </a:t>
            </a:r>
            <a:r>
              <a:rPr lang="en-US" sz="3600" dirty="0" smtClean="0"/>
              <a:t>Model (4)</a:t>
            </a:r>
          </a:p>
        </p:txBody>
      </p:sp>
      <p:sp>
        <p:nvSpPr>
          <p:cNvPr id="615439" name="Text Box 15"/>
          <p:cNvSpPr txBox="1">
            <a:spLocks noChangeArrowheads="1"/>
          </p:cNvSpPr>
          <p:nvPr/>
        </p:nvSpPr>
        <p:spPr bwMode="auto">
          <a:xfrm>
            <a:off x="452437" y="1412875"/>
            <a:ext cx="305395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tries to commit his changes</a:t>
            </a:r>
            <a:r>
              <a:rPr lang="bg-BG" b="1" dirty="0"/>
              <a:t>.</a:t>
            </a:r>
            <a:endParaRPr lang="en-US" b="1" dirty="0"/>
          </a:p>
          <a:p>
            <a:r>
              <a:rPr lang="en-US" b="1" dirty="0"/>
              <a:t>A version conflict occurs</a:t>
            </a:r>
            <a:r>
              <a:rPr lang="bg-BG" b="1" dirty="0"/>
              <a:t>.</a:t>
            </a:r>
            <a:endParaRPr lang="en-US" b="1" dirty="0"/>
          </a:p>
        </p:txBody>
      </p:sp>
      <p:cxnSp>
        <p:nvCxnSpPr>
          <p:cNvPr id="43012" name="AutoShape 16"/>
          <p:cNvCxnSpPr>
            <a:cxnSpLocks noChangeShapeType="1"/>
          </p:cNvCxnSpPr>
          <p:nvPr/>
        </p:nvCxnSpPr>
        <p:spPr bwMode="auto">
          <a:xfrm rot="-5400000">
            <a:off x="3363516" y="3009900"/>
            <a:ext cx="609600" cy="1752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441" name="Text Box 17"/>
          <p:cNvSpPr txBox="1">
            <a:spLocks noChangeArrowheads="1"/>
          </p:cNvSpPr>
          <p:nvPr/>
        </p:nvSpPr>
        <p:spPr bwMode="auto">
          <a:xfrm>
            <a:off x="2868216" y="33528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</a:t>
            </a:r>
          </a:p>
        </p:txBody>
      </p:sp>
      <p:grpSp>
        <p:nvGrpSpPr>
          <p:cNvPr id="43014" name="Group 18"/>
          <p:cNvGrpSpPr>
            <a:grpSpLocks/>
          </p:cNvGrpSpPr>
          <p:nvPr/>
        </p:nvGrpSpPr>
        <p:grpSpPr bwMode="auto">
          <a:xfrm>
            <a:off x="3477816" y="3691880"/>
            <a:ext cx="685800" cy="457200"/>
            <a:chOff x="2160" y="2304"/>
            <a:chExt cx="432" cy="288"/>
          </a:xfrm>
        </p:grpSpPr>
        <p:sp>
          <p:nvSpPr>
            <p:cNvPr id="615443" name="Line 19"/>
            <p:cNvSpPr>
              <a:spLocks noChangeShapeType="1"/>
            </p:cNvSpPr>
            <p:nvPr/>
          </p:nvSpPr>
          <p:spPr bwMode="auto">
            <a:xfrm>
              <a:off x="2160" y="2304"/>
              <a:ext cx="432" cy="24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5444" name="Line 20"/>
            <p:cNvSpPr>
              <a:spLocks noChangeShapeType="1"/>
            </p:cNvSpPr>
            <p:nvPr/>
          </p:nvSpPr>
          <p:spPr bwMode="auto">
            <a:xfrm flipH="1">
              <a:off x="2208" y="2304"/>
              <a:ext cx="288" cy="28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5445" name="AutoShape 21"/>
          <p:cNvSpPr>
            <a:spLocks noChangeArrowheads="1"/>
          </p:cNvSpPr>
          <p:nvPr/>
        </p:nvSpPr>
        <p:spPr bwMode="auto">
          <a:xfrm>
            <a:off x="3782616" y="1562125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43016" name="Picture 22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991" y="2353816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47" name="Text Box 23"/>
          <p:cNvSpPr txBox="1">
            <a:spLocks noChangeArrowheads="1"/>
          </p:cNvSpPr>
          <p:nvPr/>
        </p:nvSpPr>
        <p:spPr bwMode="auto">
          <a:xfrm>
            <a:off x="4136629" y="2569716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3018" name="Picture 2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16" y="3886200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9" name="Picture 25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41" y="328453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50" name="Text Box 26"/>
          <p:cNvSpPr txBox="1">
            <a:spLocks noChangeArrowheads="1"/>
          </p:cNvSpPr>
          <p:nvPr/>
        </p:nvSpPr>
        <p:spPr bwMode="auto">
          <a:xfrm>
            <a:off x="6205141" y="3429000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3021" name="Picture 27" descr="MCj041147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76800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Picture 28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816" y="41910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53" name="Text Box 29"/>
          <p:cNvSpPr txBox="1">
            <a:spLocks noChangeArrowheads="1"/>
          </p:cNvSpPr>
          <p:nvPr/>
        </p:nvSpPr>
        <p:spPr bwMode="auto">
          <a:xfrm>
            <a:off x="2388791" y="4357688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129049" y="5995888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709048" y="540515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582414" y="5398616"/>
            <a:ext cx="12717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Conflict)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Copy-Modify-Merge</a:t>
            </a:r>
            <a:r>
              <a:rPr lang="bg-BG" sz="3600" dirty="0" smtClean="0"/>
              <a:t> </a:t>
            </a:r>
            <a:r>
              <a:rPr lang="en-US" sz="3600" dirty="0" smtClean="0"/>
              <a:t>Model </a:t>
            </a:r>
            <a:r>
              <a:rPr lang="bg-BG" sz="3600" dirty="0" smtClean="0"/>
              <a:t>(5)</a:t>
            </a:r>
            <a:endParaRPr lang="en-US" sz="3600" dirty="0" smtClean="0"/>
          </a:p>
        </p:txBody>
      </p:sp>
      <p:sp>
        <p:nvSpPr>
          <p:cNvPr id="617488" name="Text Box 16"/>
          <p:cNvSpPr txBox="1">
            <a:spLocks noChangeArrowheads="1"/>
          </p:cNvSpPr>
          <p:nvPr/>
        </p:nvSpPr>
        <p:spPr bwMode="auto">
          <a:xfrm>
            <a:off x="452439" y="1268760"/>
            <a:ext cx="3457573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updates his changes with the ones from the repository</a:t>
            </a:r>
            <a:r>
              <a:rPr lang="bg-BG" b="1" dirty="0"/>
              <a:t>.</a:t>
            </a:r>
            <a:endParaRPr lang="en-US" b="1" dirty="0"/>
          </a:p>
          <a:p>
            <a:r>
              <a:rPr lang="en-US" b="1" dirty="0"/>
              <a:t>The changes merge into his local copy</a:t>
            </a:r>
            <a:r>
              <a:rPr lang="bg-BG" b="1" dirty="0"/>
              <a:t>.</a:t>
            </a:r>
            <a:endParaRPr lang="en-US" b="1" dirty="0"/>
          </a:p>
          <a:p>
            <a:r>
              <a:rPr lang="en-US" b="1" dirty="0"/>
              <a:t>A merge conflict can occur.</a:t>
            </a:r>
          </a:p>
        </p:txBody>
      </p:sp>
      <p:sp>
        <p:nvSpPr>
          <p:cNvPr id="617490" name="Text Box 18"/>
          <p:cNvSpPr txBox="1">
            <a:spLocks noChangeArrowheads="1"/>
          </p:cNvSpPr>
          <p:nvPr/>
        </p:nvSpPr>
        <p:spPr bwMode="auto">
          <a:xfrm rot="-327827">
            <a:off x="3858976" y="3482864"/>
            <a:ext cx="1871663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Update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(with merge)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617491" name="AutoShape 19"/>
          <p:cNvSpPr>
            <a:spLocks noChangeArrowheads="1"/>
          </p:cNvSpPr>
          <p:nvPr/>
        </p:nvSpPr>
        <p:spPr bwMode="auto">
          <a:xfrm>
            <a:off x="4740039" y="1574689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44038" name="Picture 20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514" y="2366852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93" name="Text Box 21"/>
          <p:cNvSpPr txBox="1">
            <a:spLocks noChangeArrowheads="1"/>
          </p:cNvSpPr>
          <p:nvPr/>
        </p:nvSpPr>
        <p:spPr bwMode="auto">
          <a:xfrm>
            <a:off x="5097226" y="2504964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4040" name="Picture 22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526" y="3860689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1" name="Picture 23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01" y="3230452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96" name="Text Box 24"/>
          <p:cNvSpPr txBox="1">
            <a:spLocks noChangeArrowheads="1"/>
          </p:cNvSpPr>
          <p:nvPr/>
        </p:nvSpPr>
        <p:spPr bwMode="auto">
          <a:xfrm>
            <a:off x="6629164" y="3374914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4043" name="Picture 25" descr="MCj041147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039" y="4851289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4" name="Picture 26" descr="BD1820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39" y="4165489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99" name="Text Box 27"/>
          <p:cNvSpPr txBox="1">
            <a:spLocks noChangeArrowheads="1"/>
          </p:cNvSpPr>
          <p:nvPr/>
        </p:nvSpPr>
        <p:spPr bwMode="auto">
          <a:xfrm>
            <a:off x="3301549" y="4238514"/>
            <a:ext cx="83227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&amp;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44046" name="AutoShape 28"/>
          <p:cNvCxnSpPr>
            <a:cxnSpLocks noChangeShapeType="1"/>
          </p:cNvCxnSpPr>
          <p:nvPr/>
        </p:nvCxnSpPr>
        <p:spPr bwMode="auto">
          <a:xfrm rot="5400000">
            <a:off x="4262201" y="2914540"/>
            <a:ext cx="695325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2051720" y="5981218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091038" y="538313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3599271" y="5354903"/>
            <a:ext cx="10464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Merge)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24" y="4876800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1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Copy-Modify-Merge</a:t>
            </a:r>
            <a:r>
              <a:rPr lang="bg-BG" sz="3600" dirty="0" smtClean="0"/>
              <a:t> </a:t>
            </a:r>
            <a:r>
              <a:rPr lang="en-US" sz="3600" dirty="0" smtClean="0"/>
              <a:t>Model (6)</a:t>
            </a:r>
          </a:p>
        </p:txBody>
      </p:sp>
      <p:sp>
        <p:nvSpPr>
          <p:cNvPr id="621572" name="AutoShape 4"/>
          <p:cNvSpPr>
            <a:spLocks noChangeArrowheads="1"/>
          </p:cNvSpPr>
          <p:nvPr/>
        </p:nvSpPr>
        <p:spPr bwMode="auto">
          <a:xfrm>
            <a:off x="3968824" y="16002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45061" name="Picture 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624" y="23622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99" y="4221163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1583" name="Text Box 15"/>
          <p:cNvSpPr txBox="1">
            <a:spLocks noChangeArrowheads="1"/>
          </p:cNvSpPr>
          <p:nvPr/>
        </p:nvSpPr>
        <p:spPr bwMode="auto">
          <a:xfrm>
            <a:off x="468313" y="1196752"/>
            <a:ext cx="2684965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commits the </a:t>
            </a:r>
            <a:r>
              <a:rPr lang="en-US" b="1" dirty="0" smtClean="0"/>
              <a:t>merged changes </a:t>
            </a:r>
            <a:r>
              <a:rPr lang="en-US" b="1" dirty="0"/>
              <a:t>to the repository</a:t>
            </a:r>
            <a:r>
              <a:rPr lang="bg-BG" b="1" dirty="0"/>
              <a:t>.</a:t>
            </a:r>
          </a:p>
          <a:p>
            <a:r>
              <a:rPr lang="en-US" b="1" dirty="0"/>
              <a:t>A common version with the changes of Andy and Bobby is inserted.</a:t>
            </a:r>
          </a:p>
        </p:txBody>
      </p:sp>
      <p:cxnSp>
        <p:nvCxnSpPr>
          <p:cNvPr id="45064" name="AutoShape 16"/>
          <p:cNvCxnSpPr>
            <a:cxnSpLocks noChangeShapeType="1"/>
            <a:stCxn id="45062" idx="0"/>
            <a:endCxn id="45061" idx="2"/>
          </p:cNvCxnSpPr>
          <p:nvPr/>
        </p:nvCxnSpPr>
        <p:spPr bwMode="auto">
          <a:xfrm rot="-5400000">
            <a:off x="3561630" y="3051969"/>
            <a:ext cx="639763" cy="1698625"/>
          </a:xfrm>
          <a:prstGeom prst="curvedConnector3">
            <a:avLst>
              <a:gd name="adj1" fmla="val 49875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1585" name="Text Box 17"/>
          <p:cNvSpPr txBox="1">
            <a:spLocks noChangeArrowheads="1"/>
          </p:cNvSpPr>
          <p:nvPr/>
        </p:nvSpPr>
        <p:spPr bwMode="auto">
          <a:xfrm>
            <a:off x="3235399" y="34940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</a:t>
            </a:r>
          </a:p>
        </p:txBody>
      </p:sp>
      <p:pic>
        <p:nvPicPr>
          <p:cNvPr id="45066" name="Picture 18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24" y="3886200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7" name="Picture 19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349" y="3284538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1588" name="Text Box 20"/>
          <p:cNvSpPr txBox="1">
            <a:spLocks noChangeArrowheads="1"/>
          </p:cNvSpPr>
          <p:nvPr/>
        </p:nvSpPr>
        <p:spPr bwMode="auto">
          <a:xfrm>
            <a:off x="6391349" y="3429000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21589" name="Text Box 21"/>
          <p:cNvSpPr txBox="1">
            <a:spLocks noChangeArrowheads="1"/>
          </p:cNvSpPr>
          <p:nvPr/>
        </p:nvSpPr>
        <p:spPr bwMode="auto">
          <a:xfrm>
            <a:off x="2606534" y="4221163"/>
            <a:ext cx="8322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&amp;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21590" name="Text Box 22"/>
          <p:cNvSpPr txBox="1">
            <a:spLocks noChangeArrowheads="1"/>
          </p:cNvSpPr>
          <p:nvPr/>
        </p:nvSpPr>
        <p:spPr bwMode="auto">
          <a:xfrm>
            <a:off x="4300397" y="2420938"/>
            <a:ext cx="8322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&amp;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315257" y="6021288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895256" y="540515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The </a:t>
            </a:r>
            <a:r>
              <a:rPr lang="en-US" sz="3600" smtClean="0"/>
              <a:t>Copy-Modify-Merge</a:t>
            </a:r>
            <a:r>
              <a:rPr lang="bg-BG" sz="3600" dirty="0" smtClean="0"/>
              <a:t> </a:t>
            </a:r>
            <a:r>
              <a:rPr lang="en-US" sz="3600" dirty="0" smtClean="0"/>
              <a:t>Model </a:t>
            </a:r>
            <a:r>
              <a:rPr lang="bg-BG" sz="3600" dirty="0" smtClean="0"/>
              <a:t>(7)</a:t>
            </a:r>
            <a:endParaRPr lang="en-US" sz="3600" dirty="0" smtClean="0"/>
          </a:p>
        </p:txBody>
      </p:sp>
      <p:sp>
        <p:nvSpPr>
          <p:cNvPr id="623631" name="Text Box 15"/>
          <p:cNvSpPr txBox="1">
            <a:spLocks noChangeArrowheads="1"/>
          </p:cNvSpPr>
          <p:nvPr/>
        </p:nvSpPr>
        <p:spPr bwMode="auto">
          <a:xfrm>
            <a:off x="468312" y="1268760"/>
            <a:ext cx="3119511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Bobby updates the changes from the repository</a:t>
            </a:r>
            <a:r>
              <a:rPr lang="bg-BG" b="1" dirty="0"/>
              <a:t>.</a:t>
            </a:r>
          </a:p>
          <a:p>
            <a:r>
              <a:rPr lang="en-US" b="1" dirty="0"/>
              <a:t>She gets the common version with </a:t>
            </a:r>
            <a:r>
              <a:rPr lang="en-US" b="1" dirty="0" smtClean="0"/>
              <a:t>both changes </a:t>
            </a:r>
            <a:r>
              <a:rPr lang="en-US" b="1" dirty="0" smtClean="0"/>
              <a:t>from Andy </a:t>
            </a:r>
            <a:r>
              <a:rPr lang="en-US" b="1" dirty="0"/>
              <a:t>and Bobby</a:t>
            </a:r>
            <a:r>
              <a:rPr lang="ru-RU" b="1" dirty="0"/>
              <a:t>.</a:t>
            </a:r>
            <a:endParaRPr lang="en-US" b="1" dirty="0"/>
          </a:p>
        </p:txBody>
      </p:sp>
      <p:cxnSp>
        <p:nvCxnSpPr>
          <p:cNvPr id="46084" name="AutoShape 16"/>
          <p:cNvCxnSpPr>
            <a:cxnSpLocks noChangeShapeType="1"/>
          </p:cNvCxnSpPr>
          <p:nvPr/>
        </p:nvCxnSpPr>
        <p:spPr bwMode="auto">
          <a:xfrm rot="5400000" flipH="1" flipV="1">
            <a:off x="5683324" y="2400300"/>
            <a:ext cx="228600" cy="2133600"/>
          </a:xfrm>
          <a:prstGeom prst="curvedConnector5">
            <a:avLst>
              <a:gd name="adj1" fmla="val -100000"/>
              <a:gd name="adj2" fmla="val 50000"/>
              <a:gd name="adj3" fmla="val 20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3633" name="Text Box 17"/>
          <p:cNvSpPr txBox="1">
            <a:spLocks noChangeArrowheads="1"/>
          </p:cNvSpPr>
          <p:nvPr/>
        </p:nvSpPr>
        <p:spPr bwMode="auto">
          <a:xfrm>
            <a:off x="5743649" y="2701925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Update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46086" name="Picture 29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824" y="4876800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3646" name="AutoShape 30"/>
          <p:cNvSpPr>
            <a:spLocks noChangeArrowheads="1"/>
          </p:cNvSpPr>
          <p:nvPr/>
        </p:nvSpPr>
        <p:spPr bwMode="auto">
          <a:xfrm>
            <a:off x="3968824" y="16002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Repository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46088" name="Picture 31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624" y="23622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32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808" y="4586064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35" descr="MCj03871500000[1]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24" y="3886200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91" name="Picture 36" descr="BD1820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024" y="3276600"/>
            <a:ext cx="91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3654" name="Text Box 38"/>
          <p:cNvSpPr txBox="1">
            <a:spLocks noChangeArrowheads="1"/>
          </p:cNvSpPr>
          <p:nvPr/>
        </p:nvSpPr>
        <p:spPr bwMode="auto">
          <a:xfrm>
            <a:off x="2859077" y="4657501"/>
            <a:ext cx="9069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100000"/>
              </a:lnSpc>
              <a:spcBef>
                <a:spcPct val="50000"/>
              </a:spcBef>
              <a:defRPr kumimoji="0" sz="1800">
                <a:solidFill>
                  <a:schemeClr val="bg1"/>
                </a:solidFill>
                <a:effectLst/>
                <a:cs typeface="Arial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Andy</a:t>
            </a:r>
          </a:p>
          <a:p>
            <a:pPr algn="ctr">
              <a:spcBef>
                <a:spcPts val="0"/>
              </a:spcBef>
            </a:pPr>
            <a:r>
              <a:rPr lang="en-US" b="1" dirty="0"/>
              <a:t>&amp;</a:t>
            </a:r>
            <a:endParaRPr lang="bg-BG" b="1" dirty="0"/>
          </a:p>
          <a:p>
            <a:pPr algn="ctr">
              <a:spcBef>
                <a:spcPts val="0"/>
              </a:spcBef>
            </a:pPr>
            <a:r>
              <a:rPr lang="en-US" b="1" dirty="0"/>
              <a:t>Bobby</a:t>
            </a:r>
            <a:endParaRPr lang="bg-BG" b="1" dirty="0"/>
          </a:p>
        </p:txBody>
      </p:sp>
      <p:sp>
        <p:nvSpPr>
          <p:cNvPr id="623655" name="Text Box 39"/>
          <p:cNvSpPr txBox="1">
            <a:spLocks noChangeArrowheads="1"/>
          </p:cNvSpPr>
          <p:nvPr/>
        </p:nvSpPr>
        <p:spPr bwMode="auto">
          <a:xfrm>
            <a:off x="4300397" y="2420938"/>
            <a:ext cx="8322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&amp;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23656" name="Text Box 40"/>
          <p:cNvSpPr txBox="1">
            <a:spLocks noChangeArrowheads="1"/>
          </p:cNvSpPr>
          <p:nvPr/>
        </p:nvSpPr>
        <p:spPr bwMode="auto">
          <a:xfrm>
            <a:off x="6360972" y="3327400"/>
            <a:ext cx="8322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Andy</a:t>
            </a: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&amp;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Bobby</a:t>
            </a:r>
            <a:endParaRPr kumimoji="0" lang="bg-BG" sz="1800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1315257" y="6021288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895256" y="5405154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 rot="-5739108">
            <a:off x="2258218" y="1537092"/>
            <a:ext cx="4595813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3904438" y="5424085"/>
            <a:ext cx="12843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kumimoji="0"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</a:t>
            </a:r>
            <a:endParaRPr kumimoji="0" lang="en-US" sz="16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5468958" y="4653136"/>
            <a:ext cx="8258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kumimoji="0"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endParaRPr kumimoji="0" lang="en-US" sz="16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2426006" y="3879125"/>
            <a:ext cx="8883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kumimoji="0"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</a:p>
          <a:p>
            <a:pPr algn="ctr">
              <a:lnSpc>
                <a:spcPct val="100000"/>
              </a:lnSpc>
              <a:defRPr/>
            </a:pPr>
            <a:r>
              <a:rPr kumimoji="0"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Scripts,</a:t>
            </a:r>
          </a:p>
          <a:p>
            <a:pPr algn="ctr">
              <a:lnSpc>
                <a:spcPct val="100000"/>
              </a:lnSpc>
              <a:defRPr/>
            </a:pPr>
            <a:r>
              <a:rPr kumimoji="0"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</a:p>
          <a:p>
            <a:pPr algn="ctr">
              <a:lnSpc>
                <a:spcPct val="100000"/>
              </a:lnSpc>
              <a:defRPr/>
            </a:pPr>
            <a:r>
              <a:rPr kumimoji="0"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endParaRPr kumimoji="0" lang="en-US" sz="16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8" name="Text Box 6"/>
          <p:cNvSpPr txBox="1">
            <a:spLocks noChangeArrowheads="1"/>
          </p:cNvSpPr>
          <p:nvPr/>
        </p:nvSpPr>
        <p:spPr bwMode="auto">
          <a:xfrm>
            <a:off x="2441416" y="2588810"/>
            <a:ext cx="9909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kumimoji="0"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</a:p>
          <a:p>
            <a:pPr algn="ctr">
              <a:lnSpc>
                <a:spcPct val="100000"/>
              </a:lnSpc>
              <a:defRPr/>
            </a:pPr>
            <a:r>
              <a:rPr kumimoji="0"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Scripts </a:t>
            </a:r>
          </a:p>
          <a:p>
            <a:pPr algn="ctr">
              <a:lnSpc>
                <a:spcPct val="100000"/>
              </a:lnSpc>
              <a:defRPr/>
            </a:pPr>
            <a:r>
              <a:rPr kumimoji="0"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Data</a:t>
            </a:r>
            <a:endParaRPr kumimoji="0" lang="en-US" sz="16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4121644" y="1844824"/>
            <a:ext cx="10358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kumimoji="0"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Final </a:t>
            </a:r>
          </a:p>
          <a:p>
            <a:pPr algn="ctr">
              <a:lnSpc>
                <a:spcPct val="100000"/>
              </a:lnSpc>
              <a:defRPr/>
            </a:pPr>
            <a:r>
              <a:rPr kumimoji="0"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endParaRPr kumimoji="0" lang="en-US" sz="16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5090817" y="2712635"/>
            <a:ext cx="14277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kumimoji="0" lang="en-US" sz="1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kumimoji="0" lang="en-US" sz="16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448013" y="6238473"/>
            <a:ext cx="227337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sz="22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0" lang="en-US" sz="22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530975" y="4814485"/>
            <a:ext cx="11272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kumimoji="0" lang="en-US" sz="22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08347" y="4814485"/>
            <a:ext cx="12522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kumimoji="0" lang="en-US" sz="22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endParaRPr kumimoji="0" lang="en-US" sz="22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326753" y="2444348"/>
            <a:ext cx="11703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kumimoji="0" lang="en-US" sz="22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kumimoji="0" lang="en-US" sz="22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543675" y="2439585"/>
            <a:ext cx="134684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kumimoji="0" lang="en-US" sz="22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903663" y="1180698"/>
            <a:ext cx="12522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endParaRPr kumimoji="0" lang="en-US" sz="22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3917950" y="3563535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sz="36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SCM</a:t>
            </a:r>
          </a:p>
        </p:txBody>
      </p:sp>
      <p:sp>
        <p:nvSpPr>
          <p:cNvPr id="684048" name="Rectangle 16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SCM</a:t>
            </a:r>
            <a:r>
              <a:rPr lang="bg-BG" dirty="0" smtClean="0"/>
              <a:t> </a:t>
            </a:r>
            <a:r>
              <a:rPr lang="en-US" dirty="0" smtClean="0"/>
              <a:t>and the Software Development Lifecycle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E3FDAD6A-C200-4F60-90B7-7029B6E4E87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/>
      <p:bldP spid="684036" grpId="0"/>
      <p:bldP spid="684037" grpId="0"/>
      <p:bldP spid="684038" grpId="0"/>
      <p:bldP spid="684039" grpId="0"/>
      <p:bldP spid="684040" grpId="0"/>
      <p:bldP spid="6840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507436"/>
          </a:xfrm>
        </p:spPr>
        <p:txBody>
          <a:bodyPr/>
          <a:lstStyle/>
          <a:p>
            <a:r>
              <a:rPr lang="en-US" dirty="0" smtClean="0"/>
              <a:t>The "Distributed </a:t>
            </a:r>
            <a:r>
              <a:rPr lang="en-US" dirty="0"/>
              <a:t>Version </a:t>
            </a:r>
            <a:r>
              <a:rPr lang="en-US" dirty="0" smtClean="0"/>
              <a:t>Control" Versioning Model</a:t>
            </a:r>
            <a:endParaRPr lang="en-US" dirty="0"/>
          </a:p>
        </p:txBody>
      </p:sp>
      <p:pic>
        <p:nvPicPr>
          <p:cNvPr id="6" name="Picture 2" descr="Distributed version contr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1" t="-1474" r="-2269" b="-3131"/>
          <a:stretch/>
        </p:blipFill>
        <p:spPr bwMode="auto">
          <a:xfrm>
            <a:off x="2294586" y="2726636"/>
            <a:ext cx="4563414" cy="3521764"/>
          </a:xfrm>
          <a:prstGeom prst="roundRect">
            <a:avLst>
              <a:gd name="adj" fmla="val 1320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4080110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(1)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283606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and Bobby </a:t>
            </a:r>
            <a:r>
              <a:rPr lang="en-US" b="1" dirty="0" smtClean="0"/>
              <a:t>clone the master repository locally.</a:t>
            </a:r>
            <a:endParaRPr lang="bg-BG" b="1" dirty="0"/>
          </a:p>
          <a:p>
            <a:r>
              <a:rPr lang="en-US" b="1" dirty="0" smtClean="0"/>
              <a:t>They both have the same files in their local repositories.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cxnSp>
        <p:nvCxnSpPr>
          <p:cNvPr id="26" name="AutoShape 12"/>
          <p:cNvCxnSpPr>
            <a:cxnSpLocks noChangeShapeType="1"/>
            <a:stCxn id="711684" idx="3"/>
            <a:endCxn id="24" idx="1"/>
          </p:cNvCxnSpPr>
          <p:nvPr/>
        </p:nvCxnSpPr>
        <p:spPr bwMode="auto">
          <a:xfrm rot="5400000">
            <a:off x="3172820" y="3304190"/>
            <a:ext cx="1752590" cy="10878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  <a:stCxn id="711684" idx="3"/>
            <a:endCxn id="25" idx="1"/>
          </p:cNvCxnSpPr>
          <p:nvPr/>
        </p:nvCxnSpPr>
        <p:spPr bwMode="auto">
          <a:xfrm rot="16200000" flipH="1">
            <a:off x="4239620" y="3325220"/>
            <a:ext cx="1752590" cy="10457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800600" y="3443287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Clone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04" name="Text Box 17"/>
          <p:cNvSpPr txBox="1">
            <a:spLocks noChangeArrowheads="1"/>
          </p:cNvSpPr>
          <p:nvPr/>
        </p:nvSpPr>
        <p:spPr bwMode="auto">
          <a:xfrm>
            <a:off x="3276600" y="3443287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Clone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105" name="Group 6"/>
          <p:cNvGrpSpPr>
            <a:grpSpLocks/>
          </p:cNvGrpSpPr>
          <p:nvPr/>
        </p:nvGrpSpPr>
        <p:grpSpPr bwMode="auto">
          <a:xfrm>
            <a:off x="5029199" y="2514600"/>
            <a:ext cx="659081" cy="857992"/>
            <a:chOff x="2400" y="1488"/>
            <a:chExt cx="576" cy="768"/>
          </a:xfrm>
        </p:grpSpPr>
        <p:pic>
          <p:nvPicPr>
            <p:cNvPr id="106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108" name="Group 6"/>
          <p:cNvGrpSpPr>
            <a:grpSpLocks/>
          </p:cNvGrpSpPr>
          <p:nvPr/>
        </p:nvGrpSpPr>
        <p:grpSpPr bwMode="auto">
          <a:xfrm>
            <a:off x="3760519" y="4322392"/>
            <a:ext cx="659081" cy="857992"/>
            <a:chOff x="2400" y="1488"/>
            <a:chExt cx="576" cy="768"/>
          </a:xfrm>
        </p:grpSpPr>
        <p:pic>
          <p:nvPicPr>
            <p:cNvPr id="10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111" name="Group 6"/>
          <p:cNvGrpSpPr>
            <a:grpSpLocks/>
          </p:cNvGrpSpPr>
          <p:nvPr/>
        </p:nvGrpSpPr>
        <p:grpSpPr bwMode="auto">
          <a:xfrm>
            <a:off x="5894119" y="4320907"/>
            <a:ext cx="659081" cy="857992"/>
            <a:chOff x="2400" y="1488"/>
            <a:chExt cx="576" cy="768"/>
          </a:xfrm>
        </p:grpSpPr>
        <p:pic>
          <p:nvPicPr>
            <p:cNvPr id="112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7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(2)</a:t>
            </a:r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28360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and Bobby </a:t>
            </a:r>
            <a:r>
              <a:rPr lang="en-US" b="1" dirty="0" smtClean="0"/>
              <a:t>work locally on </a:t>
            </a:r>
            <a:r>
              <a:rPr lang="en-US" b="1" dirty="0" smtClean="0"/>
              <a:t>a certain </a:t>
            </a:r>
            <a:r>
              <a:rPr lang="en-US" b="1" dirty="0" smtClean="0"/>
              <a:t>file A.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81000" y="4355068"/>
            <a:ext cx="13905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457504" y="4186953"/>
            <a:ext cx="153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(Local Edit)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5029199" y="2514600"/>
            <a:ext cx="659081" cy="857992"/>
            <a:chOff x="2400" y="1488"/>
            <a:chExt cx="576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33" name="Group 6"/>
          <p:cNvGrpSpPr>
            <a:grpSpLocks/>
          </p:cNvGrpSpPr>
          <p:nvPr/>
        </p:nvGrpSpPr>
        <p:grpSpPr bwMode="auto">
          <a:xfrm>
            <a:off x="3760519" y="4322392"/>
            <a:ext cx="659081" cy="857992"/>
            <a:chOff x="2400" y="1488"/>
            <a:chExt cx="576" cy="768"/>
          </a:xfrm>
        </p:grpSpPr>
        <p:pic>
          <p:nvPicPr>
            <p:cNvPr id="3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5894119" y="4320907"/>
            <a:ext cx="659081" cy="857992"/>
            <a:chOff x="2400" y="1488"/>
            <a:chExt cx="576" cy="768"/>
          </a:xfrm>
        </p:grpSpPr>
        <p:pic>
          <p:nvPicPr>
            <p:cNvPr id="3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63815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7" name="Group 6"/>
          <p:cNvGrpSpPr>
            <a:grpSpLocks/>
          </p:cNvGrpSpPr>
          <p:nvPr/>
        </p:nvGrpSpPr>
        <p:grpSpPr bwMode="auto">
          <a:xfrm>
            <a:off x="6784026" y="4323608"/>
            <a:ext cx="835974" cy="857992"/>
            <a:chOff x="2341" y="1488"/>
            <a:chExt cx="664" cy="768"/>
          </a:xfrm>
        </p:grpSpPr>
        <p:pic>
          <p:nvPicPr>
            <p:cNvPr id="48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6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</a:t>
            </a:r>
            <a:r>
              <a:rPr lang="en-US" dirty="0" smtClean="0"/>
              <a:t>(3)</a:t>
            </a:r>
            <a:endParaRPr lang="en-US" dirty="0" smtClean="0"/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25939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and Bobby </a:t>
            </a:r>
            <a:r>
              <a:rPr lang="en-US" b="1" dirty="0" smtClean="0"/>
              <a:t>commit locally the modified </a:t>
            </a:r>
            <a:r>
              <a:rPr lang="en-US" b="1" dirty="0" smtClean="0"/>
              <a:t>file </a:t>
            </a:r>
            <a:r>
              <a:rPr lang="en-US" b="1" dirty="0" smtClean="0"/>
              <a:t>A into their local repositories.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5029199" y="2514600"/>
            <a:ext cx="659081" cy="857992"/>
            <a:chOff x="2400" y="1488"/>
            <a:chExt cx="576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544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800" b="1" dirty="0">
                  <a:solidFill>
                    <a:schemeClr val="bg1"/>
                  </a:solidFill>
                  <a:cs typeface="Arial" charset="0"/>
                </a:rPr>
                <a:t>A</a:t>
              </a: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63815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784026" y="4323608"/>
            <a:ext cx="835974" cy="857992"/>
            <a:chOff x="2341" y="1488"/>
            <a:chExt cx="664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3745675" y="4319650"/>
            <a:ext cx="671668" cy="857992"/>
            <a:chOff x="2389" y="1488"/>
            <a:chExt cx="587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5715000" y="4319650"/>
            <a:ext cx="835974" cy="857992"/>
            <a:chOff x="2341" y="1488"/>
            <a:chExt cx="664" cy="768"/>
          </a:xfrm>
        </p:grpSpPr>
        <p:pic>
          <p:nvPicPr>
            <p:cNvPr id="5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53" name="AutoShape 12"/>
          <p:cNvCxnSpPr>
            <a:cxnSpLocks noChangeShapeType="1"/>
            <a:stCxn id="41" idx="0"/>
            <a:endCxn id="24" idx="1"/>
          </p:cNvCxnSpPr>
          <p:nvPr/>
        </p:nvCxnSpPr>
        <p:spPr bwMode="auto">
          <a:xfrm rot="16200000" flipH="1">
            <a:off x="2554185" y="3773386"/>
            <a:ext cx="402772" cy="1499257"/>
          </a:xfrm>
          <a:prstGeom prst="curvedConnector3">
            <a:avLst>
              <a:gd name="adj1" fmla="val -56757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12"/>
          <p:cNvCxnSpPr>
            <a:cxnSpLocks noChangeShapeType="1"/>
            <a:stCxn id="39" idx="0"/>
            <a:endCxn id="25" idx="1"/>
          </p:cNvCxnSpPr>
          <p:nvPr/>
        </p:nvCxnSpPr>
        <p:spPr bwMode="auto">
          <a:xfrm rot="16200000" flipH="1" flipV="1">
            <a:off x="6229453" y="3732955"/>
            <a:ext cx="400792" cy="1582098"/>
          </a:xfrm>
          <a:prstGeom prst="curvedConnector3">
            <a:avLst>
              <a:gd name="adj1" fmla="val -57037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 Box 17"/>
          <p:cNvSpPr txBox="1">
            <a:spLocks noChangeArrowheads="1"/>
          </p:cNvSpPr>
          <p:nvPr/>
        </p:nvSpPr>
        <p:spPr bwMode="auto">
          <a:xfrm>
            <a:off x="1752600" y="3657600"/>
            <a:ext cx="1856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 (locally</a:t>
            </a: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5410200" y="3657600"/>
            <a:ext cx="2134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Commit (locally)</a:t>
            </a:r>
            <a:endParaRPr kumimoji="0" lang="en-US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4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</a:t>
            </a:r>
            <a:r>
              <a:rPr lang="en-US" dirty="0" smtClean="0"/>
              <a:t>(4)</a:t>
            </a:r>
            <a:endParaRPr lang="en-US" dirty="0" smtClean="0"/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25939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</a:t>
            </a:r>
            <a:r>
              <a:rPr lang="en-US" b="1" dirty="0" smtClean="0"/>
              <a:t>pushes the file A to the remote (master) repository.</a:t>
            </a:r>
          </a:p>
          <a:p>
            <a:r>
              <a:rPr lang="en-US" b="1" dirty="0" smtClean="0"/>
              <a:t>Still no conflicts occur.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5028058" y="2514600"/>
            <a:ext cx="660226" cy="857992"/>
            <a:chOff x="2399" y="1488"/>
            <a:chExt cx="577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39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8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63815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784026" y="4323608"/>
            <a:ext cx="835974" cy="857992"/>
            <a:chOff x="2341" y="1488"/>
            <a:chExt cx="664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3745675" y="4319650"/>
            <a:ext cx="671668" cy="857992"/>
            <a:chOff x="2389" y="1488"/>
            <a:chExt cx="587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5715000" y="4319650"/>
            <a:ext cx="835974" cy="857992"/>
            <a:chOff x="2341" y="1488"/>
            <a:chExt cx="664" cy="768"/>
          </a:xfrm>
        </p:grpSpPr>
        <p:pic>
          <p:nvPicPr>
            <p:cNvPr id="5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53" name="AutoShape 12"/>
          <p:cNvCxnSpPr>
            <a:cxnSpLocks noChangeShapeType="1"/>
            <a:stCxn id="24" idx="1"/>
            <a:endCxn id="711684" idx="3"/>
          </p:cNvCxnSpPr>
          <p:nvPr/>
        </p:nvCxnSpPr>
        <p:spPr bwMode="auto">
          <a:xfrm rot="5400000" flipH="1" flipV="1">
            <a:off x="3172820" y="3304190"/>
            <a:ext cx="1752590" cy="10878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200400" y="34290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Push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</a:t>
            </a:r>
            <a:r>
              <a:rPr lang="en-US" dirty="0" smtClean="0"/>
              <a:t>(5)</a:t>
            </a:r>
            <a:endParaRPr lang="en-US" dirty="0" smtClean="0"/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5028058" y="2514600"/>
            <a:ext cx="660226" cy="857992"/>
            <a:chOff x="2399" y="1488"/>
            <a:chExt cx="577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39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8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63815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784026" y="4323608"/>
            <a:ext cx="835974" cy="857992"/>
            <a:chOff x="2341" y="1488"/>
            <a:chExt cx="664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3745675" y="4319650"/>
            <a:ext cx="671668" cy="857992"/>
            <a:chOff x="2389" y="1488"/>
            <a:chExt cx="587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5715000" y="4319650"/>
            <a:ext cx="835974" cy="857992"/>
            <a:chOff x="2341" y="1488"/>
            <a:chExt cx="664" cy="768"/>
          </a:xfrm>
        </p:grpSpPr>
        <p:pic>
          <p:nvPicPr>
            <p:cNvPr id="5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41" y="1632"/>
              <a:ext cx="66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 charset="0"/>
                </a:rPr>
                <a:t>Bobby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53" name="AutoShape 12"/>
          <p:cNvCxnSpPr>
            <a:cxnSpLocks noChangeShapeType="1"/>
            <a:stCxn id="25" idx="1"/>
            <a:endCxn id="711684" idx="3"/>
          </p:cNvCxnSpPr>
          <p:nvPr/>
        </p:nvCxnSpPr>
        <p:spPr bwMode="auto">
          <a:xfrm rot="16200000" flipV="1">
            <a:off x="4239620" y="3325220"/>
            <a:ext cx="1752590" cy="10457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5550724" y="3607562"/>
            <a:ext cx="1840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Push (conflict)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452437" y="1412875"/>
            <a:ext cx="3053954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/>
              <a:t>Andy tries to commit his changes</a:t>
            </a:r>
            <a:r>
              <a:rPr lang="bg-BG" b="1" dirty="0"/>
              <a:t>.</a:t>
            </a:r>
            <a:endParaRPr lang="en-US" b="1" dirty="0"/>
          </a:p>
          <a:p>
            <a:r>
              <a:rPr lang="en-US" b="1" dirty="0"/>
              <a:t>A </a:t>
            </a:r>
            <a:r>
              <a:rPr lang="en-US" b="1" dirty="0" smtClean="0"/>
              <a:t>versioning </a:t>
            </a:r>
            <a:r>
              <a:rPr lang="en-US" b="1" dirty="0"/>
              <a:t>conflict occurs</a:t>
            </a:r>
            <a:r>
              <a:rPr lang="bg-BG" b="1" dirty="0"/>
              <a:t>.</a:t>
            </a:r>
            <a:endParaRPr lang="en-US" b="1" dirty="0"/>
          </a:p>
        </p:txBody>
      </p:sp>
      <p:grpSp>
        <p:nvGrpSpPr>
          <p:cNvPr id="35" name="Group 18"/>
          <p:cNvGrpSpPr>
            <a:grpSpLocks/>
          </p:cNvGrpSpPr>
          <p:nvPr/>
        </p:nvGrpSpPr>
        <p:grpSpPr bwMode="auto">
          <a:xfrm>
            <a:off x="4953000" y="3657600"/>
            <a:ext cx="685800" cy="457200"/>
            <a:chOff x="2160" y="2304"/>
            <a:chExt cx="432" cy="288"/>
          </a:xfrm>
        </p:grpSpPr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2160" y="2304"/>
              <a:ext cx="432" cy="240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Line 20"/>
            <p:cNvSpPr>
              <a:spLocks noChangeShapeType="1"/>
            </p:cNvSpPr>
            <p:nvPr/>
          </p:nvSpPr>
          <p:spPr bwMode="auto">
            <a:xfrm flipH="1">
              <a:off x="2208" y="2304"/>
              <a:ext cx="288" cy="28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3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</a:t>
            </a:r>
            <a:r>
              <a:rPr lang="en-US" dirty="0" smtClean="0"/>
              <a:t>(6)</a:t>
            </a:r>
            <a:endParaRPr lang="en-US" dirty="0" smtClean="0"/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454025" y="1401763"/>
            <a:ext cx="27463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 smtClean="0"/>
              <a:t>Bobby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merges</a:t>
            </a:r>
            <a:r>
              <a:rPr lang="en-US" b="1" dirty="0" smtClean="0"/>
              <a:t> the her local files with the files from the remote repository.</a:t>
            </a:r>
          </a:p>
          <a:p>
            <a:r>
              <a:rPr lang="en-US" b="1" dirty="0" smtClean="0"/>
              <a:t>Conflicts are locally 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resolved</a:t>
            </a:r>
            <a:r>
              <a:rPr lang="en-US" b="1" dirty="0" smtClean="0"/>
              <a:t>.</a:t>
            </a:r>
            <a:endParaRPr lang="bg-BG" b="1" dirty="0"/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grpSp>
        <p:nvGrpSpPr>
          <p:cNvPr id="30" name="Group 6"/>
          <p:cNvGrpSpPr>
            <a:grpSpLocks/>
          </p:cNvGrpSpPr>
          <p:nvPr/>
        </p:nvGrpSpPr>
        <p:grpSpPr bwMode="auto">
          <a:xfrm>
            <a:off x="5028058" y="2514600"/>
            <a:ext cx="660226" cy="857992"/>
            <a:chOff x="2399" y="1488"/>
            <a:chExt cx="577" cy="768"/>
          </a:xfrm>
        </p:grpSpPr>
        <p:pic>
          <p:nvPicPr>
            <p:cNvPr id="3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39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8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63815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820536" y="4323608"/>
            <a:ext cx="762952" cy="906030"/>
            <a:chOff x="2370" y="1488"/>
            <a:chExt cx="606" cy="811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70" y="1555"/>
              <a:ext cx="605" cy="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3745675" y="4319650"/>
            <a:ext cx="671668" cy="857992"/>
            <a:chOff x="2389" y="1488"/>
            <a:chExt cx="587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5752769" y="4319650"/>
            <a:ext cx="761693" cy="857992"/>
            <a:chOff x="2371" y="1488"/>
            <a:chExt cx="605" cy="768"/>
          </a:xfrm>
        </p:grpSpPr>
        <p:pic>
          <p:nvPicPr>
            <p:cNvPr id="5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371" y="1555"/>
              <a:ext cx="6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+Andy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53" name="AutoShape 12"/>
          <p:cNvCxnSpPr>
            <a:cxnSpLocks noChangeShapeType="1"/>
            <a:stCxn id="711684" idx="3"/>
            <a:endCxn id="25" idx="1"/>
          </p:cNvCxnSpPr>
          <p:nvPr/>
        </p:nvCxnSpPr>
        <p:spPr bwMode="auto">
          <a:xfrm rot="16200000" flipH="1">
            <a:off x="4239620" y="3325220"/>
            <a:ext cx="1752590" cy="10457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4910450" y="3520919"/>
            <a:ext cx="1066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Fetch +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Merge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</a:t>
            </a:r>
            <a:r>
              <a:rPr lang="en-US" dirty="0" smtClean="0"/>
              <a:t>(7)</a:t>
            </a:r>
            <a:endParaRPr lang="en-US" dirty="0" smtClean="0"/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028057" y="2675475"/>
            <a:ext cx="652216" cy="33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en-US" sz="1800" b="1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63815" y="4321628"/>
            <a:ext cx="671668" cy="857992"/>
            <a:chOff x="2389" y="1488"/>
            <a:chExt cx="587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820536" y="4323608"/>
            <a:ext cx="762952" cy="857992"/>
            <a:chOff x="2370" y="1488"/>
            <a:chExt cx="606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70" y="1555"/>
              <a:ext cx="60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  <a:endParaRPr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3745675" y="4319650"/>
            <a:ext cx="671668" cy="857992"/>
            <a:chOff x="2389" y="1488"/>
            <a:chExt cx="587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89" y="1632"/>
              <a:ext cx="57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53" name="AutoShape 12"/>
          <p:cNvCxnSpPr>
            <a:cxnSpLocks noChangeShapeType="1"/>
            <a:stCxn id="25" idx="1"/>
            <a:endCxn id="711684" idx="3"/>
          </p:cNvCxnSpPr>
          <p:nvPr/>
        </p:nvCxnSpPr>
        <p:spPr bwMode="auto">
          <a:xfrm rot="16200000" flipV="1">
            <a:off x="4239620" y="3325220"/>
            <a:ext cx="1752590" cy="104577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5550724" y="3607562"/>
            <a:ext cx="20327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Push (no conflict)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452437" y="1412875"/>
            <a:ext cx="305395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 smtClean="0"/>
              <a:t>Bobby commits her merged changes</a:t>
            </a:r>
            <a:r>
              <a:rPr lang="bg-BG" b="1" dirty="0"/>
              <a:t>.</a:t>
            </a:r>
            <a:endParaRPr lang="en-US" b="1" dirty="0"/>
          </a:p>
          <a:p>
            <a:r>
              <a:rPr lang="en-US" b="1" dirty="0" smtClean="0"/>
              <a:t>No </a:t>
            </a:r>
            <a:r>
              <a:rPr lang="en-US" b="1" dirty="0"/>
              <a:t>version </a:t>
            </a:r>
            <a:r>
              <a:rPr lang="en-US" b="1" dirty="0" smtClean="0"/>
              <a:t>conflict</a:t>
            </a:r>
            <a:r>
              <a:rPr lang="bg-BG" b="1" dirty="0" smtClean="0"/>
              <a:t>.</a:t>
            </a:r>
            <a:endParaRPr lang="en-US" b="1" dirty="0"/>
          </a:p>
        </p:txBody>
      </p: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5752769" y="4319650"/>
            <a:ext cx="761693" cy="857992"/>
            <a:chOff x="2371" y="1488"/>
            <a:chExt cx="605" cy="768"/>
          </a:xfrm>
        </p:grpSpPr>
        <p:pic>
          <p:nvPicPr>
            <p:cNvPr id="4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2371" y="1555"/>
              <a:ext cx="6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+Andy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56" name="Group 6"/>
          <p:cNvGrpSpPr>
            <a:grpSpLocks/>
          </p:cNvGrpSpPr>
          <p:nvPr/>
        </p:nvGrpSpPr>
        <p:grpSpPr bwMode="auto">
          <a:xfrm>
            <a:off x="5015703" y="2526412"/>
            <a:ext cx="761693" cy="857992"/>
            <a:chOff x="2371" y="1488"/>
            <a:chExt cx="605" cy="768"/>
          </a:xfrm>
        </p:grpSpPr>
        <p:pic>
          <p:nvPicPr>
            <p:cNvPr id="5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2371" y="1555"/>
              <a:ext cx="6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+Andy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7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Cj041147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810065"/>
            <a:ext cx="1524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Version </a:t>
            </a:r>
            <a:r>
              <a:rPr lang="en-US" dirty="0" smtClean="0"/>
              <a:t>Control </a:t>
            </a:r>
            <a:r>
              <a:rPr lang="en-US" dirty="0" smtClean="0"/>
              <a:t>(8)</a:t>
            </a:r>
            <a:endParaRPr lang="en-US" dirty="0" smtClean="0"/>
          </a:p>
        </p:txBody>
      </p:sp>
      <p:sp>
        <p:nvSpPr>
          <p:cNvPr id="711684" name="AutoShape 4"/>
          <p:cNvSpPr>
            <a:spLocks noChangeArrowheads="1"/>
          </p:cNvSpPr>
          <p:nvPr/>
        </p:nvSpPr>
        <p:spPr bwMode="auto">
          <a:xfrm>
            <a:off x="3831030" y="152401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Master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Server</a:t>
            </a:r>
            <a:r>
              <a:rPr kumimoji="0" lang="bg-BG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pic>
        <p:nvPicPr>
          <p:cNvPr id="39945" name="Picture 14" descr="MCj0387150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3984"/>
            <a:ext cx="1524000" cy="1524000"/>
          </a:xfrm>
          <a:prstGeom prst="roundRect">
            <a:avLst>
              <a:gd name="adj" fmla="val 73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33400" y="5924490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Andy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173912" y="6153090"/>
            <a:ext cx="9845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kumimoji="0" lang="en-US" sz="2000" dirty="0">
                <a:solidFill>
                  <a:schemeClr val="tx2">
                    <a:lumMod val="40000"/>
                    <a:lumOff val="60000"/>
                  </a:schemeClr>
                </a:solidFill>
                <a:cs typeface="Arial" charset="0"/>
              </a:rPr>
              <a:t>Bobby</a:t>
            </a:r>
            <a:endParaRPr kumimoji="0" lang="en-US" sz="1200" noProof="1">
              <a:solidFill>
                <a:schemeClr val="tx2">
                  <a:lumMod val="40000"/>
                  <a:lumOff val="60000"/>
                </a:schemeClr>
              </a:solidFill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27432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(Andy)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4876800" y="4724400"/>
            <a:ext cx="15240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Local</a:t>
            </a:r>
            <a:b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Repository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(Bobby)</a:t>
            </a:r>
            <a:endParaRPr kumimoji="0" lang="bg-BG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algn="ctr" eaLnBrk="1" hangingPunct="1">
              <a:lnSpc>
                <a:spcPct val="100000"/>
              </a:lnSpc>
              <a:defRPr/>
            </a:pPr>
            <a:endParaRPr kumimoji="0" lang="bg-BG" sz="1800" b="1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028057" y="2675475"/>
            <a:ext cx="652216" cy="33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 b="1" dirty="0">
                <a:solidFill>
                  <a:schemeClr val="bg1"/>
                </a:solidFill>
                <a:cs typeface="Arial" charset="0"/>
              </a:rPr>
              <a:t>Andy</a:t>
            </a:r>
            <a:endParaRPr kumimoji="0" lang="en-US" sz="1800" b="1" dirty="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40" name="Group 6"/>
          <p:cNvGrpSpPr>
            <a:grpSpLocks/>
          </p:cNvGrpSpPr>
          <p:nvPr/>
        </p:nvGrpSpPr>
        <p:grpSpPr bwMode="auto">
          <a:xfrm>
            <a:off x="1608892" y="4321628"/>
            <a:ext cx="762063" cy="857992"/>
            <a:chOff x="2341" y="1488"/>
            <a:chExt cx="666" cy="768"/>
          </a:xfrm>
        </p:grpSpPr>
        <p:pic>
          <p:nvPicPr>
            <p:cNvPr id="41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341" y="1555"/>
              <a:ext cx="66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  <a:endParaRPr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6820536" y="4323608"/>
            <a:ext cx="762952" cy="857992"/>
            <a:chOff x="2370" y="1488"/>
            <a:chExt cx="606" cy="768"/>
          </a:xfrm>
        </p:grpSpPr>
        <p:pic>
          <p:nvPicPr>
            <p:cNvPr id="39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2370" y="1555"/>
              <a:ext cx="60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+Andy</a:t>
              </a:r>
              <a:endParaRPr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43" name="Group 6"/>
          <p:cNvGrpSpPr>
            <a:grpSpLocks/>
          </p:cNvGrpSpPr>
          <p:nvPr/>
        </p:nvGrpSpPr>
        <p:grpSpPr bwMode="auto">
          <a:xfrm>
            <a:off x="3690752" y="4319650"/>
            <a:ext cx="762063" cy="857992"/>
            <a:chOff x="2341" y="1488"/>
            <a:chExt cx="666" cy="768"/>
          </a:xfrm>
        </p:grpSpPr>
        <p:pic>
          <p:nvPicPr>
            <p:cNvPr id="44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2341" y="1555"/>
              <a:ext cx="66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>
                  <a:solidFill>
                    <a:schemeClr val="bg1"/>
                  </a:solidFill>
                  <a:cs typeface="Arial" charset="0"/>
                </a:rPr>
                <a:t>+</a:t>
              </a:r>
              <a:r>
                <a:rPr lang="en-US" sz="1600" b="1" dirty="0" smtClean="0">
                  <a:solidFill>
                    <a:schemeClr val="bg1"/>
                  </a:solidFill>
                  <a:cs typeface="Arial" charset="0"/>
                </a:rPr>
                <a:t>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53" name="AutoShape 12"/>
          <p:cNvCxnSpPr>
            <a:cxnSpLocks noChangeShapeType="1"/>
            <a:stCxn id="711684" idx="3"/>
            <a:endCxn id="24" idx="1"/>
          </p:cNvCxnSpPr>
          <p:nvPr/>
        </p:nvCxnSpPr>
        <p:spPr bwMode="auto">
          <a:xfrm rot="5400000">
            <a:off x="3172820" y="3304190"/>
            <a:ext cx="1752590" cy="108783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581400" y="3440668"/>
            <a:ext cx="7373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Fetch</a:t>
            </a:r>
            <a:endParaRPr kumimoji="0" lang="bg-BG" sz="1800" b="1" dirty="0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452437" y="1412875"/>
            <a:ext cx="244316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indent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>
                <a:tab pos="282575" algn="l"/>
              </a:tabLst>
              <a:defRPr sz="24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b="1" dirty="0" smtClean="0"/>
              <a:t>Andy fetches (updates) the updated files from the remote repository</a:t>
            </a:r>
            <a:r>
              <a:rPr lang="bg-BG" b="1" dirty="0" smtClean="0"/>
              <a:t>.</a:t>
            </a:r>
            <a:endParaRPr lang="en-US" b="1" dirty="0"/>
          </a:p>
        </p:txBody>
      </p: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5752769" y="4319650"/>
            <a:ext cx="761693" cy="857992"/>
            <a:chOff x="2371" y="1488"/>
            <a:chExt cx="605" cy="768"/>
          </a:xfrm>
        </p:grpSpPr>
        <p:pic>
          <p:nvPicPr>
            <p:cNvPr id="4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2371" y="1555"/>
              <a:ext cx="6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+Andy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56" name="Group 6"/>
          <p:cNvGrpSpPr>
            <a:grpSpLocks/>
          </p:cNvGrpSpPr>
          <p:nvPr/>
        </p:nvGrpSpPr>
        <p:grpSpPr bwMode="auto">
          <a:xfrm>
            <a:off x="5015703" y="2526412"/>
            <a:ext cx="761693" cy="857992"/>
            <a:chOff x="2371" y="1488"/>
            <a:chExt cx="605" cy="768"/>
          </a:xfrm>
        </p:grpSpPr>
        <p:pic>
          <p:nvPicPr>
            <p:cNvPr id="57" name="Picture 7" descr="BD18200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488"/>
              <a:ext cx="5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 Box 8"/>
            <p:cNvSpPr txBox="1">
              <a:spLocks noChangeArrowheads="1"/>
            </p:cNvSpPr>
            <p:nvPr/>
          </p:nvSpPr>
          <p:spPr bwMode="auto">
            <a:xfrm>
              <a:off x="2371" y="1555"/>
              <a:ext cx="60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lang="en-US" sz="1600" b="1" dirty="0" smtClean="0">
                  <a:solidFill>
                    <a:schemeClr val="bg1"/>
                  </a:solidFill>
                  <a:cs typeface="Arial" charset="0"/>
                </a:rPr>
                <a:t>Bobby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defRPr/>
              </a:pPr>
              <a:r>
                <a:rPr kumimoji="0" lang="en-US" sz="1600" b="1" dirty="0" smtClean="0">
                  <a:solidFill>
                    <a:schemeClr val="bg1"/>
                  </a:solidFill>
                  <a:cs typeface="Arial" charset="0"/>
                </a:rPr>
                <a:t>+Andy</a:t>
              </a:r>
              <a:endParaRPr kumimoji="0" lang="en-US" sz="1600" b="1" dirty="0">
                <a:solidFill>
                  <a:schemeClr val="bg1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3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34000"/>
            <a:ext cx="8229600" cy="685800"/>
          </a:xfrm>
        </p:spPr>
        <p:txBody>
          <a:bodyPr/>
          <a:lstStyle/>
          <a:p>
            <a:r>
              <a:rPr lang="en-US" sz="5400" dirty="0"/>
              <a:t>Tags and Branches</a:t>
            </a:r>
            <a:endParaRPr lang="bg-BG" sz="5400" dirty="0"/>
          </a:p>
        </p:txBody>
      </p:sp>
      <p:pic>
        <p:nvPicPr>
          <p:cNvPr id="5" name="Picture 2" descr="http://fineartamerica.com/images-medium/branching-out-dina-dargo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4894" y="1077278"/>
            <a:ext cx="4942184" cy="3723322"/>
          </a:xfrm>
          <a:prstGeom prst="roundRect">
            <a:avLst>
              <a:gd name="adj" fmla="val 38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576" y="1371600"/>
            <a:ext cx="3007006" cy="27426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435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2458" y="764704"/>
            <a:ext cx="5762029" cy="973832"/>
          </a:xfrm>
        </p:spPr>
        <p:txBody>
          <a:bodyPr/>
          <a:lstStyle/>
          <a:p>
            <a:pPr>
              <a:defRPr/>
            </a:pPr>
            <a:r>
              <a:rPr lang="en-US" sz="5400" dirty="0" smtClean="0"/>
              <a:t>Version Control</a:t>
            </a:r>
            <a:endParaRPr lang="bg-BG" sz="5400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03847" y="1463229"/>
            <a:ext cx="5759179" cy="1421652"/>
          </a:xfrm>
        </p:spPr>
        <p:txBody>
          <a:bodyPr/>
          <a:lstStyle/>
          <a:p>
            <a:r>
              <a:rPr lang="en-US" dirty="0" smtClean="0"/>
              <a:t>Managing Different Version of</a:t>
            </a:r>
            <a:br>
              <a:rPr lang="en-US" dirty="0" smtClean="0"/>
            </a:br>
            <a:r>
              <a:rPr lang="en-US" dirty="0" smtClean="0"/>
              <a:t>the Same File / Document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51851"/>
            <a:ext cx="3737992" cy="327274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9519">
            <a:off x="4885537" y="3309766"/>
            <a:ext cx="3375167" cy="2697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 descr="http://im.videosearch.rediff.com/thumbImage/videoImages/videoImages1/blip/rdhash791/Jpalardy-TakingControlOfTheCommandline997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06876"/>
            <a:ext cx="2374032" cy="1583924"/>
          </a:xfrm>
          <a:prstGeom prst="roundRect">
            <a:avLst>
              <a:gd name="adj" fmla="val 912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Allows us to give a name to a group of files in a certain version</a:t>
            </a:r>
            <a:endParaRPr lang="bg-BG" dirty="0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640004" name="Picture 4" descr="BD18200_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2746375"/>
            <a:ext cx="989013" cy="969963"/>
          </a:xfrm>
          <a:prstGeom prst="rect">
            <a:avLst/>
          </a:prstGeom>
          <a:noFill/>
        </p:spPr>
      </p:pic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1119250" y="2997963"/>
            <a:ext cx="814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File A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640006" name="Picture 6" descr="BD18200_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3965575"/>
            <a:ext cx="989013" cy="903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1124012" y="4188588"/>
            <a:ext cx="809351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File B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40008" name="Rectangle 8"/>
          <p:cNvSpPr>
            <a:spLocks noChangeArrowheads="1"/>
          </p:cNvSpPr>
          <p:nvPr/>
        </p:nvSpPr>
        <p:spPr bwMode="auto">
          <a:xfrm>
            <a:off x="2555875" y="2952750"/>
            <a:ext cx="762000" cy="347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1.1</a:t>
            </a:r>
          </a:p>
        </p:txBody>
      </p:sp>
      <p:sp>
        <p:nvSpPr>
          <p:cNvPr id="640010" name="Rectangle 10"/>
          <p:cNvSpPr>
            <a:spLocks noChangeArrowheads="1"/>
          </p:cNvSpPr>
          <p:nvPr/>
        </p:nvSpPr>
        <p:spPr bwMode="auto">
          <a:xfrm>
            <a:off x="5334000" y="2952750"/>
            <a:ext cx="762000" cy="347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1.3</a:t>
            </a:r>
          </a:p>
        </p:txBody>
      </p:sp>
      <p:sp>
        <p:nvSpPr>
          <p:cNvPr id="640011" name="Rectangle 11"/>
          <p:cNvSpPr>
            <a:spLocks noChangeArrowheads="1"/>
          </p:cNvSpPr>
          <p:nvPr/>
        </p:nvSpPr>
        <p:spPr bwMode="auto">
          <a:xfrm>
            <a:off x="6781800" y="2952750"/>
            <a:ext cx="762000" cy="347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1.4</a:t>
            </a:r>
          </a:p>
        </p:txBody>
      </p:sp>
      <p:sp>
        <p:nvSpPr>
          <p:cNvPr id="640012" name="Line 12"/>
          <p:cNvSpPr>
            <a:spLocks noChangeShapeType="1"/>
          </p:cNvSpPr>
          <p:nvPr/>
        </p:nvSpPr>
        <p:spPr bwMode="auto">
          <a:xfrm>
            <a:off x="3505200" y="3124200"/>
            <a:ext cx="217488" cy="1588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13" name="Line 13"/>
          <p:cNvSpPr>
            <a:spLocks noChangeShapeType="1"/>
          </p:cNvSpPr>
          <p:nvPr/>
        </p:nvSpPr>
        <p:spPr bwMode="auto">
          <a:xfrm>
            <a:off x="4876800" y="3124200"/>
            <a:ext cx="273050" cy="1588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>
            <a:off x="6324600" y="3124200"/>
            <a:ext cx="273050" cy="1588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16" name="Rectangle 16"/>
          <p:cNvSpPr>
            <a:spLocks noChangeArrowheads="1"/>
          </p:cNvSpPr>
          <p:nvPr/>
        </p:nvSpPr>
        <p:spPr bwMode="auto">
          <a:xfrm>
            <a:off x="3886200" y="4171950"/>
            <a:ext cx="762000" cy="347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</a:t>
            </a:r>
          </a:p>
        </p:txBody>
      </p:sp>
      <p:pic>
        <p:nvPicPr>
          <p:cNvPr id="640017" name="Picture 17" descr="BD18200_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5184775"/>
            <a:ext cx="989013" cy="981075"/>
          </a:xfrm>
          <a:prstGeom prst="rect">
            <a:avLst/>
          </a:prstGeom>
          <a:noFill/>
        </p:spPr>
      </p:pic>
      <p:sp>
        <p:nvSpPr>
          <p:cNvPr id="640018" name="Text Box 18"/>
          <p:cNvSpPr txBox="1">
            <a:spLocks noChangeArrowheads="1"/>
          </p:cNvSpPr>
          <p:nvPr/>
        </p:nvSpPr>
        <p:spPr bwMode="auto">
          <a:xfrm>
            <a:off x="1114487" y="5436363"/>
            <a:ext cx="818876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File C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40019" name="Rectangle 19"/>
          <p:cNvSpPr>
            <a:spLocks noChangeArrowheads="1"/>
          </p:cNvSpPr>
          <p:nvPr/>
        </p:nvSpPr>
        <p:spPr bwMode="auto">
          <a:xfrm>
            <a:off x="2514600" y="5391150"/>
            <a:ext cx="762000" cy="347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1.1</a:t>
            </a:r>
          </a:p>
        </p:txBody>
      </p:sp>
      <p:sp>
        <p:nvSpPr>
          <p:cNvPr id="640020" name="Rectangle 20"/>
          <p:cNvSpPr>
            <a:spLocks noChangeArrowheads="1"/>
          </p:cNvSpPr>
          <p:nvPr/>
        </p:nvSpPr>
        <p:spPr bwMode="auto">
          <a:xfrm>
            <a:off x="3886200" y="5391150"/>
            <a:ext cx="762000" cy="347663"/>
          </a:xfrm>
          <a:prstGeom prst="rect">
            <a:avLst/>
          </a:prstGeom>
          <a:solidFill>
            <a:srgbClr val="CC99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</a:t>
            </a:r>
          </a:p>
        </p:txBody>
      </p:sp>
      <p:sp>
        <p:nvSpPr>
          <p:cNvPr id="640022" name="Line 22"/>
          <p:cNvSpPr>
            <a:spLocks noChangeShapeType="1"/>
          </p:cNvSpPr>
          <p:nvPr/>
        </p:nvSpPr>
        <p:spPr bwMode="auto">
          <a:xfrm>
            <a:off x="4876800" y="55626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23" name="Line 23"/>
          <p:cNvSpPr>
            <a:spLocks noChangeShapeType="1"/>
          </p:cNvSpPr>
          <p:nvPr/>
        </p:nvSpPr>
        <p:spPr bwMode="auto">
          <a:xfrm>
            <a:off x="4343400" y="3200400"/>
            <a:ext cx="0" cy="7620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24" name="Line 24"/>
          <p:cNvSpPr>
            <a:spLocks noChangeShapeType="1"/>
          </p:cNvSpPr>
          <p:nvPr/>
        </p:nvSpPr>
        <p:spPr bwMode="auto">
          <a:xfrm flipH="1">
            <a:off x="3124200" y="3962400"/>
            <a:ext cx="1219200" cy="228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25" name="Line 25"/>
          <p:cNvSpPr>
            <a:spLocks noChangeShapeType="1"/>
          </p:cNvSpPr>
          <p:nvPr/>
        </p:nvSpPr>
        <p:spPr bwMode="auto">
          <a:xfrm>
            <a:off x="3124200" y="4508500"/>
            <a:ext cx="0" cy="5969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26" name="Line 26"/>
          <p:cNvSpPr>
            <a:spLocks noChangeShapeType="1"/>
          </p:cNvSpPr>
          <p:nvPr/>
        </p:nvSpPr>
        <p:spPr bwMode="auto">
          <a:xfrm>
            <a:off x="3124200" y="5105400"/>
            <a:ext cx="2438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27" name="Line 27"/>
          <p:cNvSpPr>
            <a:spLocks noChangeShapeType="1"/>
          </p:cNvSpPr>
          <p:nvPr/>
        </p:nvSpPr>
        <p:spPr bwMode="auto">
          <a:xfrm>
            <a:off x="5562600" y="5181600"/>
            <a:ext cx="1588" cy="238125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28" name="Text Box 28"/>
          <p:cNvSpPr txBox="1">
            <a:spLocks noChangeArrowheads="1"/>
          </p:cNvSpPr>
          <p:nvPr/>
        </p:nvSpPr>
        <p:spPr bwMode="auto">
          <a:xfrm>
            <a:off x="4500563" y="3505200"/>
            <a:ext cx="172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Tag "Beta 2"</a:t>
            </a:r>
          </a:p>
        </p:txBody>
      </p:sp>
      <p:sp>
        <p:nvSpPr>
          <p:cNvPr id="640029" name="Line 29"/>
          <p:cNvSpPr>
            <a:spLocks noChangeShapeType="1"/>
          </p:cNvSpPr>
          <p:nvPr/>
        </p:nvSpPr>
        <p:spPr bwMode="auto">
          <a:xfrm>
            <a:off x="3460750" y="5562600"/>
            <a:ext cx="27305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30" name="Line 30"/>
          <p:cNvSpPr>
            <a:spLocks noChangeShapeType="1"/>
          </p:cNvSpPr>
          <p:nvPr/>
        </p:nvSpPr>
        <p:spPr bwMode="auto">
          <a:xfrm>
            <a:off x="3505200" y="4343400"/>
            <a:ext cx="273050" cy="1588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0015" name="Rectangle 15"/>
          <p:cNvSpPr>
            <a:spLocks noChangeArrowheads="1"/>
          </p:cNvSpPr>
          <p:nvPr/>
        </p:nvSpPr>
        <p:spPr bwMode="auto">
          <a:xfrm>
            <a:off x="2590800" y="4171950"/>
            <a:ext cx="762000" cy="3476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1.1</a:t>
            </a:r>
          </a:p>
        </p:txBody>
      </p:sp>
      <p:sp>
        <p:nvSpPr>
          <p:cNvPr id="640021" name="Rectangle 21"/>
          <p:cNvSpPr>
            <a:spLocks noChangeArrowheads="1"/>
          </p:cNvSpPr>
          <p:nvPr/>
        </p:nvSpPr>
        <p:spPr bwMode="auto">
          <a:xfrm>
            <a:off x="5334000" y="5391150"/>
            <a:ext cx="762000" cy="34766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1.3</a:t>
            </a:r>
          </a:p>
        </p:txBody>
      </p:sp>
      <p:sp>
        <p:nvSpPr>
          <p:cNvPr id="640009" name="Rectangle 9"/>
          <p:cNvSpPr>
            <a:spLocks noChangeArrowheads="1"/>
          </p:cNvSpPr>
          <p:nvPr/>
        </p:nvSpPr>
        <p:spPr bwMode="auto">
          <a:xfrm>
            <a:off x="3886200" y="2952750"/>
            <a:ext cx="762000" cy="3476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2162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bg-BG" dirty="0"/>
              <a:t>ranching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Branching</a:t>
            </a:r>
            <a:r>
              <a:rPr lang="en-US" dirty="0"/>
              <a:t> allows </a:t>
            </a:r>
            <a:r>
              <a:rPr lang="en-US" dirty="0" smtClean="0"/>
              <a:t>a </a:t>
            </a:r>
            <a:r>
              <a:rPr lang="en-US" dirty="0"/>
              <a:t>group of changes to be </a:t>
            </a:r>
            <a:r>
              <a:rPr lang="en-US" dirty="0" smtClean="0"/>
              <a:t>separated </a:t>
            </a:r>
            <a:r>
              <a:rPr lang="en-US" dirty="0"/>
              <a:t>in </a:t>
            </a:r>
            <a:r>
              <a:rPr lang="en-US" dirty="0" smtClean="0"/>
              <a:t>a development line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Different developers work in different branches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Branching is suitable for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Development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 feature or fix </a:t>
            </a:r>
            <a:r>
              <a:rPr lang="en-US" dirty="0" smtClean="0"/>
              <a:t>in a new version of the product</a:t>
            </a:r>
            <a:r>
              <a:rPr lang="bg-BG" dirty="0" smtClean="0"/>
              <a:t> </a:t>
            </a:r>
            <a:r>
              <a:rPr lang="en-US" dirty="0" smtClean="0"/>
              <a:t>(for example version 2.0)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Features are invisible in the main development line until merged with it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can still make changes in the older version</a:t>
            </a:r>
            <a:r>
              <a:rPr lang="bg-BG" dirty="0"/>
              <a:t> (</a:t>
            </a:r>
            <a:r>
              <a:rPr lang="en-US" dirty="0"/>
              <a:t>for example version</a:t>
            </a:r>
            <a:r>
              <a:rPr lang="bg-BG" dirty="0"/>
              <a:t> 1.0.1)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6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1445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companies work in separate branches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each new feature / fix / task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Once a feature / fix / task is completed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tested</a:t>
            </a:r>
            <a:r>
              <a:rPr lang="en-US" dirty="0" smtClean="0"/>
              <a:t> locally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committed</a:t>
            </a:r>
            <a:r>
              <a:rPr lang="en-US" dirty="0" smtClean="0"/>
              <a:t> in its branch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Finally it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merged</a:t>
            </a:r>
            <a:r>
              <a:rPr lang="en-US" dirty="0" smtClean="0"/>
              <a:t> into the main development line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Merging is done locally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Conflicts are resolved locally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merge is tested and works well, it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integrated</a:t>
            </a:r>
            <a:r>
              <a:rPr lang="en-US" dirty="0" smtClean="0"/>
              <a:t> back in the main development 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  <a:r>
              <a:rPr lang="bg-BG" dirty="0"/>
              <a:t> – </a:t>
            </a:r>
            <a:r>
              <a:rPr lang="en-US" dirty="0"/>
              <a:t>Example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645123" name="Picture 3" descr="BD18200_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1079500" cy="1069975"/>
          </a:xfrm>
          <a:prstGeom prst="rect">
            <a:avLst/>
          </a:prstGeom>
          <a:noFill/>
        </p:spPr>
      </p:pic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381000" y="3962400"/>
            <a:ext cx="993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File A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45125" name="Rectangle 5"/>
          <p:cNvSpPr>
            <a:spLocks noChangeArrowheads="1"/>
          </p:cNvSpPr>
          <p:nvPr/>
        </p:nvSpPr>
        <p:spPr bwMode="auto">
          <a:xfrm>
            <a:off x="16795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1.1</a:t>
            </a:r>
          </a:p>
        </p:txBody>
      </p:sp>
      <p:sp>
        <p:nvSpPr>
          <p:cNvPr id="645126" name="Rectangle 6"/>
          <p:cNvSpPr>
            <a:spLocks noChangeArrowheads="1"/>
          </p:cNvSpPr>
          <p:nvPr/>
        </p:nvSpPr>
        <p:spPr bwMode="auto">
          <a:xfrm>
            <a:off x="30511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</a:t>
            </a:r>
          </a:p>
        </p:txBody>
      </p:sp>
      <p:sp>
        <p:nvSpPr>
          <p:cNvPr id="645127" name="Rectangle 7"/>
          <p:cNvSpPr>
            <a:spLocks noChangeArrowheads="1"/>
          </p:cNvSpPr>
          <p:nvPr/>
        </p:nvSpPr>
        <p:spPr bwMode="auto">
          <a:xfrm>
            <a:off x="44989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1.3</a:t>
            </a:r>
          </a:p>
        </p:txBody>
      </p: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59467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1.4</a:t>
            </a:r>
          </a:p>
        </p:txBody>
      </p:sp>
      <p:sp>
        <p:nvSpPr>
          <p:cNvPr id="645129" name="Line 9"/>
          <p:cNvSpPr>
            <a:spLocks noChangeShapeType="1"/>
          </p:cNvSpPr>
          <p:nvPr/>
        </p:nvSpPr>
        <p:spPr bwMode="auto">
          <a:xfrm>
            <a:off x="2746375" y="41148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0" name="Line 10"/>
          <p:cNvSpPr>
            <a:spLocks noChangeShapeType="1"/>
          </p:cNvSpPr>
          <p:nvPr/>
        </p:nvSpPr>
        <p:spPr bwMode="auto">
          <a:xfrm>
            <a:off x="4117975" y="41148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1" name="Line 11"/>
          <p:cNvSpPr>
            <a:spLocks noChangeShapeType="1"/>
          </p:cNvSpPr>
          <p:nvPr/>
        </p:nvSpPr>
        <p:spPr bwMode="auto">
          <a:xfrm>
            <a:off x="5565775" y="41148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2" name="Rectangle 12"/>
          <p:cNvSpPr>
            <a:spLocks noChangeArrowheads="1"/>
          </p:cNvSpPr>
          <p:nvPr/>
        </p:nvSpPr>
        <p:spPr bwMode="auto">
          <a:xfrm>
            <a:off x="3584575" y="2667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1.2.2.1</a:t>
            </a:r>
          </a:p>
        </p:txBody>
      </p:sp>
      <p:sp>
        <p:nvSpPr>
          <p:cNvPr id="645133" name="Rectangle 13"/>
          <p:cNvSpPr>
            <a:spLocks noChangeArrowheads="1"/>
          </p:cNvSpPr>
          <p:nvPr/>
        </p:nvSpPr>
        <p:spPr bwMode="auto">
          <a:xfrm>
            <a:off x="4956175" y="2667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1.2.2.2</a:t>
            </a:r>
          </a:p>
        </p:txBody>
      </p:sp>
      <p:sp>
        <p:nvSpPr>
          <p:cNvPr id="645134" name="Line 14"/>
          <p:cNvSpPr>
            <a:spLocks noChangeShapeType="1"/>
          </p:cNvSpPr>
          <p:nvPr/>
        </p:nvSpPr>
        <p:spPr bwMode="auto">
          <a:xfrm>
            <a:off x="4651375" y="29718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5" name="Rectangle 15"/>
          <p:cNvSpPr>
            <a:spLocks noChangeArrowheads="1"/>
          </p:cNvSpPr>
          <p:nvPr/>
        </p:nvSpPr>
        <p:spPr bwMode="auto">
          <a:xfrm>
            <a:off x="3660775" y="4953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1.2.4.1</a:t>
            </a:r>
          </a:p>
        </p:txBody>
      </p:sp>
      <p:sp>
        <p:nvSpPr>
          <p:cNvPr id="645136" name="Rectangle 16"/>
          <p:cNvSpPr>
            <a:spLocks noChangeArrowheads="1"/>
          </p:cNvSpPr>
          <p:nvPr/>
        </p:nvSpPr>
        <p:spPr bwMode="auto">
          <a:xfrm>
            <a:off x="5032375" y="4953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1.2.4.2</a:t>
            </a:r>
          </a:p>
        </p:txBody>
      </p:sp>
      <p:sp>
        <p:nvSpPr>
          <p:cNvPr id="645137" name="Rectangle 17"/>
          <p:cNvSpPr>
            <a:spLocks noChangeArrowheads="1"/>
          </p:cNvSpPr>
          <p:nvPr/>
        </p:nvSpPr>
        <p:spPr bwMode="auto">
          <a:xfrm>
            <a:off x="6480175" y="4953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1.2.4.3</a:t>
            </a:r>
          </a:p>
        </p:txBody>
      </p:sp>
      <p:sp>
        <p:nvSpPr>
          <p:cNvPr id="645138" name="Line 18"/>
          <p:cNvSpPr>
            <a:spLocks noChangeShapeType="1"/>
          </p:cNvSpPr>
          <p:nvPr/>
        </p:nvSpPr>
        <p:spPr bwMode="auto">
          <a:xfrm>
            <a:off x="4727575" y="52578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9" name="Line 19"/>
          <p:cNvSpPr>
            <a:spLocks noChangeShapeType="1"/>
          </p:cNvSpPr>
          <p:nvPr/>
        </p:nvSpPr>
        <p:spPr bwMode="auto">
          <a:xfrm>
            <a:off x="6099175" y="52578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0" name="Line 20"/>
          <p:cNvSpPr>
            <a:spLocks noChangeShapeType="1"/>
          </p:cNvSpPr>
          <p:nvPr/>
        </p:nvSpPr>
        <p:spPr bwMode="auto">
          <a:xfrm flipV="1">
            <a:off x="3279775" y="3048000"/>
            <a:ext cx="304800" cy="7620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1" name="Line 21"/>
          <p:cNvSpPr>
            <a:spLocks noChangeShapeType="1"/>
          </p:cNvSpPr>
          <p:nvPr/>
        </p:nvSpPr>
        <p:spPr bwMode="auto">
          <a:xfrm>
            <a:off x="3203575" y="4419600"/>
            <a:ext cx="457200" cy="838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2" name="Rectangle 22"/>
          <p:cNvSpPr>
            <a:spLocks noChangeArrowheads="1"/>
          </p:cNvSpPr>
          <p:nvPr/>
        </p:nvSpPr>
        <p:spPr bwMode="auto">
          <a:xfrm>
            <a:off x="5794375" y="1752600"/>
            <a:ext cx="1208088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1.2.2.2.2.1</a:t>
            </a:r>
          </a:p>
        </p:txBody>
      </p:sp>
      <p:sp>
        <p:nvSpPr>
          <p:cNvPr id="645143" name="Rectangle 23"/>
          <p:cNvSpPr>
            <a:spLocks noChangeArrowheads="1"/>
          </p:cNvSpPr>
          <p:nvPr/>
        </p:nvSpPr>
        <p:spPr bwMode="auto">
          <a:xfrm>
            <a:off x="7394575" y="1752600"/>
            <a:ext cx="1257300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1.2.2.2.2.2</a:t>
            </a:r>
          </a:p>
        </p:txBody>
      </p:sp>
      <p:sp>
        <p:nvSpPr>
          <p:cNvPr id="645144" name="Line 24"/>
          <p:cNvSpPr>
            <a:spLocks noChangeShapeType="1"/>
          </p:cNvSpPr>
          <p:nvPr/>
        </p:nvSpPr>
        <p:spPr bwMode="auto">
          <a:xfrm>
            <a:off x="7058025" y="20574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5" name="Line 25"/>
          <p:cNvSpPr>
            <a:spLocks noChangeShapeType="1"/>
          </p:cNvSpPr>
          <p:nvPr/>
        </p:nvSpPr>
        <p:spPr bwMode="auto">
          <a:xfrm flipV="1">
            <a:off x="5413375" y="2057400"/>
            <a:ext cx="381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6" name="Text Box 26"/>
          <p:cNvSpPr txBox="1">
            <a:spLocks noChangeArrowheads="1"/>
          </p:cNvSpPr>
          <p:nvPr/>
        </p:nvSpPr>
        <p:spPr bwMode="auto">
          <a:xfrm>
            <a:off x="3251200" y="1838325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1.2.2.2.2 -&gt;</a:t>
            </a:r>
          </a:p>
        </p:txBody>
      </p:sp>
      <p:sp>
        <p:nvSpPr>
          <p:cNvPr id="645147" name="Text Box 27"/>
          <p:cNvSpPr txBox="1">
            <a:spLocks noChangeArrowheads="1"/>
          </p:cNvSpPr>
          <p:nvPr/>
        </p:nvSpPr>
        <p:spPr bwMode="auto">
          <a:xfrm>
            <a:off x="1450975" y="277495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1.2.2. -&gt;</a:t>
            </a:r>
          </a:p>
        </p:txBody>
      </p:sp>
      <p:sp>
        <p:nvSpPr>
          <p:cNvPr id="645148" name="Text Box 28"/>
          <p:cNvSpPr txBox="1">
            <a:spLocks noChangeArrowheads="1"/>
          </p:cNvSpPr>
          <p:nvPr/>
        </p:nvSpPr>
        <p:spPr bwMode="auto">
          <a:xfrm>
            <a:off x="1470025" y="5078413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1.2.4. -&gt;</a:t>
            </a:r>
          </a:p>
        </p:txBody>
      </p:sp>
      <p:sp>
        <p:nvSpPr>
          <p:cNvPr id="645149" name="Text Box 29"/>
          <p:cNvSpPr txBox="1">
            <a:spLocks noChangeArrowheads="1"/>
          </p:cNvSpPr>
          <p:nvPr/>
        </p:nvSpPr>
        <p:spPr bwMode="auto">
          <a:xfrm>
            <a:off x="7081775" y="3798125"/>
            <a:ext cx="1841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kumimoji="0" lang="en-US" sz="1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Main Trunk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(remote master)</a:t>
            </a:r>
            <a:endParaRPr kumimoji="0" lang="en-US" sz="1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5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Branches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Example</a:t>
            </a:r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645123" name="Picture 3" descr="BD18200_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1079500" cy="1069975"/>
          </a:xfrm>
          <a:prstGeom prst="rect">
            <a:avLst/>
          </a:prstGeom>
          <a:noFill/>
        </p:spPr>
      </p:pic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381000" y="3962400"/>
            <a:ext cx="993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chemeClr val="bg1"/>
                </a:solidFill>
                <a:cs typeface="Arial" charset="0"/>
              </a:rPr>
              <a:t>File A</a:t>
            </a:r>
            <a:endParaRPr kumimoji="0" lang="en-US" sz="1800" b="1" noProof="1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645125" name="Rectangle 5"/>
          <p:cNvSpPr>
            <a:spLocks noChangeArrowheads="1"/>
          </p:cNvSpPr>
          <p:nvPr/>
        </p:nvSpPr>
        <p:spPr bwMode="auto">
          <a:xfrm>
            <a:off x="16795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1.1</a:t>
            </a:r>
          </a:p>
        </p:txBody>
      </p:sp>
      <p:sp>
        <p:nvSpPr>
          <p:cNvPr id="645126" name="Rectangle 6"/>
          <p:cNvSpPr>
            <a:spLocks noChangeArrowheads="1"/>
          </p:cNvSpPr>
          <p:nvPr/>
        </p:nvSpPr>
        <p:spPr bwMode="auto">
          <a:xfrm>
            <a:off x="30511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</a:t>
            </a:r>
          </a:p>
        </p:txBody>
      </p:sp>
      <p:sp>
        <p:nvSpPr>
          <p:cNvPr id="645127" name="Rectangle 7"/>
          <p:cNvSpPr>
            <a:spLocks noChangeArrowheads="1"/>
          </p:cNvSpPr>
          <p:nvPr/>
        </p:nvSpPr>
        <p:spPr bwMode="auto">
          <a:xfrm>
            <a:off x="44989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1.3</a:t>
            </a:r>
          </a:p>
        </p:txBody>
      </p: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5946775" y="3810000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1.4</a:t>
            </a:r>
          </a:p>
        </p:txBody>
      </p:sp>
      <p:sp>
        <p:nvSpPr>
          <p:cNvPr id="645129" name="Line 9"/>
          <p:cNvSpPr>
            <a:spLocks noChangeShapeType="1"/>
          </p:cNvSpPr>
          <p:nvPr/>
        </p:nvSpPr>
        <p:spPr bwMode="auto">
          <a:xfrm>
            <a:off x="2746375" y="41148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0" name="Line 10"/>
          <p:cNvSpPr>
            <a:spLocks noChangeShapeType="1"/>
          </p:cNvSpPr>
          <p:nvPr/>
        </p:nvSpPr>
        <p:spPr bwMode="auto">
          <a:xfrm>
            <a:off x="4117975" y="41148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1" name="Line 11"/>
          <p:cNvSpPr>
            <a:spLocks noChangeShapeType="1"/>
          </p:cNvSpPr>
          <p:nvPr/>
        </p:nvSpPr>
        <p:spPr bwMode="auto">
          <a:xfrm>
            <a:off x="5565775" y="41148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2" name="Rectangle 12"/>
          <p:cNvSpPr>
            <a:spLocks noChangeArrowheads="1"/>
          </p:cNvSpPr>
          <p:nvPr/>
        </p:nvSpPr>
        <p:spPr bwMode="auto">
          <a:xfrm>
            <a:off x="3584575" y="2667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1.2.2.1</a:t>
            </a:r>
          </a:p>
        </p:txBody>
      </p:sp>
      <p:sp>
        <p:nvSpPr>
          <p:cNvPr id="645133" name="Rectangle 13"/>
          <p:cNvSpPr>
            <a:spLocks noChangeArrowheads="1"/>
          </p:cNvSpPr>
          <p:nvPr/>
        </p:nvSpPr>
        <p:spPr bwMode="auto">
          <a:xfrm>
            <a:off x="4956175" y="2667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1.2.2.2</a:t>
            </a:r>
          </a:p>
        </p:txBody>
      </p:sp>
      <p:sp>
        <p:nvSpPr>
          <p:cNvPr id="645134" name="Line 14"/>
          <p:cNvSpPr>
            <a:spLocks noChangeShapeType="1"/>
          </p:cNvSpPr>
          <p:nvPr/>
        </p:nvSpPr>
        <p:spPr bwMode="auto">
          <a:xfrm>
            <a:off x="4651375" y="29718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5" name="Rectangle 15"/>
          <p:cNvSpPr>
            <a:spLocks noChangeArrowheads="1"/>
          </p:cNvSpPr>
          <p:nvPr/>
        </p:nvSpPr>
        <p:spPr bwMode="auto">
          <a:xfrm>
            <a:off x="3660775" y="4953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1.2.4.1</a:t>
            </a:r>
          </a:p>
        </p:txBody>
      </p:sp>
      <p:sp>
        <p:nvSpPr>
          <p:cNvPr id="645136" name="Rectangle 16"/>
          <p:cNvSpPr>
            <a:spLocks noChangeArrowheads="1"/>
          </p:cNvSpPr>
          <p:nvPr/>
        </p:nvSpPr>
        <p:spPr bwMode="auto">
          <a:xfrm>
            <a:off x="5032375" y="4953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1.2.4.2</a:t>
            </a:r>
          </a:p>
        </p:txBody>
      </p:sp>
      <p:sp>
        <p:nvSpPr>
          <p:cNvPr id="645137" name="Rectangle 17"/>
          <p:cNvSpPr>
            <a:spLocks noChangeArrowheads="1"/>
          </p:cNvSpPr>
          <p:nvPr/>
        </p:nvSpPr>
        <p:spPr bwMode="auto">
          <a:xfrm>
            <a:off x="6480175" y="4953000"/>
            <a:ext cx="1066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1.2.4.3</a:t>
            </a:r>
          </a:p>
        </p:txBody>
      </p:sp>
      <p:sp>
        <p:nvSpPr>
          <p:cNvPr id="645138" name="Line 18"/>
          <p:cNvSpPr>
            <a:spLocks noChangeShapeType="1"/>
          </p:cNvSpPr>
          <p:nvPr/>
        </p:nvSpPr>
        <p:spPr bwMode="auto">
          <a:xfrm>
            <a:off x="4727575" y="52578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39" name="Line 19"/>
          <p:cNvSpPr>
            <a:spLocks noChangeShapeType="1"/>
          </p:cNvSpPr>
          <p:nvPr/>
        </p:nvSpPr>
        <p:spPr bwMode="auto">
          <a:xfrm>
            <a:off x="6099175" y="5257800"/>
            <a:ext cx="3810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0" name="Line 20"/>
          <p:cNvSpPr>
            <a:spLocks noChangeShapeType="1"/>
          </p:cNvSpPr>
          <p:nvPr/>
        </p:nvSpPr>
        <p:spPr bwMode="auto">
          <a:xfrm flipV="1">
            <a:off x="3279775" y="3048000"/>
            <a:ext cx="304800" cy="7620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1" name="Line 21"/>
          <p:cNvSpPr>
            <a:spLocks noChangeShapeType="1"/>
          </p:cNvSpPr>
          <p:nvPr/>
        </p:nvSpPr>
        <p:spPr bwMode="auto">
          <a:xfrm>
            <a:off x="3203575" y="4419600"/>
            <a:ext cx="457200" cy="838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2" name="Rectangle 22"/>
          <p:cNvSpPr>
            <a:spLocks noChangeArrowheads="1"/>
          </p:cNvSpPr>
          <p:nvPr/>
        </p:nvSpPr>
        <p:spPr bwMode="auto">
          <a:xfrm>
            <a:off x="5794375" y="1752600"/>
            <a:ext cx="1208088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1.2.2.2.2.1</a:t>
            </a:r>
          </a:p>
        </p:txBody>
      </p:sp>
      <p:sp>
        <p:nvSpPr>
          <p:cNvPr id="645143" name="Rectangle 23"/>
          <p:cNvSpPr>
            <a:spLocks noChangeArrowheads="1"/>
          </p:cNvSpPr>
          <p:nvPr/>
        </p:nvSpPr>
        <p:spPr bwMode="auto">
          <a:xfrm>
            <a:off x="7394575" y="1752600"/>
            <a:ext cx="1257300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1.2.2.2.2.2</a:t>
            </a:r>
          </a:p>
        </p:txBody>
      </p:sp>
      <p:sp>
        <p:nvSpPr>
          <p:cNvPr id="645144" name="Line 24"/>
          <p:cNvSpPr>
            <a:spLocks noChangeShapeType="1"/>
          </p:cNvSpPr>
          <p:nvPr/>
        </p:nvSpPr>
        <p:spPr bwMode="auto">
          <a:xfrm>
            <a:off x="7058025" y="2057400"/>
            <a:ext cx="304800" cy="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5" name="Line 25"/>
          <p:cNvSpPr>
            <a:spLocks noChangeShapeType="1"/>
          </p:cNvSpPr>
          <p:nvPr/>
        </p:nvSpPr>
        <p:spPr bwMode="auto">
          <a:xfrm flipV="1">
            <a:off x="5413375" y="2057400"/>
            <a:ext cx="381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645146" name="Text Box 26"/>
          <p:cNvSpPr txBox="1">
            <a:spLocks noChangeArrowheads="1"/>
          </p:cNvSpPr>
          <p:nvPr/>
        </p:nvSpPr>
        <p:spPr bwMode="auto">
          <a:xfrm>
            <a:off x="3251200" y="1838325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1.2.2.2.2 -&gt;</a:t>
            </a:r>
          </a:p>
        </p:txBody>
      </p:sp>
      <p:sp>
        <p:nvSpPr>
          <p:cNvPr id="645147" name="Text Box 27"/>
          <p:cNvSpPr txBox="1">
            <a:spLocks noChangeArrowheads="1"/>
          </p:cNvSpPr>
          <p:nvPr/>
        </p:nvSpPr>
        <p:spPr bwMode="auto">
          <a:xfrm>
            <a:off x="1450975" y="277495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1.2.2. -&gt;</a:t>
            </a:r>
          </a:p>
        </p:txBody>
      </p:sp>
      <p:sp>
        <p:nvSpPr>
          <p:cNvPr id="645148" name="Text Box 28"/>
          <p:cNvSpPr txBox="1">
            <a:spLocks noChangeArrowheads="1"/>
          </p:cNvSpPr>
          <p:nvPr/>
        </p:nvSpPr>
        <p:spPr bwMode="auto">
          <a:xfrm>
            <a:off x="1470025" y="5078413"/>
            <a:ext cx="228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Branch 1.2.4. -&gt;</a:t>
            </a:r>
          </a:p>
        </p:txBody>
      </p:sp>
      <p:sp>
        <p:nvSpPr>
          <p:cNvPr id="645149" name="Text Box 29"/>
          <p:cNvSpPr txBox="1">
            <a:spLocks noChangeArrowheads="1"/>
          </p:cNvSpPr>
          <p:nvPr/>
        </p:nvSpPr>
        <p:spPr bwMode="auto">
          <a:xfrm>
            <a:off x="6137275" y="3163668"/>
            <a:ext cx="1841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kumimoji="0" lang="en-US" sz="1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Main Trunk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(remote master)</a:t>
            </a:r>
            <a:endParaRPr kumimoji="0" lang="en-US" sz="1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H="1">
            <a:off x="7956549" y="2362200"/>
            <a:ext cx="0" cy="1447799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7362825" y="3798125"/>
            <a:ext cx="1066800" cy="609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kumimoji="0" lang="en-US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1.5</a:t>
            </a:r>
            <a:endParaRPr kumimoji="0" lang="en-US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33" name="Line 11"/>
          <p:cNvSpPr>
            <a:spLocks noChangeShapeType="1"/>
          </p:cNvSpPr>
          <p:nvPr/>
        </p:nvSpPr>
        <p:spPr bwMode="auto">
          <a:xfrm flipV="1">
            <a:off x="7013575" y="4114800"/>
            <a:ext cx="349250" cy="3958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31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85929"/>
            <a:ext cx="7924800" cy="685800"/>
          </a:xfrm>
        </p:spPr>
        <p:txBody>
          <a:bodyPr/>
          <a:lstStyle/>
          <a:p>
            <a:r>
              <a:rPr lang="en-US" dirty="0" smtClean="0"/>
              <a:t>Subversion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812208"/>
            <a:ext cx="7924800" cy="569120"/>
          </a:xfrm>
        </p:spPr>
        <p:txBody>
          <a:bodyPr/>
          <a:lstStyle/>
          <a:p>
            <a:r>
              <a:rPr lang="en-US" dirty="0" smtClean="0"/>
              <a:t>Using Subversion and TortoiseSVN</a:t>
            </a:r>
            <a:endParaRPr lang="en-US" dirty="0"/>
          </a:p>
        </p:txBody>
      </p:sp>
      <p:pic>
        <p:nvPicPr>
          <p:cNvPr id="7170" name="Picture 2" descr="http://svn.haxx.se/dev/archive-2008-07/att-0454/subversion-backgroun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45" y="980728"/>
            <a:ext cx="5066256" cy="379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66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Subversion (SVN)</a:t>
            </a:r>
            <a:endParaRPr lang="bg-BG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Subversion (SVN)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Open source SCM repository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subversion.tigris.org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Runs on UNIX, Linux, Windows</a:t>
            </a:r>
          </a:p>
          <a:p>
            <a:pPr>
              <a:lnSpc>
                <a:spcPct val="100000"/>
              </a:lnSpc>
            </a:pPr>
            <a:r>
              <a:rPr lang="en-US" dirty="0"/>
              <a:t>Console client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svn</a:t>
            </a:r>
          </a:p>
          <a:p>
            <a:pPr>
              <a:lnSpc>
                <a:spcPct val="100000"/>
              </a:lnSpc>
            </a:pPr>
            <a:r>
              <a:rPr lang="en-US" dirty="0"/>
              <a:t>GUI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TortoiseSVN – </a:t>
            </a:r>
            <a:r>
              <a:rPr lang="bg-BG" sz="2800" dirty="0">
                <a:hlinkClick r:id="rId3"/>
              </a:rPr>
              <a:t>http://</a:t>
            </a:r>
            <a:r>
              <a:rPr lang="bg-BG" sz="2800" dirty="0" smtClean="0">
                <a:hlinkClick r:id="rId3"/>
              </a:rPr>
              <a:t>tortoisesvn.tigris.org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dirty="0" smtClean="0"/>
              <a:t>Visual Studio / Eclipse plug-ins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Subversion </a:t>
            </a:r>
            <a:r>
              <a:rPr lang="en-US" dirty="0" smtClean="0"/>
              <a:t>– Features</a:t>
            </a:r>
            <a:endParaRPr lang="bg-BG" dirty="0"/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r>
              <a:rPr lang="en-US" sz="3100" dirty="0"/>
              <a:t>Versioning of the directory structure</a:t>
            </a:r>
            <a:endParaRPr lang="bg-BG" sz="3100" dirty="0"/>
          </a:p>
          <a:p>
            <a:r>
              <a:rPr lang="en-US" sz="3100" dirty="0" smtClean="0"/>
              <a:t>Complete </a:t>
            </a:r>
            <a:r>
              <a:rPr lang="en-US" sz="3100" dirty="0"/>
              <a:t>change log</a:t>
            </a:r>
            <a:endParaRPr lang="bg-BG" sz="3100" dirty="0"/>
          </a:p>
          <a:p>
            <a:pPr lvl="1"/>
            <a:r>
              <a:rPr lang="en-US" sz="3200" dirty="0"/>
              <a:t>Deletion of files and directories</a:t>
            </a:r>
          </a:p>
          <a:p>
            <a:pPr lvl="1"/>
            <a:r>
              <a:rPr lang="en-US" sz="3200" dirty="0"/>
              <a:t>Renaming of files and directories</a:t>
            </a:r>
            <a:endParaRPr lang="bg-BG" sz="3200" dirty="0"/>
          </a:p>
          <a:p>
            <a:pPr lvl="1"/>
            <a:r>
              <a:rPr lang="en-US" sz="3200" dirty="0"/>
              <a:t>Saving of files or directories</a:t>
            </a:r>
            <a:endParaRPr lang="bg-BG" sz="3200" dirty="0"/>
          </a:p>
          <a:p>
            <a:r>
              <a:rPr lang="en-US" sz="3100" dirty="0"/>
              <a:t>Can work on it’s own or integrated with Apache as a module</a:t>
            </a:r>
            <a:endParaRPr lang="bg-BG" sz="3100" dirty="0"/>
          </a:p>
          <a:p>
            <a:r>
              <a:rPr lang="en-US" sz="3100" dirty="0"/>
              <a:t>Works effectively with tags and branching</a:t>
            </a:r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5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TortoiseSVN</a:t>
            </a:r>
            <a:endParaRPr lang="bg-BG" dirty="0"/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561"/>
            <a:ext cx="3889127" cy="5184775"/>
          </a:xfrm>
        </p:spPr>
        <p:txBody>
          <a:bodyPr/>
          <a:lstStyle/>
          <a:p>
            <a:r>
              <a:rPr lang="en-US" dirty="0"/>
              <a:t>TortoiseSVN</a:t>
            </a:r>
          </a:p>
          <a:p>
            <a:pPr lvl="1"/>
            <a:r>
              <a:rPr lang="en-US" dirty="0"/>
              <a:t>Open source GUI client for Subversion</a:t>
            </a:r>
          </a:p>
          <a:p>
            <a:pPr lvl="1"/>
            <a:r>
              <a:rPr lang="en-US" dirty="0"/>
              <a:t>Integrated in Windows Explorer</a:t>
            </a:r>
          </a:p>
          <a:p>
            <a:pPr lvl="1"/>
            <a:r>
              <a:rPr lang="bg-BG" dirty="0">
                <a:hlinkClick r:id="rId2"/>
              </a:rPr>
              <a:t>http://tortoisesvn.tigris.org/</a:t>
            </a:r>
            <a:endParaRPr lang="bg-BG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11960" y="1284312"/>
            <a:ext cx="442404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9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8675" y="4302273"/>
            <a:ext cx="7272338" cy="15621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400" dirty="0"/>
              <a:t>Subversion &amp; TortoiseSVN</a:t>
            </a:r>
            <a:endParaRPr lang="bg-BG" sz="5400" dirty="0"/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828675" y="5949280"/>
            <a:ext cx="72723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2" descr="http://svn.haxx.se/dev/archive-2008-07/att-0454/subversion-background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7" y="1196752"/>
            <a:ext cx="3625657" cy="271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tsvn.e-posta.sk/images/tsvn_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043786"/>
            <a:ext cx="1656184" cy="165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ebjackalope.com/wp-content/uploads/2009/09/versions.jpg"/>
          <p:cNvPicPr>
            <a:picLocks noChangeAspect="1" noChangeArrowheads="1"/>
          </p:cNvPicPr>
          <p:nvPr/>
        </p:nvPicPr>
        <p:blipFill rotWithShape="1">
          <a:blip r:embed="rId5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90616" y="2324186"/>
            <a:ext cx="1728192" cy="137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tortoisesvn.tigris.org/tortoisesvn_logo_hor468x6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00" y="1556792"/>
            <a:ext cx="445770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4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Version Control Systems (VCS)</a:t>
            </a:r>
            <a:endParaRPr lang="bg-BG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88632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sz="3000" dirty="0"/>
              <a:t>Functionality</a:t>
            </a:r>
            <a:endParaRPr lang="bg-BG" sz="3000" dirty="0"/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File versions control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 smtClean="0"/>
              <a:t>Merge </a:t>
            </a:r>
            <a:r>
              <a:rPr lang="en-US" sz="2800" dirty="0"/>
              <a:t>and differences search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Branching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File locking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/>
              <a:t>Console and GUI clients</a:t>
            </a:r>
          </a:p>
          <a:p>
            <a:pPr>
              <a:lnSpc>
                <a:spcPct val="95000"/>
              </a:lnSpc>
              <a:defRPr/>
            </a:pPr>
            <a:r>
              <a:rPr lang="en-US" sz="3000" dirty="0" smtClean="0"/>
              <a:t>Well known products</a:t>
            </a:r>
          </a:p>
          <a:p>
            <a:pPr lvl="1">
              <a:lnSpc>
                <a:spcPct val="95000"/>
              </a:lnSpc>
              <a:defRPr/>
            </a:pPr>
            <a:r>
              <a:rPr lang="en-US" sz="2800" dirty="0" smtClean="0"/>
              <a:t>CVS, Subversion (SVN) – free, open source</a:t>
            </a:r>
            <a:endParaRPr lang="en-US" sz="2800" dirty="0"/>
          </a:p>
          <a:p>
            <a:pPr lvl="1">
              <a:lnSpc>
                <a:spcPct val="95000"/>
              </a:lnSpc>
              <a:defRPr/>
            </a:pPr>
            <a:r>
              <a:rPr lang="en-US" sz="2800" dirty="0" smtClean="0"/>
              <a:t>Git, Mercurial – distributed, free, open source</a:t>
            </a:r>
            <a:endParaRPr lang="en-US" sz="2800" dirty="0"/>
          </a:p>
          <a:p>
            <a:pPr lvl="1">
              <a:lnSpc>
                <a:spcPct val="95000"/>
              </a:lnSpc>
              <a:defRPr/>
            </a:pPr>
            <a:r>
              <a:rPr lang="en-US" sz="2800" dirty="0" smtClean="0"/>
              <a:t>Perforce, Microsoft TFS – commercial</a:t>
            </a:r>
            <a:endParaRPr lang="bg-BG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3874">
            <a:off x="5661055" y="2608735"/>
            <a:ext cx="2799686" cy="201577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553F0E-7EDC-4769-B5AB-5E175CE44B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5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/>
              <a:t>Team Foundation</a:t>
            </a:r>
            <a:br>
              <a:rPr lang="en-US" dirty="0"/>
            </a:br>
            <a:r>
              <a:rPr lang="en-US" dirty="0"/>
              <a:t>Server (TFS)</a:t>
            </a:r>
            <a:endParaRPr lang="bg-BG" dirty="0"/>
          </a:p>
        </p:txBody>
      </p:sp>
      <p:pic>
        <p:nvPicPr>
          <p:cNvPr id="10242" name="Picture 2" descr="http://online-tfs.com/images/tfsOver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995510"/>
            <a:ext cx="5095876" cy="2890690"/>
          </a:xfrm>
          <a:prstGeom prst="roundRect">
            <a:avLst>
              <a:gd name="adj" fmla="val 4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RelaxedModerately"/>
            <a:lightRig rig="threePt" dir="t"/>
          </a:scene3d>
        </p:spPr>
      </p:pic>
      <p:pic>
        <p:nvPicPr>
          <p:cNvPr id="10244" name="Picture 4" descr="http://www.evospace.co.uk/img/server_icon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514600"/>
            <a:ext cx="1438275" cy="14573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7723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Foundation Server (TFS)</a:t>
            </a:r>
            <a:endParaRPr lang="bg-BG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Foundation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 (TFS)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SCM repository from Microsoft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Integrated source control, team collaboration and project tracking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Deep integration with Visual Studio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 Explorer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TFS </a:t>
            </a:r>
            <a:r>
              <a:rPr lang="en-US" dirty="0" smtClean="0"/>
              <a:t>client – free download from Microsoft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Fully integrated into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Part of VS 2012, additional download in VS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1693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12192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/>
              <a:t>CodePlex – Open Source </a:t>
            </a:r>
            <a:r>
              <a:rPr lang="en-US" dirty="0" smtClean="0"/>
              <a:t>Project Hosting with TFS</a:t>
            </a:r>
            <a:endParaRPr lang="bg-BG" dirty="0"/>
          </a:p>
        </p:txBody>
      </p:sp>
      <p:sp>
        <p:nvSpPr>
          <p:cNvPr id="776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CodePlex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Community site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open source projects </a:t>
            </a:r>
            <a:r>
              <a:rPr lang="en-US" dirty="0"/>
              <a:t>(mostly .NET projects)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Operated and supported by Microsoft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free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</a:t>
            </a:r>
            <a:r>
              <a:rPr lang="en-US" dirty="0" smtClean="0"/>
              <a:t> TFS </a:t>
            </a:r>
            <a:r>
              <a:rPr lang="en-US" dirty="0"/>
              <a:t>repository for open source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Anyone can register as developer, join existing projects and create own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 site: </a:t>
            </a:r>
            <a:r>
              <a:rPr lang="en-US" noProof="1">
                <a:hlinkClick r:id="rId3"/>
              </a:rPr>
              <a:t>http://</a:t>
            </a:r>
            <a:r>
              <a:rPr lang="en-US" noProof="1" smtClean="0">
                <a:hlinkClick r:id="rId3"/>
              </a:rPr>
              <a:t>codeplex.com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5637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 smtClean="0"/>
              <a:t>MS Team Foundation Service –TFS Hosting from Microsoft</a:t>
            </a:r>
            <a:endParaRPr lang="bg-BG" dirty="0"/>
          </a:p>
        </p:txBody>
      </p:sp>
      <p:sp>
        <p:nvSpPr>
          <p:cNvPr id="776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MS Team Foundation </a:t>
            </a:r>
            <a:r>
              <a:rPr lang="en-US" dirty="0" smtClean="0"/>
              <a:t>Service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Private</a:t>
            </a:r>
            <a:r>
              <a:rPr lang="en-US" dirty="0"/>
              <a:t> TFS server infrastructure in the cloud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Operated </a:t>
            </a:r>
            <a:r>
              <a:rPr lang="en-US" dirty="0"/>
              <a:t>and supported by Microsoft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</a:t>
            </a:r>
            <a:r>
              <a:rPr lang="en-US" dirty="0"/>
              <a:t>TFS repository for </a:t>
            </a:r>
            <a:r>
              <a:rPr lang="en-US" dirty="0" smtClean="0"/>
              <a:t>5 users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Paid plans for bigger projects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Anyone can register as developer, join existing projects and create own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 site: </a:t>
            </a:r>
            <a:r>
              <a:rPr lang="en-US" dirty="0">
                <a:hlinkClick r:id="rId3"/>
              </a:rPr>
              <a:t>http://tfs.visualstudio.com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6662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38200"/>
            <a:ext cx="8229600" cy="1600200"/>
          </a:xfrm>
        </p:spPr>
        <p:txBody>
          <a:bodyPr/>
          <a:lstStyle/>
          <a:p>
            <a:r>
              <a:rPr lang="en-US" dirty="0"/>
              <a:t>Team Foundation Server</a:t>
            </a:r>
            <a:br>
              <a:rPr lang="en-US" dirty="0"/>
            </a:br>
            <a:r>
              <a:rPr lang="en-US" dirty="0" smtClean="0"/>
              <a:t>at </a:t>
            </a:r>
            <a:r>
              <a:rPr lang="en-US" dirty="0" smtClean="0"/>
              <a:t>tfs.visualstudio.com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79" y="3312320"/>
            <a:ext cx="641684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08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383880"/>
            <a:ext cx="7924800" cy="685800"/>
          </a:xfrm>
        </p:spPr>
        <p:txBody>
          <a:bodyPr/>
          <a:lstStyle/>
          <a:p>
            <a:r>
              <a:rPr lang="en-US" dirty="0" smtClean="0"/>
              <a:t>Git Crash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2080"/>
            <a:ext cx="7924800" cy="569120"/>
          </a:xfrm>
        </p:spPr>
        <p:txBody>
          <a:bodyPr/>
          <a:lstStyle/>
          <a:p>
            <a:r>
              <a:rPr lang="en-US" dirty="0" smtClean="0"/>
              <a:t>Only What You Need to Know to Use AppHarbor</a:t>
            </a:r>
            <a:endParaRPr lang="en-US" dirty="0"/>
          </a:p>
        </p:txBody>
      </p:sp>
      <p:pic>
        <p:nvPicPr>
          <p:cNvPr id="8194" name="Picture 2" descr="http://www.dikant.de/wp-content/uploads/2011/04/750px-Git-logo-jengelh.svg_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" t="4000" r="4177" b="10667"/>
          <a:stretch/>
        </p:blipFill>
        <p:spPr bwMode="auto">
          <a:xfrm>
            <a:off x="1193800" y="1447800"/>
            <a:ext cx="6731000" cy="2438400"/>
          </a:xfrm>
          <a:prstGeom prst="roundRect">
            <a:avLst>
              <a:gd name="adj" fmla="val 104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Crash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Distributed source-control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Work </a:t>
            </a:r>
            <a:r>
              <a:rPr lang="en-US" dirty="0" smtClean="0"/>
              <a:t>with local and remote repositories</a:t>
            </a:r>
          </a:p>
          <a:p>
            <a:pPr lvl="1"/>
            <a:r>
              <a:rPr lang="en-US" dirty="0" smtClean="0"/>
              <a:t>Git </a:t>
            </a:r>
            <a:r>
              <a:rPr lang="en-US" dirty="0" smtClean="0"/>
              <a:t>bash </a:t>
            </a:r>
            <a:r>
              <a:rPr lang="en-US" dirty="0" smtClean="0"/>
              <a:t>– command line interface for Git</a:t>
            </a:r>
          </a:p>
          <a:p>
            <a:pPr lvl="1"/>
            <a:r>
              <a:rPr lang="en-US" dirty="0" smtClean="0"/>
              <a:t>Free, open-source</a:t>
            </a:r>
            <a:endParaRPr lang="en-US" dirty="0" smtClean="0"/>
          </a:p>
          <a:p>
            <a:pPr lvl="1"/>
            <a:r>
              <a:rPr lang="en-US" dirty="0" smtClean="0"/>
              <a:t>Has Windows version </a:t>
            </a:r>
            <a:r>
              <a:rPr lang="en-US" dirty="0" smtClean="0"/>
              <a:t>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msysGit</a:t>
            </a:r>
            <a:r>
              <a:rPr lang="en-US" dirty="0" smtClean="0"/>
              <a:t>)</a:t>
            </a:r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msysgit.github.com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Crash </a:t>
            </a:r>
            <a:r>
              <a:rPr lang="en-US" smtClean="0"/>
              <a:t>Course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msysGit </a:t>
            </a:r>
            <a:r>
              <a:rPr lang="en-US" dirty="0" smtClean="0"/>
              <a:t>Installation </a:t>
            </a:r>
            <a:endParaRPr lang="en-US" dirty="0" smtClean="0"/>
          </a:p>
          <a:p>
            <a:pPr lvl="1"/>
            <a:r>
              <a:rPr lang="en-US" dirty="0" smtClean="0"/>
              <a:t>“Next</a:t>
            </a:r>
            <a:r>
              <a:rPr lang="en-US" dirty="0"/>
              <a:t>, </a:t>
            </a:r>
            <a:r>
              <a:rPr lang="en-US" dirty="0" smtClean="0"/>
              <a:t>Next</a:t>
            </a:r>
            <a:r>
              <a:rPr lang="en-US" dirty="0"/>
              <a:t>, </a:t>
            </a:r>
            <a:r>
              <a:rPr lang="en-US" dirty="0" smtClean="0"/>
              <a:t>Next</a:t>
            </a:r>
            <a:r>
              <a:rPr lang="en-US" dirty="0"/>
              <a:t>” does the trick</a:t>
            </a:r>
          </a:p>
          <a:p>
            <a:pPr lvl="1"/>
            <a:r>
              <a:rPr lang="en-US" dirty="0" smtClean="0"/>
              <a:t>Options to select (they should be selected by default)</a:t>
            </a:r>
          </a:p>
          <a:p>
            <a:pPr lvl="2"/>
            <a:r>
              <a:rPr lang="en-US" dirty="0" smtClean="0"/>
              <a:t>“Use </a:t>
            </a:r>
            <a:r>
              <a:rPr lang="en-US" dirty="0" err="1" smtClean="0"/>
              <a:t>Git</a:t>
            </a:r>
            <a:r>
              <a:rPr lang="en-US" dirty="0" smtClean="0"/>
              <a:t> Bash only”</a:t>
            </a:r>
          </a:p>
          <a:p>
            <a:pPr lvl="2"/>
            <a:r>
              <a:rPr lang="en-US" dirty="0" smtClean="0"/>
              <a:t>“Checkout Windows-style, commit Unix-style endings”</a:t>
            </a:r>
          </a:p>
          <a:p>
            <a:pPr marL="649288" lvl="2" indent="0">
              <a:buNone/>
            </a:pPr>
            <a:endParaRPr lang="en-US" dirty="0"/>
          </a:p>
          <a:p>
            <a:pPr lvl="2"/>
            <a:r>
              <a:rPr lang="en-US" dirty="0" smtClean="0"/>
              <a:t>Note: this concerns only beginners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Crash </a:t>
            </a:r>
            <a:r>
              <a:rPr lang="en-US" dirty="0" smtClean="0"/>
              <a:t>Course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pPr lvl="1"/>
            <a:r>
              <a:rPr lang="en-US" dirty="0" smtClean="0"/>
              <a:t>Standard command prompt with added features</a:t>
            </a:r>
          </a:p>
          <a:p>
            <a:pPr lvl="1"/>
            <a:r>
              <a:rPr lang="en-US" dirty="0" smtClean="0"/>
              <a:t>Creating a local repository</a:t>
            </a:r>
          </a:p>
          <a:p>
            <a:pPr lvl="2"/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init</a:t>
            </a:r>
          </a:p>
          <a:p>
            <a:pPr lvl="1"/>
            <a:r>
              <a:rPr lang="en-US" dirty="0" smtClean="0"/>
              <a:t>Preparing </a:t>
            </a:r>
            <a:r>
              <a:rPr lang="en-US" dirty="0" smtClean="0"/>
              <a:t>(adding/choosing) files for a commit</a:t>
            </a:r>
          </a:p>
          <a:p>
            <a:pPr lvl="2"/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 [filename] </a:t>
            </a:r>
            <a:r>
              <a:rPr lang="en-US" sz="2600" noProof="1" smtClean="0"/>
              <a:t>("git add ." </a:t>
            </a:r>
            <a:r>
              <a:rPr lang="en-US" sz="2600" dirty="0" smtClean="0"/>
              <a:t>adds </a:t>
            </a:r>
            <a:r>
              <a:rPr lang="en-US" sz="2600" dirty="0" smtClean="0"/>
              <a:t>everything)</a:t>
            </a:r>
          </a:p>
          <a:p>
            <a:pPr lvl="1"/>
            <a:r>
              <a:rPr lang="en-US" dirty="0" smtClean="0"/>
              <a:t>Committing to a local repository</a:t>
            </a:r>
          </a:p>
          <a:p>
            <a:pPr lvl="2"/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"[your message here]"</a:t>
            </a:r>
            <a:endParaRPr lang="en-US" sz="26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Crash Course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Git Bash (2)</a:t>
            </a:r>
          </a:p>
          <a:p>
            <a:pPr lvl="1"/>
            <a:r>
              <a:rPr lang="en-US" dirty="0" smtClean="0"/>
              <a:t>Git “remote”– name for a repository URL</a:t>
            </a:r>
          </a:p>
          <a:p>
            <a:pPr lvl="1"/>
            <a:r>
              <a:rPr lang="en-US" dirty="0" smtClean="0"/>
              <a:t>Git “master” – the current local branch (think of it as “where you have committed”)</a:t>
            </a:r>
          </a:p>
          <a:p>
            <a:pPr lvl="1"/>
            <a:r>
              <a:rPr lang="en-US" dirty="0" smtClean="0"/>
              <a:t>Creating a remote</a:t>
            </a:r>
          </a:p>
          <a:p>
            <a:pPr lvl="2"/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 remote [remote name] [remote url]</a:t>
            </a:r>
          </a:p>
          <a:p>
            <a:pPr lvl="1"/>
            <a:r>
              <a:rPr lang="en-US" dirty="0" smtClean="0"/>
              <a:t>Pushing </a:t>
            </a:r>
            <a:r>
              <a:rPr lang="en-US" dirty="0" smtClean="0"/>
              <a:t>to a remote (sending to a remote repository)</a:t>
            </a:r>
          </a:p>
          <a:p>
            <a:pPr lvl="2"/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 [remote name] master</a:t>
            </a:r>
            <a:endParaRPr lang="en-US" sz="26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200" dirty="0" smtClean="0"/>
              <a:t>Version Control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Constantly used in software engineering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During </a:t>
            </a:r>
            <a:r>
              <a:rPr lang="en-US" dirty="0" smtClean="0"/>
              <a:t>the software </a:t>
            </a:r>
            <a:r>
              <a:rPr lang="en-US" dirty="0"/>
              <a:t>development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While </a:t>
            </a:r>
            <a:r>
              <a:rPr lang="en-US" dirty="0"/>
              <a:t>working with documents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 smtClean="0"/>
              <a:t>Changes are identified with an increment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 number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bg-BG" dirty="0"/>
              <a:t> 1.0, 2.0, 2.17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Version numbers are historically linked with the person who created </a:t>
            </a:r>
            <a:r>
              <a:rPr lang="en-US" dirty="0" smtClean="0"/>
              <a:t>them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Full change logs are kept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Using Git Bash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5550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6600" y="3552825"/>
            <a:ext cx="2538674" cy="2543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http://msysgit.github.com/img/git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12573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msysgit.github.com/img/msysgi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200400"/>
            <a:ext cx="2095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733800"/>
            <a:ext cx="8229600" cy="1295401"/>
          </a:xfrm>
        </p:spPr>
        <p:txBody>
          <a:bodyPr/>
          <a:lstStyle/>
          <a:p>
            <a:pPr>
              <a:lnSpc>
                <a:spcPts val="5000"/>
              </a:lnSpc>
            </a:pPr>
            <a:r>
              <a:rPr lang="en-US" dirty="0" smtClean="0"/>
              <a:t>Project Hosting and Team Collaboration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45880"/>
            <a:ext cx="5029200" cy="1026320"/>
          </a:xfrm>
        </p:spPr>
        <p:txBody>
          <a:bodyPr/>
          <a:lstStyle/>
          <a:p>
            <a:r>
              <a:rPr lang="en-US" dirty="0" smtClean="0"/>
              <a:t>SourceForge, Google Code, CodePlex, Project Locker</a:t>
            </a:r>
            <a:endParaRPr lang="en-US" dirty="0"/>
          </a:p>
        </p:txBody>
      </p:sp>
      <p:pic>
        <p:nvPicPr>
          <p:cNvPr id="7170" name="Picture 2" descr="http://ik.my/blog/wp-content/uploads/2009/04/web_hostin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5800"/>
            <a:ext cx="3200400" cy="2400300"/>
          </a:xfrm>
          <a:prstGeom prst="roundRect">
            <a:avLst>
              <a:gd name="adj" fmla="val 34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4318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GitHub</a:t>
            </a:r>
            <a:r>
              <a:rPr lang="en-US" dirty="0" smtClean="0"/>
              <a:t> –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#1 project hosting </a:t>
            </a:r>
            <a:r>
              <a:rPr lang="en-US" dirty="0" smtClean="0"/>
              <a:t>site in the world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Free for open-source projects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Has paid plans for private projects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GitHub</a:t>
            </a:r>
            <a:r>
              <a:rPr lang="en-US" dirty="0" smtClean="0"/>
              <a:t> provide very powerful Windows client</a:t>
            </a:r>
          </a:p>
          <a:p>
            <a:pPr lvl="1">
              <a:lnSpc>
                <a:spcPct val="100000"/>
              </a:lnSpc>
            </a:pPr>
            <a:r>
              <a:rPr lang="en-US" sz="2800" dirty="0" err="1" smtClean="0"/>
              <a:t>GitHub</a:t>
            </a:r>
            <a:r>
              <a:rPr lang="en-US" sz="2800" dirty="0" smtClean="0"/>
              <a:t> for Windows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windows.github.com</a:t>
            </a: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Dramatically simplifies Git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Perfect for beginners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485928"/>
            <a:ext cx="33370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756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SourceForge – </a:t>
            </a:r>
            <a:r>
              <a:rPr lang="en-US" dirty="0" smtClean="0">
                <a:hlinkClick r:id="rId2"/>
              </a:rPr>
              <a:t>http://www.sourceforge.net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(SVN, Git, …), web hosting, tracker, wiki, blog, mailing lists, file release, statistics,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Google Code – </a:t>
            </a:r>
            <a:r>
              <a:rPr lang="en-US" dirty="0" smtClean="0">
                <a:hlinkClick r:id="rId3"/>
              </a:rPr>
              <a:t>http://code.google.com/projecthosting/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(SVN), file release, wiki, tracker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Very simple, basic functions only, not feature-rich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1-minute signup, without heavy approval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3367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CodePlex – </a:t>
            </a:r>
            <a:r>
              <a:rPr lang="en-US" dirty="0" smtClean="0">
                <a:hlinkClick r:id="rId2"/>
              </a:rPr>
              <a:t>http://www.codeplex.com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Microsoft's open source projects site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Team Foundation Server (TFS) infrastructure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Source control (TFS), issue tracker, downloads, discussions, wiki, etc.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Free, all projects are public and open source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Project Locker – </a:t>
            </a:r>
            <a:r>
              <a:rPr lang="en-US" dirty="0" smtClean="0">
                <a:hlinkClick r:id="rId3"/>
              </a:rPr>
              <a:t>http://www.projectlocker.com</a:t>
            </a:r>
            <a:endParaRPr lang="en-US" dirty="0" smtClean="0"/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Source control (SVN), TRAC, CI system, wiki, etc.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Private projects (not open source)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Free and paid editions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6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Hosting Sites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Assembla – </a:t>
            </a:r>
            <a:r>
              <a:rPr lang="en-US" dirty="0" smtClean="0">
                <a:hlinkClick r:id="rId2"/>
              </a:rPr>
              <a:t>http://www.assembla.com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Source control (SVN, Git), issue tracker, wiki, chats, files, messages, time tracking,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/ public projects, free and paid editions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Bitbucket – </a:t>
            </a:r>
            <a:r>
              <a:rPr lang="en-US" dirty="0" smtClean="0">
                <a:hlinkClick r:id="rId3"/>
              </a:rPr>
              <a:t>http://bitbucket.org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Source control (Mercurial), issue tracker, wiki, management tools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Private projects, free and paid editions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Others: </a:t>
            </a:r>
            <a:r>
              <a:rPr lang="en-US" dirty="0" err="1" smtClean="0">
                <a:hlinkClick r:id="rId4"/>
              </a:rPr>
              <a:t>Unfuddle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XP-Dev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Beanstalk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305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Google Code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 descr="http://farm1.static.flickr.com/82/256622412_3279115264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0"/>
            <a:ext cx="4762500" cy="3076575"/>
          </a:xfrm>
          <a:prstGeom prst="roundRect">
            <a:avLst>
              <a:gd name="adj" fmla="val 42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46218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025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10344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Software Configuration Management (SCM)</a:t>
            </a:r>
            <a:endParaRPr lang="bg-BG" dirty="0" smtClean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3131840" y="2204914"/>
            <a:ext cx="5386074" cy="1008062"/>
          </a:xfrm>
        </p:spPr>
        <p:txBody>
          <a:bodyPr/>
          <a:lstStyle/>
          <a:p>
            <a:pPr algn="ctr">
              <a:lnSpc>
                <a:spcPct val="85000"/>
              </a:lnSpc>
              <a:buFontTx/>
              <a:buNone/>
              <a:defRPr/>
            </a:pPr>
            <a:r>
              <a:rPr lang="en-US" sz="8000" dirty="0" smtClean="0"/>
              <a:t>Questions?</a:t>
            </a:r>
            <a:endParaRPr lang="bg-BG" sz="8000" dirty="0" smtClean="0"/>
          </a:p>
        </p:txBody>
      </p:sp>
      <p:pic>
        <p:nvPicPr>
          <p:cNvPr id="7170" name="Picture 2" descr="http://www.canberra.edu.au/__data/assets/image/0009/686070/question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8" y="4140615"/>
            <a:ext cx="2915610" cy="2186708"/>
          </a:xfrm>
          <a:prstGeom prst="roundRect">
            <a:avLst>
              <a:gd name="adj" fmla="val 103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8" y="1169055"/>
            <a:ext cx="174828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94620"/>
            <a:ext cx="3329966" cy="218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Play with Subversion. Work in teams of 2-5 people.</a:t>
            </a:r>
          </a:p>
          <a:p>
            <a:pPr marL="862013" lvl="1" indent="-514350"/>
            <a:r>
              <a:rPr lang="en-US" sz="2600" dirty="0" smtClean="0"/>
              <a:t>Register a SVN repository in Google Code (one per team).</a:t>
            </a:r>
          </a:p>
          <a:p>
            <a:pPr marL="862013" lvl="1" indent="-514350"/>
            <a:r>
              <a:rPr lang="en-US" sz="2600" dirty="0" smtClean="0"/>
              <a:t>Upload few of your projects (C# / HTML code / etc.)</a:t>
            </a:r>
          </a:p>
          <a:p>
            <a:pPr marL="862013" lvl="1" indent="-514350"/>
            <a:r>
              <a:rPr lang="en-US" sz="2600" dirty="0" smtClean="0"/>
              <a:t>Each team member: change something locally. Commit your changes into the SVN repository.</a:t>
            </a:r>
          </a:p>
          <a:p>
            <a:pPr marL="862013" lvl="1" indent="-514350"/>
            <a:r>
              <a:rPr lang="en-US" sz="2600" dirty="0" smtClean="0"/>
              <a:t>Intentionally make a conflict: each team member simultaneously edits one of the files and tries to commit. In case of conflict merge locally and commit.</a:t>
            </a:r>
          </a:p>
          <a:p>
            <a:pPr marL="862013" lvl="1" indent="-514350"/>
            <a:r>
              <a:rPr lang="en-US" sz="2600" dirty="0" smtClean="0"/>
              <a:t>Review the Subversion history (change log).</a:t>
            </a:r>
          </a:p>
          <a:p>
            <a:pPr marL="862013" lvl="1" indent="-514350"/>
            <a:r>
              <a:rPr lang="en-US" sz="2600" dirty="0" smtClean="0"/>
              <a:t>Revert to a previous version and commit.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2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Change Log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66800"/>
            <a:ext cx="8496944" cy="5638800"/>
          </a:xfrm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Systems for version control keep a </a:t>
            </a:r>
            <a:r>
              <a:rPr lang="en-US" dirty="0" smtClean="0"/>
              <a:t>complete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change log </a:t>
            </a:r>
            <a:r>
              <a:rPr lang="en-US" dirty="0" smtClean="0"/>
              <a:t>(history)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The date and hour of every </a:t>
            </a:r>
            <a:r>
              <a:rPr lang="en-US" dirty="0" smtClean="0"/>
              <a:t>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user who made the </a:t>
            </a:r>
            <a:r>
              <a:rPr lang="en-US" dirty="0" smtClean="0"/>
              <a:t>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files changed + old and new version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Old versions can be retrieved, examined and compared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It is possible to return to an old version</a:t>
            </a:r>
            <a:r>
              <a:rPr lang="bg-BG" dirty="0"/>
              <a:t> (</a:t>
            </a:r>
            <a:r>
              <a:rPr lang="en-US" dirty="0"/>
              <a:t>revert)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Vocabulary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836712"/>
            <a:ext cx="8496300" cy="5760640"/>
          </a:xfrm>
          <a:noFill/>
          <a:ln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Repository </a:t>
            </a:r>
            <a:r>
              <a:rPr lang="en-US" dirty="0" smtClean="0"/>
              <a:t>(source control repository)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 server that stores the files (documents)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Keeps a change log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Revision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Version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Individual version (state) of a document that is a result of multiple changes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Check-Out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Clone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Retrieves a working copy of the files from </a:t>
            </a:r>
            <a:r>
              <a:rPr lang="en-US" dirty="0" smtClean="0"/>
              <a:t>a remote repository </a:t>
            </a:r>
            <a:r>
              <a:rPr lang="en-US" dirty="0"/>
              <a:t>into a local </a:t>
            </a:r>
            <a:r>
              <a:rPr lang="en-US" dirty="0" smtClean="0"/>
              <a:t>directory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It is possible to lock the files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11285</TotalTime>
  <Words>3354</Words>
  <Application>Microsoft Office PowerPoint</Application>
  <PresentationFormat>On-screen Show (4:3)</PresentationFormat>
  <Paragraphs>959</Paragraphs>
  <Slides>79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</vt:lpstr>
      <vt:lpstr>Source Control Systems</vt:lpstr>
      <vt:lpstr>Table of Contents</vt:lpstr>
      <vt:lpstr>Software Configuration Management (SCM)</vt:lpstr>
      <vt:lpstr>SCM and the Software Development Lifecycle</vt:lpstr>
      <vt:lpstr>Version Control</vt:lpstr>
      <vt:lpstr>Version Control Systems (VCS)</vt:lpstr>
      <vt:lpstr>Version Control</vt:lpstr>
      <vt:lpstr>Change Log</vt:lpstr>
      <vt:lpstr>Vocabulary</vt:lpstr>
      <vt:lpstr>Vocabulary (2)</vt:lpstr>
      <vt:lpstr>Vocabulary (3)</vt:lpstr>
      <vt:lpstr>Vocabulary (4)</vt:lpstr>
      <vt:lpstr>Version Control: Typical Scenario</vt:lpstr>
      <vt:lpstr>Versioning Models</vt:lpstr>
      <vt:lpstr>Centralized Version Control</vt:lpstr>
      <vt:lpstr>Distributed Version Control</vt:lpstr>
      <vt:lpstr>Versioning Models</vt:lpstr>
      <vt:lpstr>Versioning Models (2)</vt:lpstr>
      <vt:lpstr>Versioning Models (3)</vt:lpstr>
      <vt:lpstr>Problems with Locking </vt:lpstr>
      <vt:lpstr>Merging Problems</vt:lpstr>
      <vt:lpstr>File Comparison / Merge Tools</vt:lpstr>
      <vt:lpstr>File Comparison – Example</vt:lpstr>
      <vt:lpstr>The "Lock-Modify-Unlock" Model</vt:lpstr>
      <vt:lpstr>The Lock-Modify-Unlock Model (1)</vt:lpstr>
      <vt:lpstr>The Lock-Modify-Unlock Model (2)</vt:lpstr>
      <vt:lpstr>The Lock-Modify-Unlock Model (3)</vt:lpstr>
      <vt:lpstr>The Lock-Modify-Unlock Model (4)</vt:lpstr>
      <vt:lpstr>The Lock-Modify-Unlock Model (5)</vt:lpstr>
      <vt:lpstr>The Lock-Modify-Unlock Model (6)</vt:lpstr>
      <vt:lpstr>The Lock-Modify-Unlock Model (7)</vt:lpstr>
      <vt:lpstr>The "Copy-Modify-Merge" Model</vt:lpstr>
      <vt:lpstr>The Copy-Modify-Merge Model (1)</vt:lpstr>
      <vt:lpstr>The Copy-Modify-Merge Model (2)</vt:lpstr>
      <vt:lpstr>The Copy-Modify-Merge Model (3)</vt:lpstr>
      <vt:lpstr>The Copy-Modify-Merge Model (4)</vt:lpstr>
      <vt:lpstr>The Copy-Modify-Merge Model (5)</vt:lpstr>
      <vt:lpstr>The Copy-Modify-Merge Model (6)</vt:lpstr>
      <vt:lpstr>The Copy-Modify-Merge Model (7)</vt:lpstr>
      <vt:lpstr>The "Distributed Version Control" Versioning Model</vt:lpstr>
      <vt:lpstr>Distributed Version Control (1)</vt:lpstr>
      <vt:lpstr>Distributed Version Control (2)</vt:lpstr>
      <vt:lpstr>Distributed Version Control (3)</vt:lpstr>
      <vt:lpstr>Distributed Version Control (4)</vt:lpstr>
      <vt:lpstr>Distributed Version Control (5)</vt:lpstr>
      <vt:lpstr>Distributed Version Control (6)</vt:lpstr>
      <vt:lpstr>Distributed Version Control (7)</vt:lpstr>
      <vt:lpstr>Distributed Version Control (8)</vt:lpstr>
      <vt:lpstr>Tags and Branches</vt:lpstr>
      <vt:lpstr>Tags</vt:lpstr>
      <vt:lpstr>Branching</vt:lpstr>
      <vt:lpstr>Merging Branches</vt:lpstr>
      <vt:lpstr>Branching – Example</vt:lpstr>
      <vt:lpstr>Merging Branches – Example</vt:lpstr>
      <vt:lpstr>Subversion</vt:lpstr>
      <vt:lpstr>Subversion (SVN)</vt:lpstr>
      <vt:lpstr>Subversion – Features</vt:lpstr>
      <vt:lpstr>TortoiseSVN</vt:lpstr>
      <vt:lpstr>Subversion &amp; TortoiseSVN</vt:lpstr>
      <vt:lpstr>Team Foundation Server (TFS)</vt:lpstr>
      <vt:lpstr>Team Foundation Server (TFS)</vt:lpstr>
      <vt:lpstr>CodePlex – Open Source Project Hosting with TFS</vt:lpstr>
      <vt:lpstr>MS Team Foundation Service –TFS Hosting from Microsoft</vt:lpstr>
      <vt:lpstr>Team Foundation Server at tfs.visualstudio.com</vt:lpstr>
      <vt:lpstr>Git Crash Course</vt:lpstr>
      <vt:lpstr>Git Crash Course</vt:lpstr>
      <vt:lpstr>Git Crash Course (2)</vt:lpstr>
      <vt:lpstr>Git Crash Course (3)</vt:lpstr>
      <vt:lpstr>Git Crash Course (4)</vt:lpstr>
      <vt:lpstr>Using Git Bash</vt:lpstr>
      <vt:lpstr>Project Hosting and Team Collaboration Sites</vt:lpstr>
      <vt:lpstr>Project Hosting Sites</vt:lpstr>
      <vt:lpstr>Project Hosting Sites</vt:lpstr>
      <vt:lpstr>Project Hosting Sites (2)</vt:lpstr>
      <vt:lpstr>Project Hosting Sites (3)</vt:lpstr>
      <vt:lpstr>Google Code</vt:lpstr>
      <vt:lpstr>GitHub</vt:lpstr>
      <vt:lpstr>Software Configuration Management (SCM)</vt:lpstr>
      <vt:lpstr>Exercises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Sharing</dc:title>
  <dc:subject>Fundamentals of C# Programming Course @ Telerik Academy</dc:subject>
  <dc:creator>Svetlin Nakov</dc:creator>
  <cp:keywords>telerik, academy, education, free, course, course, knowledge sharing, team work</cp:keywords>
  <dc:description>Fundamentals of C# Programming Course @ Telerik Software Academy: 
http://csharpfundamentals.telerik.com
The website and all video materials are in Bulgarian</dc:description>
  <cp:lastModifiedBy>Svetlin Nakov</cp:lastModifiedBy>
  <cp:revision>815</cp:revision>
  <dcterms:created xsi:type="dcterms:W3CDTF">2007-12-08T16:03:35Z</dcterms:created>
  <dcterms:modified xsi:type="dcterms:W3CDTF">2013-01-28T12:03:41Z</dcterms:modified>
  <cp:category>Soft Skills</cp:category>
</cp:coreProperties>
</file>