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36" r:id="rId3"/>
    <p:sldId id="356" r:id="rId4"/>
    <p:sldId id="413" r:id="rId5"/>
    <p:sldId id="411" r:id="rId6"/>
    <p:sldId id="415" r:id="rId7"/>
    <p:sldId id="416" r:id="rId8"/>
    <p:sldId id="358" r:id="rId9"/>
    <p:sldId id="414" r:id="rId10"/>
    <p:sldId id="417" r:id="rId11"/>
    <p:sldId id="418" r:id="rId12"/>
    <p:sldId id="420" r:id="rId13"/>
    <p:sldId id="421" r:id="rId14"/>
    <p:sldId id="422" r:id="rId15"/>
    <p:sldId id="364" r:id="rId16"/>
    <p:sldId id="410" r:id="rId17"/>
    <p:sldId id="423" r:id="rId18"/>
    <p:sldId id="373" r:id="rId19"/>
    <p:sldId id="375" r:id="rId20"/>
    <p:sldId id="412" r:id="rId21"/>
    <p:sldId id="334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9BCC00"/>
    <a:srgbClr val="9ED000"/>
    <a:srgbClr val="F4FCD8"/>
    <a:srgbClr val="FFFFFF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4" autoAdjust="0"/>
    <p:restoredTop sz="94468" autoAdjust="0"/>
  </p:normalViewPr>
  <p:slideViewPr>
    <p:cSldViewPr>
      <p:cViewPr varScale="1">
        <p:scale>
          <a:sx n="88" d="100"/>
          <a:sy n="88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14.01.2013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14.01.2013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knowledge-sharing-and-team-work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-skills-and-business-skills/team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scribd.com/doc/40518930/The-Buzan-Study-Skills-Hand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hyperlink" Target="http://bit.ly/VYggN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school.com/" TargetMode="External"/><Relationship Id="rId3" Type="http://schemas.openxmlformats.org/officeDocument/2006/relationships/hyperlink" Target="https://www.coursera.org/" TargetMode="External"/><Relationship Id="rId7" Type="http://schemas.openxmlformats.org/officeDocument/2006/relationships/hyperlink" Target="http://www.codecademy.com/" TargetMode="External"/><Relationship Id="rId2" Type="http://schemas.openxmlformats.org/officeDocument/2006/relationships/hyperlink" Target="https://www.khanacadem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cha.se/" TargetMode="External"/><Relationship Id="rId5" Type="http://schemas.openxmlformats.org/officeDocument/2006/relationships/hyperlink" Target="https://www.edx.org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udacity.com/" TargetMode="External"/><Relationship Id="rId9" Type="http://schemas.openxmlformats.org/officeDocument/2006/relationships/hyperlink" Target="http://academy.telerik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5325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6" y="2163617"/>
            <a:ext cx="1726984" cy="188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Knowledge Sharing</a:t>
            </a:r>
            <a:br>
              <a:rPr lang="en-US" dirty="0" smtClean="0"/>
            </a:br>
            <a:r>
              <a:rPr lang="en-US" dirty="0" smtClean="0"/>
              <a:t>and Team Working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89858" y="3342480"/>
            <a:ext cx="81534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144" y="4604658"/>
            <a:ext cx="3352801" cy="1828800"/>
          </a:xfrm>
          <a:prstGeom prst="roundRect">
            <a:avLst>
              <a:gd name="adj" fmla="val 4335"/>
            </a:avLst>
          </a:prstGeom>
          <a:effectLst>
            <a:softEdge rad="63500"/>
          </a:effectLst>
        </p:spPr>
      </p:pic>
      <p:pic>
        <p:nvPicPr>
          <p:cNvPr id="1026" name="Picture 2" descr="http://chicagompi.org/wp-content/uploads/2012/11/knowshare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52400"/>
            <a:ext cx="2547258" cy="1600200"/>
          </a:xfrm>
          <a:prstGeom prst="roundRect">
            <a:avLst>
              <a:gd name="adj" fmla="val 50000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62908"/>
            <a:ext cx="7924800" cy="685800"/>
          </a:xfrm>
        </p:spPr>
        <p:txBody>
          <a:bodyPr/>
          <a:lstStyle/>
          <a:p>
            <a:r>
              <a:rPr lang="en-US" dirty="0" smtClean="0"/>
              <a:t>Team Work Projects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41588"/>
            <a:ext cx="7924800" cy="569120"/>
          </a:xfrm>
        </p:spPr>
        <p:txBody>
          <a:bodyPr/>
          <a:lstStyle/>
          <a:p>
            <a:r>
              <a:rPr lang="en-US" dirty="0" smtClean="0"/>
              <a:t>Application Process, Team Work Process, Examples</a:t>
            </a:r>
            <a:endParaRPr lang="en-US" dirty="0"/>
          </a:p>
        </p:txBody>
      </p:sp>
      <p:pic>
        <p:nvPicPr>
          <p:cNvPr id="2050" name="Picture 2" descr="http://www.illumine.co.uk/blog/wp-content/uploads/2010/05/project-management-planning-bas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80692"/>
            <a:ext cx="5181600" cy="308650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sz="3800" dirty="0" smtClean="0"/>
              <a:t>Team Work Projects:</a:t>
            </a:r>
            <a:br>
              <a:rPr lang="en-US" sz="3800" dirty="0" smtClean="0"/>
            </a:br>
            <a:r>
              <a:rPr lang="en-US" sz="3800" dirty="0" smtClean="0"/>
              <a:t>The Application Process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application process for the team projects: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projects descriptions are listed in Internet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Projects are publicly presented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 apply for few of the projects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Motivated applications with cover letter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Ordered list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3-5</a:t>
            </a:r>
            <a:r>
              <a:rPr lang="en-US" dirty="0" smtClean="0"/>
              <a:t> preferences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 are approved based 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Demonstrated relevant skills and experience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exam results an the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The Team Work Process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team work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members of each project decide on: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Collaboration tools (like Google Docs, Skype, Facebook group, Email group, …)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Source control repository (SVN / Git / TFS)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Organizational and PM process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Tasks distribution, resources, deadlines,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Working space (at home / at the academy)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Meetings (on-site / online)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Reporting and presentation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work project has:</a:t>
            </a:r>
          </a:p>
          <a:p>
            <a:pPr lvl="1"/>
            <a:r>
              <a:rPr lang="en-US" dirty="0" smtClean="0"/>
              <a:t>Name, goals, description, requirements for the team members, project owner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Training Assistance Team</a:t>
            </a:r>
          </a:p>
          <a:p>
            <a:pPr lvl="2"/>
            <a:r>
              <a:rPr lang="en-US" dirty="0" smtClean="0"/>
              <a:t>Assistants for the courses in the academy</a:t>
            </a:r>
            <a:br>
              <a:rPr lang="en-US" dirty="0" smtClean="0"/>
            </a:br>
            <a:r>
              <a:rPr lang="en-US" dirty="0" smtClean="0"/>
              <a:t>(e.g. C#, CSS, Photoshop)</a:t>
            </a:r>
          </a:p>
          <a:p>
            <a:pPr lvl="1"/>
            <a:r>
              <a:rPr lang="en-US" dirty="0" smtClean="0"/>
              <a:t>Digital Marketing Team</a:t>
            </a:r>
          </a:p>
          <a:p>
            <a:pPr lvl="2"/>
            <a:r>
              <a:rPr lang="en-US" dirty="0" smtClean="0"/>
              <a:t>Daily blog of the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</a:p>
          <a:p>
            <a:pPr lvl="1"/>
            <a:r>
              <a:rPr lang="en-US" dirty="0" smtClean="0"/>
              <a:t>Sports Team</a:t>
            </a:r>
          </a:p>
          <a:p>
            <a:pPr lvl="2"/>
            <a:r>
              <a:rPr lang="en-US" dirty="0" smtClean="0"/>
              <a:t>Organize sport activities in the academy</a:t>
            </a:r>
          </a:p>
          <a:p>
            <a:pPr lvl="1"/>
            <a:r>
              <a:rPr lang="en-US" dirty="0" smtClean="0"/>
              <a:t>YouTube Team</a:t>
            </a:r>
          </a:p>
          <a:p>
            <a:pPr lvl="2"/>
            <a:r>
              <a:rPr lang="en-US" dirty="0" smtClean="0"/>
              <a:t>Organize the academy videos</a:t>
            </a:r>
          </a:p>
          <a:p>
            <a:pPr lvl="1"/>
            <a:r>
              <a:rPr lang="en-US" dirty="0" smtClean="0"/>
              <a:t>Forum Moderators Team</a:t>
            </a:r>
          </a:p>
          <a:p>
            <a:pPr lvl="2"/>
            <a:r>
              <a:rPr lang="en-US" dirty="0" smtClean="0"/>
              <a:t>Moderate the forum</a:t>
            </a:r>
          </a:p>
          <a:p>
            <a:pPr lvl="1"/>
            <a:r>
              <a:rPr lang="en-US" dirty="0" smtClean="0"/>
              <a:t>Feedback Team</a:t>
            </a:r>
          </a:p>
          <a:p>
            <a:pPr lvl="2"/>
            <a:r>
              <a:rPr lang="en-US" dirty="0" smtClean="0"/>
              <a:t>Collects feedback from the courses, trainers,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sz="5400" dirty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Assessment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Part I – Knowledge Sharing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Mind Mapping &amp; Efficient Learning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Team Working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Score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Score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5029200" y="5105400"/>
            <a:ext cx="914400" cy="990600"/>
          </a:xfrm>
          <a:prstGeom prst="chevron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5170726"/>
            <a:ext cx="21452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Evaluated at</a:t>
            </a:r>
            <a:br>
              <a:rPr lang="en-US" b="1" dirty="0" smtClean="0"/>
            </a:br>
            <a:r>
              <a:rPr lang="en-US" b="1" dirty="0" smtClean="0"/>
              <a:t>several passes</a:t>
            </a:r>
            <a:endParaRPr lang="en-US" b="1" dirty="0"/>
          </a:p>
        </p:txBody>
      </p:sp>
      <p:pic>
        <p:nvPicPr>
          <p:cNvPr id="7170" name="Picture 2" descr="http://www.marshall.edu/preprof/images/MPj04395340000%5b1%5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1182720"/>
            <a:ext cx="1907657" cy="194148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"pass"</a:t>
            </a:r>
          </a:p>
          <a:p>
            <a:pPr lvl="1"/>
            <a:r>
              <a:rPr lang="en-US" dirty="0" smtClean="0"/>
              <a:t>At least 30% of score for Part I</a:t>
            </a:r>
          </a:p>
          <a:p>
            <a:pPr lvl="2"/>
            <a:r>
              <a:rPr lang="en-US" sz="2400" dirty="0" smtClean="0"/>
              <a:t>Essay% + Blog% + Source Control Systems% + Efficient Learning% &gt;= 30%</a:t>
            </a:r>
          </a:p>
          <a:p>
            <a:pPr lvl="1"/>
            <a:r>
              <a:rPr lang="en-US" dirty="0" smtClean="0"/>
              <a:t>Same for Part II</a:t>
            </a:r>
          </a:p>
          <a:p>
            <a:r>
              <a:rPr lang="en-US" dirty="0" smtClean="0"/>
              <a:t>To "pass with excellence"</a:t>
            </a:r>
          </a:p>
          <a:p>
            <a:pPr lvl="1"/>
            <a:r>
              <a:rPr lang="en-US" dirty="0" smtClean="0"/>
              <a:t>At least 70% of score </a:t>
            </a:r>
            <a:br>
              <a:rPr lang="en-US" dirty="0" smtClean="0"/>
            </a:br>
            <a:r>
              <a:rPr lang="en-US" dirty="0" smtClean="0"/>
              <a:t>for each Part</a:t>
            </a:r>
            <a:endParaRPr lang="en-US" dirty="0"/>
          </a:p>
          <a:p>
            <a:r>
              <a:rPr lang="en-US" dirty="0" smtClean="0"/>
              <a:t>Note: passing </a:t>
            </a:r>
            <a:r>
              <a:rPr lang="en-US" dirty="0" smtClean="0"/>
              <a:t>is obligatory </a:t>
            </a:r>
            <a:r>
              <a:rPr lang="en-US" dirty="0" smtClean="0"/>
              <a:t>if you intend to work in Telerik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200400"/>
            <a:ext cx="3495675" cy="1915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559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/>
            <a:endParaRPr lang="en-US" sz="2900" dirty="0" smtClean="0"/>
          </a:p>
          <a:p>
            <a:pPr lvl="1">
              <a:spcBef>
                <a:spcPts val="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and assistance for the exercises</a:t>
            </a:r>
          </a:p>
          <a:p>
            <a:pPr lvl="1"/>
            <a:r>
              <a:rPr lang="en-US" sz="2900" dirty="0" smtClean="0"/>
              <a:t>Share source work / discuss ideas</a:t>
            </a:r>
          </a:p>
          <a:p>
            <a:r>
              <a:rPr lang="en-US" dirty="0"/>
              <a:t>The </a:t>
            </a:r>
            <a:r>
              <a:rPr lang="en-US" dirty="0" smtClean="0"/>
              <a:t>course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290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http://forums.academy.telerik.com/knowledge-sharing-and-team-working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4102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academy.telerik.com/student-courses/soft-skills-and-business-skills/teamwork/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br>
              <a:rPr lang="en-US" sz="3000" dirty="0" smtClean="0"/>
            </a:br>
            <a:r>
              <a:rPr lang="en-US" sz="3000" dirty="0" smtClean="0"/>
              <a:t>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Team Work Projects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Assessment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" b="5618"/>
          <a:stretch/>
        </p:blipFill>
        <p:spPr bwMode="auto">
          <a:xfrm>
            <a:off x="1143000" y="4495800"/>
            <a:ext cx="201838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95" y="15142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moting knowledge sharin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3556000" cy="2667000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http://htmlimg2.scribdassets.com/46ccb20sqoposqx/images/1-796501c230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215" r="634" b="544"/>
          <a:stretch/>
        </p:blipFill>
        <p:spPr bwMode="auto">
          <a:xfrm>
            <a:off x="609600" y="1219200"/>
            <a:ext cx="1464130" cy="21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1371600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0" y="1306286"/>
            <a:ext cx="6400800" cy="198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Buzan Study Skills Handbook: </a:t>
            </a:r>
            <a:r>
              <a:rPr lang="en-US" sz="2400" b="0" dirty="0"/>
              <a:t>The Shortcut to Success in Your Studies with Mind Mapping, Speed Reading and Winning Memory </a:t>
            </a:r>
            <a:r>
              <a:rPr lang="en-US" sz="2400" b="0" dirty="0" smtClean="0"/>
              <a:t>Techniques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 smtClean="0"/>
              <a:t>by Tony Buzan, </a:t>
            </a:r>
            <a:r>
              <a:rPr lang="en-US" sz="2400" dirty="0"/>
              <a:t>Pearson Education,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2007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ISBN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978-1-4066-1207-3</a:t>
            </a:r>
          </a:p>
        </p:txBody>
      </p:sp>
      <p:pic>
        <p:nvPicPr>
          <p:cNvPr id="1028" name="Picture 4" descr="http://www.adora.bg/img/OBIAVI/BIG_ob_IMG_131800533514134_kak_da_u4a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857" r="17899" b="1430"/>
          <a:stretch/>
        </p:blipFill>
        <p:spPr bwMode="auto">
          <a:xfrm>
            <a:off x="609600" y="3886200"/>
            <a:ext cx="1464130" cy="21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0" y="4365172"/>
            <a:ext cx="6400800" cy="1219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Как да уча бързо и да запомням </a:t>
            </a:r>
            <a:r>
              <a:rPr lang="ru-RU" sz="2400" dirty="0" smtClean="0"/>
              <a:t>лесно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bg-BG" sz="2400" noProof="1" smtClean="0"/>
              <a:t>Тони Бюзан</a:t>
            </a:r>
            <a:r>
              <a:rPr lang="en-US" sz="2400" dirty="0" smtClean="0"/>
              <a:t>, </a:t>
            </a:r>
            <a:r>
              <a:rPr lang="bg-BG" sz="2400" noProof="1" smtClean="0"/>
              <a:t>Софтпрес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b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ISBN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978-954-685-837-5</a:t>
            </a:r>
          </a:p>
        </p:txBody>
      </p:sp>
      <p:pic>
        <p:nvPicPr>
          <p:cNvPr id="1029" name="Picture 5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288" y="185056"/>
            <a:ext cx="7086600" cy="838200"/>
          </a:xfrm>
        </p:spPr>
        <p:txBody>
          <a:bodyPr/>
          <a:lstStyle/>
          <a:p>
            <a:r>
              <a:rPr lang="en-US" sz="3800" dirty="0" smtClean="0"/>
              <a:t>Knowledge Sharing</a:t>
            </a:r>
            <a:br>
              <a:rPr lang="en-US" sz="3800" dirty="0" smtClean="0"/>
            </a:br>
            <a:r>
              <a:rPr lang="en-US" sz="3800" dirty="0" smtClean="0"/>
              <a:t>and Team Working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071560"/>
            <a:ext cx="5638800" cy="13716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/>
              <a:t>Course </a:t>
            </a:r>
            <a:r>
              <a:rPr lang="en-US" sz="5400" dirty="0" smtClean="0"/>
              <a:t>Objectives</a:t>
            </a:r>
            <a:br>
              <a:rPr lang="en-US" sz="5400" dirty="0" smtClean="0"/>
            </a:br>
            <a:r>
              <a:rPr lang="en-US" sz="5400" dirty="0" smtClean="0"/>
              <a:t>&amp; Program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2572" y="2859880"/>
            <a:ext cx="4959427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3074" name="Picture 2" descr="http://onemillionskates.com/wordpress/wp-content/uploads/2012/10/Team-10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76700"/>
            <a:ext cx="4191000" cy="2095500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effbullas.com/wp-content/uploads/2012/08/8-Steps-to-Global-Business-Success-Powered-by-Social-M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70" y="4076700"/>
            <a:ext cx="2965330" cy="2095500"/>
          </a:xfrm>
          <a:prstGeom prst="roundRect">
            <a:avLst>
              <a:gd name="adj" fmla="val 2814"/>
            </a:avLst>
          </a:prstGeom>
          <a:noFill/>
          <a:ln w="12700">
            <a:solidFill>
              <a:schemeClr val="accent5">
                <a:lumMod val="75000"/>
                <a:alpha val="50000"/>
              </a:schemeClr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anitltd.com/images/projecttrain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2" y="1714877"/>
            <a:ext cx="1963387" cy="1709363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Open Knowledge and Education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knowledge sharing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modern concept in </a:t>
            </a:r>
            <a:r>
              <a:rPr lang="en-US" dirty="0"/>
              <a:t>education </a:t>
            </a:r>
            <a:r>
              <a:rPr lang="en-US" dirty="0" smtClean="0"/>
              <a:t>and society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Knowledge becomes open to the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High-quality training becomes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broadly supported by: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World's top universities like Harvard, MIT, Berkeley, Stanford, Oxford, Cambridge,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 free training sites: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2"/>
              </a:rPr>
              <a:t>Khan Academy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Coursera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Udacity</a:t>
            </a:r>
            <a:r>
              <a:rPr lang="en-US" dirty="0"/>
              <a:t>, </a:t>
            </a:r>
            <a:r>
              <a:rPr lang="en-US" dirty="0" smtClean="0">
                <a:hlinkClick r:id="rId5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Ucha.se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Codecademy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Code School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Telerik Academy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freesamplefreak.com/wp-content/uploads/2012/01/FRE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0" y="2570622"/>
            <a:ext cx="1295400" cy="1315578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Course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Knowledge Sharing and Team </a:t>
            </a:r>
            <a:r>
              <a:rPr lang="en-US" dirty="0" smtClean="0"/>
              <a:t>Working goals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 a culture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sharing of knowledge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to enjoy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 in a team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Real-world practical projects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Teams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 people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 the software academy</a:t>
            </a:r>
            <a:r>
              <a:rPr lang="en-US" dirty="0" smtClean="0"/>
              <a:t> to grow and operate its free trainings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Promote </a:t>
            </a:r>
            <a:r>
              <a:rPr lang="en-US" dirty="0" smtClean="0"/>
              <a:t>the free trainings at the academy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Assist the training team in teaching the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100" name="Picture 4" descr="http://blog.commlabindia.com/wp-content/uploads/2011/02/steps-in-setting-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0850"/>
            <a:ext cx="2095500" cy="1676400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Course Benefits for the Students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from the course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Adopt the open knowledge sharing culture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Your blog is more than online CV!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developer profile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(at GitHub / Google Code / CodePlex)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working experience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 real-world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Learn how to learn</a:t>
            </a:r>
            <a:r>
              <a:rPr lang="en-US" dirty="0" smtClean="0"/>
              <a:t>: mind mapping, speed reading and efficient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2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Course Benefits for the Academy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Benefits from the course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</a:t>
            </a:r>
          </a:p>
          <a:p>
            <a:pPr lvl="1"/>
            <a:r>
              <a:rPr lang="en-US" dirty="0" smtClean="0"/>
              <a:t>Trainers teams will get some help</a:t>
            </a:r>
          </a:p>
          <a:p>
            <a:pPr lvl="2"/>
            <a:r>
              <a:rPr lang="en-US" dirty="0" smtClean="0"/>
              <a:t>Volunteer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assistants</a:t>
            </a:r>
            <a:r>
              <a:rPr lang="en-US" dirty="0" smtClean="0"/>
              <a:t> for the courses</a:t>
            </a:r>
          </a:p>
          <a:p>
            <a:pPr lvl="2"/>
            <a:r>
              <a:rPr lang="en-US" dirty="0" smtClean="0"/>
              <a:t>Support for the training activities</a:t>
            </a:r>
          </a:p>
          <a:p>
            <a:pPr lvl="2"/>
            <a:r>
              <a:rPr lang="en-US" dirty="0" smtClean="0"/>
              <a:t>Additional courses / guest lectures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Marketing</a:t>
            </a:r>
            <a:r>
              <a:rPr lang="en-US" dirty="0" smtClean="0"/>
              <a:t> benefits</a:t>
            </a:r>
          </a:p>
          <a:p>
            <a:pPr lvl="2"/>
            <a:r>
              <a:rPr lang="en-US" dirty="0" smtClean="0"/>
              <a:t>More popularity due to blogging</a:t>
            </a:r>
          </a:p>
          <a:p>
            <a:pPr lvl="2"/>
            <a:r>
              <a:rPr lang="en-US" dirty="0" smtClean="0"/>
              <a:t>More people will learn about the Academy</a:t>
            </a:r>
          </a:p>
          <a:p>
            <a:pPr lvl="1"/>
            <a:r>
              <a:rPr lang="en-US" dirty="0" smtClean="0"/>
              <a:t>Great people will be shortlisted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2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 I </a:t>
            </a:r>
            <a:r>
              <a:rPr lang="en-US" sz="3000" dirty="0" smtClean="0"/>
              <a:t>– Knowledge Sharing and Efficient Learning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Course Intro &amp; Open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Sharing Culture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Software Engineering Motivational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Starting Your Own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Blog: </a:t>
            </a:r>
            <a:r>
              <a:rPr lang="en-US" sz="2800" dirty="0" smtClean="0"/>
              <a:t>How to Share Knowledge and Help Others?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sz="2800" dirty="0" smtClean="0"/>
              <a:t>for Project and Team Collaboration: SVN, TFS and Git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Mind Mapping</a:t>
            </a:r>
            <a:r>
              <a:rPr lang="en-US" sz="2800" dirty="0" smtClean="0"/>
              <a:t>: Efficient Notes and Creativity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Efficient Learning</a:t>
            </a:r>
            <a:r>
              <a:rPr lang="en-US" sz="2800" dirty="0" smtClean="0"/>
              <a:t>: Speed Reading and Memory Techniques (by Tony Buzan)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Program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 II </a:t>
            </a:r>
            <a:r>
              <a:rPr lang="en-US" sz="3000" dirty="0" smtClean="0"/>
              <a:t>– Team Working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Presenting the Team Work Projects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Application Process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Teams Work on Their Individual Projects</a:t>
            </a:r>
          </a:p>
          <a:p>
            <a:pPr marL="1096963" lvl="2" indent="-457200">
              <a:lnSpc>
                <a:spcPct val="103000"/>
              </a:lnSpc>
            </a:pPr>
            <a:r>
              <a:rPr lang="en-US" sz="2600" dirty="0" smtClean="0"/>
              <a:t>Internal Meetings</a:t>
            </a:r>
          </a:p>
          <a:p>
            <a:pPr marL="1096963" lvl="2" indent="-457200">
              <a:lnSpc>
                <a:spcPct val="103000"/>
              </a:lnSpc>
            </a:pPr>
            <a:r>
              <a:rPr lang="en-US" sz="2600" dirty="0" smtClean="0"/>
              <a:t>Project Activities</a:t>
            </a:r>
          </a:p>
          <a:p>
            <a:pPr marL="1096963" lvl="2" indent="-457200">
              <a:lnSpc>
                <a:spcPct val="103000"/>
              </a:lnSpc>
            </a:pPr>
            <a:r>
              <a:rPr lang="en-US" sz="2600" dirty="0" smtClean="0"/>
              <a:t>Prepare for Public Defense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Public Defense (periodically)</a:t>
            </a:r>
          </a:p>
          <a:p>
            <a:pPr marL="1096963" lvl="2" indent="-457200">
              <a:lnSpc>
                <a:spcPct val="103000"/>
              </a:lnSpc>
            </a:pPr>
            <a:r>
              <a:rPr lang="en-US" sz="2600" dirty="0" smtClean="0"/>
              <a:t>Public Presentation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 descr="http://public.blu.livefilestore.com/y1pbRHfZYuKF2In2aYorZBKv4XYQONSuSpu7ZN1VN8w74Vhoip1PM8Tj6bdCoXCSDUbPqnd0bYDJB1n4seAig0gAQ/CLIPART_OF_26972_SMJPG.jpg?psid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00" y="4343400"/>
            <a:ext cx="2685700" cy="2033650"/>
          </a:xfrm>
          <a:prstGeom prst="roundRect">
            <a:avLst>
              <a:gd name="adj" fmla="val 1485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0" name="Group 6159"/>
          <p:cNvGrpSpPr/>
          <p:nvPr/>
        </p:nvGrpSpPr>
        <p:grpSpPr>
          <a:xfrm>
            <a:off x="290511" y="3090738"/>
            <a:ext cx="285636" cy="2269487"/>
            <a:chOff x="290511" y="3090738"/>
            <a:chExt cx="285636" cy="2269487"/>
          </a:xfrm>
        </p:grpSpPr>
        <p:cxnSp>
          <p:nvCxnSpPr>
            <p:cNvPr id="20" name="AutoShape 44"/>
            <p:cNvCxnSpPr>
              <a:cxnSpLocks noChangeShapeType="1"/>
            </p:cNvCxnSpPr>
            <p:nvPr/>
          </p:nvCxnSpPr>
          <p:spPr bwMode="auto">
            <a:xfrm rot="10800000">
              <a:off x="300037" y="3100263"/>
              <a:ext cx="276110" cy="2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61" name="AutoShape 44"/>
            <p:cNvCxnSpPr>
              <a:cxnSpLocks noChangeShapeType="1"/>
            </p:cNvCxnSpPr>
            <p:nvPr/>
          </p:nvCxnSpPr>
          <p:spPr bwMode="auto">
            <a:xfrm flipV="1">
              <a:off x="300037" y="3090738"/>
              <a:ext cx="9526" cy="2269487"/>
            </a:xfrm>
            <a:prstGeom prst="straightConnector1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2" name="AutoShape 44"/>
            <p:cNvCxnSpPr>
              <a:cxnSpLocks noChangeShapeType="1"/>
            </p:cNvCxnSpPr>
            <p:nvPr/>
          </p:nvCxnSpPr>
          <p:spPr bwMode="auto">
            <a:xfrm flipV="1">
              <a:off x="290511" y="5357049"/>
              <a:ext cx="276110" cy="1"/>
            </a:xfrm>
            <a:prstGeom prst="straightConnector1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1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7127</TotalTime>
  <Words>796</Words>
  <Application>Microsoft Office PowerPoint</Application>
  <PresentationFormat>On-screen Show (4:3)</PresentationFormat>
  <Paragraphs>166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Knowledge Sharing and Team Working</vt:lpstr>
      <vt:lpstr>Table of Contents</vt:lpstr>
      <vt:lpstr>Course Objectives &amp; Program</vt:lpstr>
      <vt:lpstr>Open Knowledge and Education</vt:lpstr>
      <vt:lpstr>The Course Objectives</vt:lpstr>
      <vt:lpstr>Course Benefits for the Students</vt:lpstr>
      <vt:lpstr>Course Benefits for the Academy</vt:lpstr>
      <vt:lpstr>Course Program</vt:lpstr>
      <vt:lpstr>Course Program (2)</vt:lpstr>
      <vt:lpstr>Team Work Projects</vt:lpstr>
      <vt:lpstr>Team Work Projects: The Application Process</vt:lpstr>
      <vt:lpstr>The Team Work Process</vt:lpstr>
      <vt:lpstr>Sample Projects</vt:lpstr>
      <vt:lpstr>Sample Projects (2)</vt:lpstr>
      <vt:lpstr>Assessment</vt:lpstr>
      <vt:lpstr>Assessment</vt:lpstr>
      <vt:lpstr>Pass-Fail Criteria</vt:lpstr>
      <vt:lpstr>Resources</vt:lpstr>
      <vt:lpstr>Course Web Site &amp; Forums</vt:lpstr>
      <vt:lpstr>Books</vt:lpstr>
      <vt:lpstr>Knowledge Sharing and Team Working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</dc:title>
  <dc:subject>Fundamentals of C# Programming Course @ Telerik Academy</dc:subject>
  <dc:creator>Svetlin Nakov</dc:creator>
  <cp:keywords>telerik, academy, education, free, course, course, knowledge sharing, team work</cp:keywords>
  <dc:description>Fundamentals of C# Programming Course @ Telerik Software Academy: 
http://csharpfundamentals.telerik.com
The website and all video materials are in Bulgarian</dc:description>
  <cp:lastModifiedBy>Svetlin Nakov</cp:lastModifiedBy>
  <cp:revision>733</cp:revision>
  <dcterms:created xsi:type="dcterms:W3CDTF">2007-12-08T16:03:35Z</dcterms:created>
  <dcterms:modified xsi:type="dcterms:W3CDTF">2013-01-14T15:59:41Z</dcterms:modified>
  <cp:category>Soft Skills</cp:category>
</cp:coreProperties>
</file>