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60" r:id="rId31"/>
    <p:sldId id="36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297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3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3" r:id="rId91"/>
    <p:sldId id="362" r:id="rId9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56" d="100"/>
          <a:sy n="56" d="100"/>
        </p:scale>
        <p:origin x="3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confluence.public.thoughtworks.org/display/CC/CI+Feature+Matrix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r>
              <a:rPr lang="en-US" sz="6000" dirty="0" smtClean="0"/>
              <a:t>Tools for Developers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108200"/>
            <a:ext cx="8229600" cy="17526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Other Java IDEs</a:t>
            </a:r>
          </a:p>
          <a:p>
            <a:pPr lvl="1"/>
            <a:r>
              <a:rPr lang="en-US" dirty="0" smtClean="0"/>
              <a:t>Netbeans</a:t>
            </a:r>
          </a:p>
          <a:p>
            <a:pPr lvl="2"/>
            <a:r>
              <a:rPr lang="en-US" dirty="0" smtClean="0"/>
              <a:t>Supports latest Java technologies</a:t>
            </a:r>
          </a:p>
          <a:p>
            <a:pPr lvl="2"/>
            <a:r>
              <a:rPr lang="en-US" dirty="0" smtClean="0"/>
              <a:t>Nice GUI designer for Swing and JSF</a:t>
            </a:r>
          </a:p>
          <a:p>
            <a:pPr lvl="1"/>
            <a:r>
              <a:rPr lang="en-US" dirty="0" smtClean="0"/>
              <a:t>IntelliJ IDEA – very powerful refactoring</a:t>
            </a:r>
          </a:p>
          <a:p>
            <a:pPr lvl="1"/>
            <a:r>
              <a:rPr lang="en-US" dirty="0" smtClean="0"/>
              <a:t>JDeveloper – feature rich, supports UML</a:t>
            </a:r>
          </a:p>
          <a:p>
            <a:r>
              <a:rPr lang="en-US" dirty="0" smtClean="0"/>
              <a:t>Other C++ IDEs</a:t>
            </a:r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Bloodshed Dev-C++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428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0" y="5012717"/>
            <a:ext cx="1628651" cy="1348119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assets</a:t>
            </a:r>
          </a:p>
          <a:p>
            <a:r>
              <a:rPr lang="en-US" dirty="0" smtClean="0"/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Lock-Modify-Unlock and Copy-Modify-Merge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most popular and well established system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TortoiseSVN – the most popular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1532"/>
            <a:ext cx="4724400" cy="3057302"/>
          </a:xfrm>
          <a:prstGeom prst="roundRect">
            <a:avLst>
              <a:gd name="adj" fmla="val 545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00132"/>
            <a:ext cx="3340395" cy="2590800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Subversion (SVN</a:t>
            </a:r>
            <a:r>
              <a:rPr lang="en-US" smtClean="0"/>
              <a:t>) (2)</a:t>
            </a:r>
            <a:endParaRPr lang="bg-BG" dirty="0" smtClean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Subversion (SVN)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Official web site:</a:t>
            </a:r>
          </a:p>
          <a:p>
            <a:pPr lvl="2">
              <a:spcBef>
                <a:spcPct val="30000"/>
              </a:spcBef>
              <a:defRPr/>
            </a:pPr>
            <a:r>
              <a:rPr lang="en-US" dirty="0" smtClean="0">
                <a:hlinkClick r:id="rId2"/>
              </a:rPr>
              <a:t>http://subversion.tigris.org/</a:t>
            </a:r>
            <a:endParaRPr lang="en-US" dirty="0" smtClean="0"/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Runs on UNIX, Linux, Windows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Console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GUI client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TortoiseSVN – </a:t>
            </a:r>
            <a:r>
              <a:rPr lang="bg-BG" sz="2800" dirty="0" smtClean="0">
                <a:hlinkClick r:id="rId3"/>
              </a:rPr>
              <a:t>http://tortoisesvn.tigris.org/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13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/>
              <a:t>Subversion </a:t>
            </a:r>
            <a:r>
              <a:rPr lang="en-US" dirty="0" smtClean="0"/>
              <a:t>Features</a:t>
            </a:r>
            <a:endParaRPr lang="bg-BG" dirty="0" smtClean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100" dirty="0" smtClean="0"/>
              <a:t>Versioning of the directory structure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Complete change log</a:t>
            </a:r>
            <a:endParaRPr lang="bg-BG" sz="3100" dirty="0" smtClean="0"/>
          </a:p>
          <a:p>
            <a:pPr lvl="1">
              <a:defRPr/>
            </a:pPr>
            <a:r>
              <a:rPr lang="en-US" sz="3200" dirty="0" smtClean="0"/>
              <a:t>Deletion of files and directories</a:t>
            </a:r>
          </a:p>
          <a:p>
            <a:pPr lvl="1">
              <a:defRPr/>
            </a:pPr>
            <a:r>
              <a:rPr lang="en-US" sz="3200" dirty="0" smtClean="0"/>
              <a:t>Renaming of files and directories</a:t>
            </a:r>
            <a:endParaRPr lang="bg-BG" sz="3200" dirty="0" smtClean="0"/>
          </a:p>
          <a:p>
            <a:pPr lvl="1">
              <a:defRPr/>
            </a:pPr>
            <a:r>
              <a:rPr lang="en-US" sz="3200" dirty="0" smtClean="0"/>
              <a:t>Saving of files or directories</a:t>
            </a:r>
            <a:endParaRPr lang="bg-BG" sz="3200" dirty="0" smtClean="0"/>
          </a:p>
          <a:p>
            <a:pPr>
              <a:defRPr/>
            </a:pPr>
            <a:r>
              <a:rPr lang="en-US" sz="3100" dirty="0" smtClean="0"/>
              <a:t>Can work on it’s own or integrated with Apache as a module</a:t>
            </a:r>
            <a:endParaRPr lang="bg-BG" sz="3100" dirty="0" smtClean="0"/>
          </a:p>
          <a:p>
            <a:pPr>
              <a:defRPr/>
            </a:pPr>
            <a:r>
              <a:rPr lang="en-US" sz="3100" dirty="0" smtClean="0"/>
              <a:t>Works effectively with tags and branching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721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3"/>
              </a:rPr>
              <a:t>http://tortoisesvn.tigris.org/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33475"/>
            <a:ext cx="4286250" cy="2676525"/>
          </a:xfrm>
          <a:prstGeom prst="roundRect">
            <a:avLst>
              <a:gd name="adj" fmla="val 36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4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Integrated Development Environments (IDEs)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Source Control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Generation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Logging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Unit Testing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Bug Tracking / Issue Tracking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Analysis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052772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Many problems outside of it</a:t>
            </a:r>
          </a:p>
          <a:p>
            <a:pPr lvl="1"/>
            <a:r>
              <a:rPr lang="en-US" dirty="0" smtClean="0"/>
              <a:t>Commercial 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4818" name="Picture 2" descr="http://i.msdn.microsoft.com/ee819132.deVriesRandell_Fig1(en-us,MSDN.10)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4" y="3657600"/>
            <a:ext cx="2328290" cy="2805169"/>
          </a:xfrm>
          <a:prstGeom prst="rect">
            <a:avLst/>
          </a:prstGeom>
          <a:noFill/>
        </p:spPr>
      </p:pic>
      <p:pic>
        <p:nvPicPr>
          <p:cNvPr id="34820" name="Picture 4" descr="http://geekswithblogs.net/images/geekswithblogs_net/KirstinJ/WindowsLiveWriter/IcreatedabuilddefinitioninTeamExplorerbu_826A/Folder%20View_thumb_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40" y="3668233"/>
            <a:ext cx="5498860" cy="2796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blogs.4ward.it/wp-content/uploads/2012/08/image_thum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1" y="1143000"/>
            <a:ext cx="3669997" cy="3481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Lifecycle Management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8" t="-1712" r="-2544" b="-2710"/>
          <a:stretch>
            <a:fillRect/>
          </a:stretch>
        </p:blipFill>
        <p:spPr bwMode="auto">
          <a:xfrm>
            <a:off x="1832547" y="1219200"/>
            <a:ext cx="5334000" cy="5083968"/>
          </a:xfrm>
          <a:prstGeom prst="roundRect">
            <a:avLst>
              <a:gd name="adj" fmla="val 209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7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Obfuscators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Profilers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Refactoring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Automated Build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Continuous Integration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Documentation Generators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Hosting and Team Collaboration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Deployment 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log 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BasicConfigurator.Configure();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log.Debug("Debug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log.Error("Error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14293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Unit Testing and Code Coverage with VSTT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www.tcbmag.com/images/industriestrends/technology/articles/asset_upload_file841_104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26" y="990600"/>
            <a:ext cx="5196074" cy="29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Trash\bug-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0550"/>
            <a:ext cx="1990725" cy="1476375"/>
          </a:xfrm>
          <a:prstGeom prst="roundRect">
            <a:avLst>
              <a:gd name="adj" fmla="val 70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2056"/>
            <a:ext cx="6248400" cy="1026320"/>
          </a:xfrm>
        </p:spPr>
        <p:txBody>
          <a:bodyPr/>
          <a:lstStyle/>
          <a:p>
            <a:r>
              <a:rPr lang="en-US" dirty="0" smtClean="0"/>
              <a:t>TRAC, Bugzilla, JIRA, TFS, SourceForge, Google Code, CodePlex, Project Locker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Analyze the source code for bad coding style / unwanted coding practices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Could work with the source code or with the compiled assemblies / JAR archives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VB.NET, C++, …</a:t>
            </a:r>
          </a:p>
          <a:p>
            <a:pPr lvl="1"/>
            <a:r>
              <a:rPr lang="en-US" dirty="0" smtClean="0"/>
              <a:t>Multiple technologies and platforms: ASP.NET, WPF, Silverlight, WWF, WCF, Windows Mobile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IL 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decomplator 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names and comments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Difficult</a:t>
            </a:r>
            <a:endParaRPr lang="en-US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www.sdtimes.com/blog/image.axd?picture=2009%2F5%2F02-24visualstudi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0" y="1066800"/>
            <a:ext cx="856818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obfuscators</a:t>
            </a:r>
          </a:p>
          <a:p>
            <a:pPr lvl="1"/>
            <a:r>
              <a:rPr lang="en-US" dirty="0" smtClean="0"/>
              <a:t>Eazfuscator.NET – free</a:t>
            </a:r>
          </a:p>
          <a:p>
            <a:pPr lvl="1"/>
            <a:r>
              <a:rPr lang="en-US" noProof="1" smtClean="0"/>
              <a:t>{smartassembly}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r>
              <a:rPr lang="en-US" dirty="0" smtClean="0"/>
              <a:t>Java obfuscators</a:t>
            </a:r>
          </a:p>
          <a:p>
            <a:pPr lvl="1"/>
            <a:r>
              <a:rPr lang="en-US" dirty="0" smtClean="0"/>
              <a:t>ProGuard – free, open-source</a:t>
            </a:r>
          </a:p>
          <a:p>
            <a:pPr lvl="1"/>
            <a:r>
              <a:rPr lang="en-US" dirty="0" smtClean="0"/>
              <a:t>yGuard – free, open source</a:t>
            </a:r>
          </a:p>
          <a:p>
            <a:r>
              <a:rPr lang="en-US" dirty="0" smtClean="0"/>
              <a:t>C++ obfuscators</a:t>
            </a:r>
          </a:p>
          <a:p>
            <a:pPr lvl="1"/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4290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ReSharper, 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Improving the design of the existing code without changing its behavior</a:t>
            </a:r>
          </a:p>
          <a:p>
            <a:r>
              <a:rPr lang="en-US" dirty="0" smtClean="0"/>
              <a:t>Typical refactoring patterns</a:t>
            </a:r>
          </a:p>
          <a:p>
            <a:pPr lvl="1"/>
            <a:r>
              <a:rPr lang="en-US" dirty="0" smtClean="0"/>
              <a:t>Rename variable / class / method / member</a:t>
            </a:r>
          </a:p>
          <a:p>
            <a:pPr lvl="1"/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Extract constant</a:t>
            </a:r>
          </a:p>
          <a:p>
            <a:pPr lvl="1"/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Encapsulate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9486"/>
            <a:ext cx="6400800" cy="5175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05840"/>
            <a:ext cx="3657600" cy="2423160"/>
          </a:xfrm>
          <a:prstGeom prst="roundRect">
            <a:avLst>
              <a:gd name="adj" fmla="val 54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Refactoring in Visual Studio</a:t>
            </a:r>
            <a:br>
              <a:rPr lang="en-US" dirty="0" smtClean="0"/>
            </a:br>
            <a:r>
              <a:rPr lang="en-US" dirty="0" smtClean="0"/>
              <a:t>with / without JustCode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603080"/>
            <a:ext cx="8077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defRPr/>
            </a:pPr>
            <a:r>
              <a:rPr lang="en-US" dirty="0" smtClean="0"/>
              <a:t>Linking external resources</a:t>
            </a:r>
          </a:p>
          <a:p>
            <a:pPr lvl="2">
              <a:defRPr/>
            </a:pPr>
            <a:r>
              <a:rPr lang="en-US" dirty="0" smtClean="0"/>
              <a:t>Executing unit tests</a:t>
            </a:r>
          </a:p>
          <a:p>
            <a:pPr lvl="2">
              <a:defRPr/>
            </a:pPr>
            <a:r>
              <a:rPr lang="en-US" dirty="0" smtClean="0"/>
              <a:t>Creating installation packages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3" y="1397082"/>
            <a:ext cx="1307770" cy="1046216"/>
          </a:xfrm>
          <a:prstGeom prst="roundRect">
            <a:avLst>
              <a:gd name="adj" fmla="val 4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MS Build 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4321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2520"/>
            <a:ext cx="6400800" cy="954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in   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CruiseControl</a:t>
            </a:r>
          </a:p>
          <a:p>
            <a:pPr lvl="1"/>
            <a:r>
              <a:rPr lang="en-US" dirty="0" smtClean="0"/>
              <a:t>Very popular, powerful, open source CI tool</a:t>
            </a:r>
          </a:p>
          <a:p>
            <a:pPr lvl="1"/>
            <a:r>
              <a:rPr lang="en-US" dirty="0" smtClean="0"/>
              <a:t>Extensible, plug-in based, large community</a:t>
            </a:r>
          </a:p>
          <a:p>
            <a:r>
              <a:rPr lang="en-US" dirty="0" smtClean="0"/>
              <a:t>CruiseControl.NET</a:t>
            </a:r>
          </a:p>
          <a:p>
            <a:pPr lvl="1"/>
            <a:r>
              <a:rPr lang="en-US" dirty="0" smtClean="0"/>
              <a:t>.NET cloning of CruiseControl</a:t>
            </a:r>
          </a:p>
          <a:p>
            <a:r>
              <a:rPr lang="en-US" dirty="0" smtClean="0"/>
              <a:t>Hudson</a:t>
            </a:r>
          </a:p>
          <a:p>
            <a:pPr lvl="1"/>
            <a:r>
              <a:rPr lang="en-US" dirty="0" smtClean="0"/>
              <a:t>Powerful Java based CI server, open source</a:t>
            </a:r>
          </a:p>
          <a:p>
            <a:r>
              <a:rPr lang="en-US" dirty="0" smtClean="0"/>
              <a:t>Team Foundation Server (TFS)</a:t>
            </a:r>
          </a:p>
          <a:p>
            <a:pPr lvl="1"/>
            <a:r>
              <a:rPr lang="en-US" dirty="0" smtClean="0"/>
              <a:t>TFS provides build-in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Systems Comparison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systems – comparison:</a:t>
            </a:r>
          </a:p>
          <a:p>
            <a:pPr lvl="1"/>
            <a:r>
              <a:rPr lang="en-US" dirty="0" smtClean="0">
                <a:hlinkClick r:id="rId2"/>
              </a:rPr>
              <a:t>http://confluence.public.thoughtworks.org/display/CC/CI%2BFeature%2BMatrix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495926" cy="36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3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066800"/>
            <a:ext cx="6096000" cy="1295402"/>
          </a:xfrm>
        </p:spPr>
        <p:txBody>
          <a:bodyPr/>
          <a:lstStyle/>
          <a:p>
            <a:r>
              <a:rPr lang="en-US" dirty="0" smtClean="0"/>
              <a:t>Continuous Integration with TFS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78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i5starsolutions.com/pics/integ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3028950" cy="2968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is the #1 Java IDE</a:t>
            </a:r>
          </a:p>
          <a:p>
            <a:pPr lvl="1"/>
            <a:r>
              <a:rPr lang="en-US" dirty="0" smtClean="0"/>
              <a:t>Supports multiple languages and platforms: Java, Java EE, C++, PHP, Python, Ruby, mobile development, embedded development, …</a:t>
            </a:r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build, execute, debug, test, deploy, refactor, …</a:t>
            </a:r>
          </a:p>
          <a:p>
            <a:pPr lvl="1"/>
            <a:r>
              <a:rPr lang="en-US" dirty="0" smtClean="0"/>
              <a:t>Thousands of plug-ins</a:t>
            </a:r>
          </a:p>
          <a:p>
            <a:pPr lvl="1"/>
            <a:r>
              <a:rPr lang="en-US" dirty="0" smtClean="0"/>
              <a:t>Free, open-source product, very big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09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issue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Web-based </a:t>
            </a:r>
            <a:r>
              <a:rPr lang="en-US" dirty="0"/>
              <a:t>hosting service for software development </a:t>
            </a:r>
            <a:r>
              <a:rPr lang="en-US" dirty="0" smtClean="0"/>
              <a:t>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revision control </a:t>
            </a:r>
            <a:r>
              <a:rPr lang="en-US" dirty="0" smtClean="0"/>
              <a:t>system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Bitbucket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/>
              <a:t>Assembla</a:t>
            </a:r>
            <a:r>
              <a:rPr lang="en-US" dirty="0" smtClean="0"/>
              <a:t>, Unfuddle, XP-Dev, Beanstalk,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dotfiles.github.io/images/forkto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42" y="1066800"/>
            <a:ext cx="58345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86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87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r>
              <a:rPr lang="en-US" dirty="0" smtClean="0"/>
              <a:t>AppHarbor .NET Cloud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028"/>
            <a:ext cx="6842110" cy="2438772"/>
          </a:xfrm>
          <a:prstGeom prst="roundRect">
            <a:avLst>
              <a:gd name="adj" fmla="val 5300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1748" name="Picture 4" descr="http://www.yolinux.com/TUTORIALS/images/JavaIDE-Eclipse_FullSize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0" y="977568"/>
            <a:ext cx="8336250" cy="5575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dirty="0" smtClean="0"/>
              <a:t>Research and use </a:t>
            </a:r>
            <a:r>
              <a:rPr lang="en-US" sz="2800" dirty="0"/>
              <a:t>the following tools </a:t>
            </a:r>
            <a:r>
              <a:rPr lang="en-US" sz="2800" dirty="0" smtClean="0"/>
              <a:t>on one </a:t>
            </a:r>
            <a:r>
              <a:rPr lang="en-US" sz="2800" dirty="0"/>
              <a:t>of your projects and provide some output or screenshots for each tool to prove that you actually used the </a:t>
            </a:r>
            <a:r>
              <a:rPr lang="en-US" sz="2800" dirty="0" smtClean="0"/>
              <a:t>tools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One </a:t>
            </a:r>
            <a:r>
              <a:rPr lang="en-US" sz="2600" dirty="0"/>
              <a:t>source control system (TFS, SVN or </a:t>
            </a:r>
            <a:r>
              <a:rPr lang="en-US" sz="2600" dirty="0" err="1" smtClean="0"/>
              <a:t>Git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log4net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StyleCop</a:t>
            </a:r>
            <a:r>
              <a:rPr lang="en-US" sz="2600" dirty="0"/>
              <a:t> or </a:t>
            </a:r>
            <a:r>
              <a:rPr lang="en-US" sz="2600" dirty="0" err="1"/>
              <a:t>JustCode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JustDecompile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Sandcastle or </a:t>
            </a:r>
            <a:r>
              <a:rPr lang="en-US" sz="2600" dirty="0" err="1"/>
              <a:t>Doxygen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Some obfuscation tool of your 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simple T4 </a:t>
            </a:r>
            <a:r>
              <a:rPr lang="en-US" sz="2800" dirty="0"/>
              <a:t>template of your </a:t>
            </a:r>
            <a:r>
              <a:rPr lang="en-US" sz="2800" dirty="0" smtClean="0"/>
              <a:t>choice</a:t>
            </a:r>
          </a:p>
          <a:p>
            <a:pPr marL="514350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/>
              <a:t>Upload </a:t>
            </a:r>
            <a:r>
              <a:rPr lang="en-US" sz="2800" dirty="0" smtClean="0"/>
              <a:t>anonymously a </a:t>
            </a:r>
            <a:r>
              <a:rPr lang="en-US" sz="2800" dirty="0"/>
              <a:t>project </a:t>
            </a:r>
            <a:r>
              <a:rPr lang="en-US" sz="2800" dirty="0" smtClean="0"/>
              <a:t>to a project hosting site (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Google Code, etc.) and provide a public link to the project. The project can be from your homework.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1549</TotalTime>
  <Words>3487</Words>
  <Application>Microsoft Office PowerPoint</Application>
  <PresentationFormat>On-screen Show (4:3)</PresentationFormat>
  <Paragraphs>630</Paragraphs>
  <Slides>91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Tools for Developers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Eclipse</vt:lpstr>
      <vt:lpstr>Eclipse – Screenshot</vt:lpstr>
      <vt:lpstr>Other IDEs</vt:lpstr>
      <vt:lpstr>Source Control Systems</vt:lpstr>
      <vt:lpstr>What is Source Control System?</vt:lpstr>
      <vt:lpstr>Lock-Modify-Unlock Model</vt:lpstr>
      <vt:lpstr>Copy-Modify-Merge Model</vt:lpstr>
      <vt:lpstr>Subversion (SVN)</vt:lpstr>
      <vt:lpstr>Subversion (SVN) (2)</vt:lpstr>
      <vt:lpstr>Subversion Features</vt:lpstr>
      <vt:lpstr>TortoiseSVN</vt:lpstr>
      <vt:lpstr>Subversion</vt:lpstr>
      <vt:lpstr>Team Foundation Server</vt:lpstr>
      <vt:lpstr>TFS</vt:lpstr>
      <vt:lpstr>Other Source Control Systems</vt:lpstr>
      <vt:lpstr>SCM and ALM Systems</vt:lpstr>
      <vt:lpstr>Application Lifecycle Management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Unit Testing and Code Coverage with VSTT</vt:lpstr>
      <vt:lpstr>Bug Tracking / Issue Tracking Systems</vt:lpstr>
      <vt:lpstr>Bug Tracking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Refactoring in Visual Studio with / without JustCode</vt:lpstr>
      <vt:lpstr>Automated Build Tools</vt:lpstr>
      <vt:lpstr>Software Builds</vt:lpstr>
      <vt:lpstr>Sample MS Build File</vt:lpstr>
      <vt:lpstr>Continuous Integration Tools</vt:lpstr>
      <vt:lpstr>Continuous Integration (CI)</vt:lpstr>
      <vt:lpstr>Components of the CI System</vt:lpstr>
      <vt:lpstr>Continuous Integration Systems</vt:lpstr>
      <vt:lpstr>CI Systems Comparison Matrix</vt:lpstr>
      <vt:lpstr>Continuous Integration with TFS</vt:lpstr>
      <vt:lpstr>Documentation Generators</vt:lpstr>
      <vt:lpstr>Documentation Frameworks</vt:lpstr>
      <vt:lpstr>Documentation Generators</vt:lpstr>
      <vt:lpstr>Project Hosting and Team Collaboration Sites</vt:lpstr>
      <vt:lpstr>Project Hosting Sites</vt:lpstr>
      <vt:lpstr>Project Hosting Sites (2)</vt:lpstr>
      <vt:lpstr>Project Hosting Sites (3)</vt:lpstr>
      <vt:lpstr>GitHub</vt:lpstr>
      <vt:lpstr>Project Deployment in the Public Clouds</vt:lpstr>
      <vt:lpstr>What is Cloud?</vt:lpstr>
      <vt:lpstr>AppHarbor</vt:lpstr>
      <vt:lpstr>AppHarbor .NET Cloud</vt:lpstr>
      <vt:lpstr>Tools for Developers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 Kostov</cp:lastModifiedBy>
  <cp:revision>402</cp:revision>
  <dcterms:created xsi:type="dcterms:W3CDTF">2007-12-08T16:03:35Z</dcterms:created>
  <dcterms:modified xsi:type="dcterms:W3CDTF">2013-01-29T17:29:37Z</dcterms:modified>
  <cp:category>software engineering</cp:category>
</cp:coreProperties>
</file>