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320" r:id="rId2"/>
    <p:sldId id="321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59" r:id="rId12"/>
    <p:sldId id="343" r:id="rId13"/>
    <p:sldId id="344" r:id="rId14"/>
    <p:sldId id="345" r:id="rId15"/>
    <p:sldId id="346" r:id="rId16"/>
    <p:sldId id="355" r:id="rId17"/>
    <p:sldId id="356" r:id="rId18"/>
    <p:sldId id="347" r:id="rId19"/>
    <p:sldId id="348" r:id="rId20"/>
    <p:sldId id="349" r:id="rId21"/>
    <p:sldId id="357" r:id="rId22"/>
    <p:sldId id="351" r:id="rId23"/>
    <p:sldId id="352" r:id="rId24"/>
    <p:sldId id="353" r:id="rId25"/>
    <p:sldId id="354" r:id="rId26"/>
    <p:sldId id="358" r:id="rId27"/>
    <p:sldId id="334" r:id="rId28"/>
    <p:sldId id="333" r:id="rId2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89722" autoAdjust="0"/>
  </p:normalViewPr>
  <p:slideViewPr>
    <p:cSldViewPr>
      <p:cViewPr varScale="1">
        <p:scale>
          <a:sx n="80" d="100"/>
          <a:sy n="80" d="100"/>
        </p:scale>
        <p:origin x="141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ndows_Defender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effectLst/>
                <a:hlinkClick r:id="rId3" action="ppaction://hlinkfile" tooltip="Windows Defender"/>
              </a:rPr>
              <a:t>Windows Defender</a:t>
            </a:r>
            <a:r>
              <a:rPr lang="en-US" dirty="0" smtClean="0">
                <a:effectLst/>
              </a:rPr>
              <a:t> An antispyware program with several real-time protection agents. It includes a software explorer feature, which provides access to startup programs, and allows one to view currently running software, network connected applications, and Winsock providers (Winsock LSPs).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AD5D9-1CC3-4D7B-8D42-7FB6BF2903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History of Windows 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Windows 1.0 to Windows 8.0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Borislav Varadinov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Registry</a:t>
            </a:r>
          </a:p>
          <a:p>
            <a:r>
              <a:rPr lang="en-US" dirty="0" smtClean="0"/>
              <a:t>SMB Sharing</a:t>
            </a:r>
          </a:p>
          <a:p>
            <a:r>
              <a:rPr lang="en-US" dirty="0" smtClean="0"/>
              <a:t>Internet Explorer and Notepad</a:t>
            </a:r>
          </a:p>
          <a:p>
            <a:r>
              <a:rPr lang="en-US" dirty="0" smtClean="0"/>
              <a:t>VGA </a:t>
            </a:r>
            <a:r>
              <a:rPr lang="en-US" dirty="0"/>
              <a:t>video </a:t>
            </a:r>
            <a:r>
              <a:rPr lang="en-US" dirty="0" smtClean="0"/>
              <a:t>cards support (254 colors)</a:t>
            </a:r>
          </a:p>
          <a:p>
            <a:r>
              <a:rPr lang="en-US" dirty="0" smtClean="0"/>
              <a:t>Multimedia</a:t>
            </a:r>
          </a:p>
          <a:p>
            <a:r>
              <a:rPr lang="en-US" dirty="0"/>
              <a:t>Native networking </a:t>
            </a:r>
            <a:r>
              <a:rPr lang="en-US" dirty="0" smtClean="0"/>
              <a:t>support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Initially </a:t>
            </a:r>
            <a:r>
              <a:rPr lang="en-US" sz="2800" dirty="0"/>
              <a:t>created by Microsoft and </a:t>
            </a:r>
            <a:r>
              <a:rPr lang="en-US" sz="2800" dirty="0" smtClean="0"/>
              <a:t>IBM</a:t>
            </a:r>
          </a:p>
          <a:p>
            <a:r>
              <a:rPr lang="en-US" sz="2800" dirty="0"/>
              <a:t>OS/2 1.0 was announced in April </a:t>
            </a:r>
            <a:r>
              <a:rPr lang="en-US" sz="2800" dirty="0" smtClean="0"/>
              <a:t>1987</a:t>
            </a:r>
          </a:p>
          <a:p>
            <a:r>
              <a:rPr lang="en-US" sz="2800" dirty="0" smtClean="0"/>
              <a:t>Second-generation IBM personal computers (PS/2)</a:t>
            </a:r>
            <a:endParaRPr lang="en-US" sz="2800" dirty="0"/>
          </a:p>
          <a:p>
            <a:r>
              <a:rPr lang="en-US" sz="2800" dirty="0"/>
              <a:t>HPFS </a:t>
            </a:r>
            <a:r>
              <a:rPr lang="en-US" sz="2800" dirty="0" smtClean="0"/>
              <a:t>file system</a:t>
            </a:r>
          </a:p>
          <a:p>
            <a:r>
              <a:rPr lang="en-US" sz="2800" dirty="0" smtClean="0"/>
              <a:t>Many </a:t>
            </a:r>
            <a:r>
              <a:rPr lang="en-US" sz="2800" dirty="0" smtClean="0"/>
              <a:t>new features</a:t>
            </a:r>
            <a:endParaRPr lang="en-US" sz="2800" dirty="0" smtClean="0"/>
          </a:p>
          <a:p>
            <a:r>
              <a:rPr lang="en-US" sz="2800" dirty="0" smtClean="0"/>
              <a:t>IBM-Microsoft Breakup (1990)</a:t>
            </a:r>
          </a:p>
          <a:p>
            <a:r>
              <a:rPr lang="en-US" sz="2800" dirty="0" smtClean="0"/>
              <a:t>IBM – OS/2 Business oriented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44" y="28194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5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33600"/>
            <a:ext cx="454018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71700"/>
            <a:ext cx="3677462" cy="291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9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32-bit OS not depending on DOS!</a:t>
            </a:r>
          </a:p>
          <a:p>
            <a:r>
              <a:rPr lang="en-US" dirty="0" smtClean="0"/>
              <a:t>High-level language based (C,C++)</a:t>
            </a:r>
          </a:p>
          <a:p>
            <a:r>
              <a:rPr lang="en-US" dirty="0" smtClean="0"/>
              <a:t>Hardware and </a:t>
            </a:r>
            <a:r>
              <a:rPr lang="en-US" dirty="0"/>
              <a:t>software portability</a:t>
            </a:r>
            <a:endParaRPr lang="en-US" dirty="0" smtClean="0"/>
          </a:p>
          <a:p>
            <a:r>
              <a:rPr lang="en-US" dirty="0" smtClean="0"/>
              <a:t>Multi User</a:t>
            </a:r>
          </a:p>
          <a:p>
            <a:r>
              <a:rPr lang="en-US" dirty="0" smtClean="0"/>
              <a:t>Multi Tasking</a:t>
            </a:r>
          </a:p>
          <a:p>
            <a:r>
              <a:rPr lang="en-US" dirty="0" smtClean="0"/>
              <a:t>Features </a:t>
            </a:r>
            <a:r>
              <a:rPr lang="en-US" dirty="0"/>
              <a:t>comparable to </a:t>
            </a:r>
            <a:r>
              <a:rPr lang="en-US" dirty="0" smtClean="0"/>
              <a:t>Unix</a:t>
            </a:r>
          </a:p>
          <a:p>
            <a:r>
              <a:rPr lang="en-US" dirty="0"/>
              <a:t>DOS Virtual Machine </a:t>
            </a:r>
            <a:r>
              <a:rPr lang="en-US" dirty="0" smtClean="0"/>
              <a:t>for partial compatibility</a:t>
            </a:r>
          </a:p>
          <a:p>
            <a:r>
              <a:rPr lang="en-US" dirty="0" err="1" smtClean="0"/>
              <a:t>Journaled</a:t>
            </a:r>
            <a:r>
              <a:rPr lang="en-US" dirty="0" smtClean="0"/>
              <a:t> and </a:t>
            </a:r>
            <a:r>
              <a:rPr lang="en-US" dirty="0" smtClean="0"/>
              <a:t>secure </a:t>
            </a:r>
            <a:r>
              <a:rPr lang="en-US" dirty="0"/>
              <a:t>file system </a:t>
            </a:r>
            <a:r>
              <a:rPr lang="en-US" dirty="0" smtClean="0"/>
              <a:t>(NTFS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Client and Server versions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81150"/>
            <a:ext cx="7010400" cy="792162"/>
          </a:xfrm>
        </p:spPr>
        <p:txBody>
          <a:bodyPr/>
          <a:lstStyle/>
          <a:p>
            <a:r>
              <a:rPr lang="en-US" dirty="0" smtClean="0"/>
              <a:t>Windows 9X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920270"/>
            <a:ext cx="2209800" cy="197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61" y="3733800"/>
            <a:ext cx="5148982" cy="2894889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640" y="1189721"/>
            <a:ext cx="3392105" cy="2544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2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9X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Series of Windows </a:t>
            </a:r>
            <a:r>
              <a:rPr lang="en-US" dirty="0"/>
              <a:t>operating </a:t>
            </a:r>
            <a:r>
              <a:rPr lang="en-US" dirty="0" smtClean="0"/>
              <a:t>systems based on </a:t>
            </a:r>
            <a:r>
              <a:rPr lang="en-US" dirty="0"/>
              <a:t>the Windows 95 </a:t>
            </a:r>
            <a:r>
              <a:rPr lang="en-US" dirty="0" smtClean="0"/>
              <a:t>kernel</a:t>
            </a:r>
          </a:p>
          <a:p>
            <a:r>
              <a:rPr lang="en-US" dirty="0" smtClean="0"/>
              <a:t>Predominantly </a:t>
            </a:r>
            <a:r>
              <a:rPr lang="en-US" dirty="0"/>
              <a:t>known for its use in </a:t>
            </a:r>
            <a:r>
              <a:rPr lang="en-US" dirty="0" smtClean="0"/>
              <a:t>desktops market</a:t>
            </a:r>
          </a:p>
          <a:p>
            <a:r>
              <a:rPr lang="en-US" dirty="0" smtClean="0"/>
              <a:t>Single user</a:t>
            </a:r>
          </a:p>
          <a:p>
            <a:r>
              <a:rPr lang="en-US" dirty="0" smtClean="0"/>
              <a:t>Plug </a:t>
            </a:r>
            <a:r>
              <a:rPr lang="en-US" dirty="0"/>
              <a:t>and </a:t>
            </a:r>
            <a:r>
              <a:rPr lang="en-US" dirty="0" smtClean="0"/>
              <a:t>Play hardware support and drivers (e.g. USB, Sound, Printers, Scanners)</a:t>
            </a:r>
          </a:p>
          <a:p>
            <a:r>
              <a:rPr lang="en-US" dirty="0" smtClean="0"/>
              <a:t>Outlook Express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2000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990600"/>
            <a:ext cx="741679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5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2000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Built on </a:t>
            </a:r>
            <a:r>
              <a:rPr lang="en-US" dirty="0" smtClean="0">
                <a:effectLst/>
              </a:rPr>
              <a:t>NT </a:t>
            </a:r>
            <a:r>
              <a:rPr lang="en-US" dirty="0">
                <a:effectLst/>
              </a:rPr>
              <a:t>technology </a:t>
            </a:r>
            <a:endParaRPr lang="en-US" dirty="0" smtClean="0">
              <a:effectLst/>
            </a:endParaRPr>
          </a:p>
          <a:p>
            <a:r>
              <a:rPr lang="en-US" dirty="0" smtClean="0"/>
              <a:t>Targeted to business environments</a:t>
            </a:r>
          </a:p>
          <a:p>
            <a:r>
              <a:rPr lang="en-US" dirty="0" smtClean="0"/>
              <a:t>Many server features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/>
              <a:t>Management </a:t>
            </a:r>
            <a:r>
              <a:rPr lang="en-US" dirty="0" smtClean="0"/>
              <a:t>Console</a:t>
            </a:r>
          </a:p>
          <a:p>
            <a:pPr lvl="1"/>
            <a:r>
              <a:rPr lang="en-US" dirty="0"/>
              <a:t>Encrypting File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Dynamic Disks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1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XP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3" y="1371600"/>
            <a:ext cx="3990814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2041172" cy="259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4363927" cy="328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8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XP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First consumer-oriented operating system build on the NT Kernel</a:t>
            </a:r>
          </a:p>
          <a:p>
            <a:r>
              <a:rPr lang="en-US" dirty="0" smtClean="0"/>
              <a:t>Home Edition and Business Edition</a:t>
            </a:r>
          </a:p>
          <a:p>
            <a:r>
              <a:rPr lang="en-US" dirty="0" smtClean="0"/>
              <a:t>New Graphical </a:t>
            </a:r>
            <a:r>
              <a:rPr lang="en-US" dirty="0"/>
              <a:t>user interface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400 million copies were in use in January </a:t>
            </a:r>
            <a:r>
              <a:rPr lang="en-US" dirty="0" smtClean="0"/>
              <a:t>2006</a:t>
            </a:r>
          </a:p>
          <a:p>
            <a:r>
              <a:rPr lang="en-US" dirty="0"/>
              <a:t>Remote Assistance and Remote Desktop </a:t>
            </a:r>
            <a:r>
              <a:rPr lang="en-US" dirty="0" smtClean="0"/>
              <a:t>features (Only in Business Edition)</a:t>
            </a:r>
          </a:p>
          <a:p>
            <a:r>
              <a:rPr lang="en-US" dirty="0" smtClean="0"/>
              <a:t>Windows Firewall </a:t>
            </a:r>
          </a:p>
          <a:p>
            <a:r>
              <a:rPr lang="en-US" dirty="0" smtClean="0"/>
              <a:t>IEEE 802.11 (Wi-Fi)</a:t>
            </a:r>
          </a:p>
          <a:p>
            <a:r>
              <a:rPr lang="en-US" dirty="0" smtClean="0"/>
              <a:t>.NET Framework 1.0 (</a:t>
            </a:r>
            <a:r>
              <a:rPr lang="en-US" dirty="0"/>
              <a:t>13 February </a:t>
            </a:r>
            <a:r>
              <a:rPr lang="en-US" dirty="0" smtClean="0"/>
              <a:t>2002)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MS-DOS</a:t>
            </a:r>
          </a:p>
          <a:p>
            <a:r>
              <a:rPr lang="en-US" dirty="0" smtClean="0"/>
              <a:t>Windows 1.0,2.0.3X</a:t>
            </a:r>
          </a:p>
          <a:p>
            <a:r>
              <a:rPr lang="en-US" dirty="0" smtClean="0"/>
              <a:t>Windows NT</a:t>
            </a:r>
            <a:endParaRPr lang="en-US" dirty="0"/>
          </a:p>
          <a:p>
            <a:r>
              <a:rPr lang="en-US" dirty="0" smtClean="0"/>
              <a:t>Windows 9x</a:t>
            </a:r>
          </a:p>
          <a:p>
            <a:r>
              <a:rPr lang="en-US" dirty="0" smtClean="0"/>
              <a:t>Windows XP</a:t>
            </a:r>
          </a:p>
          <a:p>
            <a:r>
              <a:rPr lang="en-US" dirty="0" smtClean="0"/>
              <a:t>Windows Vista</a:t>
            </a:r>
          </a:p>
          <a:p>
            <a:r>
              <a:rPr lang="en-US" dirty="0" smtClean="0"/>
              <a:t>Windows 7</a:t>
            </a:r>
          </a:p>
          <a:p>
            <a:r>
              <a:rPr lang="en-US" dirty="0" smtClean="0"/>
              <a:t>Windows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, read, school, stud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523999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, type, whi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8177"/>
            <a:ext cx="7010400" cy="668208"/>
          </a:xfrm>
        </p:spPr>
        <p:txBody>
          <a:bodyPr>
            <a:normAutofit/>
          </a:bodyPr>
          <a:lstStyle/>
          <a:p>
            <a:r>
              <a:rPr lang="en-US" dirty="0" smtClean="0"/>
              <a:t>Windows 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489" y="3886200"/>
            <a:ext cx="8696623" cy="28256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New </a:t>
            </a:r>
            <a:r>
              <a:rPr lang="en-US" sz="2800" dirty="0" smtClean="0"/>
              <a:t>GUI and visual style Aero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.NET Framework 3.0 with many new features 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Security Features: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User Account Control (UAC)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Windows Defender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2" y="952615"/>
            <a:ext cx="3805102" cy="2860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89" y="9525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Software and Drivers compatibility with Vista</a:t>
            </a:r>
          </a:p>
          <a:p>
            <a:r>
              <a:rPr lang="en-US" dirty="0"/>
              <a:t>Multi touch support</a:t>
            </a:r>
          </a:p>
          <a:p>
            <a:r>
              <a:rPr lang="en-US" dirty="0" smtClean="0"/>
              <a:t>Performance</a:t>
            </a:r>
            <a:br>
              <a:rPr lang="en-US" dirty="0" smtClean="0"/>
            </a:br>
            <a:r>
              <a:rPr lang="en-US" dirty="0" smtClean="0"/>
              <a:t>Improvements </a:t>
            </a:r>
            <a:endParaRPr lang="en-US" dirty="0"/>
          </a:p>
          <a:p>
            <a:r>
              <a:rPr lang="en-US" dirty="0"/>
              <a:t>VHD Support</a:t>
            </a:r>
          </a:p>
          <a:p>
            <a:r>
              <a:rPr lang="en-US" dirty="0"/>
              <a:t>Integrated PowerShell</a:t>
            </a:r>
          </a:p>
          <a:p>
            <a:r>
              <a:rPr lang="en-US" dirty="0"/>
              <a:t>XP Mode</a:t>
            </a:r>
          </a:p>
          <a:p>
            <a:r>
              <a:rPr lang="en-US" dirty="0"/>
              <a:t>Many </a:t>
            </a:r>
            <a:r>
              <a:rPr lang="en-US" dirty="0" smtClean="0"/>
              <a:t>small and large improvements </a:t>
            </a:r>
            <a:r>
              <a:rPr lang="en-US" dirty="0"/>
              <a:t>over </a:t>
            </a:r>
            <a:r>
              <a:rPr lang="en-US" dirty="0" smtClean="0"/>
              <a:t>vista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265899"/>
            <a:ext cx="3371850" cy="253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4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Windows 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37781"/>
            <a:ext cx="6674781" cy="3276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66800"/>
            <a:ext cx="4359078" cy="24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8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Significant changes </a:t>
            </a:r>
            <a:r>
              <a:rPr lang="en-US" sz="3000" dirty="0"/>
              <a:t>to </a:t>
            </a:r>
            <a:r>
              <a:rPr lang="en-US" sz="3000" dirty="0" smtClean="0"/>
              <a:t>the </a:t>
            </a:r>
            <a:r>
              <a:rPr lang="en-US" sz="3000" dirty="0" smtClean="0"/>
              <a:t>user experience</a:t>
            </a:r>
            <a:endParaRPr lang="en-US" sz="3000" dirty="0" smtClean="0"/>
          </a:p>
          <a:p>
            <a:pPr lvl="1"/>
            <a:r>
              <a:rPr lang="en-US" sz="2800" i="1" dirty="0" smtClean="0"/>
              <a:t>“Metro is a key design principle for better </a:t>
            </a:r>
            <a:r>
              <a:rPr lang="en-US" sz="2800" i="1" dirty="0"/>
              <a:t>focus on the content of </a:t>
            </a:r>
            <a:r>
              <a:rPr lang="en-US" sz="2800" i="1" dirty="0" smtClean="0"/>
              <a:t>applications”</a:t>
            </a:r>
          </a:p>
          <a:p>
            <a:r>
              <a:rPr lang="en-US" sz="3000" dirty="0" smtClean="0"/>
              <a:t>Improved user experience </a:t>
            </a:r>
            <a:r>
              <a:rPr lang="en-US" sz="3000" dirty="0"/>
              <a:t>on mobile </a:t>
            </a:r>
            <a:r>
              <a:rPr lang="en-US" sz="3000" dirty="0" smtClean="0"/>
              <a:t>devices</a:t>
            </a:r>
          </a:p>
          <a:p>
            <a:r>
              <a:rPr lang="en-US" sz="3000" dirty="0" smtClean="0"/>
              <a:t>Windows Store</a:t>
            </a:r>
          </a:p>
          <a:p>
            <a:r>
              <a:rPr lang="en-US" sz="3000" dirty="0"/>
              <a:t>Supports for ARM </a:t>
            </a:r>
            <a:r>
              <a:rPr lang="en-US" sz="3000" dirty="0" smtClean="0"/>
              <a:t>microprocessors</a:t>
            </a:r>
          </a:p>
          <a:p>
            <a:r>
              <a:rPr lang="en-US" sz="3000" b="1" dirty="0" smtClean="0"/>
              <a:t>WinRT</a:t>
            </a:r>
          </a:p>
          <a:p>
            <a:pPr lvl="1"/>
            <a:r>
              <a:rPr lang="en-US" sz="2800" dirty="0" smtClean="0"/>
              <a:t>New  </a:t>
            </a:r>
            <a:r>
              <a:rPr lang="en-US" sz="2800" dirty="0"/>
              <a:t>set of APIs known as the Windows </a:t>
            </a:r>
            <a:r>
              <a:rPr lang="en-US" sz="2800" dirty="0" smtClean="0"/>
              <a:t>Runtime</a:t>
            </a:r>
          </a:p>
          <a:p>
            <a:pPr lvl="1"/>
            <a:r>
              <a:rPr lang="en-US" sz="2800" dirty="0" smtClean="0"/>
              <a:t>WinRT </a:t>
            </a:r>
            <a:r>
              <a:rPr lang="en-US" sz="2800" dirty="0"/>
              <a:t>applications can also be coded using HTML5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0708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768" y="152400"/>
            <a:ext cx="5259832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Windows OS History</a:t>
            </a:r>
            <a:endParaRPr 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43598" y="973619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MS-DOS</a:t>
            </a:r>
            <a:endParaRPr lang="en-US" sz="16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943598" y="4526443"/>
            <a:ext cx="2822150" cy="357868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XP Home</a:t>
            </a:r>
            <a:endParaRPr lang="en-US" sz="16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943600" y="5048277"/>
            <a:ext cx="2822150" cy="357868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Vista Home</a:t>
            </a:r>
            <a:endParaRPr lang="en-US" sz="1600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943598" y="1300191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1</a:t>
            </a:r>
            <a:endParaRPr lang="en-US" sz="1600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943598" y="1640370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2</a:t>
            </a:r>
            <a:endParaRPr lang="en-US" sz="1600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943598" y="1980549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/>
              <a:t>Windows </a:t>
            </a: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943598" y="2320728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/>
              <a:t>Windows </a:t>
            </a:r>
            <a:r>
              <a:rPr lang="en-US" sz="1600" dirty="0" smtClean="0"/>
              <a:t>3.1 and 3.11</a:t>
            </a:r>
            <a:endParaRPr lang="en-US" sz="1600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5943598" y="2956873"/>
            <a:ext cx="2822150" cy="355143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/>
              <a:t>Windows </a:t>
            </a:r>
            <a:r>
              <a:rPr lang="en-US" sz="1600" dirty="0" smtClean="0"/>
              <a:t>95</a:t>
            </a:r>
            <a:endParaRPr lang="en-US" sz="16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943598" y="3460975"/>
            <a:ext cx="2822150" cy="18195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/>
              <a:t>Windows </a:t>
            </a:r>
            <a:r>
              <a:rPr lang="en-US" sz="1600" dirty="0" smtClean="0"/>
              <a:t>98</a:t>
            </a:r>
            <a:endParaRPr lang="en-US" sz="1600" dirty="0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943598" y="3802075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ME</a:t>
            </a:r>
            <a:endParaRPr lang="en-US" sz="1600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106608" y="2464130"/>
            <a:ext cx="2383859" cy="34017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NT 3</a:t>
            </a: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3106608" y="2948878"/>
            <a:ext cx="2383859" cy="355143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NT 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943598" y="5596642"/>
            <a:ext cx="2822150" cy="357868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7 Home</a:t>
            </a:r>
            <a:endParaRPr lang="en-US" sz="16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43600" y="6145687"/>
            <a:ext cx="2822150" cy="357868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8 Home</a:t>
            </a:r>
            <a:endParaRPr lang="en-US" sz="1600" dirty="0"/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3106608" y="3972874"/>
            <a:ext cx="2383858" cy="38100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2000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06607" y="4518448"/>
            <a:ext cx="2383859" cy="35786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XP</a:t>
            </a:r>
            <a:endParaRPr lang="en-US" sz="1600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106607" y="5040282"/>
            <a:ext cx="2383859" cy="35786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Vista</a:t>
            </a:r>
            <a:endParaRPr lang="en-US" sz="1600" dirty="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106607" y="5588647"/>
            <a:ext cx="2383859" cy="35786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7</a:t>
            </a:r>
            <a:endParaRPr lang="en-US" sz="16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106607" y="6137692"/>
            <a:ext cx="2383859" cy="35786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8</a:t>
            </a:r>
            <a:endParaRPr lang="en-US" sz="1600" dirty="0"/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6478375" y="182210"/>
            <a:ext cx="1752600" cy="504144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Domestic Use</a:t>
            </a:r>
            <a:endParaRPr lang="en-US" sz="1600" dirty="0"/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3422236" y="1639535"/>
            <a:ext cx="1752600" cy="51026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Corporate Use</a:t>
            </a:r>
          </a:p>
        </p:txBody>
      </p:sp>
      <p:cxnSp>
        <p:nvCxnSpPr>
          <p:cNvPr id="37" name="Straight Arrow Connector 36"/>
          <p:cNvCxnSpPr>
            <a:stCxn id="4" idx="2"/>
            <a:endCxn id="16" idx="0"/>
          </p:cNvCxnSpPr>
          <p:nvPr/>
        </p:nvCxnSpPr>
        <p:spPr>
          <a:xfrm>
            <a:off x="7354673" y="1161398"/>
            <a:ext cx="0" cy="138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17" idx="0"/>
          </p:cNvCxnSpPr>
          <p:nvPr/>
        </p:nvCxnSpPr>
        <p:spPr>
          <a:xfrm>
            <a:off x="7354673" y="148797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18" idx="0"/>
          </p:cNvCxnSpPr>
          <p:nvPr/>
        </p:nvCxnSpPr>
        <p:spPr>
          <a:xfrm>
            <a:off x="7354673" y="182814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2"/>
            <a:endCxn id="19" idx="0"/>
          </p:cNvCxnSpPr>
          <p:nvPr/>
        </p:nvCxnSpPr>
        <p:spPr>
          <a:xfrm>
            <a:off x="7354673" y="2168328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  <a:endCxn id="20" idx="0"/>
          </p:cNvCxnSpPr>
          <p:nvPr/>
        </p:nvCxnSpPr>
        <p:spPr>
          <a:xfrm>
            <a:off x="7354673" y="2508507"/>
            <a:ext cx="0" cy="44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3" idx="3"/>
          </p:cNvCxnSpPr>
          <p:nvPr/>
        </p:nvCxnSpPr>
        <p:spPr>
          <a:xfrm flipH="1">
            <a:off x="5490467" y="2634219"/>
            <a:ext cx="18642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3" idx="2"/>
            <a:endCxn id="24" idx="0"/>
          </p:cNvCxnSpPr>
          <p:nvPr/>
        </p:nvCxnSpPr>
        <p:spPr>
          <a:xfrm>
            <a:off x="4298538" y="2804308"/>
            <a:ext cx="0" cy="144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24" idx="2"/>
            <a:endCxn id="27" idx="0"/>
          </p:cNvCxnSpPr>
          <p:nvPr/>
        </p:nvCxnSpPr>
        <p:spPr>
          <a:xfrm flipH="1">
            <a:off x="4298537" y="3304021"/>
            <a:ext cx="1" cy="668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27" idx="2"/>
            <a:endCxn id="29" idx="0"/>
          </p:cNvCxnSpPr>
          <p:nvPr/>
        </p:nvCxnSpPr>
        <p:spPr>
          <a:xfrm>
            <a:off x="4298537" y="4353874"/>
            <a:ext cx="0" cy="16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>
            <a:stCxn id="29" idx="2"/>
            <a:endCxn id="30" idx="0"/>
          </p:cNvCxnSpPr>
          <p:nvPr/>
        </p:nvCxnSpPr>
        <p:spPr>
          <a:xfrm>
            <a:off x="4298537" y="4876316"/>
            <a:ext cx="0" cy="163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>
            <a:stCxn id="30" idx="2"/>
            <a:endCxn id="31" idx="0"/>
          </p:cNvCxnSpPr>
          <p:nvPr/>
        </p:nvCxnSpPr>
        <p:spPr>
          <a:xfrm>
            <a:off x="4298537" y="5398150"/>
            <a:ext cx="0" cy="190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31" idx="2"/>
            <a:endCxn id="32" idx="0"/>
          </p:cNvCxnSpPr>
          <p:nvPr/>
        </p:nvCxnSpPr>
        <p:spPr>
          <a:xfrm>
            <a:off x="4298537" y="5946515"/>
            <a:ext cx="0" cy="191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29" idx="3"/>
            <a:endCxn id="12" idx="1"/>
          </p:cNvCxnSpPr>
          <p:nvPr/>
        </p:nvCxnSpPr>
        <p:spPr>
          <a:xfrm>
            <a:off x="5490466" y="4697382"/>
            <a:ext cx="453132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0" idx="3"/>
            <a:endCxn id="13" idx="1"/>
          </p:cNvCxnSpPr>
          <p:nvPr/>
        </p:nvCxnSpPr>
        <p:spPr>
          <a:xfrm>
            <a:off x="5490466" y="5219216"/>
            <a:ext cx="453134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1" idx="3"/>
            <a:endCxn id="25" idx="1"/>
          </p:cNvCxnSpPr>
          <p:nvPr/>
        </p:nvCxnSpPr>
        <p:spPr>
          <a:xfrm>
            <a:off x="5490466" y="5767581"/>
            <a:ext cx="453132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2" idx="3"/>
            <a:endCxn id="26" idx="1"/>
          </p:cNvCxnSpPr>
          <p:nvPr/>
        </p:nvCxnSpPr>
        <p:spPr>
          <a:xfrm>
            <a:off x="5490466" y="6316626"/>
            <a:ext cx="453134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0" idx="1"/>
            <a:endCxn id="24" idx="3"/>
          </p:cNvCxnSpPr>
          <p:nvPr/>
        </p:nvCxnSpPr>
        <p:spPr>
          <a:xfrm flipH="1" flipV="1">
            <a:off x="5490467" y="3126450"/>
            <a:ext cx="453131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0" idx="2"/>
            <a:endCxn id="21" idx="0"/>
          </p:cNvCxnSpPr>
          <p:nvPr/>
        </p:nvCxnSpPr>
        <p:spPr>
          <a:xfrm>
            <a:off x="7354673" y="3312016"/>
            <a:ext cx="0" cy="148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1" idx="2"/>
            <a:endCxn id="22" idx="0"/>
          </p:cNvCxnSpPr>
          <p:nvPr/>
        </p:nvCxnSpPr>
        <p:spPr>
          <a:xfrm>
            <a:off x="7354673" y="3642930"/>
            <a:ext cx="0" cy="159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"/>
          <p:cNvSpPr>
            <a:spLocks noChangeArrowheads="1"/>
          </p:cNvSpPr>
          <p:nvPr/>
        </p:nvSpPr>
        <p:spPr bwMode="auto">
          <a:xfrm>
            <a:off x="259644" y="2443719"/>
            <a:ext cx="2238022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NT Server 3</a:t>
            </a:r>
          </a:p>
        </p:txBody>
      </p:sp>
      <p:sp>
        <p:nvSpPr>
          <p:cNvPr id="155" name="Rectangle 1"/>
          <p:cNvSpPr>
            <a:spLocks noChangeArrowheads="1"/>
          </p:cNvSpPr>
          <p:nvPr/>
        </p:nvSpPr>
        <p:spPr bwMode="auto">
          <a:xfrm>
            <a:off x="259644" y="2935949"/>
            <a:ext cx="2238022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NT Server 4</a:t>
            </a:r>
          </a:p>
        </p:txBody>
      </p:sp>
      <p:sp>
        <p:nvSpPr>
          <p:cNvPr id="156" name="Rectangle 1"/>
          <p:cNvSpPr>
            <a:spLocks noChangeArrowheads="1"/>
          </p:cNvSpPr>
          <p:nvPr/>
        </p:nvSpPr>
        <p:spPr bwMode="auto">
          <a:xfrm>
            <a:off x="262467" y="3972760"/>
            <a:ext cx="2238022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 2000</a:t>
            </a:r>
          </a:p>
        </p:txBody>
      </p:sp>
      <p:sp>
        <p:nvSpPr>
          <p:cNvPr id="157" name="Rectangle 1"/>
          <p:cNvSpPr>
            <a:spLocks noChangeArrowheads="1"/>
          </p:cNvSpPr>
          <p:nvPr/>
        </p:nvSpPr>
        <p:spPr bwMode="auto">
          <a:xfrm>
            <a:off x="262467" y="4514877"/>
            <a:ext cx="2238022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 2003 (+R2)</a:t>
            </a:r>
          </a:p>
        </p:txBody>
      </p:sp>
      <p:sp>
        <p:nvSpPr>
          <p:cNvPr id="158" name="Rectangle 1"/>
          <p:cNvSpPr>
            <a:spLocks noChangeArrowheads="1"/>
          </p:cNvSpPr>
          <p:nvPr/>
        </p:nvSpPr>
        <p:spPr bwMode="auto">
          <a:xfrm>
            <a:off x="259644" y="5028716"/>
            <a:ext cx="2238022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 2008</a:t>
            </a:r>
          </a:p>
        </p:txBody>
      </p:sp>
      <p:sp>
        <p:nvSpPr>
          <p:cNvPr id="159" name="Rectangle 1"/>
          <p:cNvSpPr>
            <a:spLocks noChangeArrowheads="1"/>
          </p:cNvSpPr>
          <p:nvPr/>
        </p:nvSpPr>
        <p:spPr bwMode="auto">
          <a:xfrm>
            <a:off x="259645" y="5577081"/>
            <a:ext cx="2223910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 2008 R2</a:t>
            </a:r>
          </a:p>
        </p:txBody>
      </p:sp>
      <p:sp>
        <p:nvSpPr>
          <p:cNvPr id="160" name="Rectangle 1"/>
          <p:cNvSpPr>
            <a:spLocks noChangeArrowheads="1"/>
          </p:cNvSpPr>
          <p:nvPr/>
        </p:nvSpPr>
        <p:spPr bwMode="auto">
          <a:xfrm>
            <a:off x="259645" y="6134121"/>
            <a:ext cx="2223910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 2012</a:t>
            </a:r>
          </a:p>
        </p:txBody>
      </p:sp>
      <p:cxnSp>
        <p:nvCxnSpPr>
          <p:cNvPr id="161" name="Straight Arrow Connector 160"/>
          <p:cNvCxnSpPr>
            <a:stCxn id="29" idx="1"/>
            <a:endCxn id="157" idx="3"/>
          </p:cNvCxnSpPr>
          <p:nvPr/>
        </p:nvCxnSpPr>
        <p:spPr>
          <a:xfrm flipH="1">
            <a:off x="2500489" y="4697382"/>
            <a:ext cx="606118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27" idx="1"/>
          </p:cNvCxnSpPr>
          <p:nvPr/>
        </p:nvCxnSpPr>
        <p:spPr>
          <a:xfrm flipH="1">
            <a:off x="2483556" y="4163374"/>
            <a:ext cx="623052" cy="2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23" idx="1"/>
            <a:endCxn id="148" idx="3"/>
          </p:cNvCxnSpPr>
          <p:nvPr/>
        </p:nvCxnSpPr>
        <p:spPr>
          <a:xfrm flipH="1">
            <a:off x="2497666" y="2634219"/>
            <a:ext cx="6089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24" idx="1"/>
            <a:endCxn id="155" idx="3"/>
          </p:cNvCxnSpPr>
          <p:nvPr/>
        </p:nvCxnSpPr>
        <p:spPr>
          <a:xfrm flipH="1" flipV="1">
            <a:off x="2497666" y="3126449"/>
            <a:ext cx="60894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30" idx="1"/>
            <a:endCxn id="158" idx="3"/>
          </p:cNvCxnSpPr>
          <p:nvPr/>
        </p:nvCxnSpPr>
        <p:spPr>
          <a:xfrm flipH="1">
            <a:off x="2497666" y="5219216"/>
            <a:ext cx="608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31" idx="1"/>
            <a:endCxn id="159" idx="3"/>
          </p:cNvCxnSpPr>
          <p:nvPr/>
        </p:nvCxnSpPr>
        <p:spPr>
          <a:xfrm flipH="1">
            <a:off x="2483555" y="5767581"/>
            <a:ext cx="623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32" idx="1"/>
            <a:endCxn id="160" idx="3"/>
          </p:cNvCxnSpPr>
          <p:nvPr/>
        </p:nvCxnSpPr>
        <p:spPr>
          <a:xfrm flipH="1">
            <a:off x="2483555" y="6316626"/>
            <a:ext cx="623052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"/>
          <p:cNvSpPr>
            <a:spLocks noChangeArrowheads="1"/>
          </p:cNvSpPr>
          <p:nvPr/>
        </p:nvSpPr>
        <p:spPr bwMode="auto">
          <a:xfrm>
            <a:off x="505178" y="1658060"/>
            <a:ext cx="1752600" cy="51026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93374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148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Windows 1.0 to Windows 8.0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8" y="940806"/>
            <a:ext cx="6097742" cy="41485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/>
          <a:stretch/>
        </p:blipFill>
        <p:spPr>
          <a:xfrm>
            <a:off x="381000" y="1066800"/>
            <a:ext cx="3657600" cy="219638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05" y="3962400"/>
            <a:ext cx="3472220" cy="26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Idea?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2" y="1981200"/>
            <a:ext cx="8899288" cy="35661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From Windows 1.0 to Windows 8.0 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MS-DOS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5334000" cy="400236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02866"/>
            <a:ext cx="2162175" cy="21145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657600"/>
            <a:ext cx="463296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MS-DOS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DOS == </a:t>
            </a:r>
            <a:r>
              <a:rPr lang="en-US" dirty="0"/>
              <a:t>Microsoft Disk Operating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The </a:t>
            </a:r>
            <a:r>
              <a:rPr lang="en-US" dirty="0"/>
              <a:t>main operating system </a:t>
            </a:r>
            <a:r>
              <a:rPr lang="en-US" dirty="0" smtClean="0"/>
              <a:t>for IBM PC </a:t>
            </a:r>
          </a:p>
          <a:p>
            <a:r>
              <a:rPr lang="en-US" dirty="0" smtClean="0"/>
              <a:t>Single user and single process</a:t>
            </a:r>
          </a:p>
          <a:p>
            <a:r>
              <a:rPr lang="en-US" dirty="0" smtClean="0"/>
              <a:t>Command line interface </a:t>
            </a:r>
          </a:p>
          <a:p>
            <a:r>
              <a:rPr lang="en-US" dirty="0" smtClean="0"/>
              <a:t>Programmed in Assembly</a:t>
            </a:r>
          </a:p>
          <a:p>
            <a:r>
              <a:rPr lang="en-US" dirty="0" smtClean="0"/>
              <a:t>3D Graphics programs </a:t>
            </a:r>
          </a:p>
          <a:p>
            <a:r>
              <a:rPr lang="en-US" dirty="0" smtClean="0"/>
              <a:t>Gaming Industry and MS-DOS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3556000" cy="2667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Windows 1.0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80" y="1930854"/>
            <a:ext cx="492252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501613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1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1.0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Released on November </a:t>
            </a:r>
            <a:r>
              <a:rPr lang="en-US" dirty="0"/>
              <a:t>20, </a:t>
            </a:r>
            <a:r>
              <a:rPr lang="en-US" dirty="0" smtClean="0"/>
              <a:t>1985</a:t>
            </a:r>
          </a:p>
          <a:p>
            <a:r>
              <a:rPr lang="en-US" dirty="0" smtClean="0"/>
              <a:t>NOT a </a:t>
            </a:r>
            <a:r>
              <a:rPr lang="en-US" dirty="0"/>
              <a:t>complete operating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rather an "operating environment" that extended </a:t>
            </a:r>
            <a:r>
              <a:rPr lang="en-US" dirty="0" smtClean="0"/>
              <a:t>MS-DOS</a:t>
            </a:r>
          </a:p>
          <a:p>
            <a:r>
              <a:rPr lang="en-US" dirty="0" smtClean="0"/>
              <a:t>Multitasking operating environment</a:t>
            </a:r>
          </a:p>
          <a:p>
            <a:r>
              <a:rPr lang="en-US" dirty="0" smtClean="0"/>
              <a:t>The first user </a:t>
            </a:r>
            <a:r>
              <a:rPr lang="en-US" dirty="0"/>
              <a:t>interface-based operating environment on </a:t>
            </a:r>
            <a:r>
              <a:rPr lang="en-US" dirty="0" smtClean="0"/>
              <a:t>the IBM PC platform</a:t>
            </a:r>
          </a:p>
          <a:p>
            <a:r>
              <a:rPr lang="en-US" dirty="0" smtClean="0"/>
              <a:t>Tiled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2.0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438912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71700"/>
            <a:ext cx="3962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5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2.0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Overlapping </a:t>
            </a:r>
            <a:r>
              <a:rPr lang="en-GB" dirty="0" smtClean="0"/>
              <a:t>Windows</a:t>
            </a:r>
          </a:p>
          <a:p>
            <a:r>
              <a:rPr lang="en-GB" sz="3200" dirty="0" smtClean="0"/>
              <a:t>Could </a:t>
            </a:r>
            <a:r>
              <a:rPr lang="en-GB" sz="3200" dirty="0"/>
              <a:t>access 1 megabyte of memory</a:t>
            </a:r>
          </a:p>
          <a:p>
            <a:r>
              <a:rPr lang="en-US" dirty="0"/>
              <a:t>Word and Excel are </a:t>
            </a:r>
            <a:r>
              <a:rPr lang="en-US" dirty="0" smtClean="0"/>
              <a:t>born</a:t>
            </a:r>
            <a:endParaRPr lang="en-US" dirty="0"/>
          </a:p>
          <a:p>
            <a:r>
              <a:rPr lang="en-US" dirty="0" smtClean="0"/>
              <a:t>Terminology </a:t>
            </a:r>
            <a:r>
              <a:rPr lang="en-US" dirty="0"/>
              <a:t>of </a:t>
            </a:r>
            <a:r>
              <a:rPr lang="en-US" dirty="0" smtClean="0"/>
              <a:t>“Minimize” </a:t>
            </a:r>
            <a:r>
              <a:rPr lang="en-US" dirty="0"/>
              <a:t>and </a:t>
            </a:r>
            <a:r>
              <a:rPr lang="en-US" dirty="0" smtClean="0"/>
              <a:t>“Maximize”</a:t>
            </a:r>
          </a:p>
          <a:p>
            <a:r>
              <a:rPr lang="en-US" dirty="0"/>
              <a:t>Third-party developer support for Windows </a:t>
            </a:r>
            <a:r>
              <a:rPr lang="en-US" dirty="0" smtClean="0"/>
              <a:t>increased</a:t>
            </a:r>
          </a:p>
        </p:txBody>
      </p:sp>
    </p:spTree>
    <p:extLst>
      <p:ext uri="{BB962C8B-B14F-4D97-AF65-F5344CB8AC3E}">
        <p14:creationId xmlns:p14="http://schemas.microsoft.com/office/powerpoint/2010/main" val="803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4961"/>
            <a:ext cx="3886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70" y="4128856"/>
            <a:ext cx="1995488" cy="238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4107085"/>
            <a:ext cx="1995489" cy="238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66800"/>
            <a:ext cx="4495800" cy="293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1410</TotalTime>
  <Words>677</Words>
  <Application>Microsoft Office PowerPoint</Application>
  <PresentationFormat>On-screen Show (4:3)</PresentationFormat>
  <Paragraphs>167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</vt:lpstr>
      <vt:lpstr>Consolas</vt:lpstr>
      <vt:lpstr>Corbel</vt:lpstr>
      <vt:lpstr>Wingdings 2</vt:lpstr>
      <vt:lpstr>Telerik Academy</vt:lpstr>
      <vt:lpstr>History of Windows OS</vt:lpstr>
      <vt:lpstr>Table of Contents</vt:lpstr>
      <vt:lpstr>MS-DOS</vt:lpstr>
      <vt:lpstr>MS-DOS (2)</vt:lpstr>
      <vt:lpstr>Windows 1.0</vt:lpstr>
      <vt:lpstr>Windows 1.0 (2)</vt:lpstr>
      <vt:lpstr>Windows 2.0</vt:lpstr>
      <vt:lpstr>Windows 2.0 (2)</vt:lpstr>
      <vt:lpstr>Windows 3.X</vt:lpstr>
      <vt:lpstr>Windows 3.X</vt:lpstr>
      <vt:lpstr>OS/2</vt:lpstr>
      <vt:lpstr>Windows NT</vt:lpstr>
      <vt:lpstr>Windows NT</vt:lpstr>
      <vt:lpstr>Windows 9X</vt:lpstr>
      <vt:lpstr>Windows 9X (2)</vt:lpstr>
      <vt:lpstr>Windows 2000</vt:lpstr>
      <vt:lpstr>Windows 2000 (2)</vt:lpstr>
      <vt:lpstr>Windows XP</vt:lpstr>
      <vt:lpstr>Windows XP (2)</vt:lpstr>
      <vt:lpstr>Windows Vista</vt:lpstr>
      <vt:lpstr>Windows 7</vt:lpstr>
      <vt:lpstr>Windows 8</vt:lpstr>
      <vt:lpstr>Windows 8 (2)</vt:lpstr>
      <vt:lpstr>Windows OS History</vt:lpstr>
      <vt:lpstr>From Windows 1.0 to Windows 8.0</vt:lpstr>
      <vt:lpstr>New Idea?</vt:lpstr>
      <vt:lpstr>From Windows 1.0 to Windows 8.0 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- Windows History</dc:title>
  <dc:subject>Telerik Software Academy</dc:subject>
  <dc:creator>Svetlin Nakov</dc:creator>
  <cp:keywords>telerik software academy, free courses for developers</cp:keywords>
  <cp:lastModifiedBy>Borislav Varadinov</cp:lastModifiedBy>
  <cp:revision>387</cp:revision>
  <dcterms:created xsi:type="dcterms:W3CDTF">2007-12-08T16:03:35Z</dcterms:created>
  <dcterms:modified xsi:type="dcterms:W3CDTF">2013-03-14T12:57:53Z</dcterms:modified>
  <cp:category>software engineering</cp:category>
</cp:coreProperties>
</file>