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320" r:id="rId2"/>
    <p:sldId id="321" r:id="rId3"/>
    <p:sldId id="341" r:id="rId4"/>
    <p:sldId id="355" r:id="rId5"/>
    <p:sldId id="356" r:id="rId6"/>
    <p:sldId id="342" r:id="rId7"/>
    <p:sldId id="352" r:id="rId8"/>
    <p:sldId id="345" r:id="rId9"/>
    <p:sldId id="347" r:id="rId10"/>
    <p:sldId id="348" r:id="rId11"/>
    <p:sldId id="349" r:id="rId12"/>
    <p:sldId id="351" r:id="rId13"/>
    <p:sldId id="350" r:id="rId14"/>
    <p:sldId id="358" r:id="rId15"/>
    <p:sldId id="346" r:id="rId16"/>
    <p:sldId id="343" r:id="rId17"/>
    <p:sldId id="344" r:id="rId18"/>
    <p:sldId id="334" r:id="rId19"/>
    <p:sldId id="333" r:id="rId20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ED000"/>
    <a:srgbClr val="F5FFC2"/>
    <a:srgbClr val="9BCC00"/>
    <a:srgbClr val="F4FCD8"/>
    <a:srgbClr val="E8FFC8"/>
    <a:srgbClr val="FAF7C8"/>
    <a:srgbClr val="FAF8C8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75" autoAdjust="0"/>
    <p:restoredTop sz="95405" autoAdjust="0"/>
  </p:normalViewPr>
  <p:slideViewPr>
    <p:cSldViewPr>
      <p:cViewPr varScale="1">
        <p:scale>
          <a:sx n="89" d="100"/>
          <a:sy n="89" d="100"/>
        </p:scale>
        <p:origin x="111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3/14/2013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</inkml:traceFormat>
        <inkml:channelProperties>
          <inkml:channelProperty channel="X" name="resolution" value="73.84615" units="1/cm"/>
          <inkml:channelProperty channel="Y" name="resolution" value="37.5" units="1/cm"/>
        </inkml:channelProperties>
      </inkml:inkSource>
      <inkml:timestamp xml:id="ts0" timeString="2013-03-01T16:36:58.8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6740 10644,'0'0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3/14/2013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812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850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6035" y="1776307"/>
            <a:ext cx="8229600" cy="1524000"/>
          </a:xfrm>
        </p:spPr>
        <p:txBody>
          <a:bodyPr/>
          <a:lstStyle/>
          <a:p>
            <a:r>
              <a:rPr lang="en-US" sz="4800" dirty="0" smtClean="0"/>
              <a:t>Storage Technologies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Redundant Array </a:t>
            </a:r>
            <a:r>
              <a:rPr lang="en-US" dirty="0"/>
              <a:t>of </a:t>
            </a:r>
            <a:r>
              <a:rPr lang="en-US" dirty="0" smtClean="0"/>
              <a:t>Independent Disks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Borislav Varadinov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 rot="21145880">
            <a:off x="360590" y="1270200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 rot="21145880">
            <a:off x="436790" y="1555891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System Administrator</a:t>
            </a:r>
            <a:endParaRPr lang="en-US" dirty="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5410200" y="4572000"/>
            <a:ext cx="2862695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Marian </a:t>
            </a:r>
            <a:r>
              <a:rPr lang="en-US" dirty="0" err="1" smtClean="0"/>
              <a:t>Marinov</a:t>
            </a:r>
            <a:endParaRPr lang="en-US" dirty="0"/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5422901" y="5029200"/>
            <a:ext cx="2621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dirty="0" smtClean="0">
                <a:effectLst>
                  <a:outerShdw dist="17961" dir="2700000">
                    <a:scrgbClr r="0" g="0" b="0"/>
                  </a:outerShdw>
                </a:effectLst>
                <a:latin typeface="Liberation Sans" pitchFamily="34"/>
              </a:rPr>
              <a:t>CEO of 1H Ltd.</a:t>
            </a:r>
            <a:endParaRPr lang="en-US" sz="2400" dirty="0">
              <a:effectLst>
                <a:outerShdw dist="17961" dir="2700000">
                  <a:scrgbClr r="0" g="0" b="0"/>
                </a:outerShdw>
              </a:effectLst>
              <a:latin typeface="Liberation Sans" pitchFamily="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19437" y="5374687"/>
            <a:ext cx="21098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sz="2400" b="1" dirty="0">
                <a:effectLst>
                  <a:outerShdw dist="17961" dir="2700000">
                    <a:scrgbClr r="0" g="0" b="0"/>
                  </a:outerShdw>
                </a:effectLst>
                <a:latin typeface="Liberation Sans" pitchFamily="34"/>
              </a:rPr>
              <a:t>mm@1h.com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8172" y="5391090"/>
            <a:ext cx="3838864" cy="461665"/>
          </a:xfrm>
        </p:spPr>
        <p:txBody>
          <a:bodyPr/>
          <a:lstStyle/>
          <a:p>
            <a:r>
              <a:rPr lang="en-US" sz="2400" dirty="0">
                <a:solidFill>
                  <a:srgbClr val="EBFFC2"/>
                </a:solidFill>
                <a:effectLst>
                  <a:outerShdw dist="17961" dir="2700000">
                    <a:scrgbClr r="0" g="0" b="0"/>
                  </a:outerShdw>
                </a:effectLst>
                <a:latin typeface="Liberation Sans" pitchFamily="34"/>
              </a:rPr>
              <a:t>bobi@itp.bg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36057" y="592734"/>
            <a:ext cx="2575298" cy="1828571"/>
            <a:chOff x="4159514" y="681603"/>
            <a:chExt cx="2575298" cy="182857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9514" y="681603"/>
              <a:ext cx="1828571" cy="182857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8357" y="1622011"/>
              <a:ext cx="783643" cy="772286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598317">
              <a:off x="5344102" y="792230"/>
              <a:ext cx="1390710" cy="139071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838200" y="2667000"/>
            <a:ext cx="7239000" cy="2971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6220701" y="3099644"/>
            <a:ext cx="1219200" cy="1983881"/>
            <a:chOff x="2890610" y="3712824"/>
            <a:chExt cx="1219200" cy="1983881"/>
          </a:xfrm>
        </p:grpSpPr>
        <p:sp>
          <p:nvSpPr>
            <p:cNvPr id="94" name="Flowchart: Magnetic Disk 93"/>
            <p:cNvSpPr/>
            <p:nvPr/>
          </p:nvSpPr>
          <p:spPr>
            <a:xfrm>
              <a:off x="2890610" y="4932384"/>
              <a:ext cx="1219200" cy="764321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5" name="Flowchart: Magnetic Disk 94"/>
            <p:cNvSpPr/>
            <p:nvPr/>
          </p:nvSpPr>
          <p:spPr>
            <a:xfrm>
              <a:off x="2890610" y="4678936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6" name="Flowchart: Magnetic Disk 95"/>
            <p:cNvSpPr/>
            <p:nvPr/>
          </p:nvSpPr>
          <p:spPr>
            <a:xfrm>
              <a:off x="2890610" y="4353174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7" name="Flowchart: Magnetic Disk 96"/>
            <p:cNvSpPr/>
            <p:nvPr/>
          </p:nvSpPr>
          <p:spPr>
            <a:xfrm>
              <a:off x="2890610" y="4024806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8" name="Flowchart: Magnetic Disk 97"/>
            <p:cNvSpPr/>
            <p:nvPr/>
          </p:nvSpPr>
          <p:spPr>
            <a:xfrm>
              <a:off x="2890610" y="3712824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585372" y="3099644"/>
            <a:ext cx="1219200" cy="1983881"/>
            <a:chOff x="2890610" y="3712824"/>
            <a:chExt cx="1219200" cy="1983881"/>
          </a:xfrm>
        </p:grpSpPr>
        <p:sp>
          <p:nvSpPr>
            <p:cNvPr id="88" name="Flowchart: Magnetic Disk 87"/>
            <p:cNvSpPr/>
            <p:nvPr/>
          </p:nvSpPr>
          <p:spPr>
            <a:xfrm>
              <a:off x="2890610" y="4932384"/>
              <a:ext cx="1219200" cy="764321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9" name="Flowchart: Magnetic Disk 88"/>
            <p:cNvSpPr/>
            <p:nvPr/>
          </p:nvSpPr>
          <p:spPr>
            <a:xfrm>
              <a:off x="2890610" y="4678936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0" name="Flowchart: Magnetic Disk 89"/>
            <p:cNvSpPr/>
            <p:nvPr/>
          </p:nvSpPr>
          <p:spPr>
            <a:xfrm>
              <a:off x="2890610" y="4353174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1" name="Flowchart: Magnetic Disk 90"/>
            <p:cNvSpPr/>
            <p:nvPr/>
          </p:nvSpPr>
          <p:spPr>
            <a:xfrm>
              <a:off x="2890610" y="4024806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2" name="Flowchart: Magnetic Disk 91"/>
            <p:cNvSpPr/>
            <p:nvPr/>
          </p:nvSpPr>
          <p:spPr>
            <a:xfrm>
              <a:off x="2890610" y="3712824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009613" y="3099644"/>
            <a:ext cx="1219200" cy="1983881"/>
            <a:chOff x="2890610" y="3712824"/>
            <a:chExt cx="1219200" cy="1983881"/>
          </a:xfrm>
        </p:grpSpPr>
        <p:sp>
          <p:nvSpPr>
            <p:cNvPr id="82" name="Flowchart: Magnetic Disk 81"/>
            <p:cNvSpPr/>
            <p:nvPr/>
          </p:nvSpPr>
          <p:spPr>
            <a:xfrm>
              <a:off x="2890610" y="4932384"/>
              <a:ext cx="1219200" cy="764321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3" name="Flowchart: Magnetic Disk 82"/>
            <p:cNvSpPr/>
            <p:nvPr/>
          </p:nvSpPr>
          <p:spPr>
            <a:xfrm>
              <a:off x="2890610" y="4678936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4" name="Flowchart: Magnetic Disk 83"/>
            <p:cNvSpPr/>
            <p:nvPr/>
          </p:nvSpPr>
          <p:spPr>
            <a:xfrm>
              <a:off x="2890610" y="4353174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5" name="Flowchart: Magnetic Disk 84"/>
            <p:cNvSpPr/>
            <p:nvPr/>
          </p:nvSpPr>
          <p:spPr>
            <a:xfrm>
              <a:off x="2890610" y="4024806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6" name="Flowchart: Magnetic Disk 85"/>
            <p:cNvSpPr/>
            <p:nvPr/>
          </p:nvSpPr>
          <p:spPr>
            <a:xfrm>
              <a:off x="2890610" y="3712824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364622" y="3099644"/>
            <a:ext cx="1219200" cy="1983881"/>
            <a:chOff x="2890610" y="3712824"/>
            <a:chExt cx="1219200" cy="1983881"/>
          </a:xfrm>
        </p:grpSpPr>
        <p:sp>
          <p:nvSpPr>
            <p:cNvPr id="76" name="Flowchart: Magnetic Disk 75"/>
            <p:cNvSpPr/>
            <p:nvPr/>
          </p:nvSpPr>
          <p:spPr>
            <a:xfrm>
              <a:off x="2890610" y="4932384"/>
              <a:ext cx="1219200" cy="764321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7" name="Flowchart: Magnetic Disk 76"/>
            <p:cNvSpPr/>
            <p:nvPr/>
          </p:nvSpPr>
          <p:spPr>
            <a:xfrm>
              <a:off x="2890610" y="4678936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8" name="Flowchart: Magnetic Disk 77"/>
            <p:cNvSpPr/>
            <p:nvPr/>
          </p:nvSpPr>
          <p:spPr>
            <a:xfrm>
              <a:off x="2890610" y="4353174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9" name="Flowchart: Magnetic Disk 78"/>
            <p:cNvSpPr/>
            <p:nvPr/>
          </p:nvSpPr>
          <p:spPr>
            <a:xfrm>
              <a:off x="2890610" y="4024806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0" name="Flowchart: Magnetic Disk 79"/>
            <p:cNvSpPr/>
            <p:nvPr/>
          </p:nvSpPr>
          <p:spPr>
            <a:xfrm>
              <a:off x="2890610" y="3712824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Minimum disk == </a:t>
            </a:r>
            <a:r>
              <a:rPr lang="en-US" dirty="0" smtClean="0"/>
              <a:t>3</a:t>
            </a:r>
          </a:p>
          <a:p>
            <a:r>
              <a:rPr lang="en-US" dirty="0" smtClean="0"/>
              <a:t>Storage efficiency: Number </a:t>
            </a:r>
            <a:r>
              <a:rPr lang="en-US" dirty="0"/>
              <a:t>of Drives - 1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76400" y="4057038"/>
            <a:ext cx="656492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C1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99051" y="4052150"/>
            <a:ext cx="656492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Cp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99051" y="3695038"/>
            <a:ext cx="656492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B2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85707" y="3695038"/>
            <a:ext cx="656492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B1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99051" y="3344535"/>
            <a:ext cx="656492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A2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76400" y="3341914"/>
            <a:ext cx="656492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26744" y="5010867"/>
            <a:ext cx="1105744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Disk 1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88958" y="5010867"/>
            <a:ext cx="1075838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Disk 2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921541" y="4057038"/>
            <a:ext cx="656492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C2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544192" y="4052150"/>
            <a:ext cx="656492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44192" y="3695038"/>
            <a:ext cx="656492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B3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930848" y="3695038"/>
            <a:ext cx="656492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544192" y="3344535"/>
            <a:ext cx="656492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21541" y="3341914"/>
            <a:ext cx="656492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A3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671885" y="5010867"/>
            <a:ext cx="1105744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Disk 3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34099" y="5010867"/>
            <a:ext cx="1075838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Disk 4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63089" y="4428889"/>
            <a:ext cx="656492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Dp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285740" y="4424001"/>
            <a:ext cx="656492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908230" y="4428889"/>
            <a:ext cx="656492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530881" y="4424001"/>
            <a:ext cx="656492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40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81000" y="2743200"/>
            <a:ext cx="8382000" cy="2971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7155496" y="3170716"/>
            <a:ext cx="1219200" cy="1983881"/>
            <a:chOff x="2890610" y="3712824"/>
            <a:chExt cx="1219200" cy="1983881"/>
          </a:xfrm>
        </p:grpSpPr>
        <p:sp>
          <p:nvSpPr>
            <p:cNvPr id="82" name="Flowchart: Magnetic Disk 81"/>
            <p:cNvSpPr/>
            <p:nvPr/>
          </p:nvSpPr>
          <p:spPr>
            <a:xfrm>
              <a:off x="2890610" y="4932384"/>
              <a:ext cx="1219200" cy="764321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3" name="Flowchart: Magnetic Disk 82"/>
            <p:cNvSpPr/>
            <p:nvPr/>
          </p:nvSpPr>
          <p:spPr>
            <a:xfrm>
              <a:off x="2890610" y="4678936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4" name="Flowchart: Magnetic Disk 83"/>
            <p:cNvSpPr/>
            <p:nvPr/>
          </p:nvSpPr>
          <p:spPr>
            <a:xfrm>
              <a:off x="2890610" y="4353174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5" name="Flowchart: Magnetic Disk 84"/>
            <p:cNvSpPr/>
            <p:nvPr/>
          </p:nvSpPr>
          <p:spPr>
            <a:xfrm>
              <a:off x="2890610" y="4024806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6" name="Flowchart: Magnetic Disk 85"/>
            <p:cNvSpPr/>
            <p:nvPr/>
          </p:nvSpPr>
          <p:spPr>
            <a:xfrm>
              <a:off x="2890610" y="3712824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514172" y="3170716"/>
            <a:ext cx="1219200" cy="1983881"/>
            <a:chOff x="2890610" y="3712824"/>
            <a:chExt cx="1219200" cy="1983881"/>
          </a:xfrm>
        </p:grpSpPr>
        <p:sp>
          <p:nvSpPr>
            <p:cNvPr id="76" name="Flowchart: Magnetic Disk 75"/>
            <p:cNvSpPr/>
            <p:nvPr/>
          </p:nvSpPr>
          <p:spPr>
            <a:xfrm>
              <a:off x="2890610" y="4932384"/>
              <a:ext cx="1219200" cy="764321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7" name="Flowchart: Magnetic Disk 76"/>
            <p:cNvSpPr/>
            <p:nvPr/>
          </p:nvSpPr>
          <p:spPr>
            <a:xfrm>
              <a:off x="2890610" y="4678936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8" name="Flowchart: Magnetic Disk 77"/>
            <p:cNvSpPr/>
            <p:nvPr/>
          </p:nvSpPr>
          <p:spPr>
            <a:xfrm>
              <a:off x="2890610" y="4353174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9" name="Flowchart: Magnetic Disk 78"/>
            <p:cNvSpPr/>
            <p:nvPr/>
          </p:nvSpPr>
          <p:spPr>
            <a:xfrm>
              <a:off x="2890610" y="4024806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0" name="Flowchart: Magnetic Disk 79"/>
            <p:cNvSpPr/>
            <p:nvPr/>
          </p:nvSpPr>
          <p:spPr>
            <a:xfrm>
              <a:off x="2890610" y="3712824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907623" y="3170716"/>
            <a:ext cx="1219200" cy="1983881"/>
            <a:chOff x="2890610" y="3712824"/>
            <a:chExt cx="1219200" cy="1983881"/>
          </a:xfrm>
        </p:grpSpPr>
        <p:sp>
          <p:nvSpPr>
            <p:cNvPr id="70" name="Flowchart: Magnetic Disk 69"/>
            <p:cNvSpPr/>
            <p:nvPr/>
          </p:nvSpPr>
          <p:spPr>
            <a:xfrm>
              <a:off x="2890610" y="4932384"/>
              <a:ext cx="1219200" cy="764321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1" name="Flowchart: Magnetic Disk 70"/>
            <p:cNvSpPr/>
            <p:nvPr/>
          </p:nvSpPr>
          <p:spPr>
            <a:xfrm>
              <a:off x="2890610" y="4678936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2" name="Flowchart: Magnetic Disk 71"/>
            <p:cNvSpPr/>
            <p:nvPr/>
          </p:nvSpPr>
          <p:spPr>
            <a:xfrm>
              <a:off x="2890610" y="4353174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3" name="Flowchart: Magnetic Disk 72"/>
            <p:cNvSpPr/>
            <p:nvPr/>
          </p:nvSpPr>
          <p:spPr>
            <a:xfrm>
              <a:off x="2890610" y="4024806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4" name="Flowchart: Magnetic Disk 73"/>
            <p:cNvSpPr/>
            <p:nvPr/>
          </p:nvSpPr>
          <p:spPr>
            <a:xfrm>
              <a:off x="2890610" y="3712824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321126" y="3175350"/>
            <a:ext cx="1219200" cy="1983881"/>
            <a:chOff x="2890610" y="3712824"/>
            <a:chExt cx="1219200" cy="1983881"/>
          </a:xfrm>
        </p:grpSpPr>
        <p:sp>
          <p:nvSpPr>
            <p:cNvPr id="64" name="Flowchart: Magnetic Disk 63"/>
            <p:cNvSpPr/>
            <p:nvPr/>
          </p:nvSpPr>
          <p:spPr>
            <a:xfrm>
              <a:off x="2890610" y="4932384"/>
              <a:ext cx="1219200" cy="764321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5" name="Flowchart: Magnetic Disk 64"/>
            <p:cNvSpPr/>
            <p:nvPr/>
          </p:nvSpPr>
          <p:spPr>
            <a:xfrm>
              <a:off x="2890610" y="4678936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6" name="Flowchart: Magnetic Disk 65"/>
            <p:cNvSpPr/>
            <p:nvPr/>
          </p:nvSpPr>
          <p:spPr>
            <a:xfrm>
              <a:off x="2890610" y="4353174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7" name="Flowchart: Magnetic Disk 66"/>
            <p:cNvSpPr/>
            <p:nvPr/>
          </p:nvSpPr>
          <p:spPr>
            <a:xfrm>
              <a:off x="2890610" y="4024806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8" name="Flowchart: Magnetic Disk 67"/>
            <p:cNvSpPr/>
            <p:nvPr/>
          </p:nvSpPr>
          <p:spPr>
            <a:xfrm>
              <a:off x="2890610" y="3712824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51854" y="3176963"/>
            <a:ext cx="1219200" cy="1983881"/>
            <a:chOff x="2890610" y="3712824"/>
            <a:chExt cx="1219200" cy="1983881"/>
          </a:xfrm>
        </p:grpSpPr>
        <p:sp>
          <p:nvSpPr>
            <p:cNvPr id="58" name="Flowchart: Magnetic Disk 57"/>
            <p:cNvSpPr/>
            <p:nvPr/>
          </p:nvSpPr>
          <p:spPr>
            <a:xfrm>
              <a:off x="2890610" y="4932384"/>
              <a:ext cx="1219200" cy="764321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9" name="Flowchart: Magnetic Disk 58"/>
            <p:cNvSpPr/>
            <p:nvPr/>
          </p:nvSpPr>
          <p:spPr>
            <a:xfrm>
              <a:off x="2890610" y="4678936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0" name="Flowchart: Magnetic Disk 59"/>
            <p:cNvSpPr/>
            <p:nvPr/>
          </p:nvSpPr>
          <p:spPr>
            <a:xfrm>
              <a:off x="2890610" y="4353174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1" name="Flowchart: Magnetic Disk 60"/>
            <p:cNvSpPr/>
            <p:nvPr/>
          </p:nvSpPr>
          <p:spPr>
            <a:xfrm>
              <a:off x="2890610" y="4024806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2" name="Flowchart: Magnetic Disk 61"/>
            <p:cNvSpPr/>
            <p:nvPr/>
          </p:nvSpPr>
          <p:spPr>
            <a:xfrm>
              <a:off x="2890610" y="3712824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Storage efficiency: Number of Drives </a:t>
            </a:r>
            <a:r>
              <a:rPr lang="en-US" dirty="0" smtClean="0"/>
              <a:t>– 2</a:t>
            </a:r>
          </a:p>
          <a:p>
            <a:r>
              <a:rPr lang="en-US" dirty="0" smtClean="0"/>
              <a:t>Minimum </a:t>
            </a:r>
            <a:r>
              <a:rPr lang="en-US" dirty="0"/>
              <a:t>disk == </a:t>
            </a:r>
            <a:r>
              <a:rPr lang="en-US" dirty="0" smtClean="0"/>
              <a:t>4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53732" y="4163783"/>
            <a:ext cx="656492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C1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76383" y="4158895"/>
            <a:ext cx="656492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Cp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76383" y="3801783"/>
            <a:ext cx="656492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B2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3039" y="3801783"/>
            <a:ext cx="656492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B1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76383" y="3451280"/>
            <a:ext cx="656492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A2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3732" y="3448659"/>
            <a:ext cx="656492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8375" y="5037166"/>
            <a:ext cx="1105744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Disk 1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70589" y="5037166"/>
            <a:ext cx="1075838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Disk 2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98873" y="4163783"/>
            <a:ext cx="656492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Cq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21524" y="4158895"/>
            <a:ext cx="656492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21524" y="3801783"/>
            <a:ext cx="656492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Bq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08180" y="3801783"/>
            <a:ext cx="656492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21524" y="3451280"/>
            <a:ext cx="656492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98873" y="3448659"/>
            <a:ext cx="656492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A3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53516" y="5037166"/>
            <a:ext cx="1105744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Disk 3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15730" y="5037166"/>
            <a:ext cx="1075838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Disk 4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40421" y="4535634"/>
            <a:ext cx="656492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Dp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63072" y="4530746"/>
            <a:ext cx="656492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Dq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85562" y="4535634"/>
            <a:ext cx="656492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808213" y="4530746"/>
            <a:ext cx="656492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467600" y="4155609"/>
            <a:ext cx="656492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467600" y="3798497"/>
            <a:ext cx="656492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B3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467600" y="3447994"/>
            <a:ext cx="656492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Aq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61806" y="5033880"/>
            <a:ext cx="1075838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Disk 5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54289" y="4527460"/>
            <a:ext cx="656492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17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tangle 210"/>
          <p:cNvSpPr/>
          <p:nvPr/>
        </p:nvSpPr>
        <p:spPr bwMode="auto">
          <a:xfrm>
            <a:off x="1513990" y="3352800"/>
            <a:ext cx="2791968" cy="2590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</a:t>
            </a:r>
            <a:r>
              <a:rPr lang="bg-BG" dirty="0" smtClean="0"/>
              <a:t>01 </a:t>
            </a:r>
            <a:r>
              <a:rPr lang="en-US" dirty="0" smtClean="0"/>
              <a:t>(0+1)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943600"/>
          </a:xfrm>
        </p:spPr>
        <p:txBody>
          <a:bodyPr/>
          <a:lstStyle/>
          <a:p>
            <a:r>
              <a:rPr lang="en-US" sz="2400" dirty="0" smtClean="0"/>
              <a:t>Mirror </a:t>
            </a:r>
            <a:r>
              <a:rPr lang="en-US" sz="2400" dirty="0"/>
              <a:t>of stripes</a:t>
            </a:r>
          </a:p>
          <a:p>
            <a:r>
              <a:rPr lang="en-US" sz="2400" dirty="0" smtClean="0"/>
              <a:t>Storage </a:t>
            </a:r>
            <a:r>
              <a:rPr lang="en-US" sz="2400" dirty="0"/>
              <a:t>efficiency: 50 </a:t>
            </a:r>
            <a:r>
              <a:rPr lang="en-US" sz="2400" dirty="0" smtClean="0"/>
              <a:t>%</a:t>
            </a:r>
          </a:p>
          <a:p>
            <a:r>
              <a:rPr lang="en-US" sz="2400" dirty="0" smtClean="0"/>
              <a:t>Minimum </a:t>
            </a:r>
            <a:r>
              <a:rPr lang="en-US" sz="2400" dirty="0"/>
              <a:t>disk == </a:t>
            </a:r>
            <a:r>
              <a:rPr lang="en-US" sz="2400" dirty="0" smtClean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pSp>
        <p:nvGrpSpPr>
          <p:cNvPr id="169" name="Group 168"/>
          <p:cNvGrpSpPr/>
          <p:nvPr/>
        </p:nvGrpSpPr>
        <p:grpSpPr>
          <a:xfrm>
            <a:off x="1971190" y="3975491"/>
            <a:ext cx="750994" cy="1734130"/>
            <a:chOff x="2890610" y="3712824"/>
            <a:chExt cx="1219200" cy="1983881"/>
          </a:xfrm>
        </p:grpSpPr>
        <p:sp>
          <p:nvSpPr>
            <p:cNvPr id="170" name="Flowchart: Magnetic Disk 169"/>
            <p:cNvSpPr/>
            <p:nvPr/>
          </p:nvSpPr>
          <p:spPr>
            <a:xfrm>
              <a:off x="2890610" y="4932384"/>
              <a:ext cx="1219200" cy="764321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71" name="Flowchart: Magnetic Disk 170"/>
            <p:cNvSpPr/>
            <p:nvPr/>
          </p:nvSpPr>
          <p:spPr>
            <a:xfrm>
              <a:off x="2890610" y="4678936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72" name="Flowchart: Magnetic Disk 171"/>
            <p:cNvSpPr/>
            <p:nvPr/>
          </p:nvSpPr>
          <p:spPr>
            <a:xfrm>
              <a:off x="2890610" y="4353174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73" name="Flowchart: Magnetic Disk 172"/>
            <p:cNvSpPr/>
            <p:nvPr/>
          </p:nvSpPr>
          <p:spPr>
            <a:xfrm>
              <a:off x="2890610" y="4024806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74" name="Flowchart: Magnetic Disk 173"/>
            <p:cNvSpPr/>
            <p:nvPr/>
          </p:nvSpPr>
          <p:spPr>
            <a:xfrm>
              <a:off x="2890610" y="3712824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175" name="TextBox 174"/>
          <p:cNvSpPr txBox="1"/>
          <p:nvPr/>
        </p:nvSpPr>
        <p:spPr>
          <a:xfrm>
            <a:off x="2132366" y="4891922"/>
            <a:ext cx="444012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A5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132366" y="4546324"/>
            <a:ext cx="444012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A3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132366" y="4181911"/>
            <a:ext cx="444012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2132366" y="5250785"/>
            <a:ext cx="444012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A7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8" name="Group 187"/>
          <p:cNvGrpSpPr/>
          <p:nvPr/>
        </p:nvGrpSpPr>
        <p:grpSpPr>
          <a:xfrm>
            <a:off x="3068470" y="3984635"/>
            <a:ext cx="750994" cy="1734130"/>
            <a:chOff x="2890610" y="3712824"/>
            <a:chExt cx="1219200" cy="1983881"/>
          </a:xfrm>
        </p:grpSpPr>
        <p:sp>
          <p:nvSpPr>
            <p:cNvPr id="189" name="Flowchart: Magnetic Disk 188"/>
            <p:cNvSpPr/>
            <p:nvPr/>
          </p:nvSpPr>
          <p:spPr>
            <a:xfrm>
              <a:off x="2890610" y="4932384"/>
              <a:ext cx="1219200" cy="764321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90" name="Flowchart: Magnetic Disk 189"/>
            <p:cNvSpPr/>
            <p:nvPr/>
          </p:nvSpPr>
          <p:spPr>
            <a:xfrm>
              <a:off x="2890610" y="4678936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91" name="Flowchart: Magnetic Disk 190"/>
            <p:cNvSpPr/>
            <p:nvPr/>
          </p:nvSpPr>
          <p:spPr>
            <a:xfrm>
              <a:off x="2890610" y="4353174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92" name="Flowchart: Magnetic Disk 191"/>
            <p:cNvSpPr/>
            <p:nvPr/>
          </p:nvSpPr>
          <p:spPr>
            <a:xfrm>
              <a:off x="2890610" y="4024806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93" name="Flowchart: Magnetic Disk 192"/>
            <p:cNvSpPr/>
            <p:nvPr/>
          </p:nvSpPr>
          <p:spPr>
            <a:xfrm>
              <a:off x="2890610" y="3712824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194" name="TextBox 193"/>
          <p:cNvSpPr txBox="1"/>
          <p:nvPr/>
        </p:nvSpPr>
        <p:spPr>
          <a:xfrm>
            <a:off x="3229646" y="4901066"/>
            <a:ext cx="444012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A6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3229646" y="4555468"/>
            <a:ext cx="444012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A4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3229646" y="4191055"/>
            <a:ext cx="444012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A2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3229646" y="5259929"/>
            <a:ext cx="444012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A8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Elbow Connector 5"/>
          <p:cNvCxnSpPr>
            <a:stCxn id="174" idx="1"/>
            <a:endCxn id="193" idx="1"/>
          </p:cNvCxnSpPr>
          <p:nvPr/>
        </p:nvCxnSpPr>
        <p:spPr>
          <a:xfrm rot="16200000" flipH="1">
            <a:off x="2890755" y="3431423"/>
            <a:ext cx="9144" cy="1097280"/>
          </a:xfrm>
          <a:prstGeom prst="bentConnector3">
            <a:avLst>
              <a:gd name="adj1" fmla="val -250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6" name="Rectangle 245"/>
          <p:cNvSpPr/>
          <p:nvPr/>
        </p:nvSpPr>
        <p:spPr bwMode="auto">
          <a:xfrm>
            <a:off x="4886209" y="3376380"/>
            <a:ext cx="2791968" cy="2590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247" name="Group 246"/>
          <p:cNvGrpSpPr/>
          <p:nvPr/>
        </p:nvGrpSpPr>
        <p:grpSpPr>
          <a:xfrm>
            <a:off x="5343409" y="3999071"/>
            <a:ext cx="750994" cy="1734130"/>
            <a:chOff x="2890610" y="3712824"/>
            <a:chExt cx="1219200" cy="1983881"/>
          </a:xfrm>
        </p:grpSpPr>
        <p:sp>
          <p:nvSpPr>
            <p:cNvPr id="248" name="Flowchart: Magnetic Disk 247"/>
            <p:cNvSpPr/>
            <p:nvPr/>
          </p:nvSpPr>
          <p:spPr>
            <a:xfrm>
              <a:off x="2890610" y="4932384"/>
              <a:ext cx="1219200" cy="764321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49" name="Flowchart: Magnetic Disk 248"/>
            <p:cNvSpPr/>
            <p:nvPr/>
          </p:nvSpPr>
          <p:spPr>
            <a:xfrm>
              <a:off x="2890610" y="4678936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50" name="Flowchart: Magnetic Disk 249"/>
            <p:cNvSpPr/>
            <p:nvPr/>
          </p:nvSpPr>
          <p:spPr>
            <a:xfrm>
              <a:off x="2890610" y="4353174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51" name="Flowchart: Magnetic Disk 250"/>
            <p:cNvSpPr/>
            <p:nvPr/>
          </p:nvSpPr>
          <p:spPr>
            <a:xfrm>
              <a:off x="2890610" y="4024806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52" name="Flowchart: Magnetic Disk 251"/>
            <p:cNvSpPr/>
            <p:nvPr/>
          </p:nvSpPr>
          <p:spPr>
            <a:xfrm>
              <a:off x="2890610" y="3712824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253" name="TextBox 252"/>
          <p:cNvSpPr txBox="1"/>
          <p:nvPr/>
        </p:nvSpPr>
        <p:spPr>
          <a:xfrm>
            <a:off x="5504585" y="4915502"/>
            <a:ext cx="444012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A5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5504585" y="4569904"/>
            <a:ext cx="444012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A3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5504585" y="4205491"/>
            <a:ext cx="444012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5504585" y="5274365"/>
            <a:ext cx="444012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A7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7" name="Group 256"/>
          <p:cNvGrpSpPr/>
          <p:nvPr/>
        </p:nvGrpSpPr>
        <p:grpSpPr>
          <a:xfrm>
            <a:off x="6440689" y="4008215"/>
            <a:ext cx="750994" cy="1734130"/>
            <a:chOff x="2890610" y="3712824"/>
            <a:chExt cx="1219200" cy="1983881"/>
          </a:xfrm>
        </p:grpSpPr>
        <p:sp>
          <p:nvSpPr>
            <p:cNvPr id="258" name="Flowchart: Magnetic Disk 257"/>
            <p:cNvSpPr/>
            <p:nvPr/>
          </p:nvSpPr>
          <p:spPr>
            <a:xfrm>
              <a:off x="2890610" y="4932384"/>
              <a:ext cx="1219200" cy="764321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59" name="Flowchart: Magnetic Disk 258"/>
            <p:cNvSpPr/>
            <p:nvPr/>
          </p:nvSpPr>
          <p:spPr>
            <a:xfrm>
              <a:off x="2890610" y="4678936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60" name="Flowchart: Magnetic Disk 259"/>
            <p:cNvSpPr/>
            <p:nvPr/>
          </p:nvSpPr>
          <p:spPr>
            <a:xfrm>
              <a:off x="2890610" y="4353174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61" name="Flowchart: Magnetic Disk 260"/>
            <p:cNvSpPr/>
            <p:nvPr/>
          </p:nvSpPr>
          <p:spPr>
            <a:xfrm>
              <a:off x="2890610" y="4024806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62" name="Flowchart: Magnetic Disk 261"/>
            <p:cNvSpPr/>
            <p:nvPr/>
          </p:nvSpPr>
          <p:spPr>
            <a:xfrm>
              <a:off x="2890610" y="3712824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263" name="TextBox 262"/>
          <p:cNvSpPr txBox="1"/>
          <p:nvPr/>
        </p:nvSpPr>
        <p:spPr>
          <a:xfrm>
            <a:off x="6601865" y="4924646"/>
            <a:ext cx="444012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A6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6601865" y="4579048"/>
            <a:ext cx="444012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A4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6601865" y="4214635"/>
            <a:ext cx="444012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A2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6601865" y="5283509"/>
            <a:ext cx="444012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A8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7" name="Elbow Connector 266"/>
          <p:cNvCxnSpPr>
            <a:stCxn id="252" idx="1"/>
            <a:endCxn id="262" idx="1"/>
          </p:cNvCxnSpPr>
          <p:nvPr/>
        </p:nvCxnSpPr>
        <p:spPr>
          <a:xfrm rot="16200000" flipH="1">
            <a:off x="6262974" y="3455003"/>
            <a:ext cx="9144" cy="1097280"/>
          </a:xfrm>
          <a:prstGeom prst="bentConnector3">
            <a:avLst>
              <a:gd name="adj1" fmla="val -250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5803316" y="339121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RAID 0</a:t>
            </a:r>
            <a:endParaRPr lang="en-US" sz="18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2445744" y="3378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RAID 0</a:t>
            </a:r>
            <a:endParaRPr lang="en-US" sz="18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0" name="Elbow Connector 269"/>
          <p:cNvCxnSpPr>
            <a:stCxn id="211" idx="0"/>
            <a:endCxn id="246" idx="0"/>
          </p:cNvCxnSpPr>
          <p:nvPr/>
        </p:nvCxnSpPr>
        <p:spPr>
          <a:xfrm rot="16200000" flipH="1">
            <a:off x="4584293" y="1678481"/>
            <a:ext cx="23580" cy="3372219"/>
          </a:xfrm>
          <a:prstGeom prst="bentConnector3">
            <a:avLst>
              <a:gd name="adj1" fmla="val -224916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4107770" y="242971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RAID 1</a:t>
            </a:r>
            <a:endParaRPr lang="en-US" sz="1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79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10 (1+0)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794" y="629617"/>
            <a:ext cx="8686800" cy="1499215"/>
          </a:xfrm>
        </p:spPr>
        <p:txBody>
          <a:bodyPr/>
          <a:lstStyle/>
          <a:p>
            <a:r>
              <a:rPr lang="en-US" sz="2400" dirty="0" smtClean="0"/>
              <a:t>Stripe </a:t>
            </a:r>
            <a:r>
              <a:rPr lang="en-US" sz="2400" dirty="0"/>
              <a:t>of mirrors</a:t>
            </a:r>
          </a:p>
          <a:p>
            <a:r>
              <a:rPr lang="en-US" sz="2400" dirty="0" smtClean="0"/>
              <a:t>Storage </a:t>
            </a:r>
            <a:r>
              <a:rPr lang="en-US" sz="2400" dirty="0"/>
              <a:t>efficiency: 50 </a:t>
            </a:r>
            <a:r>
              <a:rPr lang="en-US" sz="2400" dirty="0" smtClean="0"/>
              <a:t>%</a:t>
            </a:r>
          </a:p>
          <a:p>
            <a:r>
              <a:rPr lang="en-US" sz="2400" dirty="0" smtClean="0"/>
              <a:t>Minimum </a:t>
            </a:r>
            <a:r>
              <a:rPr lang="en-US" sz="2400" dirty="0"/>
              <a:t>disk == </a:t>
            </a:r>
            <a:r>
              <a:rPr lang="en-US" sz="2400" dirty="0" smtClean="0"/>
              <a:t>4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12" name="Rectangle 111"/>
          <p:cNvSpPr/>
          <p:nvPr/>
        </p:nvSpPr>
        <p:spPr bwMode="auto">
          <a:xfrm>
            <a:off x="1513990" y="3352800"/>
            <a:ext cx="2791968" cy="2590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1971190" y="3975491"/>
            <a:ext cx="750994" cy="1734130"/>
            <a:chOff x="2890610" y="3712824"/>
            <a:chExt cx="1219200" cy="1983881"/>
          </a:xfrm>
        </p:grpSpPr>
        <p:sp>
          <p:nvSpPr>
            <p:cNvPr id="114" name="Flowchart: Magnetic Disk 113"/>
            <p:cNvSpPr/>
            <p:nvPr/>
          </p:nvSpPr>
          <p:spPr>
            <a:xfrm>
              <a:off x="2890610" y="4932384"/>
              <a:ext cx="1219200" cy="764321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5" name="Flowchart: Magnetic Disk 114"/>
            <p:cNvSpPr/>
            <p:nvPr/>
          </p:nvSpPr>
          <p:spPr>
            <a:xfrm>
              <a:off x="2890610" y="4678936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6" name="Flowchart: Magnetic Disk 115"/>
            <p:cNvSpPr/>
            <p:nvPr/>
          </p:nvSpPr>
          <p:spPr>
            <a:xfrm>
              <a:off x="2890610" y="4353174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2" name="Flowchart: Magnetic Disk 121"/>
            <p:cNvSpPr/>
            <p:nvPr/>
          </p:nvSpPr>
          <p:spPr>
            <a:xfrm>
              <a:off x="2890610" y="4024806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3" name="Flowchart: Magnetic Disk 122"/>
            <p:cNvSpPr/>
            <p:nvPr/>
          </p:nvSpPr>
          <p:spPr>
            <a:xfrm>
              <a:off x="2890610" y="3712824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2132366" y="4891922"/>
            <a:ext cx="444012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A5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132366" y="4546324"/>
            <a:ext cx="444012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A3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132366" y="4181911"/>
            <a:ext cx="444012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132366" y="5250785"/>
            <a:ext cx="444012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A7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3068470" y="3984635"/>
            <a:ext cx="750994" cy="1734130"/>
            <a:chOff x="2890610" y="3712824"/>
            <a:chExt cx="1219200" cy="1983881"/>
          </a:xfrm>
        </p:grpSpPr>
        <p:sp>
          <p:nvSpPr>
            <p:cNvPr id="135" name="Flowchart: Magnetic Disk 134"/>
            <p:cNvSpPr/>
            <p:nvPr/>
          </p:nvSpPr>
          <p:spPr>
            <a:xfrm>
              <a:off x="2890610" y="4932384"/>
              <a:ext cx="1219200" cy="764321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36" name="Flowchart: Magnetic Disk 135"/>
            <p:cNvSpPr/>
            <p:nvPr/>
          </p:nvSpPr>
          <p:spPr>
            <a:xfrm>
              <a:off x="2890610" y="4678936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37" name="Flowchart: Magnetic Disk 136"/>
            <p:cNvSpPr/>
            <p:nvPr/>
          </p:nvSpPr>
          <p:spPr>
            <a:xfrm>
              <a:off x="2890610" y="4353174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43" name="Flowchart: Magnetic Disk 142"/>
            <p:cNvSpPr/>
            <p:nvPr/>
          </p:nvSpPr>
          <p:spPr>
            <a:xfrm>
              <a:off x="2890610" y="4024806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44" name="Flowchart: Magnetic Disk 143"/>
            <p:cNvSpPr/>
            <p:nvPr/>
          </p:nvSpPr>
          <p:spPr>
            <a:xfrm>
              <a:off x="2890610" y="3712824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3229646" y="4901066"/>
            <a:ext cx="444012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A5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229646" y="4555468"/>
            <a:ext cx="444012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A3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229646" y="4191055"/>
            <a:ext cx="444012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3229646" y="5259929"/>
            <a:ext cx="444012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A7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5" name="Elbow Connector 154"/>
          <p:cNvCxnSpPr>
            <a:stCxn id="123" idx="1"/>
            <a:endCxn id="144" idx="1"/>
          </p:cNvCxnSpPr>
          <p:nvPr/>
        </p:nvCxnSpPr>
        <p:spPr>
          <a:xfrm rot="16200000" flipH="1">
            <a:off x="2890755" y="3431423"/>
            <a:ext cx="9144" cy="1097280"/>
          </a:xfrm>
          <a:prstGeom prst="bentConnector3">
            <a:avLst>
              <a:gd name="adj1" fmla="val -250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 bwMode="auto">
          <a:xfrm>
            <a:off x="4871561" y="3347850"/>
            <a:ext cx="2791968" cy="25957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5343409" y="3999071"/>
            <a:ext cx="750994" cy="1734130"/>
            <a:chOff x="2890610" y="3712824"/>
            <a:chExt cx="1219200" cy="1983881"/>
          </a:xfrm>
        </p:grpSpPr>
        <p:sp>
          <p:nvSpPr>
            <p:cNvPr id="158" name="Flowchart: Magnetic Disk 157"/>
            <p:cNvSpPr/>
            <p:nvPr/>
          </p:nvSpPr>
          <p:spPr>
            <a:xfrm>
              <a:off x="2890610" y="4932384"/>
              <a:ext cx="1219200" cy="764321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64" name="Flowchart: Magnetic Disk 163"/>
            <p:cNvSpPr/>
            <p:nvPr/>
          </p:nvSpPr>
          <p:spPr>
            <a:xfrm>
              <a:off x="2890610" y="4678936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65" name="Flowchart: Magnetic Disk 164"/>
            <p:cNvSpPr/>
            <p:nvPr/>
          </p:nvSpPr>
          <p:spPr>
            <a:xfrm>
              <a:off x="2890610" y="4353174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66" name="Flowchart: Magnetic Disk 165"/>
            <p:cNvSpPr/>
            <p:nvPr/>
          </p:nvSpPr>
          <p:spPr>
            <a:xfrm>
              <a:off x="2890610" y="4024806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67" name="Flowchart: Magnetic Disk 166"/>
            <p:cNvSpPr/>
            <p:nvPr/>
          </p:nvSpPr>
          <p:spPr>
            <a:xfrm>
              <a:off x="2890610" y="3712824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168" name="TextBox 167"/>
          <p:cNvSpPr txBox="1"/>
          <p:nvPr/>
        </p:nvSpPr>
        <p:spPr>
          <a:xfrm>
            <a:off x="5504585" y="4915502"/>
            <a:ext cx="444012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A6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5504585" y="4569904"/>
            <a:ext cx="444012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A4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504585" y="4205491"/>
            <a:ext cx="444012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A2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5504585" y="5274365"/>
            <a:ext cx="444012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A8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4" name="Group 223"/>
          <p:cNvGrpSpPr/>
          <p:nvPr/>
        </p:nvGrpSpPr>
        <p:grpSpPr>
          <a:xfrm>
            <a:off x="6440689" y="4008215"/>
            <a:ext cx="750994" cy="1734130"/>
            <a:chOff x="2890610" y="3712824"/>
            <a:chExt cx="1219200" cy="1983881"/>
          </a:xfrm>
        </p:grpSpPr>
        <p:sp>
          <p:nvSpPr>
            <p:cNvPr id="225" name="Flowchart: Magnetic Disk 224"/>
            <p:cNvSpPr/>
            <p:nvPr/>
          </p:nvSpPr>
          <p:spPr>
            <a:xfrm>
              <a:off x="2890610" y="4932384"/>
              <a:ext cx="1219200" cy="764321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26" name="Flowchart: Magnetic Disk 225"/>
            <p:cNvSpPr/>
            <p:nvPr/>
          </p:nvSpPr>
          <p:spPr>
            <a:xfrm>
              <a:off x="2890610" y="4678936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27" name="Flowchart: Magnetic Disk 226"/>
            <p:cNvSpPr/>
            <p:nvPr/>
          </p:nvSpPr>
          <p:spPr>
            <a:xfrm>
              <a:off x="2890610" y="4353174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28" name="Flowchart: Magnetic Disk 227"/>
            <p:cNvSpPr/>
            <p:nvPr/>
          </p:nvSpPr>
          <p:spPr>
            <a:xfrm>
              <a:off x="2890610" y="4024806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29" name="Flowchart: Magnetic Disk 228"/>
            <p:cNvSpPr/>
            <p:nvPr/>
          </p:nvSpPr>
          <p:spPr>
            <a:xfrm>
              <a:off x="2890610" y="3712824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230" name="TextBox 229"/>
          <p:cNvSpPr txBox="1"/>
          <p:nvPr/>
        </p:nvSpPr>
        <p:spPr>
          <a:xfrm>
            <a:off x="6601865" y="4924646"/>
            <a:ext cx="444012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A6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6601865" y="4579048"/>
            <a:ext cx="444012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A4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6601865" y="4214635"/>
            <a:ext cx="444012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A2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6601865" y="5283509"/>
            <a:ext cx="444012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A8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4" name="Elbow Connector 233"/>
          <p:cNvCxnSpPr>
            <a:stCxn id="167" idx="1"/>
            <a:endCxn id="229" idx="1"/>
          </p:cNvCxnSpPr>
          <p:nvPr/>
        </p:nvCxnSpPr>
        <p:spPr>
          <a:xfrm rot="16200000" flipH="1">
            <a:off x="6262974" y="3455003"/>
            <a:ext cx="9144" cy="1097280"/>
          </a:xfrm>
          <a:prstGeom prst="bentConnector3">
            <a:avLst>
              <a:gd name="adj1" fmla="val -250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5803316" y="339121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RAID 1</a:t>
            </a:r>
            <a:endParaRPr lang="en-US" sz="18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2445744" y="3378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RAID 1</a:t>
            </a:r>
            <a:endParaRPr lang="en-US" sz="18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7" name="Elbow Connector 236"/>
          <p:cNvCxnSpPr>
            <a:stCxn id="112" idx="0"/>
            <a:endCxn id="156" idx="0"/>
          </p:cNvCxnSpPr>
          <p:nvPr/>
        </p:nvCxnSpPr>
        <p:spPr>
          <a:xfrm rot="5400000" flipH="1" flipV="1">
            <a:off x="4586284" y="1671540"/>
            <a:ext cx="4950" cy="3357571"/>
          </a:xfrm>
          <a:prstGeom prst="bentConnector3">
            <a:avLst>
              <a:gd name="adj1" fmla="val 7489091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4107770" y="242971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RAID 0</a:t>
            </a:r>
            <a:endParaRPr lang="en-US" sz="1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46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10 </a:t>
            </a:r>
            <a:r>
              <a:rPr lang="en-US" dirty="0" err="1" smtClean="0"/>
              <a:t>vs</a:t>
            </a:r>
            <a:r>
              <a:rPr lang="en-US" dirty="0" smtClean="0"/>
              <a:t> RAID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794" y="629617"/>
            <a:ext cx="8686800" cy="149921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613794" y="838200"/>
            <a:ext cx="7924800" cy="2413834"/>
            <a:chOff x="613794" y="838200"/>
            <a:chExt cx="7924800" cy="2413834"/>
          </a:xfrm>
        </p:grpSpPr>
        <p:grpSp>
          <p:nvGrpSpPr>
            <p:cNvPr id="12" name="Group 11"/>
            <p:cNvGrpSpPr/>
            <p:nvPr/>
          </p:nvGrpSpPr>
          <p:grpSpPr>
            <a:xfrm>
              <a:off x="613794" y="838200"/>
              <a:ext cx="7924800" cy="2413834"/>
              <a:chOff x="304800" y="858997"/>
              <a:chExt cx="8426017" cy="2918965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304800" y="1587032"/>
                <a:ext cx="2673624" cy="2190433"/>
                <a:chOff x="432816" y="3352800"/>
                <a:chExt cx="2791968" cy="2590800"/>
              </a:xfrm>
            </p:grpSpPr>
            <p:sp>
              <p:nvSpPr>
                <p:cNvPr id="112" name="Rectangle 111"/>
                <p:cNvSpPr/>
                <p:nvPr/>
              </p:nvSpPr>
              <p:spPr bwMode="auto">
                <a:xfrm>
                  <a:off x="432816" y="3352800"/>
                  <a:ext cx="2791968" cy="2590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vert="horz" wrap="square" lIns="182880" tIns="45720" rIns="18288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grpSp>
              <p:nvGrpSpPr>
                <p:cNvPr id="113" name="Group 112"/>
                <p:cNvGrpSpPr/>
                <p:nvPr/>
              </p:nvGrpSpPr>
              <p:grpSpPr>
                <a:xfrm>
                  <a:off x="890016" y="3975491"/>
                  <a:ext cx="750994" cy="1734130"/>
                  <a:chOff x="2890610" y="3712824"/>
                  <a:chExt cx="1219200" cy="1983881"/>
                </a:xfrm>
              </p:grpSpPr>
              <p:sp>
                <p:nvSpPr>
                  <p:cNvPr id="114" name="Flowchart: Magnetic Disk 113"/>
                  <p:cNvSpPr/>
                  <p:nvPr/>
                </p:nvSpPr>
                <p:spPr>
                  <a:xfrm>
                    <a:off x="2890610" y="4932384"/>
                    <a:ext cx="1219200" cy="764321"/>
                  </a:xfrm>
                  <a:prstGeom prst="flowChartMagneticDisk">
                    <a:avLst/>
                  </a:prstGeom>
                  <a:solidFill>
                    <a:srgbClr val="5B9BD5"/>
                  </a:solidFill>
                  <a:ln w="1905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115" name="Flowchart: Magnetic Disk 114"/>
                  <p:cNvSpPr/>
                  <p:nvPr/>
                </p:nvSpPr>
                <p:spPr>
                  <a:xfrm>
                    <a:off x="2890610" y="4678936"/>
                    <a:ext cx="1219200" cy="506896"/>
                  </a:xfrm>
                  <a:prstGeom prst="flowChartMagneticDisk">
                    <a:avLst/>
                  </a:prstGeom>
                  <a:solidFill>
                    <a:srgbClr val="5B9BD5"/>
                  </a:solidFill>
                  <a:ln w="1905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116" name="Flowchart: Magnetic Disk 115"/>
                  <p:cNvSpPr/>
                  <p:nvPr/>
                </p:nvSpPr>
                <p:spPr>
                  <a:xfrm>
                    <a:off x="2890610" y="4353174"/>
                    <a:ext cx="1219200" cy="506896"/>
                  </a:xfrm>
                  <a:prstGeom prst="flowChartMagneticDisk">
                    <a:avLst/>
                  </a:prstGeom>
                  <a:solidFill>
                    <a:srgbClr val="5B9BD5"/>
                  </a:solidFill>
                  <a:ln w="1905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122" name="Flowchart: Magnetic Disk 121"/>
                  <p:cNvSpPr/>
                  <p:nvPr/>
                </p:nvSpPr>
                <p:spPr>
                  <a:xfrm>
                    <a:off x="2890610" y="4024806"/>
                    <a:ext cx="1219200" cy="506896"/>
                  </a:xfrm>
                  <a:prstGeom prst="flowChartMagneticDisk">
                    <a:avLst/>
                  </a:prstGeom>
                  <a:solidFill>
                    <a:srgbClr val="5B9BD5"/>
                  </a:solidFill>
                  <a:ln w="1905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123" name="Flowchart: Magnetic Disk 122"/>
                  <p:cNvSpPr/>
                  <p:nvPr/>
                </p:nvSpPr>
                <p:spPr>
                  <a:xfrm>
                    <a:off x="2890610" y="3712824"/>
                    <a:ext cx="1219200" cy="506896"/>
                  </a:xfrm>
                  <a:prstGeom prst="flowChartMagneticDisk">
                    <a:avLst/>
                  </a:prstGeom>
                  <a:solidFill>
                    <a:srgbClr val="5B9BD5"/>
                  </a:solidFill>
                  <a:ln w="1905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p:grpSp>
            <p:sp>
              <p:nvSpPr>
                <p:cNvPr id="124" name="TextBox 123"/>
                <p:cNvSpPr txBox="1"/>
                <p:nvPr/>
              </p:nvSpPr>
              <p:spPr>
                <a:xfrm>
                  <a:off x="1051192" y="4891922"/>
                  <a:ext cx="444013" cy="307794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A7</a:t>
                  </a:r>
                  <a:endParaRPr lang="en-US" sz="9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1051192" y="4546323"/>
                  <a:ext cx="444013" cy="307794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A4</a:t>
                  </a:r>
                  <a:endParaRPr lang="en-US" sz="9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1051192" y="4181911"/>
                  <a:ext cx="444013" cy="307794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A1</a:t>
                  </a:r>
                  <a:endParaRPr lang="en-US" sz="9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34" name="Group 133"/>
                <p:cNvGrpSpPr/>
                <p:nvPr/>
              </p:nvGrpSpPr>
              <p:grpSpPr>
                <a:xfrm>
                  <a:off x="1987296" y="3984635"/>
                  <a:ext cx="750994" cy="1734130"/>
                  <a:chOff x="2890610" y="3712824"/>
                  <a:chExt cx="1219200" cy="1983881"/>
                </a:xfrm>
              </p:grpSpPr>
              <p:sp>
                <p:nvSpPr>
                  <p:cNvPr id="135" name="Flowchart: Magnetic Disk 134"/>
                  <p:cNvSpPr/>
                  <p:nvPr/>
                </p:nvSpPr>
                <p:spPr>
                  <a:xfrm>
                    <a:off x="2890610" y="4932384"/>
                    <a:ext cx="1219200" cy="764321"/>
                  </a:xfrm>
                  <a:prstGeom prst="flowChartMagneticDisk">
                    <a:avLst/>
                  </a:prstGeom>
                  <a:solidFill>
                    <a:srgbClr val="5B9BD5"/>
                  </a:solidFill>
                  <a:ln w="1905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136" name="Flowchart: Magnetic Disk 135"/>
                  <p:cNvSpPr/>
                  <p:nvPr/>
                </p:nvSpPr>
                <p:spPr>
                  <a:xfrm>
                    <a:off x="2890610" y="4678936"/>
                    <a:ext cx="1219200" cy="506896"/>
                  </a:xfrm>
                  <a:prstGeom prst="flowChartMagneticDisk">
                    <a:avLst/>
                  </a:prstGeom>
                  <a:solidFill>
                    <a:srgbClr val="5B9BD5"/>
                  </a:solidFill>
                  <a:ln w="1905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137" name="Flowchart: Magnetic Disk 136"/>
                  <p:cNvSpPr/>
                  <p:nvPr/>
                </p:nvSpPr>
                <p:spPr>
                  <a:xfrm>
                    <a:off x="2890610" y="4353174"/>
                    <a:ext cx="1219200" cy="506896"/>
                  </a:xfrm>
                  <a:prstGeom prst="flowChartMagneticDisk">
                    <a:avLst/>
                  </a:prstGeom>
                  <a:solidFill>
                    <a:srgbClr val="5B9BD5"/>
                  </a:solidFill>
                  <a:ln w="1905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143" name="Flowchart: Magnetic Disk 142"/>
                  <p:cNvSpPr/>
                  <p:nvPr/>
                </p:nvSpPr>
                <p:spPr>
                  <a:xfrm>
                    <a:off x="2890610" y="4024806"/>
                    <a:ext cx="1219200" cy="506896"/>
                  </a:xfrm>
                  <a:prstGeom prst="flowChartMagneticDisk">
                    <a:avLst/>
                  </a:prstGeom>
                  <a:solidFill>
                    <a:srgbClr val="5B9BD5"/>
                  </a:solidFill>
                  <a:ln w="1905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144" name="Flowchart: Magnetic Disk 143"/>
                  <p:cNvSpPr/>
                  <p:nvPr/>
                </p:nvSpPr>
                <p:spPr>
                  <a:xfrm>
                    <a:off x="2890610" y="3712824"/>
                    <a:ext cx="1219200" cy="506896"/>
                  </a:xfrm>
                  <a:prstGeom prst="flowChartMagneticDisk">
                    <a:avLst/>
                  </a:prstGeom>
                  <a:solidFill>
                    <a:srgbClr val="5B9BD5"/>
                  </a:solidFill>
                  <a:ln w="1905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p:grpSp>
            <p:sp>
              <p:nvSpPr>
                <p:cNvPr id="145" name="TextBox 144"/>
                <p:cNvSpPr txBox="1"/>
                <p:nvPr/>
              </p:nvSpPr>
              <p:spPr>
                <a:xfrm>
                  <a:off x="2148472" y="4901066"/>
                  <a:ext cx="444013" cy="307794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A7</a:t>
                  </a:r>
                  <a:endParaRPr lang="en-US" sz="9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2148472" y="4555468"/>
                  <a:ext cx="444013" cy="307794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A4</a:t>
                  </a:r>
                  <a:endParaRPr lang="en-US" sz="9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2148472" y="4191055"/>
                  <a:ext cx="444013" cy="307794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A1</a:t>
                  </a:r>
                  <a:endParaRPr lang="en-US" sz="9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55" name="Elbow Connector 154"/>
                <p:cNvCxnSpPr>
                  <a:stCxn id="123" idx="1"/>
                  <a:endCxn id="144" idx="1"/>
                </p:cNvCxnSpPr>
                <p:nvPr/>
              </p:nvCxnSpPr>
              <p:spPr>
                <a:xfrm rot="16200000" flipH="1">
                  <a:off x="1809581" y="3431423"/>
                  <a:ext cx="9144" cy="1097280"/>
                </a:xfrm>
                <a:prstGeom prst="bentConnector3">
                  <a:avLst>
                    <a:gd name="adj1" fmla="val -2500000"/>
                  </a:avLst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36" name="TextBox 235"/>
                <p:cNvSpPr txBox="1"/>
                <p:nvPr/>
              </p:nvSpPr>
              <p:spPr>
                <a:xfrm>
                  <a:off x="1403918" y="3379289"/>
                  <a:ext cx="849761" cy="3693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RAID 1</a:t>
                  </a:r>
                  <a:endParaRPr lang="en-US" sz="12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237" name="Elbow Connector 236"/>
              <p:cNvCxnSpPr>
                <a:stCxn id="112" idx="0"/>
                <a:endCxn id="276" idx="0"/>
              </p:cNvCxnSpPr>
              <p:nvPr/>
            </p:nvCxnSpPr>
            <p:spPr>
              <a:xfrm rot="16200000" flipH="1">
                <a:off x="4517501" y="-1288857"/>
                <a:ext cx="613" cy="5752392"/>
              </a:xfrm>
              <a:prstGeom prst="bentConnector3">
                <a:avLst>
                  <a:gd name="adj1" fmla="val -45088757"/>
                </a:avLst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38" name="TextBox 237"/>
              <p:cNvSpPr txBox="1"/>
              <p:nvPr/>
            </p:nvSpPr>
            <p:spPr>
              <a:xfrm>
                <a:off x="4053578" y="858997"/>
                <a:ext cx="928459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RAID 0</a:t>
                </a:r>
                <a:endParaRPr lang="en-US" sz="18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39" name="Group 238"/>
              <p:cNvGrpSpPr/>
              <p:nvPr/>
            </p:nvGrpSpPr>
            <p:grpSpPr>
              <a:xfrm>
                <a:off x="3168722" y="1587529"/>
                <a:ext cx="2673624" cy="2190433"/>
                <a:chOff x="432816" y="3352800"/>
                <a:chExt cx="2791968" cy="2590800"/>
              </a:xfrm>
            </p:grpSpPr>
            <p:sp>
              <p:nvSpPr>
                <p:cNvPr id="240" name="Rectangle 239"/>
                <p:cNvSpPr/>
                <p:nvPr/>
              </p:nvSpPr>
              <p:spPr bwMode="auto">
                <a:xfrm>
                  <a:off x="432816" y="3352800"/>
                  <a:ext cx="2791968" cy="2590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vert="horz" wrap="square" lIns="182880" tIns="45720" rIns="18288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grpSp>
              <p:nvGrpSpPr>
                <p:cNvPr id="241" name="Group 240"/>
                <p:cNvGrpSpPr/>
                <p:nvPr/>
              </p:nvGrpSpPr>
              <p:grpSpPr>
                <a:xfrm>
                  <a:off x="890016" y="3975491"/>
                  <a:ext cx="750994" cy="1734130"/>
                  <a:chOff x="2890610" y="3712824"/>
                  <a:chExt cx="1219200" cy="1983881"/>
                </a:xfrm>
              </p:grpSpPr>
              <p:sp>
                <p:nvSpPr>
                  <p:cNvPr id="258" name="Flowchart: Magnetic Disk 257"/>
                  <p:cNvSpPr/>
                  <p:nvPr/>
                </p:nvSpPr>
                <p:spPr>
                  <a:xfrm>
                    <a:off x="2890610" y="4932384"/>
                    <a:ext cx="1219200" cy="764321"/>
                  </a:xfrm>
                  <a:prstGeom prst="flowChartMagneticDisk">
                    <a:avLst/>
                  </a:prstGeom>
                  <a:solidFill>
                    <a:srgbClr val="5B9BD5"/>
                  </a:solidFill>
                  <a:ln w="1905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259" name="Flowchart: Magnetic Disk 258"/>
                  <p:cNvSpPr/>
                  <p:nvPr/>
                </p:nvSpPr>
                <p:spPr>
                  <a:xfrm>
                    <a:off x="2890610" y="4678936"/>
                    <a:ext cx="1219200" cy="506896"/>
                  </a:xfrm>
                  <a:prstGeom prst="flowChartMagneticDisk">
                    <a:avLst/>
                  </a:prstGeom>
                  <a:solidFill>
                    <a:srgbClr val="5B9BD5"/>
                  </a:solidFill>
                  <a:ln w="1905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260" name="Flowchart: Magnetic Disk 259"/>
                  <p:cNvSpPr/>
                  <p:nvPr/>
                </p:nvSpPr>
                <p:spPr>
                  <a:xfrm>
                    <a:off x="2890610" y="4353174"/>
                    <a:ext cx="1219200" cy="506896"/>
                  </a:xfrm>
                  <a:prstGeom prst="flowChartMagneticDisk">
                    <a:avLst/>
                  </a:prstGeom>
                  <a:solidFill>
                    <a:srgbClr val="5B9BD5"/>
                  </a:solidFill>
                  <a:ln w="1905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261" name="Flowchart: Magnetic Disk 260"/>
                  <p:cNvSpPr/>
                  <p:nvPr/>
                </p:nvSpPr>
                <p:spPr>
                  <a:xfrm>
                    <a:off x="2890610" y="4024806"/>
                    <a:ext cx="1219200" cy="506896"/>
                  </a:xfrm>
                  <a:prstGeom prst="flowChartMagneticDisk">
                    <a:avLst/>
                  </a:prstGeom>
                  <a:solidFill>
                    <a:srgbClr val="5B9BD5"/>
                  </a:solidFill>
                  <a:ln w="1905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262" name="Flowchart: Magnetic Disk 261"/>
                  <p:cNvSpPr/>
                  <p:nvPr/>
                </p:nvSpPr>
                <p:spPr>
                  <a:xfrm>
                    <a:off x="2890610" y="3712824"/>
                    <a:ext cx="1219200" cy="506896"/>
                  </a:xfrm>
                  <a:prstGeom prst="flowChartMagneticDisk">
                    <a:avLst/>
                  </a:prstGeom>
                  <a:solidFill>
                    <a:srgbClr val="5B9BD5"/>
                  </a:solidFill>
                  <a:ln w="1905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p:grpSp>
            <p:sp>
              <p:nvSpPr>
                <p:cNvPr id="242" name="TextBox 241"/>
                <p:cNvSpPr txBox="1"/>
                <p:nvPr/>
              </p:nvSpPr>
              <p:spPr>
                <a:xfrm>
                  <a:off x="1051192" y="4891922"/>
                  <a:ext cx="444013" cy="307794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A8</a:t>
                  </a:r>
                  <a:endParaRPr lang="en-US" sz="9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3" name="TextBox 242"/>
                <p:cNvSpPr txBox="1"/>
                <p:nvPr/>
              </p:nvSpPr>
              <p:spPr>
                <a:xfrm>
                  <a:off x="1051192" y="4546323"/>
                  <a:ext cx="444013" cy="307794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A5</a:t>
                  </a:r>
                  <a:endParaRPr lang="en-US" sz="9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4" name="TextBox 243"/>
                <p:cNvSpPr txBox="1"/>
                <p:nvPr/>
              </p:nvSpPr>
              <p:spPr>
                <a:xfrm>
                  <a:off x="1051192" y="4181911"/>
                  <a:ext cx="444013" cy="307794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A2</a:t>
                  </a:r>
                  <a:endParaRPr lang="en-US" sz="9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46" name="Group 245"/>
                <p:cNvGrpSpPr/>
                <p:nvPr/>
              </p:nvGrpSpPr>
              <p:grpSpPr>
                <a:xfrm>
                  <a:off x="1987296" y="3984635"/>
                  <a:ext cx="750994" cy="1734130"/>
                  <a:chOff x="2890610" y="3712824"/>
                  <a:chExt cx="1219200" cy="1983881"/>
                </a:xfrm>
              </p:grpSpPr>
              <p:sp>
                <p:nvSpPr>
                  <p:cNvPr id="253" name="Flowchart: Magnetic Disk 252"/>
                  <p:cNvSpPr/>
                  <p:nvPr/>
                </p:nvSpPr>
                <p:spPr>
                  <a:xfrm>
                    <a:off x="2890610" y="4932384"/>
                    <a:ext cx="1219200" cy="764321"/>
                  </a:xfrm>
                  <a:prstGeom prst="flowChartMagneticDisk">
                    <a:avLst/>
                  </a:prstGeom>
                  <a:solidFill>
                    <a:srgbClr val="5B9BD5"/>
                  </a:solidFill>
                  <a:ln w="1905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254" name="Flowchart: Magnetic Disk 253"/>
                  <p:cNvSpPr/>
                  <p:nvPr/>
                </p:nvSpPr>
                <p:spPr>
                  <a:xfrm>
                    <a:off x="2890610" y="4678936"/>
                    <a:ext cx="1219200" cy="506896"/>
                  </a:xfrm>
                  <a:prstGeom prst="flowChartMagneticDisk">
                    <a:avLst/>
                  </a:prstGeom>
                  <a:solidFill>
                    <a:srgbClr val="5B9BD5"/>
                  </a:solidFill>
                  <a:ln w="1905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255" name="Flowchart: Magnetic Disk 254"/>
                  <p:cNvSpPr/>
                  <p:nvPr/>
                </p:nvSpPr>
                <p:spPr>
                  <a:xfrm>
                    <a:off x="2890610" y="4353174"/>
                    <a:ext cx="1219200" cy="506896"/>
                  </a:xfrm>
                  <a:prstGeom prst="flowChartMagneticDisk">
                    <a:avLst/>
                  </a:prstGeom>
                  <a:solidFill>
                    <a:srgbClr val="5B9BD5"/>
                  </a:solidFill>
                  <a:ln w="1905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256" name="Flowchart: Magnetic Disk 255"/>
                  <p:cNvSpPr/>
                  <p:nvPr/>
                </p:nvSpPr>
                <p:spPr>
                  <a:xfrm>
                    <a:off x="2890610" y="4024806"/>
                    <a:ext cx="1219200" cy="506896"/>
                  </a:xfrm>
                  <a:prstGeom prst="flowChartMagneticDisk">
                    <a:avLst/>
                  </a:prstGeom>
                  <a:solidFill>
                    <a:srgbClr val="5B9BD5"/>
                  </a:solidFill>
                  <a:ln w="1905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257" name="Flowchart: Magnetic Disk 256"/>
                  <p:cNvSpPr/>
                  <p:nvPr/>
                </p:nvSpPr>
                <p:spPr>
                  <a:xfrm>
                    <a:off x="2890610" y="3712824"/>
                    <a:ext cx="1219200" cy="506896"/>
                  </a:xfrm>
                  <a:prstGeom prst="flowChartMagneticDisk">
                    <a:avLst/>
                  </a:prstGeom>
                  <a:solidFill>
                    <a:srgbClr val="5B9BD5"/>
                  </a:solidFill>
                  <a:ln w="1905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p:grpSp>
            <p:sp>
              <p:nvSpPr>
                <p:cNvPr id="247" name="TextBox 246"/>
                <p:cNvSpPr txBox="1"/>
                <p:nvPr/>
              </p:nvSpPr>
              <p:spPr>
                <a:xfrm>
                  <a:off x="2148472" y="4901066"/>
                  <a:ext cx="444013" cy="307794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A8</a:t>
                  </a:r>
                  <a:endParaRPr lang="en-US" sz="9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8" name="TextBox 247"/>
                <p:cNvSpPr txBox="1"/>
                <p:nvPr/>
              </p:nvSpPr>
              <p:spPr>
                <a:xfrm>
                  <a:off x="2148472" y="4555468"/>
                  <a:ext cx="444013" cy="307794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A5</a:t>
                  </a:r>
                  <a:endParaRPr lang="en-US" sz="9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9" name="TextBox 248"/>
                <p:cNvSpPr txBox="1"/>
                <p:nvPr/>
              </p:nvSpPr>
              <p:spPr>
                <a:xfrm>
                  <a:off x="2148472" y="4191055"/>
                  <a:ext cx="444013" cy="307794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A2</a:t>
                  </a:r>
                  <a:endParaRPr lang="en-US" sz="9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51" name="Elbow Connector 250"/>
                <p:cNvCxnSpPr>
                  <a:stCxn id="262" idx="1"/>
                  <a:endCxn id="257" idx="1"/>
                </p:cNvCxnSpPr>
                <p:nvPr/>
              </p:nvCxnSpPr>
              <p:spPr>
                <a:xfrm rot="16200000" flipH="1">
                  <a:off x="1809581" y="3431423"/>
                  <a:ext cx="9144" cy="1097280"/>
                </a:xfrm>
                <a:prstGeom prst="bentConnector3">
                  <a:avLst>
                    <a:gd name="adj1" fmla="val -2500000"/>
                  </a:avLst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52" name="TextBox 251"/>
                <p:cNvSpPr txBox="1"/>
                <p:nvPr/>
              </p:nvSpPr>
              <p:spPr>
                <a:xfrm>
                  <a:off x="1449805" y="3378721"/>
                  <a:ext cx="849761" cy="3693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RAID 1</a:t>
                  </a:r>
                  <a:endParaRPr lang="en-US" sz="12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63" name="Group 262"/>
              <p:cNvGrpSpPr/>
              <p:nvPr/>
            </p:nvGrpSpPr>
            <p:grpSpPr>
              <a:xfrm>
                <a:off x="6057193" y="1565198"/>
                <a:ext cx="2673624" cy="2190433"/>
                <a:chOff x="432816" y="3352800"/>
                <a:chExt cx="2791968" cy="2590800"/>
              </a:xfrm>
            </p:grpSpPr>
            <p:sp>
              <p:nvSpPr>
                <p:cNvPr id="264" name="Rectangle 263"/>
                <p:cNvSpPr/>
                <p:nvPr/>
              </p:nvSpPr>
              <p:spPr bwMode="auto">
                <a:xfrm>
                  <a:off x="432816" y="3352800"/>
                  <a:ext cx="2791968" cy="2590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vert="horz" wrap="square" lIns="182880" tIns="45720" rIns="18288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grpSp>
              <p:nvGrpSpPr>
                <p:cNvPr id="265" name="Group 264"/>
                <p:cNvGrpSpPr/>
                <p:nvPr/>
              </p:nvGrpSpPr>
              <p:grpSpPr>
                <a:xfrm>
                  <a:off x="890016" y="3975491"/>
                  <a:ext cx="750994" cy="1734130"/>
                  <a:chOff x="2890610" y="3712824"/>
                  <a:chExt cx="1219200" cy="1983881"/>
                </a:xfrm>
              </p:grpSpPr>
              <p:sp>
                <p:nvSpPr>
                  <p:cNvPr id="282" name="Flowchart: Magnetic Disk 281"/>
                  <p:cNvSpPr/>
                  <p:nvPr/>
                </p:nvSpPr>
                <p:spPr>
                  <a:xfrm>
                    <a:off x="2890610" y="4932384"/>
                    <a:ext cx="1219200" cy="764321"/>
                  </a:xfrm>
                  <a:prstGeom prst="flowChartMagneticDisk">
                    <a:avLst/>
                  </a:prstGeom>
                  <a:solidFill>
                    <a:srgbClr val="5B9BD5"/>
                  </a:solidFill>
                  <a:ln w="1905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283" name="Flowchart: Magnetic Disk 282"/>
                  <p:cNvSpPr/>
                  <p:nvPr/>
                </p:nvSpPr>
                <p:spPr>
                  <a:xfrm>
                    <a:off x="2890610" y="4678936"/>
                    <a:ext cx="1219200" cy="506896"/>
                  </a:xfrm>
                  <a:prstGeom prst="flowChartMagneticDisk">
                    <a:avLst/>
                  </a:prstGeom>
                  <a:solidFill>
                    <a:srgbClr val="5B9BD5"/>
                  </a:solidFill>
                  <a:ln w="1905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284" name="Flowchart: Magnetic Disk 283"/>
                  <p:cNvSpPr/>
                  <p:nvPr/>
                </p:nvSpPr>
                <p:spPr>
                  <a:xfrm>
                    <a:off x="2890610" y="4353174"/>
                    <a:ext cx="1219200" cy="506896"/>
                  </a:xfrm>
                  <a:prstGeom prst="flowChartMagneticDisk">
                    <a:avLst/>
                  </a:prstGeom>
                  <a:solidFill>
                    <a:srgbClr val="5B9BD5"/>
                  </a:solidFill>
                  <a:ln w="1905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285" name="Flowchart: Magnetic Disk 284"/>
                  <p:cNvSpPr/>
                  <p:nvPr/>
                </p:nvSpPr>
                <p:spPr>
                  <a:xfrm>
                    <a:off x="2890610" y="4024806"/>
                    <a:ext cx="1219200" cy="506896"/>
                  </a:xfrm>
                  <a:prstGeom prst="flowChartMagneticDisk">
                    <a:avLst/>
                  </a:prstGeom>
                  <a:solidFill>
                    <a:srgbClr val="5B9BD5"/>
                  </a:solidFill>
                  <a:ln w="1905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286" name="Flowchart: Magnetic Disk 285"/>
                  <p:cNvSpPr/>
                  <p:nvPr/>
                </p:nvSpPr>
                <p:spPr>
                  <a:xfrm>
                    <a:off x="2890610" y="3712824"/>
                    <a:ext cx="1219200" cy="506896"/>
                  </a:xfrm>
                  <a:prstGeom prst="flowChartMagneticDisk">
                    <a:avLst/>
                  </a:prstGeom>
                  <a:solidFill>
                    <a:srgbClr val="5B9BD5"/>
                  </a:solidFill>
                  <a:ln w="1905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p:grpSp>
            <p:sp>
              <p:nvSpPr>
                <p:cNvPr id="266" name="TextBox 265"/>
                <p:cNvSpPr txBox="1"/>
                <p:nvPr/>
              </p:nvSpPr>
              <p:spPr>
                <a:xfrm>
                  <a:off x="1051192" y="4891922"/>
                  <a:ext cx="444013" cy="307794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A9</a:t>
                  </a:r>
                  <a:endParaRPr lang="en-US" sz="9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7" name="TextBox 266"/>
                <p:cNvSpPr txBox="1"/>
                <p:nvPr/>
              </p:nvSpPr>
              <p:spPr>
                <a:xfrm>
                  <a:off x="1051192" y="4546323"/>
                  <a:ext cx="444013" cy="307794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A6</a:t>
                  </a:r>
                  <a:endParaRPr lang="en-US" sz="9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8" name="TextBox 267"/>
                <p:cNvSpPr txBox="1"/>
                <p:nvPr/>
              </p:nvSpPr>
              <p:spPr>
                <a:xfrm>
                  <a:off x="1051192" y="4181911"/>
                  <a:ext cx="444013" cy="307794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A3</a:t>
                  </a:r>
                  <a:endParaRPr lang="en-US" sz="9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70" name="Group 269"/>
                <p:cNvGrpSpPr/>
                <p:nvPr/>
              </p:nvGrpSpPr>
              <p:grpSpPr>
                <a:xfrm>
                  <a:off x="1987296" y="3984635"/>
                  <a:ext cx="750994" cy="1734130"/>
                  <a:chOff x="2890610" y="3712824"/>
                  <a:chExt cx="1219200" cy="1983881"/>
                </a:xfrm>
              </p:grpSpPr>
              <p:sp>
                <p:nvSpPr>
                  <p:cNvPr id="277" name="Flowchart: Magnetic Disk 276"/>
                  <p:cNvSpPr/>
                  <p:nvPr/>
                </p:nvSpPr>
                <p:spPr>
                  <a:xfrm>
                    <a:off x="2890610" y="4932384"/>
                    <a:ext cx="1219200" cy="764321"/>
                  </a:xfrm>
                  <a:prstGeom prst="flowChartMagneticDisk">
                    <a:avLst/>
                  </a:prstGeom>
                  <a:solidFill>
                    <a:srgbClr val="5B9BD5"/>
                  </a:solidFill>
                  <a:ln w="1905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278" name="Flowchart: Magnetic Disk 277"/>
                  <p:cNvSpPr/>
                  <p:nvPr/>
                </p:nvSpPr>
                <p:spPr>
                  <a:xfrm>
                    <a:off x="2890610" y="4678936"/>
                    <a:ext cx="1219200" cy="506896"/>
                  </a:xfrm>
                  <a:prstGeom prst="flowChartMagneticDisk">
                    <a:avLst/>
                  </a:prstGeom>
                  <a:solidFill>
                    <a:srgbClr val="5B9BD5"/>
                  </a:solidFill>
                  <a:ln w="1905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279" name="Flowchart: Magnetic Disk 278"/>
                  <p:cNvSpPr/>
                  <p:nvPr/>
                </p:nvSpPr>
                <p:spPr>
                  <a:xfrm>
                    <a:off x="2890610" y="4353174"/>
                    <a:ext cx="1219200" cy="506896"/>
                  </a:xfrm>
                  <a:prstGeom prst="flowChartMagneticDisk">
                    <a:avLst/>
                  </a:prstGeom>
                  <a:solidFill>
                    <a:srgbClr val="5B9BD5"/>
                  </a:solidFill>
                  <a:ln w="1905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280" name="Flowchart: Magnetic Disk 279"/>
                  <p:cNvSpPr/>
                  <p:nvPr/>
                </p:nvSpPr>
                <p:spPr>
                  <a:xfrm>
                    <a:off x="2890610" y="4024806"/>
                    <a:ext cx="1219200" cy="506896"/>
                  </a:xfrm>
                  <a:prstGeom prst="flowChartMagneticDisk">
                    <a:avLst/>
                  </a:prstGeom>
                  <a:solidFill>
                    <a:srgbClr val="5B9BD5"/>
                  </a:solidFill>
                  <a:ln w="1905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281" name="Flowchart: Magnetic Disk 280"/>
                  <p:cNvSpPr/>
                  <p:nvPr/>
                </p:nvSpPr>
                <p:spPr>
                  <a:xfrm>
                    <a:off x="2890610" y="3712824"/>
                    <a:ext cx="1219200" cy="506896"/>
                  </a:xfrm>
                  <a:prstGeom prst="flowChartMagneticDisk">
                    <a:avLst/>
                  </a:prstGeom>
                  <a:solidFill>
                    <a:srgbClr val="5B9BD5"/>
                  </a:solidFill>
                  <a:ln w="1905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p:grpSp>
            <p:sp>
              <p:nvSpPr>
                <p:cNvPr id="271" name="TextBox 270"/>
                <p:cNvSpPr txBox="1"/>
                <p:nvPr/>
              </p:nvSpPr>
              <p:spPr>
                <a:xfrm>
                  <a:off x="2148472" y="4901066"/>
                  <a:ext cx="444013" cy="307794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A9</a:t>
                  </a:r>
                  <a:endParaRPr lang="en-US" sz="9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2" name="TextBox 271"/>
                <p:cNvSpPr txBox="1"/>
                <p:nvPr/>
              </p:nvSpPr>
              <p:spPr>
                <a:xfrm>
                  <a:off x="2148472" y="4555468"/>
                  <a:ext cx="444013" cy="307794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A6</a:t>
                  </a:r>
                  <a:endParaRPr lang="en-US" sz="9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3" name="TextBox 272"/>
                <p:cNvSpPr txBox="1"/>
                <p:nvPr/>
              </p:nvSpPr>
              <p:spPr>
                <a:xfrm>
                  <a:off x="2148472" y="4191055"/>
                  <a:ext cx="444013" cy="307794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A3</a:t>
                  </a:r>
                  <a:endParaRPr lang="en-US" sz="9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75" name="Elbow Connector 274"/>
                <p:cNvCxnSpPr>
                  <a:stCxn id="286" idx="1"/>
                  <a:endCxn id="281" idx="1"/>
                </p:cNvCxnSpPr>
                <p:nvPr/>
              </p:nvCxnSpPr>
              <p:spPr>
                <a:xfrm rot="16200000" flipH="1">
                  <a:off x="1809581" y="3431423"/>
                  <a:ext cx="9144" cy="1097280"/>
                </a:xfrm>
                <a:prstGeom prst="bentConnector3">
                  <a:avLst>
                    <a:gd name="adj1" fmla="val -2500000"/>
                  </a:avLst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76" name="TextBox 275"/>
                <p:cNvSpPr txBox="1"/>
                <p:nvPr/>
              </p:nvSpPr>
              <p:spPr>
                <a:xfrm>
                  <a:off x="1403918" y="3379351"/>
                  <a:ext cx="849761" cy="3693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RAID 1</a:t>
                  </a:r>
                  <a:endParaRPr lang="en-US" sz="12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cxnSp>
          <p:nvCxnSpPr>
            <p:cNvPr id="29" name="Straight Connector 28"/>
            <p:cNvCxnSpPr/>
            <p:nvPr/>
          </p:nvCxnSpPr>
          <p:spPr>
            <a:xfrm>
              <a:off x="4605976" y="1217443"/>
              <a:ext cx="0" cy="22280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9057" y="3782774"/>
            <a:ext cx="7924800" cy="2413423"/>
            <a:chOff x="589057" y="3782774"/>
            <a:chExt cx="7924800" cy="2413423"/>
          </a:xfrm>
        </p:grpSpPr>
        <p:grpSp>
          <p:nvGrpSpPr>
            <p:cNvPr id="356" name="Group 355"/>
            <p:cNvGrpSpPr/>
            <p:nvPr/>
          </p:nvGrpSpPr>
          <p:grpSpPr>
            <a:xfrm>
              <a:off x="589057" y="3782774"/>
              <a:ext cx="7924800" cy="2413423"/>
              <a:chOff x="304800" y="858997"/>
              <a:chExt cx="8426017" cy="2918468"/>
            </a:xfrm>
          </p:grpSpPr>
          <p:grpSp>
            <p:nvGrpSpPr>
              <p:cNvPr id="357" name="Group 356"/>
              <p:cNvGrpSpPr/>
              <p:nvPr/>
            </p:nvGrpSpPr>
            <p:grpSpPr>
              <a:xfrm>
                <a:off x="304800" y="1587032"/>
                <a:ext cx="3687624" cy="2190433"/>
                <a:chOff x="432816" y="3352800"/>
                <a:chExt cx="3850851" cy="2590800"/>
              </a:xfrm>
            </p:grpSpPr>
            <p:sp>
              <p:nvSpPr>
                <p:cNvPr id="404" name="Rectangle 403"/>
                <p:cNvSpPr/>
                <p:nvPr/>
              </p:nvSpPr>
              <p:spPr bwMode="auto">
                <a:xfrm>
                  <a:off x="432816" y="3352800"/>
                  <a:ext cx="3850851" cy="2590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vert="horz" wrap="square" lIns="182880" tIns="45720" rIns="18288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grpSp>
              <p:nvGrpSpPr>
                <p:cNvPr id="405" name="Group 404"/>
                <p:cNvGrpSpPr/>
                <p:nvPr/>
              </p:nvGrpSpPr>
              <p:grpSpPr>
                <a:xfrm>
                  <a:off x="890016" y="3975491"/>
                  <a:ext cx="750994" cy="1734130"/>
                  <a:chOff x="2890610" y="3712824"/>
                  <a:chExt cx="1219200" cy="1983881"/>
                </a:xfrm>
              </p:grpSpPr>
              <p:sp>
                <p:nvSpPr>
                  <p:cNvPr id="420" name="Flowchart: Magnetic Disk 419"/>
                  <p:cNvSpPr/>
                  <p:nvPr/>
                </p:nvSpPr>
                <p:spPr>
                  <a:xfrm>
                    <a:off x="2890610" y="4932384"/>
                    <a:ext cx="1219200" cy="764321"/>
                  </a:xfrm>
                  <a:prstGeom prst="flowChartMagneticDisk">
                    <a:avLst/>
                  </a:prstGeom>
                  <a:solidFill>
                    <a:srgbClr val="5B9BD5"/>
                  </a:solidFill>
                  <a:ln w="1905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421" name="Flowchart: Magnetic Disk 420"/>
                  <p:cNvSpPr/>
                  <p:nvPr/>
                </p:nvSpPr>
                <p:spPr>
                  <a:xfrm>
                    <a:off x="2890610" y="4678936"/>
                    <a:ext cx="1219200" cy="506896"/>
                  </a:xfrm>
                  <a:prstGeom prst="flowChartMagneticDisk">
                    <a:avLst/>
                  </a:prstGeom>
                  <a:solidFill>
                    <a:srgbClr val="5B9BD5"/>
                  </a:solidFill>
                  <a:ln w="1905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422" name="Flowchart: Magnetic Disk 421"/>
                  <p:cNvSpPr/>
                  <p:nvPr/>
                </p:nvSpPr>
                <p:spPr>
                  <a:xfrm>
                    <a:off x="2890610" y="4353174"/>
                    <a:ext cx="1219200" cy="506896"/>
                  </a:xfrm>
                  <a:prstGeom prst="flowChartMagneticDisk">
                    <a:avLst/>
                  </a:prstGeom>
                  <a:solidFill>
                    <a:srgbClr val="5B9BD5"/>
                  </a:solidFill>
                  <a:ln w="1905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423" name="Flowchart: Magnetic Disk 422"/>
                  <p:cNvSpPr/>
                  <p:nvPr/>
                </p:nvSpPr>
                <p:spPr>
                  <a:xfrm>
                    <a:off x="2890610" y="4024806"/>
                    <a:ext cx="1219200" cy="506896"/>
                  </a:xfrm>
                  <a:prstGeom prst="flowChartMagneticDisk">
                    <a:avLst/>
                  </a:prstGeom>
                  <a:solidFill>
                    <a:srgbClr val="5B9BD5"/>
                  </a:solidFill>
                  <a:ln w="1905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424" name="Flowchart: Magnetic Disk 423"/>
                  <p:cNvSpPr/>
                  <p:nvPr/>
                </p:nvSpPr>
                <p:spPr>
                  <a:xfrm>
                    <a:off x="2890610" y="3712824"/>
                    <a:ext cx="1219200" cy="506896"/>
                  </a:xfrm>
                  <a:prstGeom prst="flowChartMagneticDisk">
                    <a:avLst/>
                  </a:prstGeom>
                  <a:solidFill>
                    <a:srgbClr val="5B9BD5"/>
                  </a:solidFill>
                  <a:ln w="1905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p:grpSp>
            <p:sp>
              <p:nvSpPr>
                <p:cNvPr id="406" name="TextBox 405"/>
                <p:cNvSpPr txBox="1"/>
                <p:nvPr/>
              </p:nvSpPr>
              <p:spPr>
                <a:xfrm>
                  <a:off x="1051192" y="4891922"/>
                  <a:ext cx="444013" cy="307794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A7</a:t>
                  </a:r>
                  <a:endParaRPr lang="en-US" sz="9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7" name="TextBox 406"/>
                <p:cNvSpPr txBox="1"/>
                <p:nvPr/>
              </p:nvSpPr>
              <p:spPr>
                <a:xfrm>
                  <a:off x="1051192" y="4546323"/>
                  <a:ext cx="444013" cy="307794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A4</a:t>
                  </a:r>
                  <a:endParaRPr lang="en-US" sz="9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8" name="TextBox 407"/>
                <p:cNvSpPr txBox="1"/>
                <p:nvPr/>
              </p:nvSpPr>
              <p:spPr>
                <a:xfrm>
                  <a:off x="1051192" y="4181911"/>
                  <a:ext cx="444013" cy="307794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A1</a:t>
                  </a:r>
                  <a:endParaRPr lang="en-US" sz="9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09" name="Group 408"/>
                <p:cNvGrpSpPr/>
                <p:nvPr/>
              </p:nvGrpSpPr>
              <p:grpSpPr>
                <a:xfrm>
                  <a:off x="1987296" y="3984635"/>
                  <a:ext cx="750994" cy="1734130"/>
                  <a:chOff x="2890610" y="3712824"/>
                  <a:chExt cx="1219200" cy="1983881"/>
                </a:xfrm>
              </p:grpSpPr>
              <p:sp>
                <p:nvSpPr>
                  <p:cNvPr id="415" name="Flowchart: Magnetic Disk 414"/>
                  <p:cNvSpPr/>
                  <p:nvPr/>
                </p:nvSpPr>
                <p:spPr>
                  <a:xfrm>
                    <a:off x="2890610" y="4932384"/>
                    <a:ext cx="1219200" cy="764321"/>
                  </a:xfrm>
                  <a:prstGeom prst="flowChartMagneticDisk">
                    <a:avLst/>
                  </a:prstGeom>
                  <a:solidFill>
                    <a:srgbClr val="5B9BD5"/>
                  </a:solidFill>
                  <a:ln w="1905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416" name="Flowchart: Magnetic Disk 415"/>
                  <p:cNvSpPr/>
                  <p:nvPr/>
                </p:nvSpPr>
                <p:spPr>
                  <a:xfrm>
                    <a:off x="2890610" y="4678936"/>
                    <a:ext cx="1219200" cy="506896"/>
                  </a:xfrm>
                  <a:prstGeom prst="flowChartMagneticDisk">
                    <a:avLst/>
                  </a:prstGeom>
                  <a:solidFill>
                    <a:srgbClr val="5B9BD5"/>
                  </a:solidFill>
                  <a:ln w="1905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417" name="Flowchart: Magnetic Disk 416"/>
                  <p:cNvSpPr/>
                  <p:nvPr/>
                </p:nvSpPr>
                <p:spPr>
                  <a:xfrm>
                    <a:off x="2890610" y="4353174"/>
                    <a:ext cx="1219200" cy="506896"/>
                  </a:xfrm>
                  <a:prstGeom prst="flowChartMagneticDisk">
                    <a:avLst/>
                  </a:prstGeom>
                  <a:solidFill>
                    <a:srgbClr val="5B9BD5"/>
                  </a:solidFill>
                  <a:ln w="1905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418" name="Flowchart: Magnetic Disk 417"/>
                  <p:cNvSpPr/>
                  <p:nvPr/>
                </p:nvSpPr>
                <p:spPr>
                  <a:xfrm>
                    <a:off x="2890610" y="4024806"/>
                    <a:ext cx="1219200" cy="506896"/>
                  </a:xfrm>
                  <a:prstGeom prst="flowChartMagneticDisk">
                    <a:avLst/>
                  </a:prstGeom>
                  <a:solidFill>
                    <a:srgbClr val="5B9BD5"/>
                  </a:solidFill>
                  <a:ln w="1905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419" name="Flowchart: Magnetic Disk 418"/>
                  <p:cNvSpPr/>
                  <p:nvPr/>
                </p:nvSpPr>
                <p:spPr>
                  <a:xfrm>
                    <a:off x="2890610" y="3712824"/>
                    <a:ext cx="1219200" cy="506896"/>
                  </a:xfrm>
                  <a:prstGeom prst="flowChartMagneticDisk">
                    <a:avLst/>
                  </a:prstGeom>
                  <a:solidFill>
                    <a:srgbClr val="5B9BD5"/>
                  </a:solidFill>
                  <a:ln w="1905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p:grpSp>
            <p:sp>
              <p:nvSpPr>
                <p:cNvPr id="410" name="TextBox 409"/>
                <p:cNvSpPr txBox="1"/>
                <p:nvPr/>
              </p:nvSpPr>
              <p:spPr>
                <a:xfrm>
                  <a:off x="2148472" y="4901065"/>
                  <a:ext cx="444013" cy="330158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A8</a:t>
                  </a:r>
                  <a:endParaRPr lang="en-US" sz="9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1" name="TextBox 410"/>
                <p:cNvSpPr txBox="1"/>
                <p:nvPr/>
              </p:nvSpPr>
              <p:spPr>
                <a:xfrm>
                  <a:off x="2148472" y="4555468"/>
                  <a:ext cx="444013" cy="330158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A5</a:t>
                  </a:r>
                  <a:endParaRPr lang="en-US" sz="9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2" name="TextBox 411"/>
                <p:cNvSpPr txBox="1"/>
                <p:nvPr/>
              </p:nvSpPr>
              <p:spPr>
                <a:xfrm>
                  <a:off x="2148472" y="4191056"/>
                  <a:ext cx="444013" cy="330158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A2</a:t>
                  </a:r>
                  <a:endParaRPr lang="en-US" sz="9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413" name="Elbow Connector 412"/>
                <p:cNvCxnSpPr>
                  <a:stCxn id="424" idx="1"/>
                  <a:endCxn id="429" idx="1"/>
                </p:cNvCxnSpPr>
                <p:nvPr/>
              </p:nvCxnSpPr>
              <p:spPr>
                <a:xfrm rot="16200000" flipH="1">
                  <a:off x="2397931" y="2843075"/>
                  <a:ext cx="4414" cy="2269249"/>
                </a:xfrm>
                <a:prstGeom prst="bentConnector3">
                  <a:avLst>
                    <a:gd name="adj1" fmla="val -5037200"/>
                  </a:avLst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14" name="TextBox 413"/>
                <p:cNvSpPr txBox="1"/>
                <p:nvPr/>
              </p:nvSpPr>
              <p:spPr>
                <a:xfrm>
                  <a:off x="1983287" y="3391329"/>
                  <a:ext cx="755004" cy="3961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RAID 0</a:t>
                  </a:r>
                  <a:endParaRPr lang="en-US" sz="12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358" name="Elbow Connector 357"/>
              <p:cNvCxnSpPr>
                <a:stCxn id="404" idx="0"/>
                <a:endCxn id="372" idx="0"/>
              </p:cNvCxnSpPr>
              <p:nvPr/>
            </p:nvCxnSpPr>
            <p:spPr>
              <a:xfrm rot="5400000" flipH="1" flipV="1">
                <a:off x="4510968" y="-820670"/>
                <a:ext cx="45349" cy="4770059"/>
              </a:xfrm>
              <a:prstGeom prst="bentConnector3">
                <a:avLst>
                  <a:gd name="adj1" fmla="val 709584"/>
                </a:avLst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59" name="TextBox 358"/>
              <p:cNvSpPr txBox="1"/>
              <p:nvPr/>
            </p:nvSpPr>
            <p:spPr>
              <a:xfrm>
                <a:off x="4053578" y="858997"/>
                <a:ext cx="987181" cy="4466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RAID 1</a:t>
                </a:r>
                <a:endParaRPr lang="en-US" sz="18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61" name="Group 360"/>
              <p:cNvGrpSpPr/>
              <p:nvPr/>
            </p:nvGrpSpPr>
            <p:grpSpPr>
              <a:xfrm>
                <a:off x="5106527" y="1541684"/>
                <a:ext cx="3624290" cy="2213947"/>
                <a:chOff x="-559930" y="3324988"/>
                <a:chExt cx="3784714" cy="2618612"/>
              </a:xfrm>
            </p:grpSpPr>
            <p:sp>
              <p:nvSpPr>
                <p:cNvPr id="362" name="Rectangle 361"/>
                <p:cNvSpPr/>
                <p:nvPr/>
              </p:nvSpPr>
              <p:spPr bwMode="auto">
                <a:xfrm>
                  <a:off x="-559930" y="3352800"/>
                  <a:ext cx="3784714" cy="2590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vert="horz" wrap="square" lIns="182880" tIns="45720" rIns="18288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grpSp>
              <p:nvGrpSpPr>
                <p:cNvPr id="363" name="Group 362"/>
                <p:cNvGrpSpPr/>
                <p:nvPr/>
              </p:nvGrpSpPr>
              <p:grpSpPr>
                <a:xfrm>
                  <a:off x="890016" y="3975492"/>
                  <a:ext cx="750996" cy="1734128"/>
                  <a:chOff x="2890610" y="3712826"/>
                  <a:chExt cx="1219204" cy="1983879"/>
                </a:xfrm>
              </p:grpSpPr>
              <p:sp>
                <p:nvSpPr>
                  <p:cNvPr id="378" name="Flowchart: Magnetic Disk 377"/>
                  <p:cNvSpPr/>
                  <p:nvPr/>
                </p:nvSpPr>
                <p:spPr>
                  <a:xfrm>
                    <a:off x="2890613" y="4932384"/>
                    <a:ext cx="1219201" cy="764321"/>
                  </a:xfrm>
                  <a:prstGeom prst="flowChartMagneticDisk">
                    <a:avLst/>
                  </a:prstGeom>
                  <a:solidFill>
                    <a:srgbClr val="5B9BD5"/>
                  </a:solidFill>
                  <a:ln w="1905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379" name="Flowchart: Magnetic Disk 378"/>
                  <p:cNvSpPr/>
                  <p:nvPr/>
                </p:nvSpPr>
                <p:spPr>
                  <a:xfrm>
                    <a:off x="2890612" y="4678936"/>
                    <a:ext cx="1219200" cy="506896"/>
                  </a:xfrm>
                  <a:prstGeom prst="flowChartMagneticDisk">
                    <a:avLst/>
                  </a:prstGeom>
                  <a:solidFill>
                    <a:srgbClr val="5B9BD5"/>
                  </a:solidFill>
                  <a:ln w="1905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380" name="Flowchart: Magnetic Disk 379"/>
                  <p:cNvSpPr/>
                  <p:nvPr/>
                </p:nvSpPr>
                <p:spPr>
                  <a:xfrm>
                    <a:off x="2890612" y="4353174"/>
                    <a:ext cx="1219200" cy="506896"/>
                  </a:xfrm>
                  <a:prstGeom prst="flowChartMagneticDisk">
                    <a:avLst/>
                  </a:prstGeom>
                  <a:solidFill>
                    <a:srgbClr val="5B9BD5"/>
                  </a:solidFill>
                  <a:ln w="1905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381" name="Flowchart: Magnetic Disk 380"/>
                  <p:cNvSpPr/>
                  <p:nvPr/>
                </p:nvSpPr>
                <p:spPr>
                  <a:xfrm>
                    <a:off x="2890612" y="4024807"/>
                    <a:ext cx="1219200" cy="506896"/>
                  </a:xfrm>
                  <a:prstGeom prst="flowChartMagneticDisk">
                    <a:avLst/>
                  </a:prstGeom>
                  <a:solidFill>
                    <a:srgbClr val="5B9BD5"/>
                  </a:solidFill>
                  <a:ln w="1905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382" name="Flowchart: Magnetic Disk 381"/>
                  <p:cNvSpPr/>
                  <p:nvPr/>
                </p:nvSpPr>
                <p:spPr>
                  <a:xfrm>
                    <a:off x="2890610" y="3712826"/>
                    <a:ext cx="1219200" cy="506896"/>
                  </a:xfrm>
                  <a:prstGeom prst="flowChartMagneticDisk">
                    <a:avLst/>
                  </a:prstGeom>
                  <a:solidFill>
                    <a:srgbClr val="5B9BD5"/>
                  </a:solidFill>
                  <a:ln w="1905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p:grpSp>
            <p:sp>
              <p:nvSpPr>
                <p:cNvPr id="364" name="TextBox 363"/>
                <p:cNvSpPr txBox="1"/>
                <p:nvPr/>
              </p:nvSpPr>
              <p:spPr>
                <a:xfrm>
                  <a:off x="1051192" y="4891922"/>
                  <a:ext cx="444013" cy="330158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A8</a:t>
                  </a:r>
                  <a:endParaRPr lang="en-US" sz="9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5" name="TextBox 364"/>
                <p:cNvSpPr txBox="1"/>
                <p:nvPr/>
              </p:nvSpPr>
              <p:spPr>
                <a:xfrm>
                  <a:off x="1051192" y="4546324"/>
                  <a:ext cx="444013" cy="330158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A5</a:t>
                  </a:r>
                  <a:endParaRPr lang="en-US" sz="9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6" name="TextBox 365"/>
                <p:cNvSpPr txBox="1"/>
                <p:nvPr/>
              </p:nvSpPr>
              <p:spPr>
                <a:xfrm>
                  <a:off x="1051192" y="4181910"/>
                  <a:ext cx="444013" cy="330158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A2</a:t>
                  </a:r>
                  <a:endParaRPr lang="en-US" sz="9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67" name="Group 366"/>
                <p:cNvGrpSpPr/>
                <p:nvPr/>
              </p:nvGrpSpPr>
              <p:grpSpPr>
                <a:xfrm>
                  <a:off x="1987296" y="3984635"/>
                  <a:ext cx="750994" cy="1734130"/>
                  <a:chOff x="2890610" y="3712824"/>
                  <a:chExt cx="1219200" cy="1983881"/>
                </a:xfrm>
              </p:grpSpPr>
              <p:sp>
                <p:nvSpPr>
                  <p:cNvPr id="373" name="Flowchart: Magnetic Disk 372"/>
                  <p:cNvSpPr/>
                  <p:nvPr/>
                </p:nvSpPr>
                <p:spPr>
                  <a:xfrm>
                    <a:off x="2890610" y="4932384"/>
                    <a:ext cx="1219200" cy="764321"/>
                  </a:xfrm>
                  <a:prstGeom prst="flowChartMagneticDisk">
                    <a:avLst/>
                  </a:prstGeom>
                  <a:solidFill>
                    <a:srgbClr val="5B9BD5"/>
                  </a:solidFill>
                  <a:ln w="1905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374" name="Flowchart: Magnetic Disk 373"/>
                  <p:cNvSpPr/>
                  <p:nvPr/>
                </p:nvSpPr>
                <p:spPr>
                  <a:xfrm>
                    <a:off x="2890610" y="4678936"/>
                    <a:ext cx="1219200" cy="506896"/>
                  </a:xfrm>
                  <a:prstGeom prst="flowChartMagneticDisk">
                    <a:avLst/>
                  </a:prstGeom>
                  <a:solidFill>
                    <a:srgbClr val="5B9BD5"/>
                  </a:solidFill>
                  <a:ln w="1905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375" name="Flowchart: Magnetic Disk 374"/>
                  <p:cNvSpPr/>
                  <p:nvPr/>
                </p:nvSpPr>
                <p:spPr>
                  <a:xfrm>
                    <a:off x="2890610" y="4353174"/>
                    <a:ext cx="1219200" cy="506896"/>
                  </a:xfrm>
                  <a:prstGeom prst="flowChartMagneticDisk">
                    <a:avLst/>
                  </a:prstGeom>
                  <a:solidFill>
                    <a:srgbClr val="5B9BD5"/>
                  </a:solidFill>
                  <a:ln w="1905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376" name="Flowchart: Magnetic Disk 375"/>
                  <p:cNvSpPr/>
                  <p:nvPr/>
                </p:nvSpPr>
                <p:spPr>
                  <a:xfrm>
                    <a:off x="2890610" y="4024806"/>
                    <a:ext cx="1219200" cy="506896"/>
                  </a:xfrm>
                  <a:prstGeom prst="flowChartMagneticDisk">
                    <a:avLst/>
                  </a:prstGeom>
                  <a:solidFill>
                    <a:srgbClr val="5B9BD5"/>
                  </a:solidFill>
                  <a:ln w="1905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377" name="Flowchart: Magnetic Disk 376"/>
                  <p:cNvSpPr/>
                  <p:nvPr/>
                </p:nvSpPr>
                <p:spPr>
                  <a:xfrm>
                    <a:off x="2890610" y="3712824"/>
                    <a:ext cx="1219200" cy="506896"/>
                  </a:xfrm>
                  <a:prstGeom prst="flowChartMagneticDisk">
                    <a:avLst/>
                  </a:prstGeom>
                  <a:solidFill>
                    <a:srgbClr val="5B9BD5"/>
                  </a:solidFill>
                  <a:ln w="1905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p:grpSp>
            <p:sp>
              <p:nvSpPr>
                <p:cNvPr id="368" name="TextBox 367"/>
                <p:cNvSpPr txBox="1"/>
                <p:nvPr/>
              </p:nvSpPr>
              <p:spPr>
                <a:xfrm>
                  <a:off x="2148472" y="4901066"/>
                  <a:ext cx="444013" cy="307794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A9</a:t>
                  </a:r>
                  <a:endParaRPr lang="en-US" sz="9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9" name="TextBox 368"/>
                <p:cNvSpPr txBox="1"/>
                <p:nvPr/>
              </p:nvSpPr>
              <p:spPr>
                <a:xfrm>
                  <a:off x="2148472" y="4555468"/>
                  <a:ext cx="444013" cy="330158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A6</a:t>
                  </a:r>
                  <a:endParaRPr lang="en-US" sz="9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0" name="TextBox 369"/>
                <p:cNvSpPr txBox="1"/>
                <p:nvPr/>
              </p:nvSpPr>
              <p:spPr>
                <a:xfrm>
                  <a:off x="2148472" y="4191055"/>
                  <a:ext cx="444013" cy="307794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A3</a:t>
                  </a:r>
                  <a:endParaRPr lang="en-US" sz="9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71" name="Elbow Connector 370"/>
                <p:cNvCxnSpPr>
                  <a:stCxn id="437" idx="0"/>
                  <a:endCxn id="377" idx="1"/>
                </p:cNvCxnSpPr>
                <p:nvPr/>
              </p:nvCxnSpPr>
              <p:spPr>
                <a:xfrm rot="5400000" flipH="1" flipV="1">
                  <a:off x="1178316" y="2931244"/>
                  <a:ext cx="131084" cy="2237868"/>
                </a:xfrm>
                <a:prstGeom prst="bentConnector3">
                  <a:avLst>
                    <a:gd name="adj1" fmla="val 262329"/>
                  </a:avLst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72" name="TextBox 371"/>
                <p:cNvSpPr txBox="1"/>
                <p:nvPr/>
              </p:nvSpPr>
              <p:spPr>
                <a:xfrm>
                  <a:off x="954924" y="3324988"/>
                  <a:ext cx="755004" cy="3961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RAID 0</a:t>
                  </a:r>
                  <a:endParaRPr lang="en-US" sz="12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425" name="Flowchart: Magnetic Disk 424"/>
            <p:cNvSpPr/>
            <p:nvPr/>
          </p:nvSpPr>
          <p:spPr>
            <a:xfrm>
              <a:off x="3044633" y="5568588"/>
              <a:ext cx="676383" cy="467107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26" name="Flowchart: Magnetic Disk 425"/>
            <p:cNvSpPr/>
            <p:nvPr/>
          </p:nvSpPr>
          <p:spPr>
            <a:xfrm>
              <a:off x="3044633" y="5413696"/>
              <a:ext cx="676383" cy="309784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27" name="Flowchart: Magnetic Disk 426"/>
            <p:cNvSpPr/>
            <p:nvPr/>
          </p:nvSpPr>
          <p:spPr>
            <a:xfrm>
              <a:off x="3044633" y="5214610"/>
              <a:ext cx="676383" cy="309784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28" name="Flowchart: Magnetic Disk 427"/>
            <p:cNvSpPr/>
            <p:nvPr/>
          </p:nvSpPr>
          <p:spPr>
            <a:xfrm>
              <a:off x="3044633" y="5013932"/>
              <a:ext cx="676383" cy="309784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29" name="Flowchart: Magnetic Disk 428"/>
            <p:cNvSpPr/>
            <p:nvPr/>
          </p:nvSpPr>
          <p:spPr>
            <a:xfrm>
              <a:off x="3044633" y="4823267"/>
              <a:ext cx="676383" cy="309784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30" name="TextBox 429"/>
            <p:cNvSpPr txBox="1"/>
            <p:nvPr/>
          </p:nvSpPr>
          <p:spPr>
            <a:xfrm>
              <a:off x="3189796" y="5463995"/>
              <a:ext cx="399900" cy="2308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A9</a:t>
              </a:r>
              <a:endParaRPr lang="en-US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1" name="TextBox 430"/>
            <p:cNvSpPr txBox="1"/>
            <p:nvPr/>
          </p:nvSpPr>
          <p:spPr>
            <a:xfrm>
              <a:off x="3189796" y="5222368"/>
              <a:ext cx="399900" cy="2308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A6</a:t>
              </a:r>
              <a:endParaRPr lang="en-US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2" name="TextBox 431"/>
            <p:cNvSpPr txBox="1"/>
            <p:nvPr/>
          </p:nvSpPr>
          <p:spPr>
            <a:xfrm>
              <a:off x="3189796" y="4967587"/>
              <a:ext cx="399900" cy="2308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A3</a:t>
              </a:r>
              <a:endParaRPr lang="en-US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3" name="Flowchart: Magnetic Disk 432"/>
            <p:cNvSpPr/>
            <p:nvPr/>
          </p:nvSpPr>
          <p:spPr>
            <a:xfrm>
              <a:off x="5383781" y="5542225"/>
              <a:ext cx="676382" cy="467107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34" name="Flowchart: Magnetic Disk 433"/>
            <p:cNvSpPr/>
            <p:nvPr/>
          </p:nvSpPr>
          <p:spPr>
            <a:xfrm>
              <a:off x="5383780" y="5387333"/>
              <a:ext cx="676382" cy="309784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35" name="Flowchart: Magnetic Disk 434"/>
            <p:cNvSpPr/>
            <p:nvPr/>
          </p:nvSpPr>
          <p:spPr>
            <a:xfrm>
              <a:off x="5383780" y="5188247"/>
              <a:ext cx="676382" cy="309784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36" name="Flowchart: Magnetic Disk 435"/>
            <p:cNvSpPr/>
            <p:nvPr/>
          </p:nvSpPr>
          <p:spPr>
            <a:xfrm>
              <a:off x="5383780" y="4987569"/>
              <a:ext cx="676382" cy="309784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37" name="Flowchart: Magnetic Disk 436"/>
            <p:cNvSpPr/>
            <p:nvPr/>
          </p:nvSpPr>
          <p:spPr>
            <a:xfrm>
              <a:off x="5383779" y="4796905"/>
              <a:ext cx="676382" cy="309784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38" name="TextBox 437"/>
            <p:cNvSpPr txBox="1"/>
            <p:nvPr/>
          </p:nvSpPr>
          <p:spPr>
            <a:xfrm>
              <a:off x="5528942" y="5437633"/>
              <a:ext cx="399900" cy="2308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A7</a:t>
              </a:r>
              <a:endParaRPr lang="en-US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9" name="TextBox 438"/>
            <p:cNvSpPr txBox="1"/>
            <p:nvPr/>
          </p:nvSpPr>
          <p:spPr>
            <a:xfrm>
              <a:off x="5528942" y="5196006"/>
              <a:ext cx="399900" cy="2308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A4</a:t>
              </a:r>
              <a:endParaRPr lang="en-US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" name="TextBox 439"/>
            <p:cNvSpPr txBox="1"/>
            <p:nvPr/>
          </p:nvSpPr>
          <p:spPr>
            <a:xfrm>
              <a:off x="5528942" y="4941224"/>
              <a:ext cx="399900" cy="2308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endParaRPr lang="en-US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41" name="Straight Connector 440"/>
            <p:cNvCxnSpPr/>
            <p:nvPr/>
          </p:nvCxnSpPr>
          <p:spPr>
            <a:xfrm flipH="1">
              <a:off x="2334212" y="4677363"/>
              <a:ext cx="3496" cy="14281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/>
            <p:nvPr/>
          </p:nvCxnSpPr>
          <p:spPr>
            <a:xfrm>
              <a:off x="6753343" y="4666739"/>
              <a:ext cx="0" cy="141779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995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 bwMode="auto">
          <a:xfrm>
            <a:off x="1828800" y="2697427"/>
            <a:ext cx="5257800" cy="324617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286000" y="3690634"/>
            <a:ext cx="1105744" cy="1777296"/>
            <a:chOff x="2890610" y="3712824"/>
            <a:chExt cx="1219200" cy="1983881"/>
          </a:xfrm>
        </p:grpSpPr>
        <p:sp>
          <p:nvSpPr>
            <p:cNvPr id="32" name="Flowchart: Magnetic Disk 31"/>
            <p:cNvSpPr/>
            <p:nvPr/>
          </p:nvSpPr>
          <p:spPr>
            <a:xfrm>
              <a:off x="2890610" y="4932384"/>
              <a:ext cx="1219200" cy="764321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3" name="Flowchart: Magnetic Disk 32"/>
            <p:cNvSpPr/>
            <p:nvPr/>
          </p:nvSpPr>
          <p:spPr>
            <a:xfrm>
              <a:off x="2890610" y="4678936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5" name="Flowchart: Magnetic Disk 34"/>
            <p:cNvSpPr/>
            <p:nvPr/>
          </p:nvSpPr>
          <p:spPr>
            <a:xfrm>
              <a:off x="2890610" y="4353174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6" name="Flowchart: Magnetic Disk 35"/>
            <p:cNvSpPr/>
            <p:nvPr/>
          </p:nvSpPr>
          <p:spPr>
            <a:xfrm>
              <a:off x="2890610" y="4024806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7" name="Flowchart: Magnetic Disk 36"/>
            <p:cNvSpPr/>
            <p:nvPr/>
          </p:nvSpPr>
          <p:spPr>
            <a:xfrm>
              <a:off x="2890610" y="3712824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915351" y="3698711"/>
            <a:ext cx="1105744" cy="1734130"/>
            <a:chOff x="2890610" y="3712824"/>
            <a:chExt cx="1219200" cy="1983881"/>
          </a:xfrm>
        </p:grpSpPr>
        <p:sp>
          <p:nvSpPr>
            <p:cNvPr id="39" name="Flowchart: Magnetic Disk 38"/>
            <p:cNvSpPr/>
            <p:nvPr/>
          </p:nvSpPr>
          <p:spPr>
            <a:xfrm>
              <a:off x="2890610" y="4932384"/>
              <a:ext cx="1219200" cy="764321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0" name="Flowchart: Magnetic Disk 39"/>
            <p:cNvSpPr/>
            <p:nvPr/>
          </p:nvSpPr>
          <p:spPr>
            <a:xfrm>
              <a:off x="2890610" y="4678936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1" name="Flowchart: Magnetic Disk 40"/>
            <p:cNvSpPr/>
            <p:nvPr/>
          </p:nvSpPr>
          <p:spPr>
            <a:xfrm>
              <a:off x="2890610" y="4353174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2" name="Flowchart: Magnetic Disk 41"/>
            <p:cNvSpPr/>
            <p:nvPr/>
          </p:nvSpPr>
          <p:spPr>
            <a:xfrm>
              <a:off x="2890610" y="4024806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3" name="Flowchart: Magnetic Disk 42"/>
            <p:cNvSpPr/>
            <p:nvPr/>
          </p:nvSpPr>
          <p:spPr>
            <a:xfrm>
              <a:off x="2890610" y="3712824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563682" y="3690634"/>
            <a:ext cx="1105744" cy="1734130"/>
            <a:chOff x="2890610" y="3712824"/>
            <a:chExt cx="1219200" cy="1983881"/>
          </a:xfrm>
        </p:grpSpPr>
        <p:sp>
          <p:nvSpPr>
            <p:cNvPr id="45" name="Flowchart: Magnetic Disk 44"/>
            <p:cNvSpPr/>
            <p:nvPr/>
          </p:nvSpPr>
          <p:spPr>
            <a:xfrm>
              <a:off x="2890610" y="4932384"/>
              <a:ext cx="1219200" cy="764321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6" name="Flowchart: Magnetic Disk 45"/>
            <p:cNvSpPr/>
            <p:nvPr/>
          </p:nvSpPr>
          <p:spPr>
            <a:xfrm>
              <a:off x="2890610" y="4678936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7" name="Flowchart: Magnetic Disk 46"/>
            <p:cNvSpPr/>
            <p:nvPr/>
          </p:nvSpPr>
          <p:spPr>
            <a:xfrm>
              <a:off x="2890610" y="4353174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8" name="Flowchart: Magnetic Disk 47"/>
            <p:cNvSpPr/>
            <p:nvPr/>
          </p:nvSpPr>
          <p:spPr>
            <a:xfrm>
              <a:off x="2890610" y="4024806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9" name="Flowchart: Magnetic Disk 48"/>
            <p:cNvSpPr/>
            <p:nvPr/>
          </p:nvSpPr>
          <p:spPr>
            <a:xfrm>
              <a:off x="2890610" y="3712824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/>
              <a:t>h</a:t>
            </a:r>
            <a:r>
              <a:rPr lang="en-US" dirty="0" smtClean="0"/>
              <a:t>ot </a:t>
            </a:r>
            <a:r>
              <a:rPr lang="en-US" dirty="0"/>
              <a:t>spare </a:t>
            </a:r>
            <a:r>
              <a:rPr lang="en-US" dirty="0" smtClean="0"/>
              <a:t>disk?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893474"/>
            <a:ext cx="8382000" cy="165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/>
              <a:t>Hot spare is an </a:t>
            </a:r>
            <a:r>
              <a:rPr lang="en-US" sz="2800" dirty="0"/>
              <a:t>extra disk drive in a RAID configuration that is ready and waiting to be put into action automatically when another drive fails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01319" y="4601966"/>
            <a:ext cx="656492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A3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23970" y="4597078"/>
            <a:ext cx="656492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A3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23970" y="4239966"/>
            <a:ext cx="656492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A2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10626" y="4239966"/>
            <a:ext cx="656492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A2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23970" y="3889463"/>
            <a:ext cx="656492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01319" y="3886842"/>
            <a:ext cx="656492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70345" y="5366047"/>
            <a:ext cx="1105744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Disk 1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32559" y="5366047"/>
            <a:ext cx="1075838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Disk 2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78635" y="5366047"/>
            <a:ext cx="1075838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Hot Spare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276600" y="2825224"/>
            <a:ext cx="796060" cy="6397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Mirror</a:t>
            </a:r>
          </a:p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RAID1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Elbow Connector 50"/>
          <p:cNvCxnSpPr>
            <a:stCxn id="50" idx="1"/>
            <a:endCxn id="37" idx="1"/>
          </p:cNvCxnSpPr>
          <p:nvPr/>
        </p:nvCxnSpPr>
        <p:spPr>
          <a:xfrm rot="10800000" flipV="1">
            <a:off x="2838872" y="3145092"/>
            <a:ext cx="437728" cy="5455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50" idx="3"/>
            <a:endCxn id="43" idx="1"/>
          </p:cNvCxnSpPr>
          <p:nvPr/>
        </p:nvCxnSpPr>
        <p:spPr>
          <a:xfrm>
            <a:off x="4072660" y="3145093"/>
            <a:ext cx="395563" cy="553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10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 implementation </a:t>
            </a:r>
            <a:r>
              <a:rPr lang="en-US" dirty="0" smtClean="0"/>
              <a:t>options?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MS PGothic" panose="020B0600070205080204" pitchFamily="34" charset="-128"/>
              </a:rPr>
              <a:t>Hardware RAID</a:t>
            </a:r>
          </a:p>
          <a:p>
            <a:r>
              <a:rPr lang="en-GB" dirty="0"/>
              <a:t>Software </a:t>
            </a:r>
            <a:r>
              <a:rPr lang="en-GB" dirty="0" smtClean="0"/>
              <a:t>RAID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323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When planning RAID levels, </a:t>
            </a:r>
            <a:r>
              <a:rPr lang="en-US" sz="3200" dirty="0" smtClean="0"/>
              <a:t>consider?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PMingLiU" panose="02020500000000000000" pitchFamily="18" charset="-120"/>
              </a:rPr>
              <a:t>Cost</a:t>
            </a:r>
          </a:p>
          <a:p>
            <a:r>
              <a:rPr lang="en-US" dirty="0">
                <a:ea typeface="PMingLiU" panose="02020500000000000000" pitchFamily="18" charset="-120"/>
              </a:rPr>
              <a:t>Level of </a:t>
            </a:r>
            <a:r>
              <a:rPr lang="en-US" dirty="0" smtClean="0">
                <a:ea typeface="PMingLiU" panose="02020500000000000000" pitchFamily="18" charset="-120"/>
              </a:rPr>
              <a:t>redundancy</a:t>
            </a:r>
          </a:p>
          <a:p>
            <a:r>
              <a:rPr lang="en-US" dirty="0" smtClean="0">
                <a:ea typeface="PMingLiU" panose="02020500000000000000" pitchFamily="18" charset="-120"/>
              </a:rPr>
              <a:t>Performance </a:t>
            </a:r>
          </a:p>
          <a:p>
            <a:r>
              <a:rPr lang="en-US" dirty="0" smtClean="0">
                <a:ea typeface="PMingLiU" panose="02020500000000000000" pitchFamily="18" charset="-120"/>
              </a:rPr>
              <a:t>Storage utilization</a:t>
            </a:r>
          </a:p>
          <a:p>
            <a:r>
              <a:rPr lang="en-US" dirty="0" smtClean="0">
                <a:ea typeface="PMingLiU" panose="02020500000000000000" pitchFamily="18" charset="-120"/>
              </a:rPr>
              <a:t>Type of disks</a:t>
            </a:r>
          </a:p>
          <a:p>
            <a:r>
              <a:rPr lang="en-US" dirty="0" smtClean="0">
                <a:ea typeface="PMingLiU" panose="02020500000000000000" pitchFamily="18" charset="-120"/>
              </a:rPr>
              <a:t>Count of </a:t>
            </a:r>
            <a:r>
              <a:rPr lang="en-US" dirty="0" smtClean="0">
                <a:ea typeface="PMingLiU" panose="02020500000000000000" pitchFamily="18" charset="-120"/>
              </a:rPr>
              <a:t>disks</a:t>
            </a:r>
          </a:p>
          <a:p>
            <a:r>
              <a:rPr lang="en-US" smtClean="0">
                <a:ea typeface="PMingLiU" panose="02020500000000000000" pitchFamily="18" charset="-120"/>
              </a:rPr>
              <a:t>RAID Controller</a:t>
            </a:r>
            <a:endParaRPr lang="en-US" dirty="0" smtClean="0">
              <a:ea typeface="PMingLiU" panose="02020500000000000000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9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752" y="1524000"/>
            <a:ext cx="1295400" cy="16584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698" b="97315" l="9362" r="893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428870"/>
            <a:ext cx="2672305" cy="16943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698" b="97315" l="9362" r="893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249665"/>
            <a:ext cx="2672305" cy="169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2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10400" cy="609600"/>
          </a:xfrm>
        </p:spPr>
        <p:txBody>
          <a:bodyPr/>
          <a:lstStyle/>
          <a:p>
            <a:r>
              <a:rPr lang="en-US" sz="3200" dirty="0"/>
              <a:t>Redundant Array of Independent Disks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/>
              <a:t>What is RAID?</a:t>
            </a:r>
          </a:p>
          <a:p>
            <a:r>
              <a:rPr lang="en-US" dirty="0"/>
              <a:t>How RAID provides fault </a:t>
            </a:r>
            <a:r>
              <a:rPr lang="en-US" dirty="0" smtClean="0"/>
              <a:t>tolerance?</a:t>
            </a:r>
          </a:p>
          <a:p>
            <a:r>
              <a:rPr lang="en-US" dirty="0"/>
              <a:t>How the parity is calculated</a:t>
            </a:r>
            <a:r>
              <a:rPr lang="en-US" dirty="0" smtClean="0"/>
              <a:t>?</a:t>
            </a:r>
          </a:p>
          <a:p>
            <a:r>
              <a:rPr lang="en-US" dirty="0" smtClean="0"/>
              <a:t>RAID Levels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rgbClr val="EBFFD2"/>
                </a:solidFill>
              </a:rPr>
              <a:t>What is a </a:t>
            </a:r>
            <a:r>
              <a:rPr lang="en-US" sz="3200" dirty="0">
                <a:solidFill>
                  <a:srgbClr val="EBFFD2"/>
                </a:solidFill>
              </a:rPr>
              <a:t>hot spare disk</a:t>
            </a:r>
            <a:r>
              <a:rPr lang="en-US" sz="3200" dirty="0" smtClean="0">
                <a:solidFill>
                  <a:srgbClr val="EBFFD2"/>
                </a:solidFill>
              </a:rPr>
              <a:t>?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/>
              <a:t>When planning RAID levels, consider</a:t>
            </a:r>
            <a:r>
              <a:rPr lang="en-US" sz="3200" dirty="0" smtClean="0"/>
              <a:t>?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/>
              <a:t>RAID implementation options</a:t>
            </a:r>
            <a:r>
              <a:rPr lang="en-US" sz="3200" dirty="0" smtClean="0"/>
              <a:t>?</a:t>
            </a:r>
            <a:endParaRPr lang="en-US" sz="3200" dirty="0">
              <a:solidFill>
                <a:srgbClr val="EBFFD2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 descr="books, read, school, stud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4716" y="2743200"/>
            <a:ext cx="1828800" cy="182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st, type, whit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5200" y="990600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RAID?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819400"/>
            <a:ext cx="8686800" cy="3886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Tx/>
              <a:buChar char="•"/>
            </a:pPr>
            <a:r>
              <a:rPr lang="en-US" dirty="0">
                <a:ea typeface="PMingLiU" panose="02020500000000000000" pitchFamily="18" charset="-120"/>
              </a:rPr>
              <a:t>RAID can provide fault </a:t>
            </a:r>
            <a:r>
              <a:rPr lang="en-US" dirty="0" smtClean="0">
                <a:ea typeface="PMingLiU" panose="02020500000000000000" pitchFamily="18" charset="-120"/>
              </a:rPr>
              <a:t>tolerance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Tx/>
              <a:buChar char="•"/>
            </a:pPr>
            <a:r>
              <a:rPr lang="en-US" dirty="0"/>
              <a:t>RAID can provide performance benefits by spreading disk I\O across multiple </a:t>
            </a:r>
            <a:r>
              <a:rPr lang="en-US" dirty="0" smtClean="0"/>
              <a:t>disks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Tx/>
              <a:buChar char="•"/>
            </a:pPr>
            <a:r>
              <a:rPr lang="en-US" dirty="0" smtClean="0"/>
              <a:t>RAID can </a:t>
            </a:r>
            <a:r>
              <a:rPr lang="en-US" dirty="0"/>
              <a:t>be configured using several different </a:t>
            </a:r>
            <a:r>
              <a:rPr lang="en-US" dirty="0" smtClean="0"/>
              <a:t>levels (configurations)</a:t>
            </a:r>
            <a:endParaRPr lang="bg-BG" dirty="0" smtClean="0"/>
          </a:p>
          <a:p>
            <a:pPr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Tx/>
              <a:buChar char="•"/>
            </a:pPr>
            <a:r>
              <a:rPr lang="en-US" dirty="0" smtClean="0"/>
              <a:t>RAID cannot </a:t>
            </a:r>
            <a:r>
              <a:rPr lang="en-US" dirty="0"/>
              <a:t>replace </a:t>
            </a:r>
            <a:r>
              <a:rPr lang="en-US" dirty="0" smtClean="0"/>
              <a:t>the backup!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6106" y="940965"/>
            <a:ext cx="8229600" cy="1676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lnSpc>
                <a:spcPct val="90000"/>
              </a:lnSpc>
            </a:pPr>
            <a:r>
              <a:rPr lang="en-US" sz="2800" b="1" dirty="0"/>
              <a:t>Redundant array of independent disks or RAID combines multiple disks into a single logical unit to provide fault tolerance and performance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427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means fault tolerance?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772" y="3581399"/>
            <a:ext cx="6121828" cy="296217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39265"/>
            <a:ext cx="42767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worry I have backup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76" y="1410000"/>
            <a:ext cx="7619047" cy="4800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0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6200"/>
            <a:ext cx="7239000" cy="838200"/>
          </a:xfrm>
        </p:spPr>
        <p:txBody>
          <a:bodyPr/>
          <a:lstStyle/>
          <a:p>
            <a:r>
              <a:rPr lang="en-US" sz="3600" dirty="0" smtClean="0"/>
              <a:t>How RAID provides fault tolerance?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PMingLiU" panose="02020500000000000000" pitchFamily="18" charset="-120"/>
              </a:rPr>
              <a:t>RAID can provide </a:t>
            </a:r>
            <a:r>
              <a:rPr lang="en-US" dirty="0">
                <a:ea typeface="PMingLiU" panose="02020500000000000000" pitchFamily="18" charset="-120"/>
              </a:rPr>
              <a:t>fault tolerance by </a:t>
            </a:r>
            <a:r>
              <a:rPr lang="en-US" dirty="0" smtClean="0">
                <a:ea typeface="PMingLiU" panose="02020500000000000000" pitchFamily="18" charset="-120"/>
              </a:rPr>
              <a:t>using</a:t>
            </a:r>
          </a:p>
          <a:p>
            <a:pPr lvl="1"/>
            <a:r>
              <a:rPr lang="en-GB" dirty="0"/>
              <a:t>Disk </a:t>
            </a:r>
            <a:r>
              <a:rPr lang="en-GB" dirty="0" smtClean="0"/>
              <a:t>mirroring</a:t>
            </a:r>
          </a:p>
          <a:p>
            <a:pPr lvl="1"/>
            <a:r>
              <a:rPr lang="en-GB" dirty="0" smtClean="0"/>
              <a:t>Parity information</a:t>
            </a:r>
          </a:p>
          <a:p>
            <a:pPr lvl="1"/>
            <a:endParaRPr lang="en-GB" dirty="0"/>
          </a:p>
          <a:p>
            <a:pPr marL="282575" lvl="1" indent="-282575" eaLnBrk="1" hangingPunct="1">
              <a:buClr>
                <a:srgbClr val="FF0000"/>
              </a:buClr>
              <a:buSzPct val="90000"/>
              <a:buFont typeface="Wingdings" pitchFamily="2" charset="2"/>
              <a:buChar char="v"/>
              <a:tabLst>
                <a:tab pos="282575" algn="l"/>
              </a:tabLst>
              <a:defRPr/>
            </a:pPr>
            <a:r>
              <a:rPr lang="en-US" sz="2400" b="0" i="1" dirty="0" smtClean="0">
                <a:solidFill>
                  <a:srgbClr val="EBFFD2"/>
                </a:solidFill>
              </a:rPr>
              <a:t>The parity information is based on the standard logical operation </a:t>
            </a:r>
            <a:r>
              <a:rPr lang="en-US" sz="2400" i="1" dirty="0" smtClean="0">
                <a:solidFill>
                  <a:srgbClr val="EBFFD2"/>
                </a:solidFill>
              </a:rPr>
              <a:t>exclusive or </a:t>
            </a:r>
            <a:r>
              <a:rPr lang="en-US" sz="2400" b="0" i="1" dirty="0" smtClean="0">
                <a:solidFill>
                  <a:srgbClr val="EBFFD2"/>
                </a:solidFill>
              </a:rPr>
              <a:t>(XOR)</a:t>
            </a:r>
            <a:endParaRPr lang="en-US" sz="2400" b="0" i="1" dirty="0">
              <a:solidFill>
                <a:srgbClr val="EBFFD2"/>
              </a:solidFill>
            </a:endParaRP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899347"/>
              </p:ext>
            </p:extLst>
          </p:nvPr>
        </p:nvGraphicFramePr>
        <p:xfrm>
          <a:off x="685800" y="4419600"/>
          <a:ext cx="2895600" cy="1854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14400"/>
                <a:gridCol w="914400"/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16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parity is calculated?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17946"/>
              </p:ext>
            </p:extLst>
          </p:nvPr>
        </p:nvGraphicFramePr>
        <p:xfrm>
          <a:off x="2286000" y="2209800"/>
          <a:ext cx="1143000" cy="3048003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143000"/>
              </a:tblGrid>
              <a:tr h="43542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Arial Black" panose="020B0A04020102020204" pitchFamily="34" charset="0"/>
                        </a:rPr>
                        <a:t>1</a:t>
                      </a:r>
                      <a:endParaRPr lang="en-US" b="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4354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0</a:t>
                      </a:r>
                      <a:endParaRPr 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4354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1</a:t>
                      </a:r>
                      <a:endParaRPr 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4354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0</a:t>
                      </a:r>
                      <a:endParaRPr 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4354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1</a:t>
                      </a:r>
                      <a:endParaRPr 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4354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1</a:t>
                      </a:r>
                      <a:endParaRPr 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4354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1</a:t>
                      </a:r>
                      <a:endParaRPr 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220213"/>
              </p:ext>
            </p:extLst>
          </p:nvPr>
        </p:nvGraphicFramePr>
        <p:xfrm>
          <a:off x="3657600" y="2209800"/>
          <a:ext cx="1143000" cy="3048003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143000"/>
              </a:tblGrid>
              <a:tr h="43542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Arial Black" panose="020B0A04020102020204" pitchFamily="34" charset="0"/>
                        </a:rPr>
                        <a:t>1</a:t>
                      </a:r>
                      <a:endParaRPr lang="en-US" b="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4354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1</a:t>
                      </a:r>
                      <a:endParaRPr 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4354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1</a:t>
                      </a:r>
                      <a:endParaRPr 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4354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0</a:t>
                      </a:r>
                      <a:endParaRPr 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4354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0</a:t>
                      </a:r>
                      <a:endParaRPr 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4354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1</a:t>
                      </a:r>
                      <a:endParaRPr 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4354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0</a:t>
                      </a:r>
                      <a:endParaRPr 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775144"/>
              </p:ext>
            </p:extLst>
          </p:nvPr>
        </p:nvGraphicFramePr>
        <p:xfrm>
          <a:off x="5029200" y="2209800"/>
          <a:ext cx="1143000" cy="3048003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43000"/>
              </a:tblGrid>
              <a:tr h="43542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Arial Black" panose="020B0A04020102020204" pitchFamily="34" charset="0"/>
                        </a:rPr>
                        <a:t>0</a:t>
                      </a:r>
                      <a:endParaRPr lang="en-US" b="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4354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1</a:t>
                      </a:r>
                      <a:endParaRPr 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4354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0</a:t>
                      </a:r>
                      <a:endParaRPr 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4354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0</a:t>
                      </a:r>
                      <a:endParaRPr 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4354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1</a:t>
                      </a:r>
                      <a:endParaRPr 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4354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0</a:t>
                      </a:r>
                      <a:endParaRPr 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4354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1</a:t>
                      </a:r>
                      <a:endParaRPr 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376106" y="1066800"/>
            <a:ext cx="8686800" cy="685800"/>
          </a:xfrm>
        </p:spPr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274000" y="4136640"/>
              <a:ext cx="360" cy="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4640" y="41272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tangle 4"/>
          <p:cNvSpPr/>
          <p:nvPr/>
        </p:nvSpPr>
        <p:spPr>
          <a:xfrm>
            <a:off x="2274000" y="5486400"/>
            <a:ext cx="11550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5486400"/>
            <a:ext cx="11550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41200" y="5486400"/>
            <a:ext cx="11550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Parity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209800"/>
            <a:ext cx="1481328" cy="188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5257800" y="2743200"/>
            <a:ext cx="3276600" cy="2590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541904" y="3303199"/>
            <a:ext cx="935096" cy="1671899"/>
            <a:chOff x="5541904" y="3303199"/>
            <a:chExt cx="935096" cy="1671899"/>
          </a:xfrm>
        </p:grpSpPr>
        <p:sp>
          <p:nvSpPr>
            <p:cNvPr id="32" name="Flowchart: Magnetic Disk 31"/>
            <p:cNvSpPr/>
            <p:nvPr/>
          </p:nvSpPr>
          <p:spPr>
            <a:xfrm>
              <a:off x="5541904" y="4210777"/>
              <a:ext cx="935096" cy="764321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3" name="Flowchart: Magnetic Disk 32"/>
            <p:cNvSpPr/>
            <p:nvPr/>
          </p:nvSpPr>
          <p:spPr>
            <a:xfrm>
              <a:off x="5541904" y="3957329"/>
              <a:ext cx="935096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4" name="Flowchart: Magnetic Disk 33"/>
            <p:cNvSpPr/>
            <p:nvPr/>
          </p:nvSpPr>
          <p:spPr>
            <a:xfrm>
              <a:off x="5541904" y="3631567"/>
              <a:ext cx="935096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5" name="Flowchart: Magnetic Disk 34"/>
            <p:cNvSpPr/>
            <p:nvPr/>
          </p:nvSpPr>
          <p:spPr>
            <a:xfrm>
              <a:off x="5541904" y="3303199"/>
              <a:ext cx="935096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36" name="Flowchart: Magnetic Disk 35"/>
          <p:cNvSpPr/>
          <p:nvPr/>
        </p:nvSpPr>
        <p:spPr>
          <a:xfrm>
            <a:off x="5541904" y="2991217"/>
            <a:ext cx="935096" cy="506896"/>
          </a:xfrm>
          <a:prstGeom prst="flowChartMagneticDisk">
            <a:avLst/>
          </a:prstGeom>
          <a:solidFill>
            <a:srgbClr val="5B9BD5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7232088" y="2988402"/>
            <a:ext cx="935096" cy="1983881"/>
            <a:chOff x="7232088" y="2988402"/>
            <a:chExt cx="935096" cy="1983881"/>
          </a:xfrm>
        </p:grpSpPr>
        <p:sp>
          <p:nvSpPr>
            <p:cNvPr id="37" name="Flowchart: Magnetic Disk 36"/>
            <p:cNvSpPr/>
            <p:nvPr/>
          </p:nvSpPr>
          <p:spPr>
            <a:xfrm>
              <a:off x="7232088" y="4207962"/>
              <a:ext cx="935096" cy="764321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8" name="Flowchart: Magnetic Disk 37"/>
            <p:cNvSpPr/>
            <p:nvPr/>
          </p:nvSpPr>
          <p:spPr>
            <a:xfrm>
              <a:off x="7232088" y="3954514"/>
              <a:ext cx="935096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9" name="Flowchart: Magnetic Disk 38"/>
            <p:cNvSpPr/>
            <p:nvPr/>
          </p:nvSpPr>
          <p:spPr>
            <a:xfrm>
              <a:off x="7232088" y="3628752"/>
              <a:ext cx="935096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0" name="Flowchart: Magnetic Disk 39"/>
            <p:cNvSpPr/>
            <p:nvPr/>
          </p:nvSpPr>
          <p:spPr>
            <a:xfrm>
              <a:off x="7232088" y="3300384"/>
              <a:ext cx="935096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1" name="Flowchart: Magnetic Disk 40"/>
            <p:cNvSpPr/>
            <p:nvPr/>
          </p:nvSpPr>
          <p:spPr>
            <a:xfrm>
              <a:off x="7232088" y="2988402"/>
              <a:ext cx="935096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 0 </a:t>
            </a:r>
            <a:r>
              <a:rPr lang="en-US" sz="3600" dirty="0"/>
              <a:t>(Striping without parity)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non-redundant disk array </a:t>
            </a:r>
          </a:p>
          <a:p>
            <a:r>
              <a:rPr lang="en-US" dirty="0" smtClean="0"/>
              <a:t>Very good performance for read and write</a:t>
            </a:r>
          </a:p>
          <a:p>
            <a:r>
              <a:rPr lang="en-US" dirty="0" smtClean="0"/>
              <a:t>Storage efficiency: 100 %</a:t>
            </a:r>
          </a:p>
          <a:p>
            <a:r>
              <a:rPr lang="en-US" dirty="0" smtClean="0"/>
              <a:t>Minimum disk ==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5699118"/>
            <a:ext cx="8382000" cy="9394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Failure of any drive results in loss of all </a:t>
            </a:r>
            <a:r>
              <a:rPr lang="en-US" sz="2800" dirty="0" smtClean="0"/>
              <a:t>data</a:t>
            </a:r>
            <a:r>
              <a:rPr lang="bg-BG" sz="2800" dirty="0" smtClean="0"/>
              <a:t>.</a:t>
            </a:r>
            <a:endParaRPr lang="en-US" sz="2800" dirty="0" smtClean="0"/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RAID 0 </a:t>
            </a:r>
            <a:r>
              <a:rPr lang="en-US" sz="2800" dirty="0" smtClean="0"/>
              <a:t>is not recommended for critical data.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667880" y="3969770"/>
            <a:ext cx="632568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A5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69690" y="3960475"/>
            <a:ext cx="632568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A6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69690" y="3603363"/>
            <a:ext cx="632568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A4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77187" y="3607770"/>
            <a:ext cx="632568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A3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69690" y="3252860"/>
            <a:ext cx="632568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A2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67880" y="3254646"/>
            <a:ext cx="632568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97367" y="4495459"/>
            <a:ext cx="1093935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Disk 1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81933" y="4495459"/>
            <a:ext cx="1036631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Disk 2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45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362200" y="3174686"/>
            <a:ext cx="4191000" cy="2971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890610" y="3712824"/>
            <a:ext cx="1219200" cy="1983881"/>
            <a:chOff x="2890610" y="3712824"/>
            <a:chExt cx="1219200" cy="1983881"/>
          </a:xfrm>
        </p:grpSpPr>
        <p:sp>
          <p:nvSpPr>
            <p:cNvPr id="26" name="Flowchart: Magnetic Disk 25"/>
            <p:cNvSpPr/>
            <p:nvPr/>
          </p:nvSpPr>
          <p:spPr>
            <a:xfrm>
              <a:off x="2890610" y="4932384"/>
              <a:ext cx="1219200" cy="764321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7" name="Flowchart: Magnetic Disk 26"/>
            <p:cNvSpPr/>
            <p:nvPr/>
          </p:nvSpPr>
          <p:spPr>
            <a:xfrm>
              <a:off x="2890610" y="4678936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8" name="Flowchart: Magnetic Disk 27"/>
            <p:cNvSpPr/>
            <p:nvPr/>
          </p:nvSpPr>
          <p:spPr>
            <a:xfrm>
              <a:off x="2890610" y="4353174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9" name="Flowchart: Magnetic Disk 28"/>
            <p:cNvSpPr/>
            <p:nvPr/>
          </p:nvSpPr>
          <p:spPr>
            <a:xfrm>
              <a:off x="2890610" y="4024806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0" name="Flowchart: Magnetic Disk 29"/>
            <p:cNvSpPr/>
            <p:nvPr/>
          </p:nvSpPr>
          <p:spPr>
            <a:xfrm>
              <a:off x="2890610" y="3712824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600754" y="3712824"/>
            <a:ext cx="1219200" cy="1983881"/>
            <a:chOff x="4600754" y="3712824"/>
            <a:chExt cx="1219200" cy="1983881"/>
          </a:xfrm>
        </p:grpSpPr>
        <p:sp>
          <p:nvSpPr>
            <p:cNvPr id="31" name="Flowchart: Magnetic Disk 30"/>
            <p:cNvSpPr/>
            <p:nvPr/>
          </p:nvSpPr>
          <p:spPr>
            <a:xfrm>
              <a:off x="4600754" y="4932384"/>
              <a:ext cx="1219200" cy="764321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2" name="Flowchart: Magnetic Disk 31"/>
            <p:cNvSpPr/>
            <p:nvPr/>
          </p:nvSpPr>
          <p:spPr>
            <a:xfrm>
              <a:off x="4600754" y="4678936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3" name="Flowchart: Magnetic Disk 32"/>
            <p:cNvSpPr/>
            <p:nvPr/>
          </p:nvSpPr>
          <p:spPr>
            <a:xfrm>
              <a:off x="4600754" y="4353174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4" name="Flowchart: Magnetic Disk 33"/>
            <p:cNvSpPr/>
            <p:nvPr/>
          </p:nvSpPr>
          <p:spPr>
            <a:xfrm>
              <a:off x="4600754" y="4024806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5" name="Flowchart: Magnetic Disk 34"/>
            <p:cNvSpPr/>
            <p:nvPr/>
          </p:nvSpPr>
          <p:spPr>
            <a:xfrm>
              <a:off x="4600754" y="3712824"/>
              <a:ext cx="1219200" cy="506896"/>
            </a:xfrm>
            <a:prstGeom prst="flowChartMagneticDisk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1 (Mirroring)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849379"/>
          </a:xfrm>
        </p:spPr>
        <p:txBody>
          <a:bodyPr/>
          <a:lstStyle/>
          <a:p>
            <a:r>
              <a:rPr lang="en-US" dirty="0" smtClean="0"/>
              <a:t>The data is duplicated on two separate disks</a:t>
            </a:r>
          </a:p>
          <a:p>
            <a:r>
              <a:rPr lang="en-US" dirty="0"/>
              <a:t>Storage </a:t>
            </a:r>
            <a:r>
              <a:rPr lang="en-US" dirty="0" smtClean="0"/>
              <a:t>efficiency: 50 %</a:t>
            </a:r>
          </a:p>
          <a:p>
            <a:r>
              <a:rPr lang="en-US" dirty="0" smtClean="0"/>
              <a:t>Disks </a:t>
            </a:r>
            <a:r>
              <a:rPr lang="en-US" dirty="0"/>
              <a:t>== 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162220" y="4715174"/>
            <a:ext cx="656492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A3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76800" y="4724066"/>
            <a:ext cx="656492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A3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76800" y="4366954"/>
            <a:ext cx="656492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A2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71527" y="4353174"/>
            <a:ext cx="647185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A2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76800" y="4016451"/>
            <a:ext cx="656492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62220" y="4000050"/>
            <a:ext cx="656492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19595" y="5230962"/>
            <a:ext cx="1105744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Disk 1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67127" y="5230962"/>
            <a:ext cx="1075838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Disk 2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45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3345</TotalTime>
  <Words>656</Words>
  <Application>Microsoft Office PowerPoint</Application>
  <PresentationFormat>On-screen Show (4:3)</PresentationFormat>
  <Paragraphs>297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MS PGothic</vt:lpstr>
      <vt:lpstr>PMingLiU</vt:lpstr>
      <vt:lpstr>Arial</vt:lpstr>
      <vt:lpstr>Arial Black</vt:lpstr>
      <vt:lpstr>Calibri</vt:lpstr>
      <vt:lpstr>Cambria</vt:lpstr>
      <vt:lpstr>Consolas</vt:lpstr>
      <vt:lpstr>Corbel</vt:lpstr>
      <vt:lpstr>Liberation Sans</vt:lpstr>
      <vt:lpstr>Verdana</vt:lpstr>
      <vt:lpstr>Wingdings</vt:lpstr>
      <vt:lpstr>Wingdings 2</vt:lpstr>
      <vt:lpstr>Telerik Academy</vt:lpstr>
      <vt:lpstr>Storage Technologies</vt:lpstr>
      <vt:lpstr>Table of Contents</vt:lpstr>
      <vt:lpstr>What is RAID?</vt:lpstr>
      <vt:lpstr>What means fault tolerance?</vt:lpstr>
      <vt:lpstr>Don't worry I have backup</vt:lpstr>
      <vt:lpstr>How RAID provides fault tolerance?</vt:lpstr>
      <vt:lpstr>How the parity is calculated?</vt:lpstr>
      <vt:lpstr>RAID 0 (Striping without parity)</vt:lpstr>
      <vt:lpstr>RAID 1 (Mirroring)</vt:lpstr>
      <vt:lpstr>RAID 5</vt:lpstr>
      <vt:lpstr>RAID 6</vt:lpstr>
      <vt:lpstr>RAID 01 (0+1)</vt:lpstr>
      <vt:lpstr>RAID 10 (1+0)</vt:lpstr>
      <vt:lpstr>RAID 10 vs RAID 01</vt:lpstr>
      <vt:lpstr>What is hot spare disk?</vt:lpstr>
      <vt:lpstr>RAID implementation options?</vt:lpstr>
      <vt:lpstr>When planning RAID levels, consider?</vt:lpstr>
      <vt:lpstr>Redundant Array of Independent Disks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Svetlin Nakov</dc:creator>
  <cp:keywords>telerik software academy, free courses for developers</cp:keywords>
  <cp:lastModifiedBy>Borislav Varadinov</cp:lastModifiedBy>
  <cp:revision>661</cp:revision>
  <dcterms:created xsi:type="dcterms:W3CDTF">2007-12-08T16:03:35Z</dcterms:created>
  <dcterms:modified xsi:type="dcterms:W3CDTF">2013-03-14T13:59:53Z</dcterms:modified>
  <cp:category>software engineering</cp:category>
</cp:coreProperties>
</file>