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68" r:id="rId2"/>
    <p:sldId id="369" r:id="rId3"/>
    <p:sldId id="335" r:id="rId4"/>
    <p:sldId id="362" r:id="rId5"/>
    <p:sldId id="363" r:id="rId6"/>
    <p:sldId id="364" r:id="rId7"/>
    <p:sldId id="365" r:id="rId8"/>
    <p:sldId id="366" r:id="rId9"/>
    <p:sldId id="367" r:id="rId10"/>
    <p:sldId id="371" r:id="rId11"/>
    <p:sldId id="355" r:id="rId12"/>
    <p:sldId id="356" r:id="rId13"/>
    <p:sldId id="370" r:id="rId14"/>
    <p:sldId id="334" r:id="rId15"/>
    <p:sldId id="333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80411" autoAdjust="0"/>
  </p:normalViewPr>
  <p:slideViewPr>
    <p:cSldViewPr>
      <p:cViewPr varScale="1">
        <p:scale>
          <a:sx n="71" d="100"/>
          <a:sy n="71" d="100"/>
        </p:scale>
        <p:origin x="168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8B547E40-0876-4388-9FBF-FD2B6D8D2020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2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 calls the main function in Ntoskrnl.exe (</a:t>
            </a:r>
            <a:r>
              <a:rPr lang="en-US" dirty="0" err="1" smtClean="0"/>
              <a:t>KiSystemStartup</a:t>
            </a:r>
            <a:r>
              <a:rPr lang="en-US" dirty="0" smtClean="0"/>
              <a:t>) to perform the rest of the system initialization.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/>
              <a:t>Booting of Computer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Inside Windows Boot Process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Borislav Varadinov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363" y="1270000"/>
            <a:ext cx="3810000" cy="369888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err="1" smtClean="0"/>
              <a:t>Telerik</a:t>
            </a:r>
            <a:r>
              <a:rPr dirty="0" smtClean="0"/>
              <a:t> Software Academy</a:t>
            </a:r>
            <a:endParaRPr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563" y="1555750"/>
            <a:ext cx="3810000" cy="338138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>
                <a:hlinkClick r:id="rId3"/>
              </a:rPr>
              <a:t>academy.telerik.com</a:t>
            </a:r>
            <a:r>
              <a:rPr/>
              <a:t>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/>
              <a:t>System Administrator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410200" y="4572000"/>
            <a:ext cx="2862263" cy="5334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Marian </a:t>
            </a:r>
            <a:r>
              <a:rPr err="1"/>
              <a:t>Marinov</a:t>
            </a:r>
            <a:endParaRPr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422900" y="5029200"/>
            <a:ext cx="2620963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CEO of 1H Ltd.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9725" y="5375275"/>
            <a:ext cx="21097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mm@1h.com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7838" y="539115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40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7269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1447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562100"/>
            <a:ext cx="15240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 Boot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7346" y="1981200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 Boot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95047" y="2539253"/>
            <a:ext cx="16764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Boot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48948" y="3008107"/>
            <a:ext cx="16764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Boot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48948" y="4399653"/>
            <a:ext cx="16764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Winload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48948" y="5638800"/>
            <a:ext cx="1676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Ntoskrnl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681307">
            <a:off x="1459942" y="575898"/>
            <a:ext cx="1205969" cy="677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1681307">
            <a:off x="3003061" y="1018615"/>
            <a:ext cx="1205969" cy="677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681307">
            <a:off x="4583082" y="1386603"/>
            <a:ext cx="1205969" cy="677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1681307">
            <a:off x="6445963" y="1932859"/>
            <a:ext cx="1205969" cy="677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647034" y="4151107"/>
            <a:ext cx="480228" cy="49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647034" y="5256006"/>
            <a:ext cx="480228" cy="49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78433"/>
              </p:ext>
            </p:extLst>
          </p:nvPr>
        </p:nvGraphicFramePr>
        <p:xfrm>
          <a:off x="354594" y="1371600"/>
          <a:ext cx="8534400" cy="383540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09800"/>
                <a:gridCol w="6324600"/>
              </a:tblGrid>
              <a:tr h="45550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 Boot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and loads the volume boot record (VBR)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 boot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Understands the file system on the partition and locates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Bootmgr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name, loading it into Memory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the Boot Configuration Database (BCD), presents boot menu, and allows execution of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preboot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 such as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Test application (Memtest.exe).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Winload.exe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Ntoskrnl.exe and Hal.dll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bootstart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 drivers.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Winresume.exe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resuming after a hibernation state, resumes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hibernation file (Hiberfil.sys) instead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typical Windows loading.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Process </a:t>
            </a:r>
            <a:r>
              <a:rPr lang="en-US" dirty="0" smtClean="0"/>
              <a:t>Components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5061"/>
              </p:ext>
            </p:extLst>
          </p:nvPr>
        </p:nvGraphicFramePr>
        <p:xfrm>
          <a:off x="354594" y="1371600"/>
          <a:ext cx="8534400" cy="228430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26606"/>
                <a:gridCol w="6907794"/>
              </a:tblGrid>
              <a:tr h="45550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Ntoskrnl.exe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Initializes executive subsystems and boot and system-start device drivers, prepares the system for running native applications, and runs Smss.exe.</a:t>
                      </a:r>
                      <a:endParaRPr lang="en-US" dirty="0"/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Hal.dll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Kernel-mode DLL that interfaces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Ntoskrnl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drivers to the hardware. It also acts as a driver for the motherboard itself, supporting soldered components that are not otherwise managed by another driver.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button F8?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Last Known </a:t>
            </a:r>
            <a:r>
              <a:rPr lang="en-US" b="0" dirty="0" smtClean="0"/>
              <a:t>Good (LKG)</a:t>
            </a:r>
          </a:p>
          <a:p>
            <a:r>
              <a:rPr lang="en-US" b="0" dirty="0"/>
              <a:t>Safe </a:t>
            </a:r>
            <a:r>
              <a:rPr lang="en-US" b="0" dirty="0" smtClean="0"/>
              <a:t>Mode</a:t>
            </a:r>
          </a:p>
          <a:p>
            <a:r>
              <a:rPr lang="en-US" b="0" dirty="0"/>
              <a:t>WinRE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67000"/>
            <a:ext cx="3905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Boot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Windows Installation Program</a:t>
            </a:r>
          </a:p>
          <a:p>
            <a:pPr>
              <a:defRPr/>
            </a:pPr>
            <a:r>
              <a:rPr lang="en-US" dirty="0" smtClean="0"/>
              <a:t>MBR Boot Code</a:t>
            </a:r>
          </a:p>
          <a:p>
            <a:pPr>
              <a:defRPr/>
            </a:pPr>
            <a:r>
              <a:rPr lang="en-US" dirty="0" smtClean="0"/>
              <a:t>Volume Boot-Sector Code</a:t>
            </a:r>
          </a:p>
          <a:p>
            <a:pPr>
              <a:defRPr/>
            </a:pPr>
            <a:r>
              <a:rPr lang="en-US" dirty="0"/>
              <a:t>Windows Boot Manager</a:t>
            </a:r>
          </a:p>
          <a:p>
            <a:pPr>
              <a:defRPr/>
            </a:pPr>
            <a:r>
              <a:rPr lang="en-US" dirty="0" smtClean="0"/>
              <a:t>Windows Loader</a:t>
            </a:r>
          </a:p>
          <a:p>
            <a:pPr>
              <a:defRPr/>
            </a:pPr>
            <a:r>
              <a:rPr lang="en-US" dirty="0" smtClean="0"/>
              <a:t>Windows Boot Process Components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E95E9BD1-5F79-4389-8447-C6EE55B6B014}" type="slidenum">
              <a:rPr lang="en-US" sz="1100" smtClean="0"/>
              <a:pPr/>
              <a:t>2</a:t>
            </a:fld>
            <a:endParaRPr lang="en-US" sz="1100" smtClean="0"/>
          </a:p>
        </p:txBody>
      </p:sp>
      <p:pic>
        <p:nvPicPr>
          <p:cNvPr id="10245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2743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90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1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Windows </a:t>
            </a:r>
            <a:r>
              <a:rPr lang="en-US" smtClean="0"/>
              <a:t>Installation Program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724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pic>
        <p:nvPicPr>
          <p:cNvPr id="5124" name="Picture 5" descr="05fi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773680"/>
            <a:ext cx="5410200" cy="386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914400"/>
            <a:ext cx="8382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sz="2400" b="1" dirty="0" smtClean="0"/>
              <a:t>The Windows operating system installation program </a:t>
            </a:r>
            <a:r>
              <a:rPr lang="en-US" sz="2400" b="1" dirty="0"/>
              <a:t>writes the </a:t>
            </a:r>
            <a:r>
              <a:rPr lang="en-US" sz="2400" b="1" dirty="0" smtClean="0"/>
              <a:t>MBR Boot Code </a:t>
            </a:r>
            <a:r>
              <a:rPr lang="en-US" sz="2400" b="1" dirty="0"/>
              <a:t>and the </a:t>
            </a:r>
            <a:r>
              <a:rPr lang="en-US" sz="2400" b="1" dirty="0" smtClean="0"/>
              <a:t>Volume (Partition) boot </a:t>
            </a:r>
            <a:r>
              <a:rPr lang="en-US" sz="2400" b="1" dirty="0"/>
              <a:t>sector to the bootable </a:t>
            </a:r>
            <a:r>
              <a:rPr lang="en-US" sz="2400" b="1" dirty="0" smtClean="0"/>
              <a:t>partition.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MBR Boot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4196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0" dirty="0">
                <a:solidFill>
                  <a:srgbClr val="EBFFD2"/>
                </a:solidFill>
              </a:rPr>
              <a:t>Scans the primary partition table until it locates a partition containing a flag (Active) 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0" dirty="0">
                <a:solidFill>
                  <a:srgbClr val="EBFFD2"/>
                </a:solidFill>
              </a:rPr>
              <a:t>When finds at least one such flag, it reads the first sector from the flagged partition into memory and transfers control to code within the </a:t>
            </a:r>
            <a:r>
              <a:rPr lang="en-US" sz="3200" b="0" dirty="0" smtClean="0">
                <a:solidFill>
                  <a:srgbClr val="EBFFD2"/>
                </a:solidFill>
              </a:rPr>
              <a:t>partition</a:t>
            </a:r>
            <a:endParaRPr lang="en-US" sz="3200" b="0" dirty="0">
              <a:solidFill>
                <a:srgbClr val="EBFFD2"/>
              </a:solidFill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0" dirty="0">
                <a:solidFill>
                  <a:srgbClr val="EBFFD2"/>
                </a:solidFill>
              </a:rPr>
              <a:t>This type of partition is called a system partition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MBR Boot Code go through a similar process as BIOS of reading and transferring </a:t>
            </a:r>
            <a:r>
              <a:rPr lang="en-US" sz="2400" b="1" dirty="0" smtClean="0"/>
              <a:t>control.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77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Boot-Sector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419600"/>
          </a:xfrm>
        </p:spPr>
        <p:txBody>
          <a:bodyPr/>
          <a:lstStyle/>
          <a:p>
            <a:r>
              <a:rPr lang="en-US" sz="2800" dirty="0"/>
              <a:t>Contains just enough read-only file system code to accomplish this </a:t>
            </a:r>
            <a:r>
              <a:rPr lang="en-US" sz="2800" dirty="0" smtClean="0"/>
              <a:t>task</a:t>
            </a:r>
            <a:endParaRPr lang="en-US" sz="2800" dirty="0"/>
          </a:p>
          <a:p>
            <a:r>
              <a:rPr lang="en-US" sz="2800" dirty="0"/>
              <a:t>Loads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Bootmgr</a:t>
            </a:r>
            <a:r>
              <a:rPr lang="en-US" sz="2800" dirty="0"/>
              <a:t> into memory and transfers control to </a:t>
            </a:r>
            <a:r>
              <a:rPr lang="en-US" sz="2800" dirty="0" err="1"/>
              <a:t>Bootmgr’s</a:t>
            </a:r>
            <a:r>
              <a:rPr lang="en-US" sz="2800" dirty="0"/>
              <a:t> entry point</a:t>
            </a:r>
          </a:p>
          <a:p>
            <a:r>
              <a:rPr lang="en-US" sz="2800" dirty="0"/>
              <a:t>If </a:t>
            </a:r>
            <a:r>
              <a:rPr lang="en-US" sz="2800" dirty="0" smtClean="0"/>
              <a:t>cannot </a:t>
            </a:r>
            <a:r>
              <a:rPr lang="en-US" sz="2800" dirty="0"/>
              <a:t>find </a:t>
            </a:r>
            <a:r>
              <a:rPr lang="en-US" sz="2800" dirty="0" err="1"/>
              <a:t>Bootmgr</a:t>
            </a:r>
            <a:r>
              <a:rPr lang="en-US" sz="2800" dirty="0"/>
              <a:t> in the volume’s root directory, it displays the error message:</a:t>
            </a:r>
          </a:p>
          <a:p>
            <a:pPr lvl="1"/>
            <a:r>
              <a:rPr lang="en-US" b="0" dirty="0"/>
              <a:t>“BOOTMGR is missing</a:t>
            </a:r>
            <a:r>
              <a:rPr lang="en-US" b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624" y="800100"/>
            <a:ext cx="8382000" cy="1181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The </a:t>
            </a:r>
            <a:r>
              <a:rPr lang="en-US" sz="2400" b="1" dirty="0" smtClean="0"/>
              <a:t>primary role </a:t>
            </a:r>
            <a:r>
              <a:rPr lang="en-US" sz="2400" b="1" dirty="0"/>
              <a:t>of the </a:t>
            </a:r>
            <a:r>
              <a:rPr lang="en-US" sz="2400" b="1" dirty="0" smtClean="0"/>
              <a:t>volume boot-sector </a:t>
            </a:r>
            <a:r>
              <a:rPr lang="en-US" sz="2400" b="1" dirty="0"/>
              <a:t>code is </a:t>
            </a:r>
            <a:r>
              <a:rPr lang="en-US" sz="2400" b="1" dirty="0" smtClean="0"/>
              <a:t>to read and load the </a:t>
            </a:r>
            <a:r>
              <a:rPr lang="en-US" sz="2400" b="1" dirty="0" err="1"/>
              <a:t>Bootmgr</a:t>
            </a:r>
            <a:r>
              <a:rPr lang="en-US" sz="2400" b="1" dirty="0"/>
              <a:t> file from the root directory of the </a:t>
            </a:r>
            <a:r>
              <a:rPr lang="en-US" sz="2400" b="1" dirty="0" smtClean="0"/>
              <a:t>volume.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209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Boot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Goodbye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NTLDR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Boot.ini</a:t>
            </a:r>
          </a:p>
          <a:p>
            <a:pPr lvl="1"/>
            <a:r>
              <a:rPr lang="en-US" dirty="0" smtClean="0"/>
              <a:t>NTLDR is the boot loader for all NT successors up to and including Windows XP/2003</a:t>
            </a:r>
          </a:p>
          <a:p>
            <a:r>
              <a:rPr lang="en-US" dirty="0" smtClean="0"/>
              <a:t>The startup process of Vista and all successors is different from previous versions</a:t>
            </a:r>
          </a:p>
          <a:p>
            <a:pPr lvl="1"/>
            <a:r>
              <a:rPr lang="en-US" dirty="0" smtClean="0"/>
              <a:t>Windows Boot Manger</a:t>
            </a:r>
          </a:p>
          <a:p>
            <a:pPr lvl="1"/>
            <a:r>
              <a:rPr lang="en-US" dirty="0" smtClean="0"/>
              <a:t>OS Loader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267200"/>
          </a:xfrm>
        </p:spPr>
        <p:txBody>
          <a:bodyPr/>
          <a:lstStyle/>
          <a:p>
            <a:r>
              <a:rPr lang="en-US" b="0" dirty="0"/>
              <a:t>Reads </a:t>
            </a:r>
            <a:r>
              <a:rPr lang="en-US" b="0" dirty="0" smtClean="0"/>
              <a:t>the </a:t>
            </a:r>
            <a:r>
              <a:rPr lang="en-US" b="0" dirty="0"/>
              <a:t>Boot Configuration </a:t>
            </a:r>
            <a:r>
              <a:rPr lang="en-US" b="0" dirty="0" smtClean="0"/>
              <a:t>Data 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(BCD) </a:t>
            </a:r>
            <a:r>
              <a:rPr lang="en-US" b="0" dirty="0" smtClean="0"/>
              <a:t>file from the \Boot directory using built-in file system code.</a:t>
            </a:r>
          </a:p>
          <a:p>
            <a:r>
              <a:rPr lang="en-US" b="0" dirty="0" smtClean="0"/>
              <a:t>Presents </a:t>
            </a:r>
            <a:r>
              <a:rPr lang="en-US" b="0" dirty="0"/>
              <a:t>the user with the boot-selection menu </a:t>
            </a:r>
            <a:endParaRPr lang="en-US" b="0" dirty="0" smtClean="0"/>
          </a:p>
          <a:p>
            <a:r>
              <a:rPr lang="en-US" b="0" dirty="0" smtClean="0"/>
              <a:t>Loads and execute OS Loader program or Volume Boot Record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2000" cy="1181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The primary role of the </a:t>
            </a:r>
            <a:r>
              <a:rPr lang="en-US" sz="2400" b="1" dirty="0" smtClean="0"/>
              <a:t>Windows Boot Manager is to execute the OS Loader (Winload.exe)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97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Manger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4680"/>
          <a:stretch/>
        </p:blipFill>
        <p:spPr>
          <a:xfrm>
            <a:off x="760476" y="883084"/>
            <a:ext cx="7391400" cy="56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267200"/>
          </a:xfrm>
        </p:spPr>
        <p:txBody>
          <a:bodyPr/>
          <a:lstStyle/>
          <a:p>
            <a:r>
              <a:rPr lang="en-US" dirty="0" smtClean="0"/>
              <a:t>Loads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Ntoskrnl.exe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Loads other </a:t>
            </a:r>
            <a:r>
              <a:rPr lang="en-US" dirty="0"/>
              <a:t>boot start binary image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Prepares CPU registers for the execution of Ntoskrnl.exe.</a:t>
            </a:r>
            <a:endParaRPr lang="en-US" dirty="0" smtClean="0"/>
          </a:p>
          <a:p>
            <a:r>
              <a:rPr lang="en-US" dirty="0"/>
              <a:t>Finally calls the main function in Ntoskrnl.exe (</a:t>
            </a:r>
            <a:r>
              <a:rPr lang="en-US" dirty="0" err="1"/>
              <a:t>KiSystemStartup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23900"/>
            <a:ext cx="8382000" cy="1485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The Windows OS Loader (</a:t>
            </a:r>
            <a:r>
              <a:rPr lang="en-US" sz="2400" b="1" dirty="0" smtClean="0"/>
              <a:t>WINLOAD.exe) is an operating </a:t>
            </a:r>
            <a:r>
              <a:rPr lang="en-US" sz="2400" b="1" dirty="0"/>
              <a:t>system loader which loads the Windows </a:t>
            </a:r>
            <a:r>
              <a:rPr lang="en-US" sz="2400" b="1" dirty="0" smtClean="0"/>
              <a:t>operating </a:t>
            </a:r>
            <a:r>
              <a:rPr lang="en-US" sz="2400" b="1" dirty="0"/>
              <a:t>system </a:t>
            </a:r>
            <a:r>
              <a:rPr lang="en-US" sz="2400" b="1" dirty="0" smtClean="0"/>
              <a:t>kernel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0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1842</TotalTime>
  <Words>634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Liberation Sans</vt:lpstr>
      <vt:lpstr>Wingdings</vt:lpstr>
      <vt:lpstr>Wingdings 2</vt:lpstr>
      <vt:lpstr>Telerik Academy</vt:lpstr>
      <vt:lpstr>Booting of Computer System</vt:lpstr>
      <vt:lpstr>Table of Contents</vt:lpstr>
      <vt:lpstr>Windows Installation Program</vt:lpstr>
      <vt:lpstr>Windows MBR Boot code</vt:lpstr>
      <vt:lpstr>Volume Boot-Sector Code</vt:lpstr>
      <vt:lpstr>Windows Boot Manager</vt:lpstr>
      <vt:lpstr>Boot Manager</vt:lpstr>
      <vt:lpstr>Boot Manger Screen</vt:lpstr>
      <vt:lpstr>Windows Loader</vt:lpstr>
      <vt:lpstr>Boot Process Overview</vt:lpstr>
      <vt:lpstr>Boot Process Components</vt:lpstr>
      <vt:lpstr>Boot Process Components (2)</vt:lpstr>
      <vt:lpstr>The magic button F8?</vt:lpstr>
      <vt:lpstr>Windows Boot Process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Borislav Varadinov</cp:lastModifiedBy>
  <cp:revision>435</cp:revision>
  <dcterms:created xsi:type="dcterms:W3CDTF">2007-12-08T16:03:35Z</dcterms:created>
  <dcterms:modified xsi:type="dcterms:W3CDTF">2013-04-11T15:58:30Z</dcterms:modified>
  <cp:category>software engineering</cp:category>
</cp:coreProperties>
</file>