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handoutMasterIdLst>
    <p:handoutMasterId r:id="rId22"/>
  </p:handoutMasterIdLst>
  <p:sldIdLst>
    <p:sldId id="360" r:id="rId2"/>
    <p:sldId id="321" r:id="rId3"/>
    <p:sldId id="336" r:id="rId4"/>
    <p:sldId id="337" r:id="rId5"/>
    <p:sldId id="338" r:id="rId6"/>
    <p:sldId id="340" r:id="rId7"/>
    <p:sldId id="341" r:id="rId8"/>
    <p:sldId id="342" r:id="rId9"/>
    <p:sldId id="361" r:id="rId10"/>
    <p:sldId id="344" r:id="rId11"/>
    <p:sldId id="347" r:id="rId12"/>
    <p:sldId id="349" r:id="rId13"/>
    <p:sldId id="351" r:id="rId14"/>
    <p:sldId id="352" r:id="rId15"/>
    <p:sldId id="354" r:id="rId16"/>
    <p:sldId id="356" r:id="rId17"/>
    <p:sldId id="345" r:id="rId18"/>
    <p:sldId id="334" r:id="rId19"/>
    <p:sldId id="333" r:id="rId20"/>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D000"/>
    <a:srgbClr val="9BCC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8" autoAdjust="0"/>
    <p:restoredTop sz="80411" autoAdjust="0"/>
  </p:normalViewPr>
  <p:slideViewPr>
    <p:cSldViewPr>
      <p:cViewPr varScale="1">
        <p:scale>
          <a:sx n="33" d="100"/>
          <a:sy n="33" d="100"/>
        </p:scale>
        <p:origin x="101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4/19/2013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8.93536" units="1/cm"/>
          <inkml:channelProperty channel="Y" name="resolution" value="40.42105" units="1/cm"/>
        </inkml:channelProperties>
      </inkml:inkSource>
      <inkml:timestamp xml:id="ts0" timeString="2013-04-18T17:49:36.395"/>
    </inkml:context>
    <inkml:brush xml:id="br0">
      <inkml:brushProperty name="width" value="0.05292" units="cm"/>
      <inkml:brushProperty name="height" value="0.05292" units="cm"/>
      <inkml:brushProperty name="color" value="#FF0000"/>
    </inkml:brush>
  </inkml:definitions>
  <inkml:trace contextRef="#ctx0" brushRef="#br0">5160 5780,'-25'0,"0"0,0-25,0 25,-24 0,-1 0,-24 0,-1 0,50 0,-74 0,25 0,24 25,-49-25,25 50,-1-25,26-25,-1 49,0-24,1 25,49-26,-25 1,0 0,0 25,25-26,-24 1,-26 0,50 0,0 24,0-24,-25 25,25-25,0 24,0-24,0 0,0 25,0-26,0 51,0-26,0 1,0 0,0 49,0-74,0 24,25 26,0-26,0 1,-1 0,1 24,0-49,0 24,24 1,1 0,0 24,-26-74,26 74,0-49,24 25,-49-25,49 24,1 1,-1-25,50 0,-49-1,-1 1,0 0,50 0,-24-25,73 25,-98-25,49 0,99 0,-99 0,50 0,-100 0,50 0,-25 0,50-25,-124 0,74 25,-24-50,-26 26,50-26,-49 25,49-25,-24 1,24-26,-25 51,-24-26,24 0,-74 26,50-26,-25 25,0-24,-25-1,0 25,0-24,0-51,-25 26,0-1,25 1,-25 0,25 24,0-24,-25-1,1 26,24-26,-25 1,-25-1,0 26,50-26,-74 26,49-1,-24 0,-1 50,25-49,-49-1,24 25,-24-24,49 24,-25 0,-24-24,24-1,-24-25,24 26,-24 24,-1-25,1 50,49-24,-49-1,24 0,1 25,24 0,-25 0,25 0,-49 0,0 0,-1 0,-74 0,100 25,-51-25,1 25,25-25,-50 0,99 0,-49 0,49 0,-25 0,1 0,24 0,0 0,0 0,0 0,-24 24,-1 1,25 0,-24 0,24 0,25-1,-25 1,0 0,25 0,-25 25,1-26,-1-24,0 50,25-25,-25-25,25 25,-25-25,25 24,0 1,-24-25,24 25</inkml:trace>
  <inkml:trace contextRef="#ctx0" brushRef="#br0" timeOffset="2607.0458">6673 5582,'25'0,"-1"0,26 0,-25 0,49 0,50 0,199 49,-199-49,25 25,-25-25,24 0,1 0,0 0,223 50,-248-50,-25 0,-24 0,98 0,-73 0,-26 0,25 0,-24 0,-50 0,24 0,-24 0,0 0,0 0,-1 0,1 0,0 0,0 0,0 0,-1 0,-48 0,-1 0,-50 0,1 0,0-25,-50 25,-25 0,25 0,-100 0,100 0,-49 0,-1 0,50 0,0 0,25 0,24 0,1 0,0 0,24 0,-24 0,-1 0,50 0,-49 0,-1 0,26 0,-26 0,1 0,24 0,-24 0,24 0,1 0,24 0,50 0,24 0,1 0,24 0,75 0,25 0,0 0,123 0,-49 0,100 0,-125 0,74 0,-148 0,25 0,-75 0,0 0,-74 0,0 0,0 0,0 0,-1 0,1 0</inkml:trace>
  <inkml:trace contextRef="#ctx0" brushRef="#br0" timeOffset="4624.2142">6375 14636,'0'-24,"25"24,0-50,-1-24,1 24,25 0,0-24,-1-1,1 26,-25 24,-25-25,24 1,-24 24,25 0,-25 0,0 50,25 50,-25-1,0-24,25 24,-25 0,0-24,0 0,0-1,0-24,0 25,0-25,0-1,0 1</inkml:trace>
  <inkml:trace contextRef="#ctx0" brushRef="#br0" timeOffset="5415.7104">10691 14215,'25'-25,"0"25,49-25,-24 0,49 25,-49 0,49 0,-49 0,-26 0,26 0,-25 25,-25 25,0-1,0 1,0 24,0 1,0-50,-25 49,-25-24,50-26,-24-24,48 0,26 25,24 0,50-25,0 25,25 0,50 24</inkml:trace>
  <inkml:trace contextRef="#ctx0" brushRef="#br0" timeOffset="6430.7833">14883 14239,'0'-24,"50"-1,0-25,-1 1,26-1,24 0,0 26,25-1,-49 25,49-25,-50 25,0 0,-49 0,25 0,-50 25,25 0,-25 24,-25 1,0-1,-49 1,49-25,25 49,-25-74,0 0,25 25,0 0,25 0,25-1,-50 1,24 25,-24-25,0 0,0-1,-24 1,-76 25,51-50,-1 0,25 0,-24 0,-26 0,51 25,-51-25,26 24,24-24,-50 50,50-50</inkml:trace>
  <inkml:trace contextRef="#ctx0" brushRef="#br0" timeOffset="10474.0998">6549 8931,'0'24,"0"1,0 0,0 50,0-51,-25 51,0-1,-25 199,50-174,0-24,-24 49,24-25,0 25,0-25,0 50,0-25,0 50,0-50,0 49,0 26,0-75,0 99,0-99,-50 75,25-100,0 50,25-50,-24-25,24 26,0-51,0-24,0 25,0-26,0 1,0 25,0-25,0 0,0 24,0-24,0 25,0-26,0 26,0 0,-25-1,25 1,0-1,-25-24,25 0,0 25,0-26,-25 1,25 0,0 0,0 25,0-1,0-24,0 25,0-26,0 26,0 0,0-1,0-24,0 0,0 0,0-1,0 1,50-25,-25 25,24 0,26 0,-1 24,373 1,-274-25,1-25,-75 0,100 0,-75 0,24 0,448 0,-472 0,0 0,25 0,-25 0,-50 0,75 25,0-25,24 0,-49 0,0 0,50 0,-75 0,25 0,-49 0,49 0,-75 0,26 0,24 0,-49 0,123 0,-73 0,24-25,0 25,74 0,-74 0,25 0,0 0,-50 0,25-25,-50 0,-24 25,-50-25,25 25,0-25,-1 1,26-1,0 0,-26-25,26 26,0-26,-1-49,-24 49,25 25,-50-24,49-26,-49 51,50-125,-50 74,0 26,0-26,0 26,0-51,0 76,0-76,0 51,0-75,0 74,0-49,0 24,0-24,0-25,0 50,0-25,0-1,0 26,0-25,0 24,0-49,0 50,0-1,0 1,0-25,0 74,-25-74,25 24,-25-24,25 49,0-24,0-50,0 25,-25-1,1 51,24-50,-25 49,25 0,-25 1,25-1,-50-49,1 24,24 1,0 24,0-49,-24 25,-1-1,1 51,-1-26,25-24,25 49,-49 25,24-25,25 0,0 0,-25 25,0-24,0-26,-24 25,-1-25,1 26,24-26,-50 0,26 50,-26-49,50-1,-49 1,0-1,-1 25,-24 0,49 1,-49-1,25 0,-25 25,-1-25,26 25,-100-49,100 49,-100 0,50 0,-124 0,74 0,-24 0,24 0,50 0,-99 0,149 0,-50 0,24 0,-24 0,50 0,-50 24,50-24,-1 25,-24-25,0 25,-25 0,24 49,-48-49,73 0,-49 24,25 1,-25-25,-25 0,0 24,25 1,25-1,0 1,24-25,1 25,24-50,50 24,-25 1,1-25,24 25,0 0,-25-25,25 25,-25-1,25 1,-25-25</inkml:trace>
  <inkml:trace contextRef="#ctx0" brushRef="#br0" timeOffset="15239.049">10716 7864,'0'-25,"25"25,0-49,74 24,25 0,25 0,24 25,26 0,49 0,124 0,-25 75,174-1,-99 0,272 50,-272-49,124 49,124-124,-224 0,125 0,-199 0,124 0,-198 0,24-25,-99 0,25 0,-74 25,-50 0,0 0,-25 0,25 0,-25 0,-24 0,-1 0,1 25,49 0,-25-25,25 25,-25 0,75-25,-100 0,50 0,-24 0,-1 0,-50 0,-24 0,0 0,-25-25,25 25,-25-25,25 0,-1 0,-24-24,0-1,25 50,-25-25,0 1,0-26,0 25,0 0,0-49,0 0,0 24,0-25,-25 1,25 49,0 0,0 1,0-26,-24 25,24 0,0 1,-25-1,25 0,0 0,0 0,0 1,0-1,0 0,0 0,0-24,0 24,-25-25,0 0,-24-49,-1 50,-24-51,-100-48,75 48,-50 1,50 49,-50-49,0 50,-49-26,73 75,-98-25,-25-49,-25 49,-99 25,50 0,-125 0,75 0,-74 0,123 0,-24 0,-25 0,49 0,1 0,123 0,-98 25,123 0,-49 24,99-49,-25 25,-49 25,98-50,-73 49,24-24,-25 0,50-25,-49 25,49 0,-25-1,-25 1,50 25,0-25,50 0,-1-1,1-24,74 25,-25 0,0-25,25 25,-25-25,1 25,24-1,-50-24,25 50,-74 24,0 26,-125-26,76 25,-76 1,-24-1,75-50,24 51,74-100,1 24,74 1,0 0,0 0,25-25,0 0,-1 0,1 0</inkml:trace>
  <inkml:trace contextRef="#ctx0" brushRef="#br0" timeOffset="22031.1433">16545 13421,'0'-25,"-24"25,-1 0,0 0,25-25,-50 25,26 0,-1-25,-25 25,25 0,-24 0,-26 0,51 0,-26 0,25 0,0 0,0 0,1 0,-1 0,0 0,0 0,-24 0,-1 50,0-50,-198 99,199-74,-1 0,1-25,-1 25,50-1,-50-24,50 25,-24-25,-1 0,0 25,0 0,0 0,0-1,-24 1,-1 0,1 25,-1-50,25 0,25 25,-25-1,25 1,-24-25,24 25,0 25,-25-26,25 26,-50 0,25-26,1 76,-1-51,0 26,25-51,-50 51,50-25,0-26,-24 26,24 0,0-26,0 26,0-25,0 0,0 49,0-49,0 49,0-49,0 49,0-24,0-25,0 49,0-24,0 0,0-1,0-24,24 25,-24-1,0-24,0 25,0-1,0-24,0 25,25-1,-25 1,0-25,25 24,-25-24,25 25,-25-25,0-1,25 26,-25-25,0 49,0-49,0 0,0 24,24 1,-24-25,0 24,25-24,-25 0,0 0,25 0,-25-1,0 1,25 0,-25 0,25-25,-1 50,1-26,0-24,0 25,-25 0,25 0,24-25,-49 25,25-1,25 1,-26 0,26 0,0 0,24-1,1 26,-51-50,26 0,24 25,-24-25,24 25,1-25,24 0,-49 24,24 1,25-25,1 0,-51 0,1 25,49-25,-49 25,24-25,0 25,1-25,-26 24,1-24,24 0,-24 0,24 0,1 0,-25 0,-1 0,50 0,-49 0,49 0,-24 0,-1 0,25 0,-24 0,49 0,-75 0,51 0,-26 0,25 0,-49 0,24 0,25 0,-24 0,24 0,-25 0,26 0,-51 0,26 0,-1 0,-49 0,49 0,1 0,-50 0,24 0,1 0,24 0,1 0,-26 0,26 0,49 0,-50 0,1 0,-1 0,25 0,-74 0,49 0,-24 0,-25 0,49 0,-49 0,0 0,24 0,1 0,-25 0,49 0,-49 0,25 0,-25 0,24 25,1-25,-25 0,-1 0,26 0,-25 0,0 0,24 0,-24 0,0 0,24 0,-24 0,25 0,-1-25,1 1,-25 24,0 0,-1-25,1 25,-25-25,25 0,0 25,-25-25,25 25,-1-24,-24-1,25 25,-25-25,25 0,-25 0,25 25,-25-24,0-1,0 0,0 0,0 0,0-49,25 74,-25-25,0-24,0 24,0-25,25 50,-25-74,0 49,24 0,-24-25,0 26,0-26,0 25,0 0,0-24,0 24,0-25,0 1,0 24,0 0,0-24,0-1,0 25,0-49,0 24,0 25,0 0,-24-24,24-26,-25 26,0-1,25 25,0 1,-25-1,0 0,25-25,-25 1,1 24,24-25,-25 1,-50-26,51 26,-51-26,26 1,-26-1,1 1,49 0,-99-1,124 50,-74-49,49 49,-25-25,1 26,-26-51,25 26,-24-1,-25 0,74 1,-49-1,24 25,0-24,1 24,24 0,-49-24,49 49,-25-50,25 50,-24-50,-1 25,25 25,-24-24,-1 24,25-25,-24 0,-1 25,0 0,1-25,-26 25,26 0,24 0,-49 0,24-25,-24 25,49-24,0 24,-25 0,1-25,-26 25,26 0,-1-25,-24 25,-1-25,1 25,-1 0,-24 0,25 0,-1 0,1 0,0 0,49 0,-50 0,50 0,-24 0,24 0,25-25,-25 25,0 0,1 0,-1 0,0 0,-25-24,1 24,-1 0,1 0,-1-25,25 0,-24 25,-1 0,25-25,0 25,1 0,-1 0,0 0,0 0,0 0,-24 0,24-25,0 25,-25 0,26 0,-1 0,0 0,0-24,0 24,1 0,-1 0,-25 0,25 0,-74 0,74 0,1 0,-1 0,25-25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4/19/2013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500">
                <a:solidFill>
                  <a:srgbClr val="EBFFC2"/>
                </a:solidFill>
                <a:latin typeface="Corbel" panose="020B0503020204020204" pitchFamily="34" charset="0"/>
              </a:defRPr>
            </a:lvl1pPr>
            <a:lvl2pPr marL="742950" indent="-285750" defTabSz="923925">
              <a:defRPr sz="2500">
                <a:solidFill>
                  <a:srgbClr val="EBFFC2"/>
                </a:solidFill>
                <a:latin typeface="Corbel" panose="020B0503020204020204" pitchFamily="34" charset="0"/>
              </a:defRPr>
            </a:lvl2pPr>
            <a:lvl3pPr marL="1143000" indent="-228600" defTabSz="923925">
              <a:defRPr sz="2500">
                <a:solidFill>
                  <a:srgbClr val="EBFFC2"/>
                </a:solidFill>
                <a:latin typeface="Corbel" panose="020B0503020204020204" pitchFamily="34" charset="0"/>
              </a:defRPr>
            </a:lvl3pPr>
            <a:lvl4pPr marL="1600200" indent="-228600" defTabSz="923925">
              <a:defRPr sz="2500">
                <a:solidFill>
                  <a:srgbClr val="EBFFC2"/>
                </a:solidFill>
                <a:latin typeface="Corbel" panose="020B0503020204020204" pitchFamily="34" charset="0"/>
              </a:defRPr>
            </a:lvl4pPr>
            <a:lvl5pPr marL="2057400" indent="-228600" defTabSz="923925">
              <a:defRPr sz="2500">
                <a:solidFill>
                  <a:srgbClr val="EBFFC2"/>
                </a:solidFill>
                <a:latin typeface="Corbel" panose="020B0503020204020204" pitchFamily="34" charset="0"/>
              </a:defRPr>
            </a:lvl5pPr>
            <a:lvl6pPr marL="2514600" indent="-228600" defTabSz="923925" eaLnBrk="0" fontAlgn="base" hangingPunct="0">
              <a:spcBef>
                <a:spcPct val="0"/>
              </a:spcBef>
              <a:spcAft>
                <a:spcPct val="0"/>
              </a:spcAft>
              <a:defRPr sz="2500">
                <a:solidFill>
                  <a:srgbClr val="EBFFC2"/>
                </a:solidFill>
                <a:latin typeface="Corbel" panose="020B0503020204020204" pitchFamily="34" charset="0"/>
              </a:defRPr>
            </a:lvl6pPr>
            <a:lvl7pPr marL="2971800" indent="-228600" defTabSz="923925" eaLnBrk="0" fontAlgn="base" hangingPunct="0">
              <a:spcBef>
                <a:spcPct val="0"/>
              </a:spcBef>
              <a:spcAft>
                <a:spcPct val="0"/>
              </a:spcAft>
              <a:defRPr sz="2500">
                <a:solidFill>
                  <a:srgbClr val="EBFFC2"/>
                </a:solidFill>
                <a:latin typeface="Corbel" panose="020B0503020204020204" pitchFamily="34" charset="0"/>
              </a:defRPr>
            </a:lvl7pPr>
            <a:lvl8pPr marL="3429000" indent="-228600" defTabSz="923925" eaLnBrk="0" fontAlgn="base" hangingPunct="0">
              <a:spcBef>
                <a:spcPct val="0"/>
              </a:spcBef>
              <a:spcAft>
                <a:spcPct val="0"/>
              </a:spcAft>
              <a:defRPr sz="2500">
                <a:solidFill>
                  <a:srgbClr val="EBFFC2"/>
                </a:solidFill>
                <a:latin typeface="Corbel" panose="020B0503020204020204" pitchFamily="34" charset="0"/>
              </a:defRPr>
            </a:lvl8pPr>
            <a:lvl9pPr marL="3886200" indent="-228600" defTabSz="923925" eaLnBrk="0" fontAlgn="base" hangingPunct="0">
              <a:spcBef>
                <a:spcPct val="0"/>
              </a:spcBef>
              <a:spcAft>
                <a:spcPct val="0"/>
              </a:spcAft>
              <a:defRPr sz="2500">
                <a:solidFill>
                  <a:srgbClr val="EBFFC2"/>
                </a:solidFill>
                <a:latin typeface="Corbel" panose="020B0503020204020204" pitchFamily="34" charset="0"/>
              </a:defRPr>
            </a:lvl9pPr>
          </a:lstStyle>
          <a:p>
            <a:fld id="{3FBB9DF8-BD00-42A7-9851-B734D0234DFE}" type="slidenum">
              <a:rPr lang="en-US" sz="1200" smtClean="0">
                <a:solidFill>
                  <a:schemeClr val="tx1"/>
                </a:solidFill>
                <a:latin typeface="Calibri" panose="020F0502020204030204" pitchFamily="34" charset="0"/>
              </a:rPr>
              <a:pPr/>
              <a:t>1</a:t>
            </a:fld>
            <a:endParaRPr lang="en-US" sz="1200" smtClean="0">
              <a:solidFill>
                <a:schemeClr val="tx1"/>
              </a:solidFill>
              <a:latin typeface="Calibri" panose="020F0502020204030204" pitchFamily="34" charset="0"/>
            </a:endParaRPr>
          </a:p>
        </p:txBody>
      </p:sp>
    </p:spTree>
    <p:extLst>
      <p:ext uri="{BB962C8B-B14F-4D97-AF65-F5344CB8AC3E}">
        <p14:creationId xmlns:p14="http://schemas.microsoft.com/office/powerpoint/2010/main" val="195233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E" sz="1200" dirty="0" smtClean="0"/>
              <a:t>A unique identifier called a </a:t>
            </a:r>
            <a:r>
              <a:rPr lang="en-IE" sz="1200" i="1" dirty="0" smtClean="0"/>
              <a:t>thread ID</a:t>
            </a:r>
            <a:r>
              <a:rPr lang="en-IE" sz="1200" dirty="0" smtClean="0"/>
              <a:t> (also internally called a </a:t>
            </a:r>
            <a:r>
              <a:rPr lang="en-IE" sz="1200" i="1" dirty="0" smtClean="0"/>
              <a:t>client ID</a:t>
            </a:r>
            <a:r>
              <a:rPr lang="en-IE" sz="1200" dirty="0" smtClean="0"/>
              <a:t>—process IDs and thread IDs are generated out of the same namespace, so they never overlap) </a:t>
            </a:r>
            <a:endParaRPr lang="en-US" sz="120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IE" sz="1200" dirty="0" smtClean="0"/>
              <a:t>Two stacks, one for the thread to use while executing in kernel mode and one for executing in user mode </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5</a:t>
            </a:fld>
            <a:endParaRPr lang="en-US" dirty="0"/>
          </a:p>
        </p:txBody>
      </p:sp>
    </p:spTree>
    <p:extLst>
      <p:ext uri="{BB962C8B-B14F-4D97-AF65-F5344CB8AC3E}">
        <p14:creationId xmlns:p14="http://schemas.microsoft.com/office/powerpoint/2010/main" val="3663989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For each process, the memory manager maintains a set of VADs that describes the status of the process’s address space. When a process reserves address space or maps a view of a section, the memory manager creates a VAD to store any information supplied by the allocation request, such as the range of addresses being reserved, whether the range will be shared or private, whether a child process can inherit the contents of the range, and the page protection applied to pages in the range.</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6</a:t>
            </a:fld>
            <a:endParaRPr lang="en-US" dirty="0"/>
          </a:p>
        </p:txBody>
      </p:sp>
    </p:spTree>
    <p:extLst>
      <p:ext uri="{BB962C8B-B14F-4D97-AF65-F5344CB8AC3E}">
        <p14:creationId xmlns:p14="http://schemas.microsoft.com/office/powerpoint/2010/main" val="4156863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7</a:t>
            </a:fld>
            <a:endParaRPr lang="en-US" dirty="0"/>
          </a:p>
        </p:txBody>
      </p:sp>
    </p:spTree>
    <p:extLst>
      <p:ext uri="{BB962C8B-B14F-4D97-AF65-F5344CB8AC3E}">
        <p14:creationId xmlns:p14="http://schemas.microsoft.com/office/powerpoint/2010/main" val="1536925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smtClean="0"/>
              <a:t>A quantum is the amount of time a thread gets to run</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11</a:t>
            </a:fld>
            <a:endParaRPr lang="en-US" dirty="0"/>
          </a:p>
        </p:txBody>
      </p:sp>
    </p:spTree>
    <p:extLst>
      <p:ext uri="{BB962C8B-B14F-4D97-AF65-F5344CB8AC3E}">
        <p14:creationId xmlns:p14="http://schemas.microsoft.com/office/powerpoint/2010/main" val="2680163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000" dirty="0" smtClean="0">
                <a:solidFill>
                  <a:srgbClr val="EBFFD2"/>
                </a:solidFill>
              </a:rPr>
              <a:t>. Fibers run in the context of the threads that schedule them. Fibers are invisible to the kernel because they are entirely  implemented in user mode.</a:t>
            </a:r>
          </a:p>
          <a:p>
            <a:endParaRPr 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2000" dirty="0" smtClean="0">
                <a:solidFill>
                  <a:srgbClr val="EBFFD2"/>
                </a:solidFill>
              </a:rPr>
              <a:t>UMS is new technology introduced in Windows 7 (x64) and Windows Server 2008 R2. UMS threads have their own kernel thread state and are visible to the kernel.</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2000" dirty="0" smtClean="0">
              <a:solidFill>
                <a:srgbClr val="EBFFD2"/>
              </a:solidFill>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2000" dirty="0" smtClean="0">
                <a:effectLst/>
              </a:rPr>
              <a:t>A </a:t>
            </a:r>
            <a:r>
              <a:rPr lang="en-US" sz="2000" i="1" dirty="0" smtClean="0">
                <a:effectLst/>
              </a:rPr>
              <a:t>fiber</a:t>
            </a:r>
            <a:r>
              <a:rPr lang="en-US" sz="2000" dirty="0" smtClean="0">
                <a:effectLst/>
              </a:rPr>
              <a:t> is a unit of execution that must be manually scheduled by the application. Fibers run in the context of the threads that schedule them. Each thread can schedule multiple fibers. In general, fibers do not provide advantages over a well-designed multithreaded application. However, using fibers can make it easier to port applications that were designed to schedule their own threads. </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2000" dirty="0" smtClean="0">
              <a:effectLst/>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effectLst/>
              </a:rPr>
              <a:t>Fibers are not preemptively scheduled. You schedule a fiber by switching to it from another fiber. The system still schedules threads to run. When a thread running fibers is preempted, its currently running fiber is preempted but remains selected. The selected fiber runs when its thread runs.</a:t>
            </a:r>
            <a:endParaRPr lang="en-US" dirty="0" smtClean="0"/>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17</a:t>
            </a:fld>
            <a:endParaRPr lang="en-US" dirty="0"/>
          </a:p>
        </p:txBody>
      </p:sp>
    </p:spTree>
    <p:extLst>
      <p:ext uri="{BB962C8B-B14F-4D97-AF65-F5344CB8AC3E}">
        <p14:creationId xmlns:p14="http://schemas.microsoft.com/office/powerpoint/2010/main" val="526800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15.png"/><Relationship Id="rId2" Type="http://schemas.openxmlformats.org/officeDocument/2006/relationships/hyperlink" Target="http://html5course.telerik.com/" TargetMode="Externa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forums.academy.telerik.com/" TargetMode="External"/><Relationship Id="rId10" Type="http://schemas.openxmlformats.org/officeDocument/2006/relationships/image" Target="../media/image17.png"/><Relationship Id="rId4" Type="http://schemas.openxmlformats.org/officeDocument/2006/relationships/hyperlink" Target="http://www.facebook.com/telerikacademy" TargetMode="External"/><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customXml" Target="../ink/ink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US" sz="4800" dirty="0"/>
              <a:t>Processes and Threads</a:t>
            </a:r>
            <a:br>
              <a:rPr lang="en-US" sz="4800" dirty="0"/>
            </a:br>
            <a:r>
              <a:rPr lang="en-US" sz="4800" dirty="0"/>
              <a:t> in </a:t>
            </a:r>
            <a:r>
              <a:rPr lang="en-US" sz="4800" dirty="0" smtClean="0"/>
              <a:t>Windows</a:t>
            </a:r>
            <a:endParaRPr lang="en-US" sz="4800" dirty="0"/>
          </a:p>
        </p:txBody>
      </p:sp>
      <p:sp>
        <p:nvSpPr>
          <p:cNvPr id="3" name="Subtitle 2"/>
          <p:cNvSpPr>
            <a:spLocks noGrp="1"/>
          </p:cNvSpPr>
          <p:nvPr>
            <p:ph type="subTitle" idx="1"/>
          </p:nvPr>
        </p:nvSpPr>
        <p:spPr>
          <a:xfrm>
            <a:off x="457200" y="3240088"/>
            <a:ext cx="8229600" cy="569912"/>
          </a:xfrm>
        </p:spPr>
        <p:txBody>
          <a:bodyPr/>
          <a:lstStyle/>
          <a:p>
            <a:pPr>
              <a:defRPr/>
            </a:pPr>
            <a:endParaRPr lang="en-US" dirty="0"/>
          </a:p>
        </p:txBody>
      </p:sp>
      <p:sp>
        <p:nvSpPr>
          <p:cNvPr id="14" name="Text Placeholder 4"/>
          <p:cNvSpPr>
            <a:spLocks noGrp="1"/>
          </p:cNvSpPr>
          <p:nvPr>
            <p:ph type="body" sz="quarter" idx="10"/>
          </p:nvPr>
        </p:nvSpPr>
        <p:spPr>
          <a:xfrm>
            <a:off x="419100" y="4572000"/>
            <a:ext cx="3852863" cy="533400"/>
          </a:xfrm>
        </p:spPr>
        <p:txBody>
          <a:bodyPr/>
          <a:lstStyle/>
          <a:p>
            <a:pPr>
              <a:buClr>
                <a:schemeClr val="accent5">
                  <a:lumMod val="40000"/>
                  <a:lumOff val="60000"/>
                </a:schemeClr>
              </a:buClr>
              <a:defRPr/>
            </a:pPr>
            <a:r>
              <a:rPr/>
              <a:t>Borislav Varadinov</a:t>
            </a:r>
          </a:p>
        </p:txBody>
      </p:sp>
      <p:sp>
        <p:nvSpPr>
          <p:cNvPr id="15" name="Text Placeholder 5"/>
          <p:cNvSpPr>
            <a:spLocks noGrp="1"/>
          </p:cNvSpPr>
          <p:nvPr>
            <p:ph type="body" sz="quarter" idx="11"/>
          </p:nvPr>
        </p:nvSpPr>
        <p:spPr>
          <a:xfrm rot="21145880">
            <a:off x="360363" y="1270000"/>
            <a:ext cx="3810000" cy="369888"/>
          </a:xfrm>
        </p:spPr>
        <p:txBody>
          <a:bodyPr/>
          <a:lstStyle/>
          <a:p>
            <a:pPr>
              <a:buClr>
                <a:schemeClr val="accent5">
                  <a:lumMod val="40000"/>
                  <a:lumOff val="60000"/>
                </a:schemeClr>
              </a:buClr>
              <a:defRPr/>
            </a:pPr>
            <a:r>
              <a:rPr smtClean="0"/>
              <a:t>Telerik Software Academy</a:t>
            </a:r>
            <a:endParaRPr/>
          </a:p>
        </p:txBody>
      </p:sp>
      <p:sp>
        <p:nvSpPr>
          <p:cNvPr id="16" name="Text Placeholder 6"/>
          <p:cNvSpPr>
            <a:spLocks noGrp="1"/>
          </p:cNvSpPr>
          <p:nvPr>
            <p:ph type="body" sz="quarter" idx="12"/>
          </p:nvPr>
        </p:nvSpPr>
        <p:spPr>
          <a:xfrm rot="21145880">
            <a:off x="436563" y="1555750"/>
            <a:ext cx="3810000" cy="338138"/>
          </a:xfrm>
        </p:spPr>
        <p:txBody>
          <a:bodyPr/>
          <a:lstStyle/>
          <a:p>
            <a:pPr>
              <a:buClr>
                <a:schemeClr val="accent5">
                  <a:lumMod val="40000"/>
                  <a:lumOff val="60000"/>
                </a:schemeClr>
              </a:buClr>
              <a:defRPr/>
            </a:pPr>
            <a:r>
              <a:rPr>
                <a:hlinkClick r:id="rId3"/>
              </a:rPr>
              <a:t>academy.telerik.com</a:t>
            </a:r>
            <a:r>
              <a:rPr/>
              <a:t>   </a:t>
            </a:r>
          </a:p>
        </p:txBody>
      </p:sp>
      <p:sp>
        <p:nvSpPr>
          <p:cNvPr id="4" name="Text Placeholder 3"/>
          <p:cNvSpPr>
            <a:spLocks noGrp="1"/>
          </p:cNvSpPr>
          <p:nvPr>
            <p:ph type="body" sz="quarter" idx="13"/>
          </p:nvPr>
        </p:nvSpPr>
        <p:spPr>
          <a:xfrm>
            <a:off x="431800" y="5029200"/>
            <a:ext cx="3838575" cy="461963"/>
          </a:xfrm>
        </p:spPr>
        <p:txBody>
          <a:bodyPr/>
          <a:lstStyle/>
          <a:p>
            <a:pPr>
              <a:buClr>
                <a:schemeClr val="accent5">
                  <a:lumMod val="40000"/>
                  <a:lumOff val="60000"/>
                </a:schemeClr>
              </a:buClr>
              <a:defRPr/>
            </a:pPr>
            <a:r>
              <a:rPr/>
              <a:t>System Administrator</a:t>
            </a:r>
          </a:p>
        </p:txBody>
      </p:sp>
      <p:sp>
        <p:nvSpPr>
          <p:cNvPr id="11" name="Text Placeholder 4"/>
          <p:cNvSpPr txBox="1">
            <a:spLocks/>
          </p:cNvSpPr>
          <p:nvPr/>
        </p:nvSpPr>
        <p:spPr>
          <a:xfrm>
            <a:off x="5410200" y="4572000"/>
            <a:ext cx="2862263" cy="533400"/>
          </a:xfrm>
          <a:prstGeom prst="rect">
            <a:avLst/>
          </a:prstGeom>
          <a:noFill/>
        </p:spPr>
        <p:txBody>
          <a:bodyPr>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defRPr/>
            </a:pPr>
            <a:r>
              <a:rPr/>
              <a:t>Marian </a:t>
            </a:r>
            <a:r>
              <a:rPr err="1"/>
              <a:t>Marinov</a:t>
            </a:r>
            <a:endParaRPr/>
          </a:p>
        </p:txBody>
      </p:sp>
      <p:sp>
        <p:nvSpPr>
          <p:cNvPr id="12" name="Text Placeholder 3"/>
          <p:cNvSpPr txBox="1">
            <a:spLocks/>
          </p:cNvSpPr>
          <p:nvPr/>
        </p:nvSpPr>
        <p:spPr>
          <a:xfrm>
            <a:off x="5422900" y="5029200"/>
            <a:ext cx="2620963" cy="461963"/>
          </a:xfrm>
          <a:prstGeom prst="rect">
            <a:avLst/>
          </a:prstGeom>
          <a:noFill/>
        </p:spPr>
        <p:txBody>
          <a:bodyPr>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defRPr/>
            </a:pPr>
            <a:r>
              <a:rPr sz="2400">
                <a:effectLst>
                  <a:outerShdw dist="17961" dir="2700000">
                    <a:scrgbClr r="0" g="0" b="0"/>
                  </a:outerShdw>
                </a:effectLst>
                <a:latin typeface="Liberation Sans" pitchFamily="34"/>
              </a:rPr>
              <a:t>CEO of 1H Ltd.</a:t>
            </a:r>
          </a:p>
        </p:txBody>
      </p:sp>
      <p:sp>
        <p:nvSpPr>
          <p:cNvPr id="5" name="Rectangle 4"/>
          <p:cNvSpPr/>
          <p:nvPr/>
        </p:nvSpPr>
        <p:spPr>
          <a:xfrm>
            <a:off x="5419725" y="5375275"/>
            <a:ext cx="2109788" cy="460375"/>
          </a:xfrm>
          <a:prstGeom prst="rect">
            <a:avLst/>
          </a:prstGeom>
        </p:spPr>
        <p:txBody>
          <a:bodyPr wrap="none">
            <a:spAutoFit/>
          </a:bodyPr>
          <a:lstStyle/>
          <a:p>
            <a:pPr eaLnBrk="1" hangingPunct="1">
              <a:defRPr/>
            </a:pPr>
            <a:r>
              <a:rPr lang="en-US" sz="2400" b="1" dirty="0">
                <a:effectLst>
                  <a:outerShdw dist="17961" dir="2700000">
                    <a:scrgbClr r="0" g="0" b="0"/>
                  </a:outerShdw>
                </a:effectLst>
                <a:latin typeface="Liberation Sans" pitchFamily="34"/>
              </a:rPr>
              <a:t>mm@1h.com</a:t>
            </a:r>
          </a:p>
        </p:txBody>
      </p:sp>
      <p:sp>
        <p:nvSpPr>
          <p:cNvPr id="18" name="Text Placeholder 3"/>
          <p:cNvSpPr>
            <a:spLocks noGrp="1"/>
          </p:cNvSpPr>
          <p:nvPr>
            <p:ph type="body" sz="quarter" idx="13"/>
          </p:nvPr>
        </p:nvSpPr>
        <p:spPr>
          <a:xfrm>
            <a:off x="477838" y="5391150"/>
            <a:ext cx="3838575" cy="461963"/>
          </a:xfrm>
        </p:spPr>
        <p:txBody>
          <a:bodyPr/>
          <a:lstStyle/>
          <a:p>
            <a:pPr>
              <a:buClr>
                <a:schemeClr val="accent5">
                  <a:lumMod val="40000"/>
                  <a:lumOff val="60000"/>
                </a:schemeClr>
              </a:buClr>
              <a:defRPr/>
            </a:pPr>
            <a:r>
              <a:rPr sz="2400">
                <a:solidFill>
                  <a:srgbClr val="EBFFC2"/>
                </a:solidFill>
                <a:effectLst>
                  <a:outerShdw dist="17961" dir="2700000">
                    <a:scrgbClr r="0" g="0" b="0"/>
                  </a:outerShdw>
                </a:effectLst>
                <a:latin typeface="Liberation Sans" pitchFamily="34"/>
              </a:rPr>
              <a:t>bobi@itp.bg</a:t>
            </a:r>
          </a:p>
        </p:txBody>
      </p:sp>
    </p:spTree>
    <p:extLst>
      <p:ext uri="{BB962C8B-B14F-4D97-AF65-F5344CB8AC3E}">
        <p14:creationId xmlns:p14="http://schemas.microsoft.com/office/powerpoint/2010/main" val="3595076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defRPr/>
            </a:pPr>
            <a:r>
              <a:rPr lang="en-US" dirty="0" smtClean="0"/>
              <a:t>Multithreading Examples</a:t>
            </a:r>
          </a:p>
        </p:txBody>
      </p:sp>
      <p:sp>
        <p:nvSpPr>
          <p:cNvPr id="133123" name="Rectangle 3"/>
          <p:cNvSpPr>
            <a:spLocks noGrp="1" noChangeArrowheads="1"/>
          </p:cNvSpPr>
          <p:nvPr>
            <p:ph type="body" idx="1"/>
          </p:nvPr>
        </p:nvSpPr>
        <p:spPr>
          <a:xfrm>
            <a:off x="228600" y="2819400"/>
            <a:ext cx="8686800" cy="3886200"/>
          </a:xfrm>
        </p:spPr>
        <p:txBody>
          <a:bodyPr/>
          <a:lstStyle/>
          <a:p>
            <a:pPr marL="282575" lvl="1" indent="-282575">
              <a:buClr>
                <a:schemeClr val="accent5">
                  <a:lumMod val="40000"/>
                  <a:lumOff val="60000"/>
                </a:schemeClr>
              </a:buClr>
              <a:buSzPct val="70000"/>
              <a:buFont typeface="Wingdings 2" pitchFamily="18" charset="2"/>
              <a:buChar char=""/>
              <a:tabLst>
                <a:tab pos="282575" algn="l"/>
              </a:tabLst>
              <a:defRPr/>
            </a:pPr>
            <a:r>
              <a:rPr lang="en-US" sz="3200" dirty="0">
                <a:solidFill>
                  <a:srgbClr val="EBFFD2"/>
                </a:solidFill>
              </a:rPr>
              <a:t>Web Server supports many </a:t>
            </a:r>
            <a:r>
              <a:rPr lang="en-US" sz="3200" dirty="0" smtClean="0">
                <a:solidFill>
                  <a:srgbClr val="EBFFD2"/>
                </a:solidFill>
              </a:rPr>
              <a:t>clients</a:t>
            </a:r>
            <a:br>
              <a:rPr lang="en-US" sz="3200" dirty="0" smtClean="0">
                <a:solidFill>
                  <a:srgbClr val="EBFFD2"/>
                </a:solidFill>
              </a:rPr>
            </a:br>
            <a:r>
              <a:rPr lang="en-US" sz="3200" dirty="0" smtClean="0">
                <a:solidFill>
                  <a:srgbClr val="EBFFD2"/>
                </a:solidFill>
              </a:rPr>
              <a:t>at </a:t>
            </a:r>
            <a:r>
              <a:rPr lang="en-US" sz="3200" dirty="0">
                <a:solidFill>
                  <a:srgbClr val="EBFFD2"/>
                </a:solidFill>
              </a:rPr>
              <a:t>the same time</a:t>
            </a:r>
          </a:p>
          <a:p>
            <a:pPr marL="282575" lvl="1" indent="-282575">
              <a:buClr>
                <a:schemeClr val="accent5">
                  <a:lumMod val="40000"/>
                  <a:lumOff val="60000"/>
                </a:schemeClr>
              </a:buClr>
              <a:buSzPct val="70000"/>
              <a:buFont typeface="Wingdings 2" pitchFamily="18" charset="2"/>
              <a:buChar char=""/>
              <a:tabLst>
                <a:tab pos="282575" algn="l"/>
              </a:tabLst>
              <a:defRPr/>
            </a:pPr>
            <a:r>
              <a:rPr lang="en-US" sz="3200" dirty="0">
                <a:solidFill>
                  <a:srgbClr val="EBFFD2"/>
                </a:solidFill>
              </a:rPr>
              <a:t>Performing background work</a:t>
            </a:r>
          </a:p>
          <a:p>
            <a:pPr marL="282575" lvl="1" indent="-282575">
              <a:buClr>
                <a:schemeClr val="accent5">
                  <a:lumMod val="40000"/>
                  <a:lumOff val="60000"/>
                </a:schemeClr>
              </a:buClr>
              <a:buSzPct val="70000"/>
              <a:buFont typeface="Wingdings 2" pitchFamily="18" charset="2"/>
              <a:buChar char=""/>
              <a:tabLst>
                <a:tab pos="282575" algn="l"/>
              </a:tabLst>
              <a:defRPr/>
            </a:pPr>
            <a:r>
              <a:rPr lang="en-US" sz="3200" dirty="0">
                <a:solidFill>
                  <a:srgbClr val="EBFFD2"/>
                </a:solidFill>
              </a:rPr>
              <a:t>Keeping the GUI responsive</a:t>
            </a:r>
          </a:p>
          <a:p>
            <a:pPr marL="282575" lvl="1" indent="-282575">
              <a:buClr>
                <a:schemeClr val="accent5">
                  <a:lumMod val="40000"/>
                  <a:lumOff val="60000"/>
                </a:schemeClr>
              </a:buClr>
              <a:buSzPct val="70000"/>
              <a:buFont typeface="Wingdings 2" pitchFamily="18" charset="2"/>
              <a:buChar char=""/>
              <a:tabLst>
                <a:tab pos="282575" algn="l"/>
              </a:tabLst>
              <a:defRPr/>
            </a:pPr>
            <a:r>
              <a:rPr lang="en-US" sz="3200" dirty="0">
                <a:solidFill>
                  <a:srgbClr val="EBFFD2"/>
                </a:solidFill>
              </a:rPr>
              <a:t>Parallelizing a </a:t>
            </a:r>
            <a:r>
              <a:rPr lang="en-US" sz="3200" dirty="0" smtClean="0">
                <a:solidFill>
                  <a:srgbClr val="EBFFD2"/>
                </a:solidFill>
              </a:rPr>
              <a:t>calculation</a:t>
            </a:r>
            <a:br>
              <a:rPr lang="en-US" sz="3200" dirty="0" smtClean="0">
                <a:solidFill>
                  <a:srgbClr val="EBFFD2"/>
                </a:solidFill>
              </a:rPr>
            </a:br>
            <a:r>
              <a:rPr lang="en-US" sz="3200" dirty="0" smtClean="0">
                <a:solidFill>
                  <a:srgbClr val="EBFFD2"/>
                </a:solidFill>
              </a:rPr>
              <a:t>across </a:t>
            </a:r>
            <a:r>
              <a:rPr lang="en-US" sz="3200" dirty="0">
                <a:solidFill>
                  <a:srgbClr val="EBFFD2"/>
                </a:solidFill>
              </a:rPr>
              <a:t>multiple processors</a:t>
            </a:r>
          </a:p>
        </p:txBody>
      </p:sp>
      <p:sp>
        <p:nvSpPr>
          <p:cNvPr id="4" name="Rectangle 3"/>
          <p:cNvSpPr/>
          <p:nvPr/>
        </p:nvSpPr>
        <p:spPr>
          <a:xfrm>
            <a:off x="533400" y="990600"/>
            <a:ext cx="8077200" cy="1600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eaLnBrk="1" hangingPunct="1">
              <a:defRPr/>
            </a:pPr>
            <a:r>
              <a:rPr lang="en-US" sz="2800" b="1" dirty="0"/>
              <a:t>Multiple threads are used when there are several tasks to be executed concurrently within a single logical context</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3200" y="4750625"/>
            <a:ext cx="1825142" cy="1650492"/>
          </a:xfrm>
          <a:prstGeom prst="rect">
            <a:avLst/>
          </a:prstGeom>
        </p:spPr>
      </p:pic>
    </p:spTree>
    <p:extLst>
      <p:ext uri="{BB962C8B-B14F-4D97-AF65-F5344CB8AC3E}">
        <p14:creationId xmlns:p14="http://schemas.microsoft.com/office/powerpoint/2010/main" val="2623362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defRPr/>
            </a:pPr>
            <a:r>
              <a:rPr lang="en-US" dirty="0" smtClean="0"/>
              <a:t>Thread Scheduling</a:t>
            </a:r>
          </a:p>
        </p:txBody>
      </p:sp>
      <p:sp>
        <p:nvSpPr>
          <p:cNvPr id="140291" name="Rectangle 3"/>
          <p:cNvSpPr>
            <a:spLocks noGrp="1" noChangeArrowheads="1"/>
          </p:cNvSpPr>
          <p:nvPr>
            <p:ph type="body" idx="1"/>
          </p:nvPr>
        </p:nvSpPr>
        <p:spPr/>
        <p:txBody>
          <a:bodyPr>
            <a:normAutofit/>
          </a:bodyPr>
          <a:lstStyle/>
          <a:p>
            <a:pPr eaLnBrk="1" hangingPunct="1">
              <a:defRPr/>
            </a:pPr>
            <a:r>
              <a:rPr lang="en-US" sz="2800" dirty="0" smtClean="0"/>
              <a:t>Once every </a:t>
            </a:r>
            <a:r>
              <a:rPr lang="en-US" sz="2800" i="1" dirty="0" smtClean="0"/>
              <a:t>quantum</a:t>
            </a:r>
            <a:r>
              <a:rPr lang="en-US" sz="2800" dirty="0" smtClean="0"/>
              <a:t>, Windows looks at all </a:t>
            </a:r>
            <a:r>
              <a:rPr lang="en-US" sz="2800" i="1" dirty="0" smtClean="0"/>
              <a:t>ready</a:t>
            </a:r>
            <a:r>
              <a:rPr lang="en-US" sz="2800" dirty="0" smtClean="0"/>
              <a:t> threads </a:t>
            </a:r>
            <a:r>
              <a:rPr lang="en-US" sz="2800" dirty="0"/>
              <a:t>(usually 20 or 30 milliseconds</a:t>
            </a:r>
            <a:r>
              <a:rPr lang="en-US" sz="2800" dirty="0" smtClean="0"/>
              <a:t>)</a:t>
            </a:r>
          </a:p>
          <a:p>
            <a:pPr eaLnBrk="1" hangingPunct="1">
              <a:defRPr/>
            </a:pPr>
            <a:r>
              <a:rPr lang="en-US" sz="2800" dirty="0" smtClean="0"/>
              <a:t>Only one thread is selected</a:t>
            </a:r>
          </a:p>
          <a:p>
            <a:pPr eaLnBrk="1" hangingPunct="1">
              <a:defRPr/>
            </a:pPr>
            <a:r>
              <a:rPr lang="en-US" sz="2800" dirty="0" smtClean="0"/>
              <a:t>Windows performs a switch to the context of this thread (a </a:t>
            </a:r>
            <a:r>
              <a:rPr lang="en-US" sz="2800" i="1" dirty="0" smtClean="0"/>
              <a:t>context switch</a:t>
            </a:r>
            <a:r>
              <a:rPr lang="en-US" sz="2800" dirty="0" smtClean="0"/>
              <a:t>)</a:t>
            </a:r>
          </a:p>
          <a:p>
            <a:pPr eaLnBrk="1" hangingPunct="1">
              <a:defRPr/>
            </a:pPr>
            <a:r>
              <a:rPr lang="en-US" sz="2800" dirty="0"/>
              <a:t>Each thread has the illusion it’s the only piece of code </a:t>
            </a:r>
            <a:r>
              <a:rPr lang="en-US" sz="2800" dirty="0" smtClean="0"/>
              <a:t>running</a:t>
            </a:r>
          </a:p>
          <a:p>
            <a:pPr marL="0" indent="0" eaLnBrk="1" hangingPunct="1">
              <a:buNone/>
              <a:defRPr/>
            </a:pPr>
            <a:endParaRPr lang="en-US" sz="2800"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9000" y="5105400"/>
            <a:ext cx="1242826" cy="1365908"/>
          </a:xfrm>
          <a:prstGeom prst="rect">
            <a:avLst/>
          </a:prstGeom>
        </p:spPr>
      </p:pic>
    </p:spTree>
    <p:extLst>
      <p:ext uri="{BB962C8B-B14F-4D97-AF65-F5344CB8AC3E}">
        <p14:creationId xmlns:p14="http://schemas.microsoft.com/office/powerpoint/2010/main" val="1722216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1905000" y="76200"/>
            <a:ext cx="7086600" cy="838200"/>
          </a:xfrm>
        </p:spPr>
        <p:txBody>
          <a:bodyPr>
            <a:noAutofit/>
          </a:bodyPr>
          <a:lstStyle/>
          <a:p>
            <a:pPr>
              <a:defRPr/>
            </a:pPr>
            <a:r>
              <a:rPr lang="en-US" sz="3400" dirty="0"/>
              <a:t>Windows Thread Scheduling Scheme</a:t>
            </a:r>
          </a:p>
        </p:txBody>
      </p:sp>
      <p:sp>
        <p:nvSpPr>
          <p:cNvPr id="100355" name="Rectangle 3"/>
          <p:cNvSpPr>
            <a:spLocks noGrp="1" noChangeArrowheads="1"/>
          </p:cNvSpPr>
          <p:nvPr>
            <p:ph type="body" idx="1"/>
          </p:nvPr>
        </p:nvSpPr>
        <p:spPr/>
        <p:txBody>
          <a:bodyPr/>
          <a:lstStyle/>
          <a:p>
            <a:pPr eaLnBrk="1" hangingPunct="1">
              <a:lnSpc>
                <a:spcPct val="90000"/>
              </a:lnSpc>
              <a:defRPr/>
            </a:pPr>
            <a:r>
              <a:rPr lang="en-US" dirty="0"/>
              <a:t>Windows </a:t>
            </a:r>
            <a:r>
              <a:rPr lang="en-US" dirty="0" smtClean="0"/>
              <a:t>scheduling </a:t>
            </a:r>
          </a:p>
          <a:p>
            <a:pPr lvl="1" eaLnBrk="1" hangingPunct="1">
              <a:lnSpc>
                <a:spcPct val="90000"/>
              </a:lnSpc>
              <a:defRPr/>
            </a:pPr>
            <a:r>
              <a:rPr lang="en-US" i="1" dirty="0"/>
              <a:t>P</a:t>
            </a:r>
            <a:r>
              <a:rPr lang="en-US" i="1" dirty="0" smtClean="0"/>
              <a:t>riority-driven</a:t>
            </a:r>
            <a:endParaRPr lang="en-US" dirty="0"/>
          </a:p>
          <a:p>
            <a:pPr lvl="1" eaLnBrk="1" hangingPunct="1">
              <a:lnSpc>
                <a:spcPct val="90000"/>
              </a:lnSpc>
              <a:defRPr/>
            </a:pPr>
            <a:r>
              <a:rPr lang="en-US" i="1" dirty="0" smtClean="0"/>
              <a:t>Preemptive</a:t>
            </a:r>
            <a:r>
              <a:rPr lang="en-US" dirty="0" smtClean="0"/>
              <a:t> scheduling system</a:t>
            </a:r>
          </a:p>
          <a:p>
            <a:pPr lvl="1" eaLnBrk="1" hangingPunct="1">
              <a:lnSpc>
                <a:spcPct val="90000"/>
              </a:lnSpc>
              <a:defRPr/>
            </a:pPr>
            <a:r>
              <a:rPr lang="en-US" dirty="0"/>
              <a:t>T</a:t>
            </a:r>
            <a:r>
              <a:rPr lang="en-US" dirty="0" smtClean="0"/>
              <a:t>he highest-priority </a:t>
            </a:r>
            <a:r>
              <a:rPr lang="en-US" i="1" dirty="0" smtClean="0"/>
              <a:t>ready </a:t>
            </a:r>
            <a:r>
              <a:rPr lang="en-US" dirty="0" smtClean="0"/>
              <a:t>thread always runs</a:t>
            </a:r>
          </a:p>
          <a:p>
            <a:pPr marL="282575" lvl="1" indent="-282575" eaLnBrk="1" hangingPunct="1">
              <a:lnSpc>
                <a:spcPct val="90000"/>
              </a:lnSpc>
              <a:buClr>
                <a:schemeClr val="accent5">
                  <a:lumMod val="40000"/>
                  <a:lumOff val="60000"/>
                </a:schemeClr>
              </a:buClr>
              <a:buSzPct val="70000"/>
              <a:buFont typeface="Wingdings 2" pitchFamily="18" charset="2"/>
              <a:buChar char=""/>
              <a:tabLst>
                <a:tab pos="282575" algn="l"/>
              </a:tabLst>
              <a:defRPr/>
            </a:pPr>
            <a:r>
              <a:rPr lang="en-US" sz="3200" dirty="0">
                <a:solidFill>
                  <a:srgbClr val="EBFFD2"/>
                </a:solidFill>
              </a:rPr>
              <a:t>After the quantum expires, Windows may reschedule the </a:t>
            </a:r>
            <a:r>
              <a:rPr lang="en-US" sz="3200" dirty="0" smtClean="0">
                <a:solidFill>
                  <a:srgbClr val="EBFFD2"/>
                </a:solidFill>
              </a:rPr>
              <a:t>thread</a:t>
            </a:r>
          </a:p>
          <a:p>
            <a:pPr eaLnBrk="1" hangingPunct="1">
              <a:lnSpc>
                <a:spcPct val="90000"/>
              </a:lnSpc>
              <a:defRPr/>
            </a:pPr>
            <a:r>
              <a:rPr lang="en-US" dirty="0"/>
              <a:t>Windows may reschedule the thread even if its quantum has not expired</a:t>
            </a:r>
          </a:p>
          <a:p>
            <a:pPr lvl="1" eaLnBrk="1" hangingPunct="1">
              <a:lnSpc>
                <a:spcPct val="90000"/>
              </a:lnSpc>
              <a:defRPr/>
            </a:pPr>
            <a:r>
              <a:rPr lang="en-US" dirty="0"/>
              <a:t>For example, if a higher-priority thread becomes ready to run</a:t>
            </a:r>
          </a:p>
          <a:p>
            <a:pPr marL="0" lvl="1" indent="0" eaLnBrk="1" hangingPunct="1">
              <a:lnSpc>
                <a:spcPct val="90000"/>
              </a:lnSpc>
              <a:buClr>
                <a:schemeClr val="accent5">
                  <a:lumMod val="40000"/>
                  <a:lumOff val="60000"/>
                </a:schemeClr>
              </a:buClr>
              <a:buSzPct val="70000"/>
              <a:buNone/>
              <a:tabLst>
                <a:tab pos="282575" algn="l"/>
              </a:tabLst>
              <a:defRPr/>
            </a:pPr>
            <a:endParaRPr lang="en-US" sz="3200" dirty="0">
              <a:solidFill>
                <a:srgbClr val="EBFFD2"/>
              </a:solidFill>
            </a:endParaRPr>
          </a:p>
          <a:p>
            <a:pPr marL="357188" lvl="1" indent="0" eaLnBrk="1" hangingPunct="1">
              <a:lnSpc>
                <a:spcPct val="90000"/>
              </a:lnSpc>
              <a:buNone/>
              <a:defRPr/>
            </a:pPr>
            <a:endParaRPr lang="en-US" dirty="0"/>
          </a:p>
        </p:txBody>
      </p:sp>
    </p:spTree>
    <p:extLst>
      <p:ext uri="{BB962C8B-B14F-4D97-AF65-F5344CB8AC3E}">
        <p14:creationId xmlns:p14="http://schemas.microsoft.com/office/powerpoint/2010/main" val="952833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eaLnBrk="1" hangingPunct="1">
              <a:defRPr/>
            </a:pPr>
            <a:r>
              <a:rPr lang="en-US" dirty="0" smtClean="0"/>
              <a:t>Scheduling Scenarios</a:t>
            </a:r>
          </a:p>
        </p:txBody>
      </p:sp>
      <p:sp>
        <p:nvSpPr>
          <p:cNvPr id="203779" name="Rectangle 3"/>
          <p:cNvSpPr>
            <a:spLocks noGrp="1" noChangeArrowheads="1"/>
          </p:cNvSpPr>
          <p:nvPr>
            <p:ph type="body" idx="1"/>
          </p:nvPr>
        </p:nvSpPr>
        <p:spPr/>
        <p:txBody>
          <a:bodyPr/>
          <a:lstStyle/>
          <a:p>
            <a:pPr eaLnBrk="1" hangingPunct="1">
              <a:defRPr/>
            </a:pPr>
            <a:r>
              <a:rPr lang="en-US" dirty="0" smtClean="0"/>
              <a:t>When does the Windows scheduler schedule?</a:t>
            </a:r>
          </a:p>
          <a:p>
            <a:pPr lvl="1" eaLnBrk="1" hangingPunct="1">
              <a:defRPr/>
            </a:pPr>
            <a:r>
              <a:rPr lang="en-US" dirty="0" smtClean="0"/>
              <a:t>Voluntary switch by thread</a:t>
            </a:r>
          </a:p>
          <a:p>
            <a:pPr lvl="1" eaLnBrk="1" hangingPunct="1">
              <a:defRPr/>
            </a:pPr>
            <a:r>
              <a:rPr lang="en-US" dirty="0" smtClean="0"/>
              <a:t>Preemption</a:t>
            </a:r>
          </a:p>
          <a:p>
            <a:pPr lvl="1" eaLnBrk="1" hangingPunct="1">
              <a:defRPr/>
            </a:pPr>
            <a:r>
              <a:rPr lang="en-US" dirty="0" smtClean="0"/>
              <a:t>Quantum end</a:t>
            </a:r>
          </a:p>
          <a:p>
            <a:pPr lvl="1" eaLnBrk="1" hangingPunct="1">
              <a:defRPr/>
            </a:pPr>
            <a:r>
              <a:rPr lang="en-US" dirty="0" smtClean="0"/>
              <a:t>Thread termination</a:t>
            </a:r>
          </a:p>
          <a:p>
            <a:pPr marL="457200" lvl="1" indent="0" eaLnBrk="1" hangingPunct="1">
              <a:buNone/>
              <a:defRPr/>
            </a:pPr>
            <a:endParaRPr lang="en-US" dirty="0" smtClean="0"/>
          </a:p>
        </p:txBody>
      </p:sp>
    </p:spTree>
    <p:extLst>
      <p:ext uri="{BB962C8B-B14F-4D97-AF65-F5344CB8AC3E}">
        <p14:creationId xmlns:p14="http://schemas.microsoft.com/office/powerpoint/2010/main" val="4080078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defRPr/>
            </a:pPr>
            <a:r>
              <a:rPr lang="en-US" smtClean="0"/>
              <a:t>Scheduling On A Thread Basis</a:t>
            </a:r>
          </a:p>
        </p:txBody>
      </p:sp>
      <p:sp>
        <p:nvSpPr>
          <p:cNvPr id="105475" name="Rectangle 3"/>
          <p:cNvSpPr>
            <a:spLocks noGrp="1" noChangeArrowheads="1"/>
          </p:cNvSpPr>
          <p:nvPr>
            <p:ph type="body" idx="1"/>
          </p:nvPr>
        </p:nvSpPr>
        <p:spPr/>
        <p:txBody>
          <a:bodyPr/>
          <a:lstStyle/>
          <a:p>
            <a:pPr eaLnBrk="1" hangingPunct="1">
              <a:defRPr/>
            </a:pPr>
            <a:r>
              <a:rPr lang="en-US" dirty="0"/>
              <a:t>Scheduling decisions are made strictly on a thread basis</a:t>
            </a:r>
          </a:p>
          <a:p>
            <a:pPr eaLnBrk="1" hangingPunct="1">
              <a:defRPr/>
            </a:pPr>
            <a:endParaRPr lang="en-US" dirty="0" smtClean="0"/>
          </a:p>
          <a:p>
            <a:pPr eaLnBrk="1" hangingPunct="1">
              <a:defRPr/>
            </a:pPr>
            <a:r>
              <a:rPr lang="en-US" dirty="0" smtClean="0"/>
              <a:t>The process that a thread belongs to does not matter</a:t>
            </a:r>
          </a:p>
        </p:txBody>
      </p:sp>
    </p:spTree>
    <p:extLst>
      <p:ext uri="{BB962C8B-B14F-4D97-AF65-F5344CB8AC3E}">
        <p14:creationId xmlns:p14="http://schemas.microsoft.com/office/powerpoint/2010/main" val="2468795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hangingPunct="1">
              <a:defRPr/>
            </a:pPr>
            <a:r>
              <a:rPr lang="en-US" smtClean="0"/>
              <a:t>Thread Priority Levels</a:t>
            </a:r>
          </a:p>
        </p:txBody>
      </p:sp>
      <p:sp>
        <p:nvSpPr>
          <p:cNvPr id="173059" name="Rectangle 3"/>
          <p:cNvSpPr>
            <a:spLocks noGrp="1" noChangeArrowheads="1"/>
          </p:cNvSpPr>
          <p:nvPr>
            <p:ph type="body" idx="1"/>
          </p:nvPr>
        </p:nvSpPr>
        <p:spPr/>
        <p:txBody>
          <a:bodyPr/>
          <a:lstStyle/>
          <a:p>
            <a:pPr eaLnBrk="1" hangingPunct="1">
              <a:defRPr/>
            </a:pPr>
            <a:r>
              <a:rPr lang="en-US" dirty="0" smtClean="0"/>
              <a:t>32 priority levels (0-31):</a:t>
            </a:r>
          </a:p>
          <a:p>
            <a:pPr lvl="1" eaLnBrk="1" hangingPunct="1">
              <a:defRPr/>
            </a:pPr>
            <a:r>
              <a:rPr lang="en-US" dirty="0" smtClean="0"/>
              <a:t>“Real-time” levels (16-31)</a:t>
            </a:r>
          </a:p>
          <a:p>
            <a:pPr lvl="1" eaLnBrk="1" hangingPunct="1">
              <a:defRPr/>
            </a:pPr>
            <a:r>
              <a:rPr lang="en-US" dirty="0" smtClean="0"/>
              <a:t>“Dynamic” levels (1-15)</a:t>
            </a:r>
          </a:p>
          <a:p>
            <a:pPr lvl="1" eaLnBrk="1" hangingPunct="1">
              <a:defRPr/>
            </a:pPr>
            <a:r>
              <a:rPr lang="en-US" dirty="0" smtClean="0"/>
              <a:t>System level (0), reserved for the </a:t>
            </a:r>
            <a:r>
              <a:rPr lang="en-US" i="1" dirty="0" smtClean="0"/>
              <a:t>zero page thread</a:t>
            </a:r>
            <a:endParaRPr lang="en-US" dirty="0" smtClean="0"/>
          </a:p>
        </p:txBody>
      </p:sp>
      <p:graphicFrame>
        <p:nvGraphicFramePr>
          <p:cNvPr id="1026" name="Object 4"/>
          <p:cNvGraphicFramePr>
            <a:graphicFrameLocks noChangeAspect="1"/>
          </p:cNvGraphicFramePr>
          <p:nvPr>
            <p:extLst>
              <p:ext uri="{D42A27DB-BD31-4B8C-83A1-F6EECF244321}">
                <p14:modId xmlns:p14="http://schemas.microsoft.com/office/powerpoint/2010/main" val="3455477216"/>
              </p:ext>
            </p:extLst>
          </p:nvPr>
        </p:nvGraphicFramePr>
        <p:xfrm>
          <a:off x="3195407" y="3581400"/>
          <a:ext cx="3392717" cy="2949575"/>
        </p:xfrm>
        <a:graphic>
          <a:graphicData uri="http://schemas.openxmlformats.org/presentationml/2006/ole">
            <mc:AlternateContent xmlns:mc="http://schemas.openxmlformats.org/markup-compatibility/2006">
              <mc:Choice xmlns:v="urn:schemas-microsoft-com:vml" Requires="v">
                <p:oleObj spid="_x0000_s1162" name="צילום של Photo Editor" r:id="rId3" imgW="3208298" imgH="2789162" progId="MSPhotoEd.3">
                  <p:embed/>
                </p:oleObj>
              </mc:Choice>
              <mc:Fallback>
                <p:oleObj name="צילום של Photo Editor" r:id="rId3" imgW="3208298" imgH="2789162"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5407" y="3581400"/>
                        <a:ext cx="3392717" cy="294957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475747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pPr eaLnBrk="1" hangingPunct="1">
              <a:defRPr/>
            </a:pPr>
            <a:r>
              <a:rPr lang="en-US" dirty="0" smtClean="0"/>
              <a:t>Balance set manager</a:t>
            </a:r>
          </a:p>
        </p:txBody>
      </p:sp>
      <p:sp>
        <p:nvSpPr>
          <p:cNvPr id="242691" name="Rectangle 3"/>
          <p:cNvSpPr>
            <a:spLocks noGrp="1" noChangeArrowheads="1"/>
          </p:cNvSpPr>
          <p:nvPr>
            <p:ph type="body" idx="1"/>
          </p:nvPr>
        </p:nvSpPr>
        <p:spPr/>
        <p:txBody>
          <a:bodyPr/>
          <a:lstStyle/>
          <a:p>
            <a:pPr eaLnBrk="1" hangingPunct="1">
              <a:defRPr/>
            </a:pPr>
            <a:r>
              <a:rPr lang="en-US" dirty="0" smtClean="0"/>
              <a:t>Once per second, the </a:t>
            </a:r>
            <a:r>
              <a:rPr lang="en-US" b="1" i="1" dirty="0" smtClean="0"/>
              <a:t>balance set manager</a:t>
            </a:r>
            <a:r>
              <a:rPr lang="en-US" b="1" dirty="0" smtClean="0"/>
              <a:t> </a:t>
            </a:r>
            <a:r>
              <a:rPr lang="en-US" dirty="0" smtClean="0"/>
              <a:t>looks for threads that haven’t run for longer time period</a:t>
            </a:r>
          </a:p>
          <a:p>
            <a:pPr lvl="1" eaLnBrk="1" hangingPunct="1">
              <a:defRPr/>
            </a:pPr>
            <a:r>
              <a:rPr lang="en-US" dirty="0" smtClean="0"/>
              <a:t>Boosts their priority to 15 and gives them double the normal quantum</a:t>
            </a:r>
          </a:p>
          <a:p>
            <a:pPr lvl="1" eaLnBrk="1" hangingPunct="1">
              <a:defRPr/>
            </a:pPr>
            <a:r>
              <a:rPr lang="en-US" dirty="0" smtClean="0"/>
              <a:t>Once the quantum is up, the execution is immediate</a:t>
            </a:r>
          </a:p>
          <a:p>
            <a:pPr lvl="1" eaLnBrk="1" hangingPunct="1">
              <a:defRPr/>
            </a:pPr>
            <a:r>
              <a:rPr lang="en-US" dirty="0" smtClean="0"/>
              <a:t>There’s a limit on the numbers of threads scanned and boosted at each pass </a:t>
            </a:r>
          </a:p>
        </p:txBody>
      </p:sp>
    </p:spTree>
    <p:extLst>
      <p:ext uri="{BB962C8B-B14F-4D97-AF65-F5344CB8AC3E}">
        <p14:creationId xmlns:p14="http://schemas.microsoft.com/office/powerpoint/2010/main" val="2209441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mode threads</a:t>
            </a:r>
            <a:endParaRPr lang="en-US" dirty="0"/>
          </a:p>
        </p:txBody>
      </p:sp>
      <p:sp>
        <p:nvSpPr>
          <p:cNvPr id="3" name="Content Placeholder 2"/>
          <p:cNvSpPr>
            <a:spLocks noGrp="1"/>
          </p:cNvSpPr>
          <p:nvPr>
            <p:ph idx="1"/>
          </p:nvPr>
        </p:nvSpPr>
        <p:spPr>
          <a:xfrm>
            <a:off x="152400" y="2133600"/>
            <a:ext cx="8763000" cy="4572000"/>
          </a:xfrm>
        </p:spPr>
        <p:txBody>
          <a:bodyPr>
            <a:noAutofit/>
          </a:bodyPr>
          <a:lstStyle/>
          <a:p>
            <a:pPr marL="282575" lvl="1" indent="-282575">
              <a:lnSpc>
                <a:spcPct val="125000"/>
              </a:lnSpc>
              <a:buClr>
                <a:schemeClr val="accent5">
                  <a:lumMod val="40000"/>
                  <a:lumOff val="60000"/>
                </a:schemeClr>
              </a:buClr>
              <a:buSzPct val="70000"/>
              <a:buFont typeface="Wingdings 2" pitchFamily="18" charset="2"/>
              <a:buChar char=""/>
              <a:tabLst>
                <a:tab pos="282575" algn="l"/>
              </a:tabLst>
              <a:defRPr/>
            </a:pPr>
            <a:r>
              <a:rPr lang="en-GB" sz="2400" dirty="0">
                <a:solidFill>
                  <a:srgbClr val="EBFFD2"/>
                </a:solidFill>
              </a:rPr>
              <a:t>Analogous to threading libraries under many Unix </a:t>
            </a:r>
            <a:r>
              <a:rPr lang="en-GB" sz="2400" dirty="0" smtClean="0">
                <a:solidFill>
                  <a:srgbClr val="EBFFD2"/>
                </a:solidFill>
              </a:rPr>
              <a:t>systems</a:t>
            </a:r>
            <a:endParaRPr lang="en-US" sz="2400" dirty="0" smtClean="0">
              <a:solidFill>
                <a:srgbClr val="EBFFD2"/>
              </a:solidFill>
            </a:endParaRPr>
          </a:p>
          <a:p>
            <a:pPr marL="282575" lvl="1" indent="-282575">
              <a:lnSpc>
                <a:spcPct val="125000"/>
              </a:lnSpc>
              <a:buClr>
                <a:schemeClr val="accent5">
                  <a:lumMod val="40000"/>
                  <a:lumOff val="60000"/>
                </a:schemeClr>
              </a:buClr>
              <a:buSzPct val="70000"/>
              <a:buFont typeface="Wingdings 2" pitchFamily="18" charset="2"/>
              <a:buChar char=""/>
              <a:tabLst>
                <a:tab pos="282575" algn="l"/>
              </a:tabLst>
              <a:defRPr/>
            </a:pPr>
            <a:r>
              <a:rPr lang="en-US" sz="2400" dirty="0" smtClean="0">
                <a:solidFill>
                  <a:srgbClr val="EBFFD2"/>
                </a:solidFill>
              </a:rPr>
              <a:t>A </a:t>
            </a:r>
            <a:r>
              <a:rPr lang="en-US" sz="2400" dirty="0">
                <a:solidFill>
                  <a:srgbClr val="EBFFD2"/>
                </a:solidFill>
              </a:rPr>
              <a:t>fiber is a unit of execution that must be manually scheduled by the </a:t>
            </a:r>
            <a:r>
              <a:rPr lang="en-US" sz="2400" dirty="0" smtClean="0">
                <a:solidFill>
                  <a:srgbClr val="EBFFD2"/>
                </a:solidFill>
              </a:rPr>
              <a:t>application</a:t>
            </a:r>
          </a:p>
          <a:p>
            <a:pPr marL="282575" lvl="1" indent="-282575">
              <a:lnSpc>
                <a:spcPct val="125000"/>
              </a:lnSpc>
              <a:buClr>
                <a:schemeClr val="accent5">
                  <a:lumMod val="40000"/>
                  <a:lumOff val="60000"/>
                </a:schemeClr>
              </a:buClr>
              <a:buSzPct val="70000"/>
              <a:buFont typeface="Wingdings 2" pitchFamily="18" charset="2"/>
              <a:buChar char=""/>
              <a:tabLst>
                <a:tab pos="282575" algn="l"/>
              </a:tabLst>
              <a:defRPr/>
            </a:pPr>
            <a:r>
              <a:rPr lang="en-US" sz="2400" dirty="0" smtClean="0">
                <a:solidFill>
                  <a:srgbClr val="EBFFD2"/>
                </a:solidFill>
              </a:rPr>
              <a:t>User-mode </a:t>
            </a:r>
            <a:r>
              <a:rPr lang="en-US" sz="2400" dirty="0">
                <a:solidFill>
                  <a:srgbClr val="EBFFD2"/>
                </a:solidFill>
              </a:rPr>
              <a:t>scheduling (UMS) is a lightweight mechanism that applications can use to schedule their own threads. UMS threads differ from fibers in that each UMS thread has its own thread context instead of sharing the thread context of a single thread. </a:t>
            </a:r>
          </a:p>
        </p:txBody>
      </p:sp>
      <p:sp>
        <p:nvSpPr>
          <p:cNvPr id="4" name="Rectangle 3"/>
          <p:cNvSpPr/>
          <p:nvPr/>
        </p:nvSpPr>
        <p:spPr>
          <a:xfrm>
            <a:off x="342900" y="867247"/>
            <a:ext cx="8382000" cy="111018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eaLnBrk="1" hangingPunct="1">
              <a:defRPr/>
            </a:pPr>
            <a:r>
              <a:rPr lang="en-US" sz="2800" b="1" dirty="0"/>
              <a:t>User mode threads allow an application to schedule its own “threads” of execution</a:t>
            </a:r>
          </a:p>
        </p:txBody>
      </p:sp>
    </p:spTree>
    <p:extLst>
      <p:ext uri="{BB962C8B-B14F-4D97-AF65-F5344CB8AC3E}">
        <p14:creationId xmlns:p14="http://schemas.microsoft.com/office/powerpoint/2010/main" val="33151451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
            <a:ext cx="7086600" cy="838200"/>
          </a:xfrm>
        </p:spPr>
        <p:txBody>
          <a:bodyPr/>
          <a:lstStyle/>
          <a:p>
            <a:r>
              <a:rPr lang="en-US" sz="3800" dirty="0" smtClean="0"/>
              <a:t>Windows Processes and Threads</a:t>
            </a:r>
            <a:endParaRPr lang="en-US" sz="3800" dirty="0"/>
          </a:p>
        </p:txBody>
      </p:sp>
      <p:sp>
        <p:nvSpPr>
          <p:cNvPr id="3" name="Text Placeholder 2"/>
          <p:cNvSpPr>
            <a:spLocks noGrp="1"/>
          </p:cNvSpPr>
          <p:nvPr>
            <p:ph type="body" sz="quarter" idx="10"/>
          </p:nvPr>
        </p:nvSpPr>
        <p:spPr>
          <a:xfrm>
            <a:off x="6115980" y="6400800"/>
            <a:ext cx="2909707" cy="369332"/>
          </a:xfrm>
        </p:spPr>
        <p:txBody>
          <a:bodyPr/>
          <a:lstStyle/>
          <a:p>
            <a:r>
              <a:rPr lang="en-US" dirty="0">
                <a:hlinkClick r:id="rId2"/>
              </a:rPr>
              <a:t>http://academy.telerik.com</a:t>
            </a:r>
            <a:endParaRPr lang="en-US" dirty="0"/>
          </a:p>
        </p:txBody>
      </p:sp>
    </p:spTree>
    <p:extLst>
      <p:ext uri="{BB962C8B-B14F-4D97-AF65-F5344CB8AC3E}">
        <p14:creationId xmlns:p14="http://schemas.microsoft.com/office/powerpoint/2010/main" val="31331627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p:txBody>
          <a:bodyPr/>
          <a:lstStyle/>
          <a:p>
            <a:r>
              <a:rPr lang="en-US" dirty="0" smtClean="0"/>
              <a:t>"Web Design with HTML </a:t>
            </a:r>
            <a:r>
              <a:rPr lang="en-US" dirty="0" smtClean="0">
                <a:latin typeface="Consolas" pitchFamily="49" charset="0"/>
                <a:cs typeface="Consolas" pitchFamily="49" charset="0"/>
              </a:rPr>
              <a:t>5</a:t>
            </a:r>
            <a:r>
              <a:rPr lang="en-US" dirty="0" smtClean="0"/>
              <a:t>, CSS </a:t>
            </a:r>
            <a:r>
              <a:rPr lang="en-US" dirty="0" smtClean="0">
                <a:latin typeface="Consolas" pitchFamily="49" charset="0"/>
                <a:cs typeface="Consolas" pitchFamily="49" charset="0"/>
              </a:rPr>
              <a:t>3</a:t>
            </a:r>
            <a:r>
              <a:rPr lang="en-US" dirty="0" smtClean="0"/>
              <a:t> and JavaScript" course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2" tooltip="&quot;Web Design with HTML 5, CSS 3 and JavaScript&quot; course @ Telerik Academy"/>
              </a:rPr>
              <a:t>html5course.telerik.com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372349" y="5029200"/>
            <a:ext cx="146685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969616"/>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6182100" y="4228275"/>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hlinkClick r:id="rId2" tooltip="&quot;Web Design with HTML 5, CSS 3 and JavaScript&quot; course @ Telerik Academy"/>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7456499" y="1026915"/>
            <a:ext cx="1230302" cy="9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a:xfrm>
            <a:off x="228600" y="914400"/>
            <a:ext cx="8686800" cy="5715000"/>
          </a:xfrm>
        </p:spPr>
        <p:txBody>
          <a:bodyPr/>
          <a:lstStyle/>
          <a:p>
            <a:r>
              <a:rPr lang="en-US" dirty="0" smtClean="0"/>
              <a:t>Processes, Threads and Jobs</a:t>
            </a:r>
          </a:p>
          <a:p>
            <a:r>
              <a:rPr lang="en-US" dirty="0" smtClean="0"/>
              <a:t>Access Tokens</a:t>
            </a:r>
          </a:p>
          <a:p>
            <a:r>
              <a:rPr lang="en-US" dirty="0" smtClean="0"/>
              <a:t>Scheduling</a:t>
            </a:r>
            <a:endParaRPr lang="en-US" dirty="0"/>
          </a:p>
          <a:p>
            <a:r>
              <a:rPr lang="en-US" smtClean="0"/>
              <a:t>Priority</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1026" name="Picture 2" descr="books, read, school, study icon"/>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629400" y="1523999"/>
            <a:ext cx="1828800" cy="18288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ist, type, white icon"/>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934200" y="4572000"/>
            <a:ext cx="1524000" cy="1524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defRPr/>
            </a:pPr>
            <a:r>
              <a:rPr lang="en-US" sz="4400" dirty="0" smtClean="0"/>
              <a:t>Process, Thread and Jobs</a:t>
            </a:r>
          </a:p>
        </p:txBody>
      </p:sp>
      <p:sp>
        <p:nvSpPr>
          <p:cNvPr id="96259" name="Rectangle 3"/>
          <p:cNvSpPr>
            <a:spLocks noGrp="1" noChangeArrowheads="1"/>
          </p:cNvSpPr>
          <p:nvPr>
            <p:ph type="body" idx="1"/>
          </p:nvPr>
        </p:nvSpPr>
        <p:spPr/>
        <p:txBody>
          <a:bodyPr>
            <a:noAutofit/>
          </a:bodyPr>
          <a:lstStyle/>
          <a:p>
            <a:pPr>
              <a:lnSpc>
                <a:spcPct val="100000"/>
              </a:lnSpc>
            </a:pPr>
            <a:r>
              <a:rPr lang="en-GB" dirty="0"/>
              <a:t>What is a process?</a:t>
            </a:r>
          </a:p>
          <a:p>
            <a:pPr lvl="1">
              <a:lnSpc>
                <a:spcPct val="100000"/>
              </a:lnSpc>
            </a:pPr>
            <a:r>
              <a:rPr lang="en-GB" sz="2800" dirty="0"/>
              <a:t>Represents an instance of a running program</a:t>
            </a:r>
          </a:p>
          <a:p>
            <a:pPr lvl="2">
              <a:lnSpc>
                <a:spcPct val="100000"/>
              </a:lnSpc>
            </a:pPr>
            <a:r>
              <a:rPr lang="en-GB" sz="2400" dirty="0"/>
              <a:t>You create a process to run a program</a:t>
            </a:r>
          </a:p>
          <a:p>
            <a:pPr lvl="2">
              <a:lnSpc>
                <a:spcPct val="100000"/>
              </a:lnSpc>
            </a:pPr>
            <a:r>
              <a:rPr lang="en-GB" sz="2400" dirty="0"/>
              <a:t>Starting an application creates a process</a:t>
            </a:r>
          </a:p>
          <a:p>
            <a:pPr>
              <a:lnSpc>
                <a:spcPct val="100000"/>
              </a:lnSpc>
            </a:pPr>
            <a:r>
              <a:rPr lang="en-GB" dirty="0"/>
              <a:t>What is a thread?</a:t>
            </a:r>
          </a:p>
          <a:p>
            <a:pPr lvl="2">
              <a:lnSpc>
                <a:spcPct val="100000"/>
              </a:lnSpc>
            </a:pPr>
            <a:r>
              <a:rPr lang="en-GB" sz="2400" dirty="0"/>
              <a:t>An execution context within a process</a:t>
            </a:r>
          </a:p>
          <a:p>
            <a:pPr lvl="2">
              <a:lnSpc>
                <a:spcPct val="100000"/>
              </a:lnSpc>
            </a:pPr>
            <a:r>
              <a:rPr lang="en-GB" sz="2400" dirty="0"/>
              <a:t>All threads in a process share the same per-process address space</a:t>
            </a:r>
          </a:p>
          <a:p>
            <a:pPr>
              <a:lnSpc>
                <a:spcPct val="100000"/>
              </a:lnSpc>
            </a:pPr>
            <a:r>
              <a:rPr lang="en-GB" dirty="0"/>
              <a:t>What is a job?</a:t>
            </a:r>
          </a:p>
          <a:p>
            <a:pPr lvl="2">
              <a:lnSpc>
                <a:spcPct val="100000"/>
              </a:lnSpc>
            </a:pPr>
            <a:r>
              <a:rPr lang="en-GB" sz="2400" dirty="0"/>
              <a:t>Allows groups of process to be managed as a single </a:t>
            </a:r>
            <a:r>
              <a:rPr lang="en-GB" sz="2400" dirty="0" smtClean="0"/>
              <a:t>unit</a:t>
            </a:r>
            <a:endParaRPr lang="en-GB" sz="2400" dirty="0"/>
          </a:p>
        </p:txBody>
      </p:sp>
    </p:spTree>
    <p:extLst>
      <p:ext uri="{BB962C8B-B14F-4D97-AF65-F5344CB8AC3E}">
        <p14:creationId xmlns:p14="http://schemas.microsoft.com/office/powerpoint/2010/main" val="2809994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sp>
        <p:nvSpPr>
          <p:cNvPr id="3" name="Content Placeholder 2"/>
          <p:cNvSpPr>
            <a:spLocks noGrp="1"/>
          </p:cNvSpPr>
          <p:nvPr>
            <p:ph idx="1"/>
          </p:nvPr>
        </p:nvSpPr>
        <p:spPr/>
        <p:txBody>
          <a:bodyPr>
            <a:normAutofit fontScale="85000" lnSpcReduction="20000"/>
          </a:bodyPr>
          <a:lstStyle/>
          <a:p>
            <a:r>
              <a:rPr lang="en-IE" dirty="0" smtClean="0"/>
              <a:t>A private </a:t>
            </a:r>
            <a:r>
              <a:rPr lang="en-US" dirty="0" smtClean="0"/>
              <a:t>4GB </a:t>
            </a:r>
            <a:r>
              <a:rPr lang="en-IE" i="1" dirty="0" smtClean="0">
                <a:solidFill>
                  <a:srgbClr val="9ED000"/>
                </a:solidFill>
              </a:rPr>
              <a:t>virtual address space </a:t>
            </a:r>
            <a:r>
              <a:rPr lang="en-IE" i="1" dirty="0" smtClean="0"/>
              <a:t>(8TB on 64-bit)</a:t>
            </a:r>
          </a:p>
          <a:p>
            <a:pPr lvl="1"/>
            <a:r>
              <a:rPr lang="en-GB" dirty="0"/>
              <a:t>Processes cannot corrupt each other’s address </a:t>
            </a:r>
            <a:r>
              <a:rPr lang="en-GB" dirty="0" smtClean="0"/>
              <a:t>space</a:t>
            </a:r>
            <a:endParaRPr lang="en-IE" i="1" dirty="0" smtClean="0"/>
          </a:p>
          <a:p>
            <a:r>
              <a:rPr lang="en-IE" dirty="0" smtClean="0"/>
              <a:t>An </a:t>
            </a:r>
            <a:r>
              <a:rPr lang="en-IE" dirty="0"/>
              <a:t>executable program, which </a:t>
            </a:r>
            <a:r>
              <a:rPr lang="en-IE" dirty="0">
                <a:solidFill>
                  <a:srgbClr val="9ED000"/>
                </a:solidFill>
              </a:rPr>
              <a:t>defines initial code and data</a:t>
            </a:r>
            <a:r>
              <a:rPr lang="en-IE" dirty="0"/>
              <a:t> and is mapped into the process's virtual address space </a:t>
            </a:r>
            <a:endParaRPr lang="en-US" dirty="0"/>
          </a:p>
          <a:p>
            <a:pPr lvl="0"/>
            <a:r>
              <a:rPr lang="en-IE" dirty="0"/>
              <a:t>A list of open </a:t>
            </a:r>
            <a:r>
              <a:rPr lang="en-IE" dirty="0">
                <a:solidFill>
                  <a:srgbClr val="92D050"/>
                </a:solidFill>
              </a:rPr>
              <a:t>handles</a:t>
            </a:r>
            <a:r>
              <a:rPr lang="en-IE" dirty="0"/>
              <a:t> to various system resources, such as </a:t>
            </a:r>
            <a:r>
              <a:rPr lang="en-IE" dirty="0" smtClean="0"/>
              <a:t>files, registry objects and communication ports, </a:t>
            </a:r>
            <a:r>
              <a:rPr lang="en-IE" dirty="0"/>
              <a:t>that are accessible to all threads in the process </a:t>
            </a:r>
            <a:endParaRPr lang="en-US" dirty="0"/>
          </a:p>
          <a:p>
            <a:pPr lvl="0"/>
            <a:r>
              <a:rPr lang="en-IE" dirty="0"/>
              <a:t>A security context called an </a:t>
            </a:r>
            <a:r>
              <a:rPr lang="en-IE" dirty="0">
                <a:solidFill>
                  <a:srgbClr val="92D050"/>
                </a:solidFill>
              </a:rPr>
              <a:t>access token</a:t>
            </a:r>
            <a:r>
              <a:rPr lang="en-IE" dirty="0"/>
              <a:t> that </a:t>
            </a:r>
            <a:r>
              <a:rPr lang="en-IE" dirty="0" smtClean="0"/>
              <a:t>identifies the user, security groups, </a:t>
            </a:r>
            <a:r>
              <a:rPr lang="en-IE" dirty="0"/>
              <a:t>and privileges associated with the process </a:t>
            </a:r>
            <a:endParaRPr lang="en-US" dirty="0"/>
          </a:p>
          <a:p>
            <a:pPr lvl="0"/>
            <a:r>
              <a:rPr lang="en-IE" dirty="0"/>
              <a:t>A unique identifier called a </a:t>
            </a:r>
            <a:r>
              <a:rPr lang="en-IE" dirty="0">
                <a:solidFill>
                  <a:srgbClr val="92D050"/>
                </a:solidFill>
              </a:rPr>
              <a:t>process ID </a:t>
            </a:r>
          </a:p>
          <a:p>
            <a:pPr lvl="0"/>
            <a:r>
              <a:rPr lang="en-IE" dirty="0" smtClean="0"/>
              <a:t>At </a:t>
            </a:r>
            <a:r>
              <a:rPr lang="en-IE" dirty="0"/>
              <a:t>least one </a:t>
            </a:r>
            <a:r>
              <a:rPr lang="en-IE" dirty="0">
                <a:solidFill>
                  <a:srgbClr val="9ED000"/>
                </a:solidFill>
              </a:rPr>
              <a:t>thread</a:t>
            </a:r>
            <a:r>
              <a:rPr lang="en-IE" dirty="0"/>
              <a:t> of execution </a:t>
            </a:r>
            <a:endParaRPr lang="en-US" dirty="0"/>
          </a:p>
        </p:txBody>
      </p:sp>
    </p:spTree>
    <p:extLst>
      <p:ext uri="{BB962C8B-B14F-4D97-AF65-F5344CB8AC3E}">
        <p14:creationId xmlns:p14="http://schemas.microsoft.com/office/powerpoint/2010/main" val="30993310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Thread</a:t>
            </a:r>
            <a:endParaRPr lang="en-US" dirty="0"/>
          </a:p>
        </p:txBody>
      </p:sp>
      <p:sp>
        <p:nvSpPr>
          <p:cNvPr id="3" name="Content Placeholder 2"/>
          <p:cNvSpPr>
            <a:spLocks noGrp="1"/>
          </p:cNvSpPr>
          <p:nvPr>
            <p:ph idx="1"/>
          </p:nvPr>
        </p:nvSpPr>
        <p:spPr/>
        <p:txBody>
          <a:bodyPr>
            <a:normAutofit fontScale="92500" lnSpcReduction="10000"/>
          </a:bodyPr>
          <a:lstStyle/>
          <a:p>
            <a:pPr lvl="0"/>
            <a:r>
              <a:rPr lang="en-IE" sz="3300" dirty="0"/>
              <a:t>The contents of a set of CPU registers representing the state of the processor </a:t>
            </a:r>
            <a:endParaRPr lang="en-US" sz="3300" dirty="0"/>
          </a:p>
          <a:p>
            <a:pPr lvl="0"/>
            <a:r>
              <a:rPr lang="en-IE" sz="3300" dirty="0" smtClean="0"/>
              <a:t>A </a:t>
            </a:r>
            <a:r>
              <a:rPr lang="en-IE" sz="3300" dirty="0"/>
              <a:t>private storage area called thread-local storage (TLS</a:t>
            </a:r>
            <a:r>
              <a:rPr lang="en-IE" sz="3300" dirty="0" smtClean="0"/>
              <a:t>)</a:t>
            </a:r>
            <a:endParaRPr lang="en-US" sz="3300" dirty="0"/>
          </a:p>
          <a:p>
            <a:pPr lvl="0"/>
            <a:r>
              <a:rPr lang="en-IE" sz="3300" dirty="0"/>
              <a:t>A unique identifier called a </a:t>
            </a:r>
            <a:r>
              <a:rPr lang="en-IE" sz="3300" i="1" dirty="0"/>
              <a:t>thread </a:t>
            </a:r>
            <a:r>
              <a:rPr lang="en-IE" sz="3300" i="1" dirty="0" smtClean="0"/>
              <a:t>ID</a:t>
            </a:r>
            <a:endParaRPr lang="en-US" sz="3300" dirty="0"/>
          </a:p>
          <a:p>
            <a:pPr lvl="0"/>
            <a:r>
              <a:rPr lang="en-IE" sz="3300" dirty="0"/>
              <a:t>Threads sometimes have their own security context that is often used by multithreaded server applications that impersonate the security context of the clients that they serve </a:t>
            </a:r>
            <a:endParaRPr lang="en-US" sz="3300" dirty="0"/>
          </a:p>
          <a:p>
            <a:r>
              <a:rPr lang="en-US" dirty="0"/>
              <a:t>The </a:t>
            </a:r>
            <a:r>
              <a:rPr lang="en-US" dirty="0" smtClean="0"/>
              <a:t>registers</a:t>
            </a:r>
            <a:r>
              <a:rPr lang="en-US" dirty="0"/>
              <a:t>, the stacks, and the TLS are called the thread's </a:t>
            </a:r>
            <a:r>
              <a:rPr lang="en-US" i="1" dirty="0" smtClean="0"/>
              <a:t>context</a:t>
            </a:r>
            <a:endParaRPr lang="en-US" dirty="0"/>
          </a:p>
        </p:txBody>
      </p:sp>
    </p:spTree>
    <p:extLst>
      <p:ext uri="{BB962C8B-B14F-4D97-AF65-F5344CB8AC3E}">
        <p14:creationId xmlns:p14="http://schemas.microsoft.com/office/powerpoint/2010/main" val="4084304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Processes and Threads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00200"/>
            <a:ext cx="6710363" cy="4509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419840" y="1946880"/>
              <a:ext cx="6287040" cy="4206600"/>
            </p14:xfrm>
          </p:contentPart>
        </mc:Choice>
        <mc:Fallback xmlns="">
          <p:pic>
            <p:nvPicPr>
              <p:cNvPr id="3" name="Ink 2"/>
              <p:cNvPicPr/>
              <p:nvPr/>
            </p:nvPicPr>
            <p:blipFill>
              <a:blip r:embed="rId5"/>
              <a:stretch>
                <a:fillRect/>
              </a:stretch>
            </p:blipFill>
            <p:spPr>
              <a:xfrm>
                <a:off x="1410480" y="1937520"/>
                <a:ext cx="6305760" cy="4225320"/>
              </a:xfrm>
              <a:prstGeom prst="rect">
                <a:avLst/>
              </a:prstGeom>
            </p:spPr>
          </p:pic>
        </mc:Fallback>
      </mc:AlternateContent>
    </p:spTree>
    <p:extLst>
      <p:ext uri="{BB962C8B-B14F-4D97-AF65-F5344CB8AC3E}">
        <p14:creationId xmlns:p14="http://schemas.microsoft.com/office/powerpoint/2010/main" val="481826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Access Token?</a:t>
            </a:r>
            <a:endParaRPr lang="en-US" dirty="0"/>
          </a:p>
        </p:txBody>
      </p:sp>
      <p:sp>
        <p:nvSpPr>
          <p:cNvPr id="3" name="Content Placeholder 2"/>
          <p:cNvSpPr>
            <a:spLocks noGrp="1"/>
          </p:cNvSpPr>
          <p:nvPr>
            <p:ph idx="1"/>
          </p:nvPr>
        </p:nvSpPr>
        <p:spPr>
          <a:xfrm>
            <a:off x="228600" y="2286000"/>
            <a:ext cx="8686800" cy="4419600"/>
          </a:xfrm>
        </p:spPr>
        <p:txBody>
          <a:bodyPr>
            <a:normAutofit fontScale="85000" lnSpcReduction="20000"/>
          </a:bodyPr>
          <a:lstStyle/>
          <a:p>
            <a:r>
              <a:rPr lang="en-US" dirty="0" smtClean="0"/>
              <a:t>The </a:t>
            </a:r>
            <a:r>
              <a:rPr lang="en-US" dirty="0"/>
              <a:t>system creates an access token when a user logs </a:t>
            </a:r>
            <a:r>
              <a:rPr lang="en-US" dirty="0" smtClean="0"/>
              <a:t>on.</a:t>
            </a:r>
          </a:p>
          <a:p>
            <a:r>
              <a:rPr lang="en-US" dirty="0" smtClean="0"/>
              <a:t>Every </a:t>
            </a:r>
            <a:r>
              <a:rPr lang="en-US" dirty="0"/>
              <a:t>process executed on behalf of the user has a copy of the </a:t>
            </a:r>
            <a:r>
              <a:rPr lang="en-US" dirty="0" smtClean="0"/>
              <a:t>token.</a:t>
            </a:r>
          </a:p>
          <a:p>
            <a:r>
              <a:rPr lang="en-US" dirty="0"/>
              <a:t>The token identifies the user, the user's groups, and the user's </a:t>
            </a:r>
            <a:r>
              <a:rPr lang="en-US" dirty="0" smtClean="0"/>
              <a:t>privileges.</a:t>
            </a:r>
          </a:p>
          <a:p>
            <a:r>
              <a:rPr lang="en-US" dirty="0"/>
              <a:t>The system uses the token to control access to securable </a:t>
            </a:r>
            <a:r>
              <a:rPr lang="en-US" dirty="0" smtClean="0"/>
              <a:t>objects.</a:t>
            </a:r>
          </a:p>
          <a:p>
            <a:r>
              <a:rPr lang="en-US" dirty="0"/>
              <a:t>There are two kinds of access token, </a:t>
            </a:r>
            <a:r>
              <a:rPr lang="en-US" b="1" dirty="0"/>
              <a:t>primary</a:t>
            </a:r>
            <a:r>
              <a:rPr lang="en-US" dirty="0"/>
              <a:t> and </a:t>
            </a:r>
            <a:r>
              <a:rPr lang="en-US" b="1" dirty="0"/>
              <a:t>impersonation</a:t>
            </a:r>
            <a:r>
              <a:rPr lang="en-US" dirty="0"/>
              <a:t>.</a:t>
            </a:r>
          </a:p>
          <a:p>
            <a:pPr marL="0" indent="0">
              <a:buNone/>
            </a:pPr>
            <a:endParaRPr lang="en-US" dirty="0"/>
          </a:p>
        </p:txBody>
      </p:sp>
      <p:sp>
        <p:nvSpPr>
          <p:cNvPr id="4" name="Rectangle 3"/>
          <p:cNvSpPr/>
          <p:nvPr/>
        </p:nvSpPr>
        <p:spPr>
          <a:xfrm>
            <a:off x="533400" y="892464"/>
            <a:ext cx="8077200" cy="131733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2800" dirty="0" smtClean="0"/>
              <a:t>Access tokens contain </a:t>
            </a:r>
            <a:r>
              <a:rPr lang="en-US" sz="2800" dirty="0"/>
              <a:t>the security information for a logon </a:t>
            </a:r>
            <a:r>
              <a:rPr lang="en-US" sz="2800" dirty="0" smtClean="0"/>
              <a:t>session</a:t>
            </a:r>
            <a:endParaRPr lang="en-US" sz="2800" dirty="0"/>
          </a:p>
        </p:txBody>
      </p:sp>
    </p:spTree>
    <p:extLst>
      <p:ext uri="{BB962C8B-B14F-4D97-AF65-F5344CB8AC3E}">
        <p14:creationId xmlns:p14="http://schemas.microsoft.com/office/powerpoint/2010/main" val="302950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a:t>
            </a:r>
            <a:r>
              <a:rPr lang="en-US" dirty="0"/>
              <a:t> </a:t>
            </a:r>
            <a:r>
              <a:rPr lang="en-US" dirty="0" smtClean="0"/>
              <a:t>Impersonation?</a:t>
            </a:r>
            <a:endParaRPr lang="en-US" dirty="0"/>
          </a:p>
        </p:txBody>
      </p:sp>
      <p:sp>
        <p:nvSpPr>
          <p:cNvPr id="3" name="Content Placeholder 2"/>
          <p:cNvSpPr>
            <a:spLocks noGrp="1"/>
          </p:cNvSpPr>
          <p:nvPr>
            <p:ph idx="1"/>
          </p:nvPr>
        </p:nvSpPr>
        <p:spPr>
          <a:xfrm>
            <a:off x="228600" y="2362200"/>
            <a:ext cx="8686800" cy="4343400"/>
          </a:xfrm>
        </p:spPr>
        <p:txBody>
          <a:bodyPr/>
          <a:lstStyle/>
          <a:p>
            <a:pPr lvl="1"/>
            <a:r>
              <a:rPr lang="en-US" dirty="0" smtClean="0"/>
              <a:t>Typically, a thread in a server application impersonates a client</a:t>
            </a:r>
          </a:p>
          <a:p>
            <a:pPr lvl="1"/>
            <a:r>
              <a:rPr lang="en-US" dirty="0" smtClean="0"/>
              <a:t>This allows the server thread to act on behalf of that client to access objects on the server or validate access to the client's own objects</a:t>
            </a:r>
            <a:endParaRPr lang="en-US" dirty="0"/>
          </a:p>
        </p:txBody>
      </p:sp>
      <p:sp>
        <p:nvSpPr>
          <p:cNvPr id="4" name="Rectangle 3"/>
          <p:cNvSpPr/>
          <p:nvPr/>
        </p:nvSpPr>
        <p:spPr>
          <a:xfrm>
            <a:off x="533400" y="892464"/>
            <a:ext cx="8077200" cy="131733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t>Impersonation is the ability of a thread to execute using different security information than the process that owns the thread</a:t>
            </a:r>
          </a:p>
        </p:txBody>
      </p:sp>
    </p:spTree>
    <p:extLst>
      <p:ext uri="{BB962C8B-B14F-4D97-AF65-F5344CB8AC3E}">
        <p14:creationId xmlns:p14="http://schemas.microsoft.com/office/powerpoint/2010/main" val="4132070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Impersonation Example</a:t>
            </a:r>
            <a:endParaRPr lang="en-US" dirty="0"/>
          </a:p>
        </p:txBody>
      </p:sp>
      <p:graphicFrame>
        <p:nvGraphicFramePr>
          <p:cNvPr id="15" name="Content Placeholder 14"/>
          <p:cNvGraphicFramePr>
            <a:graphicFrameLocks noGrp="1"/>
          </p:cNvGraphicFramePr>
          <p:nvPr>
            <p:ph idx="1"/>
            <p:extLst>
              <p:ext uri="{D42A27DB-BD31-4B8C-83A1-F6EECF244321}">
                <p14:modId xmlns:p14="http://schemas.microsoft.com/office/powerpoint/2010/main" val="2712850619"/>
              </p:ext>
            </p:extLst>
          </p:nvPr>
        </p:nvGraphicFramePr>
        <p:xfrm>
          <a:off x="272749" y="1729202"/>
          <a:ext cx="2889551" cy="1483360"/>
        </p:xfrm>
        <a:graphic>
          <a:graphicData uri="http://schemas.openxmlformats.org/drawingml/2006/table">
            <a:tbl>
              <a:tblPr firstRow="1" bandRow="1">
                <a:tableStyleId>{5C22544A-7EE6-4342-B048-85BDC9FD1C3A}</a:tableStyleId>
              </a:tblPr>
              <a:tblGrid>
                <a:gridCol w="2051351"/>
                <a:gridCol w="838200"/>
              </a:tblGrid>
              <a:tr h="370840">
                <a:tc>
                  <a:txBody>
                    <a:bodyPr/>
                    <a:lstStyle/>
                    <a:p>
                      <a:r>
                        <a:rPr lang="en-US" dirty="0" smtClean="0"/>
                        <a:t>Group/User</a:t>
                      </a:r>
                      <a:endParaRPr lang="en-US" dirty="0"/>
                    </a:p>
                  </a:txBody>
                  <a:tcPr/>
                </a:tc>
                <a:tc>
                  <a:txBody>
                    <a:bodyPr/>
                    <a:lstStyle/>
                    <a:p>
                      <a:r>
                        <a:rPr lang="en-US" dirty="0" smtClean="0"/>
                        <a:t>Type</a:t>
                      </a:r>
                      <a:endParaRPr lang="en-US" dirty="0"/>
                    </a:p>
                  </a:txBody>
                  <a:tcPr/>
                </a:tc>
              </a:tr>
              <a:tr h="370840">
                <a:tc>
                  <a:txBody>
                    <a:bodyPr/>
                    <a:lstStyle/>
                    <a:p>
                      <a:r>
                        <a:rPr lang="en-US" dirty="0" smtClean="0"/>
                        <a:t>Managers</a:t>
                      </a:r>
                      <a:endParaRPr lang="en-US" dirty="0"/>
                    </a:p>
                  </a:txBody>
                  <a:tcPr/>
                </a:tc>
                <a:tc>
                  <a:txBody>
                    <a:bodyPr/>
                    <a:lstStyle/>
                    <a:p>
                      <a:r>
                        <a:rPr lang="en-US" dirty="0" smtClean="0"/>
                        <a:t>R/W</a:t>
                      </a:r>
                      <a:endParaRPr lang="en-US" dirty="0"/>
                    </a:p>
                  </a:txBody>
                  <a:tcPr/>
                </a:tc>
              </a:tr>
              <a:tr h="370840">
                <a:tc>
                  <a:txBody>
                    <a:bodyPr/>
                    <a:lstStyle/>
                    <a:p>
                      <a:r>
                        <a:rPr lang="en-US" dirty="0" smtClean="0"/>
                        <a:t>Company</a:t>
                      </a:r>
                      <a:r>
                        <a:rPr lang="en-US" baseline="0" dirty="0" smtClean="0"/>
                        <a:t> Users</a:t>
                      </a:r>
                      <a:endParaRPr lang="en-US" dirty="0"/>
                    </a:p>
                  </a:txBody>
                  <a:tcPr/>
                </a:tc>
                <a:tc>
                  <a:txBody>
                    <a:bodyPr/>
                    <a:lstStyle/>
                    <a:p>
                      <a:r>
                        <a:rPr lang="en-US" dirty="0" smtClean="0"/>
                        <a:t>R</a:t>
                      </a:r>
                      <a:endParaRPr lang="en-US" dirty="0"/>
                    </a:p>
                  </a:txBody>
                  <a:tcPr/>
                </a:tc>
              </a:tr>
              <a:tr h="370840">
                <a:tc>
                  <a:txBody>
                    <a:bodyPr/>
                    <a:lstStyle/>
                    <a:p>
                      <a:r>
                        <a:rPr lang="en-US" dirty="0" smtClean="0"/>
                        <a:t>Administrators</a:t>
                      </a:r>
                      <a:endParaRPr lang="en-US" dirty="0"/>
                    </a:p>
                  </a:txBody>
                  <a:tcPr/>
                </a:tc>
                <a:tc>
                  <a:txBody>
                    <a:bodyPr/>
                    <a:lstStyle/>
                    <a:p>
                      <a:r>
                        <a:rPr lang="en-US" dirty="0" smtClean="0"/>
                        <a:t>F</a:t>
                      </a:r>
                      <a:endParaRPr lang="en-US" dirty="0"/>
                    </a:p>
                  </a:txBody>
                  <a:tcPr/>
                </a:tc>
              </a:tr>
            </a:tbl>
          </a:graphicData>
        </a:graphic>
      </p:graphicFrame>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
        <p:nvSpPr>
          <p:cNvPr id="5" name="Rectangle 4"/>
          <p:cNvSpPr/>
          <p:nvPr/>
        </p:nvSpPr>
        <p:spPr>
          <a:xfrm>
            <a:off x="914400" y="3940436"/>
            <a:ext cx="1447800" cy="990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File.docx</a:t>
            </a:r>
            <a:endParaRPr lang="en-US" dirty="0"/>
          </a:p>
        </p:txBody>
      </p:sp>
      <p:grpSp>
        <p:nvGrpSpPr>
          <p:cNvPr id="16" name="Group 15"/>
          <p:cNvGrpSpPr/>
          <p:nvPr/>
        </p:nvGrpSpPr>
        <p:grpSpPr>
          <a:xfrm>
            <a:off x="3962400" y="1562100"/>
            <a:ext cx="2971800" cy="4343400"/>
            <a:chOff x="2971800" y="1752600"/>
            <a:chExt cx="2971800" cy="4343400"/>
          </a:xfrm>
        </p:grpSpPr>
        <p:sp>
          <p:nvSpPr>
            <p:cNvPr id="6" name="Rectangle 5"/>
            <p:cNvSpPr/>
            <p:nvPr/>
          </p:nvSpPr>
          <p:spPr>
            <a:xfrm>
              <a:off x="2971800" y="1752600"/>
              <a:ext cx="2971800" cy="4343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7" name="Rectangle 6"/>
            <p:cNvSpPr/>
            <p:nvPr/>
          </p:nvSpPr>
          <p:spPr>
            <a:xfrm>
              <a:off x="3238500" y="2339176"/>
              <a:ext cx="2438400" cy="10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8" name="TextBox 7"/>
            <p:cNvSpPr txBox="1"/>
            <p:nvPr/>
          </p:nvSpPr>
          <p:spPr>
            <a:xfrm>
              <a:off x="3238500" y="1905000"/>
              <a:ext cx="2438400" cy="400110"/>
            </a:xfrm>
            <a:prstGeom prst="rect">
              <a:avLst/>
            </a:prstGeom>
            <a:noFill/>
          </p:spPr>
          <p:txBody>
            <a:bodyPr wrap="square" rtlCol="0">
              <a:spAutoFit/>
            </a:bodyPr>
            <a:lstStyle/>
            <a:p>
              <a:r>
                <a:rPr lang="en-US" sz="2000" dirty="0" smtClean="0">
                  <a:solidFill>
                    <a:schemeClr val="bg1"/>
                  </a:solidFill>
                </a:rPr>
                <a:t>SMB Server Process</a:t>
              </a:r>
              <a:endParaRPr lang="en-US" sz="2000" dirty="0">
                <a:solidFill>
                  <a:schemeClr val="bg1"/>
                </a:solidFill>
              </a:endParaRPr>
            </a:p>
          </p:txBody>
        </p:sp>
        <p:sp>
          <p:nvSpPr>
            <p:cNvPr id="9" name="Rectangle 8"/>
            <p:cNvSpPr/>
            <p:nvPr/>
          </p:nvSpPr>
          <p:spPr>
            <a:xfrm>
              <a:off x="3238500" y="3543300"/>
              <a:ext cx="2438400" cy="10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Rectangle 9"/>
            <p:cNvSpPr/>
            <p:nvPr/>
          </p:nvSpPr>
          <p:spPr>
            <a:xfrm>
              <a:off x="3238500" y="4747424"/>
              <a:ext cx="2438400" cy="10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1" name="TextBox 10"/>
            <p:cNvSpPr txBox="1"/>
            <p:nvPr/>
          </p:nvSpPr>
          <p:spPr>
            <a:xfrm>
              <a:off x="3238500" y="2314970"/>
              <a:ext cx="1995768" cy="369332"/>
            </a:xfrm>
            <a:prstGeom prst="rect">
              <a:avLst/>
            </a:prstGeom>
            <a:noFill/>
          </p:spPr>
          <p:txBody>
            <a:bodyPr wrap="square" rtlCol="0">
              <a:spAutoFit/>
            </a:bodyPr>
            <a:lstStyle/>
            <a:p>
              <a:r>
                <a:rPr lang="en-US" sz="1800" dirty="0" smtClean="0">
                  <a:solidFill>
                    <a:schemeClr val="bg1"/>
                  </a:solidFill>
                </a:rPr>
                <a:t>Thread 1</a:t>
              </a:r>
              <a:endParaRPr lang="en-US" sz="1800" dirty="0">
                <a:solidFill>
                  <a:schemeClr val="bg1"/>
                </a:solidFill>
              </a:endParaRPr>
            </a:p>
          </p:txBody>
        </p:sp>
        <p:sp>
          <p:nvSpPr>
            <p:cNvPr id="12" name="TextBox 11"/>
            <p:cNvSpPr txBox="1"/>
            <p:nvPr/>
          </p:nvSpPr>
          <p:spPr>
            <a:xfrm>
              <a:off x="3238500" y="3520822"/>
              <a:ext cx="1995768" cy="369332"/>
            </a:xfrm>
            <a:prstGeom prst="rect">
              <a:avLst/>
            </a:prstGeom>
            <a:noFill/>
          </p:spPr>
          <p:txBody>
            <a:bodyPr wrap="square" rtlCol="0">
              <a:spAutoFit/>
            </a:bodyPr>
            <a:lstStyle/>
            <a:p>
              <a:r>
                <a:rPr lang="en-US" sz="1800" dirty="0" smtClean="0">
                  <a:solidFill>
                    <a:schemeClr val="bg1"/>
                  </a:solidFill>
                </a:rPr>
                <a:t>Thread 2</a:t>
              </a:r>
              <a:endParaRPr lang="en-US" sz="1800" dirty="0">
                <a:solidFill>
                  <a:schemeClr val="bg1"/>
                </a:solidFill>
              </a:endParaRPr>
            </a:p>
          </p:txBody>
        </p:sp>
        <p:sp>
          <p:nvSpPr>
            <p:cNvPr id="14" name="TextBox 13"/>
            <p:cNvSpPr txBox="1"/>
            <p:nvPr/>
          </p:nvSpPr>
          <p:spPr>
            <a:xfrm>
              <a:off x="3238500" y="4719918"/>
              <a:ext cx="1995768" cy="369332"/>
            </a:xfrm>
            <a:prstGeom prst="rect">
              <a:avLst/>
            </a:prstGeom>
            <a:noFill/>
          </p:spPr>
          <p:txBody>
            <a:bodyPr wrap="square" rtlCol="0">
              <a:spAutoFit/>
            </a:bodyPr>
            <a:lstStyle/>
            <a:p>
              <a:r>
                <a:rPr lang="en-US" sz="1800" dirty="0" smtClean="0">
                  <a:solidFill>
                    <a:schemeClr val="bg1"/>
                  </a:solidFill>
                </a:rPr>
                <a:t>Thread 3</a:t>
              </a:r>
              <a:endParaRPr lang="en-US" sz="1800" dirty="0">
                <a:solidFill>
                  <a:schemeClr val="bg1"/>
                </a:solidFill>
              </a:endParaRPr>
            </a:p>
          </p:txBody>
        </p:sp>
      </p:grpSp>
      <p:sp>
        <p:nvSpPr>
          <p:cNvPr id="17" name="Down Arrow 16"/>
          <p:cNvSpPr/>
          <p:nvPr/>
        </p:nvSpPr>
        <p:spPr>
          <a:xfrm>
            <a:off x="1371600" y="3231612"/>
            <a:ext cx="457200" cy="6707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 Arrow 17"/>
          <p:cNvSpPr/>
          <p:nvPr/>
        </p:nvSpPr>
        <p:spPr>
          <a:xfrm rot="19868822">
            <a:off x="2297581" y="3256720"/>
            <a:ext cx="1955924" cy="457200"/>
          </a:xfrm>
          <a:prstGeom prst="leftArrow">
            <a:avLst/>
          </a:prstGeom>
          <a:solidFill>
            <a:srgbClr val="00B050"/>
          </a:solidFill>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t>F</a:t>
            </a:r>
          </a:p>
        </p:txBody>
      </p:sp>
      <p:sp>
        <p:nvSpPr>
          <p:cNvPr id="19" name="Left Arrow 18"/>
          <p:cNvSpPr/>
          <p:nvPr/>
        </p:nvSpPr>
        <p:spPr>
          <a:xfrm rot="20971513">
            <a:off x="2403490" y="4036221"/>
            <a:ext cx="1744105" cy="457200"/>
          </a:xfrm>
          <a:prstGeom prst="leftArrow">
            <a:avLst/>
          </a:prstGeom>
          <a:solidFill>
            <a:schemeClr val="accent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t>R</a:t>
            </a:r>
            <a:endParaRPr lang="en-US" sz="2000" b="1" dirty="0"/>
          </a:p>
        </p:txBody>
      </p:sp>
      <p:sp>
        <p:nvSpPr>
          <p:cNvPr id="20" name="Left Arrow 19"/>
          <p:cNvSpPr/>
          <p:nvPr/>
        </p:nvSpPr>
        <p:spPr>
          <a:xfrm rot="687916">
            <a:off x="2379025" y="4900763"/>
            <a:ext cx="1744105" cy="457200"/>
          </a:xfrm>
          <a:prstGeom prst="leftArrow">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t>R/W</a:t>
            </a:r>
            <a:endParaRPr lang="en-US" sz="2000" b="1" dirty="0"/>
          </a:p>
        </p:txBody>
      </p:sp>
      <p:graphicFrame>
        <p:nvGraphicFramePr>
          <p:cNvPr id="21" name="Content Placeholder 14"/>
          <p:cNvGraphicFramePr>
            <a:graphicFrameLocks/>
          </p:cNvGraphicFramePr>
          <p:nvPr>
            <p:extLst>
              <p:ext uri="{D42A27DB-BD31-4B8C-83A1-F6EECF244321}">
                <p14:modId xmlns:p14="http://schemas.microsoft.com/office/powerpoint/2010/main" val="3245649922"/>
              </p:ext>
            </p:extLst>
          </p:nvPr>
        </p:nvGraphicFramePr>
        <p:xfrm>
          <a:off x="5479680" y="2162854"/>
          <a:ext cx="1181545" cy="1005840"/>
        </p:xfrm>
        <a:graphic>
          <a:graphicData uri="http://schemas.openxmlformats.org/drawingml/2006/table">
            <a:tbl>
              <a:tblPr firstRow="1" bandRow="1">
                <a:tableStyleId>{5C22544A-7EE6-4342-B048-85BDC9FD1C3A}</a:tableStyleId>
              </a:tblPr>
              <a:tblGrid>
                <a:gridCol w="1181545"/>
              </a:tblGrid>
              <a:tr h="159082">
                <a:tc>
                  <a:txBody>
                    <a:bodyPr/>
                    <a:lstStyle/>
                    <a:p>
                      <a:r>
                        <a:rPr lang="en-US" sz="1050" b="1" dirty="0" smtClean="0"/>
                        <a:t>Access Token</a:t>
                      </a:r>
                      <a:endParaRPr lang="en-US" sz="1050" b="1" dirty="0"/>
                    </a:p>
                  </a:txBody>
                  <a:tcPr/>
                </a:tc>
              </a:tr>
              <a:tr h="159082">
                <a:tc>
                  <a:txBody>
                    <a:bodyPr/>
                    <a:lstStyle/>
                    <a:p>
                      <a:r>
                        <a:rPr lang="en-US" sz="1050" b="1" dirty="0" err="1" smtClean="0"/>
                        <a:t>Bobi</a:t>
                      </a:r>
                      <a:endParaRPr lang="en-US" sz="1050" b="1" dirty="0"/>
                    </a:p>
                  </a:txBody>
                  <a:tcPr/>
                </a:tc>
              </a:tr>
              <a:tr h="193398">
                <a:tc>
                  <a:txBody>
                    <a:bodyPr/>
                    <a:lstStyle/>
                    <a:p>
                      <a:r>
                        <a:rPr lang="en-US" sz="1050" b="1" dirty="0" smtClean="0"/>
                        <a:t>Company</a:t>
                      </a:r>
                      <a:r>
                        <a:rPr lang="en-US" sz="1050" b="1" baseline="0" dirty="0" smtClean="0"/>
                        <a:t> Users</a:t>
                      </a:r>
                      <a:endParaRPr lang="en-US" sz="1050" b="1" dirty="0"/>
                    </a:p>
                  </a:txBody>
                  <a:tcPr/>
                </a:tc>
              </a:tr>
              <a:tr h="159082">
                <a:tc>
                  <a:txBody>
                    <a:bodyPr/>
                    <a:lstStyle/>
                    <a:p>
                      <a:r>
                        <a:rPr lang="en-US" sz="1050" b="1" dirty="0" smtClean="0"/>
                        <a:t>Administrators</a:t>
                      </a:r>
                      <a:endParaRPr lang="en-US" sz="1050" b="1" dirty="0"/>
                    </a:p>
                  </a:txBody>
                  <a:tcPr/>
                </a:tc>
              </a:tr>
            </a:tbl>
          </a:graphicData>
        </a:graphic>
      </p:graphicFrame>
      <p:graphicFrame>
        <p:nvGraphicFramePr>
          <p:cNvPr id="22" name="Content Placeholder 14"/>
          <p:cNvGraphicFramePr>
            <a:graphicFrameLocks/>
          </p:cNvGraphicFramePr>
          <p:nvPr>
            <p:extLst>
              <p:ext uri="{D42A27DB-BD31-4B8C-83A1-F6EECF244321}">
                <p14:modId xmlns:p14="http://schemas.microsoft.com/office/powerpoint/2010/main" val="1381092680"/>
              </p:ext>
            </p:extLst>
          </p:nvPr>
        </p:nvGraphicFramePr>
        <p:xfrm>
          <a:off x="5482383" y="3399416"/>
          <a:ext cx="1172461" cy="1005840"/>
        </p:xfrm>
        <a:graphic>
          <a:graphicData uri="http://schemas.openxmlformats.org/drawingml/2006/table">
            <a:tbl>
              <a:tblPr firstRow="1" bandRow="1">
                <a:tableStyleId>{5C22544A-7EE6-4342-B048-85BDC9FD1C3A}</a:tableStyleId>
              </a:tblPr>
              <a:tblGrid>
                <a:gridCol w="1172461"/>
              </a:tblGrid>
              <a:tr h="159082">
                <a:tc>
                  <a:txBody>
                    <a:bodyPr/>
                    <a:lstStyle/>
                    <a:p>
                      <a:r>
                        <a:rPr lang="en-US" sz="1050" b="1" dirty="0" smtClean="0"/>
                        <a:t>Access Token</a:t>
                      </a:r>
                      <a:endParaRPr lang="en-US" sz="1050" b="1" dirty="0"/>
                    </a:p>
                  </a:txBody>
                  <a:tcPr/>
                </a:tc>
              </a:tr>
              <a:tr h="159082">
                <a:tc>
                  <a:txBody>
                    <a:bodyPr/>
                    <a:lstStyle/>
                    <a:p>
                      <a:r>
                        <a:rPr lang="en-US" sz="1050" b="1" dirty="0" smtClean="0"/>
                        <a:t>Secretary</a:t>
                      </a:r>
                      <a:endParaRPr lang="en-US" sz="1050" b="1" dirty="0"/>
                    </a:p>
                  </a:txBody>
                  <a:tcPr/>
                </a:tc>
              </a:tr>
              <a:tr h="193398">
                <a:tc>
                  <a:txBody>
                    <a:bodyPr/>
                    <a:lstStyle/>
                    <a:p>
                      <a:r>
                        <a:rPr lang="en-US" sz="1050" b="1" dirty="0" smtClean="0"/>
                        <a:t>Company</a:t>
                      </a:r>
                      <a:r>
                        <a:rPr lang="en-US" sz="1050" b="1" baseline="0" dirty="0" smtClean="0"/>
                        <a:t> Users</a:t>
                      </a:r>
                      <a:endParaRPr lang="en-US" sz="1050" b="1" dirty="0"/>
                    </a:p>
                  </a:txBody>
                  <a:tcPr/>
                </a:tc>
              </a:tr>
              <a:tr h="159082">
                <a:tc>
                  <a:txBody>
                    <a:bodyPr/>
                    <a:lstStyle/>
                    <a:p>
                      <a:r>
                        <a:rPr lang="en-US" sz="1050" b="1" dirty="0" smtClean="0"/>
                        <a:t>Office</a:t>
                      </a:r>
                      <a:r>
                        <a:rPr lang="en-US" sz="1050" b="1" baseline="0" dirty="0" smtClean="0"/>
                        <a:t> Assistants</a:t>
                      </a:r>
                      <a:endParaRPr lang="en-US" sz="1050" b="1" dirty="0"/>
                    </a:p>
                  </a:txBody>
                  <a:tcPr/>
                </a:tc>
              </a:tr>
            </a:tbl>
          </a:graphicData>
        </a:graphic>
      </p:graphicFrame>
      <p:graphicFrame>
        <p:nvGraphicFramePr>
          <p:cNvPr id="23" name="Content Placeholder 14"/>
          <p:cNvGraphicFramePr>
            <a:graphicFrameLocks/>
          </p:cNvGraphicFramePr>
          <p:nvPr>
            <p:extLst>
              <p:ext uri="{D42A27DB-BD31-4B8C-83A1-F6EECF244321}">
                <p14:modId xmlns:p14="http://schemas.microsoft.com/office/powerpoint/2010/main" val="2702665067"/>
              </p:ext>
            </p:extLst>
          </p:nvPr>
        </p:nvGraphicFramePr>
        <p:xfrm>
          <a:off x="5448300" y="4588300"/>
          <a:ext cx="1219200" cy="1005840"/>
        </p:xfrm>
        <a:graphic>
          <a:graphicData uri="http://schemas.openxmlformats.org/drawingml/2006/table">
            <a:tbl>
              <a:tblPr firstRow="1" bandRow="1">
                <a:tableStyleId>{5C22544A-7EE6-4342-B048-85BDC9FD1C3A}</a:tableStyleId>
              </a:tblPr>
              <a:tblGrid>
                <a:gridCol w="1219200"/>
              </a:tblGrid>
              <a:tr h="159082">
                <a:tc>
                  <a:txBody>
                    <a:bodyPr/>
                    <a:lstStyle/>
                    <a:p>
                      <a:r>
                        <a:rPr lang="en-US" sz="1050" b="1" dirty="0" smtClean="0"/>
                        <a:t>Access Token</a:t>
                      </a:r>
                      <a:endParaRPr lang="en-US" sz="1050" b="1" dirty="0"/>
                    </a:p>
                  </a:txBody>
                  <a:tcPr/>
                </a:tc>
              </a:tr>
              <a:tr h="159082">
                <a:tc>
                  <a:txBody>
                    <a:bodyPr/>
                    <a:lstStyle/>
                    <a:p>
                      <a:r>
                        <a:rPr lang="en-US" sz="1050" b="1" dirty="0" smtClean="0"/>
                        <a:t>Boss</a:t>
                      </a:r>
                      <a:endParaRPr lang="en-US" sz="1050" b="1" dirty="0"/>
                    </a:p>
                  </a:txBody>
                  <a:tcPr/>
                </a:tc>
              </a:tr>
              <a:tr h="193398">
                <a:tc>
                  <a:txBody>
                    <a:bodyPr/>
                    <a:lstStyle/>
                    <a:p>
                      <a:r>
                        <a:rPr lang="en-US" sz="1050" b="1" dirty="0" smtClean="0"/>
                        <a:t>Company</a:t>
                      </a:r>
                      <a:r>
                        <a:rPr lang="en-US" sz="1050" b="1" baseline="0" dirty="0" smtClean="0"/>
                        <a:t> Users</a:t>
                      </a:r>
                      <a:endParaRPr lang="en-US" sz="1050" b="1" dirty="0"/>
                    </a:p>
                  </a:txBody>
                  <a:tcPr/>
                </a:tc>
              </a:tr>
              <a:tr h="159082">
                <a:tc>
                  <a:txBody>
                    <a:bodyPr/>
                    <a:lstStyle/>
                    <a:p>
                      <a:r>
                        <a:rPr lang="en-US" sz="1050" b="1" dirty="0" smtClean="0"/>
                        <a:t>Managers</a:t>
                      </a:r>
                      <a:endParaRPr lang="en-US" sz="1050" b="1" dirty="0"/>
                    </a:p>
                  </a:txBody>
                  <a:tcPr/>
                </a:tc>
              </a:tr>
            </a:tbl>
          </a:graphicData>
        </a:graphic>
      </p:graphicFrame>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6200" y="1998502"/>
            <a:ext cx="990600" cy="990600"/>
          </a:xfrm>
          <a:prstGeom prst="rect">
            <a:avLst/>
          </a:prstGeom>
        </p:spPr>
      </p:pic>
      <p:sp>
        <p:nvSpPr>
          <p:cNvPr id="27" name="Down Arrow 26"/>
          <p:cNvSpPr/>
          <p:nvPr/>
        </p:nvSpPr>
        <p:spPr>
          <a:xfrm rot="5400000">
            <a:off x="6972299" y="2346714"/>
            <a:ext cx="457200" cy="6707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p:cNvSpPr/>
          <p:nvPr/>
        </p:nvSpPr>
        <p:spPr>
          <a:xfrm rot="5400000">
            <a:off x="6981082" y="3593509"/>
            <a:ext cx="457200" cy="6707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28"/>
          <p:cNvSpPr/>
          <p:nvPr/>
        </p:nvSpPr>
        <p:spPr>
          <a:xfrm rot="5400000">
            <a:off x="7015148" y="4877596"/>
            <a:ext cx="457200" cy="6707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5044" y="3159294"/>
            <a:ext cx="1271812" cy="1271812"/>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92755" y="4509378"/>
            <a:ext cx="1422645" cy="1422645"/>
          </a:xfrm>
          <a:prstGeom prst="rect">
            <a:avLst/>
          </a:prstGeom>
        </p:spPr>
      </p:pic>
    </p:spTree>
    <p:extLst>
      <p:ext uri="{BB962C8B-B14F-4D97-AF65-F5344CB8AC3E}">
        <p14:creationId xmlns:p14="http://schemas.microsoft.com/office/powerpoint/2010/main" val="137388375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2744</TotalTime>
  <Words>1198</Words>
  <Application>Microsoft Office PowerPoint</Application>
  <PresentationFormat>On-screen Show (4:3)</PresentationFormat>
  <Paragraphs>153</Paragraphs>
  <Slides>19</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Calibri</vt:lpstr>
      <vt:lpstr>Cambria</vt:lpstr>
      <vt:lpstr>Consolas</vt:lpstr>
      <vt:lpstr>Corbel</vt:lpstr>
      <vt:lpstr>Liberation Sans</vt:lpstr>
      <vt:lpstr>Wingdings 2</vt:lpstr>
      <vt:lpstr>Telerik Academy</vt:lpstr>
      <vt:lpstr>צילום של Photo Editor</vt:lpstr>
      <vt:lpstr>Processes and Threads  in Windows</vt:lpstr>
      <vt:lpstr>Table of Contents</vt:lpstr>
      <vt:lpstr>Process, Thread and Jobs</vt:lpstr>
      <vt:lpstr>Process</vt:lpstr>
      <vt:lpstr>Thread</vt:lpstr>
      <vt:lpstr>Processes and Threads</vt:lpstr>
      <vt:lpstr>What is an Access Token?</vt:lpstr>
      <vt:lpstr>What is Impersonation?</vt:lpstr>
      <vt:lpstr>Thread Impersonation Example</vt:lpstr>
      <vt:lpstr>Multithreading Examples</vt:lpstr>
      <vt:lpstr>Thread Scheduling</vt:lpstr>
      <vt:lpstr>Windows Thread Scheduling Scheme</vt:lpstr>
      <vt:lpstr>Scheduling Scenarios</vt:lpstr>
      <vt:lpstr>Scheduling On A Thread Basis</vt:lpstr>
      <vt:lpstr>Thread Priority Levels</vt:lpstr>
      <vt:lpstr>Balance set manager</vt:lpstr>
      <vt:lpstr>User mode threads</vt:lpstr>
      <vt:lpstr>Windows Processes and Threads</vt:lpstr>
      <vt:lpstr>Free Trainings @ Telerik Academy</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 Processes and Threads in Windows</dc:title>
  <dc:subject>Telerik Software Academy</dc:subject>
  <dc:creator>Svetlin Nakov</dc:creator>
  <cp:keywords>telerik software academy, free courses for developers</cp:keywords>
  <cp:lastModifiedBy>Borislav Varadinov</cp:lastModifiedBy>
  <cp:revision>419</cp:revision>
  <dcterms:created xsi:type="dcterms:W3CDTF">2007-12-08T16:03:35Z</dcterms:created>
  <dcterms:modified xsi:type="dcterms:W3CDTF">2013-04-19T17:04:48Z</dcterms:modified>
  <cp:category>software engineering</cp:category>
</cp:coreProperties>
</file>