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9"/>
  </p:notesMasterIdLst>
  <p:handoutMasterIdLst>
    <p:handoutMasterId r:id="rId60"/>
  </p:handoutMasterIdLst>
  <p:sldIdLst>
    <p:sldId id="320" r:id="rId2"/>
    <p:sldId id="326" r:id="rId3"/>
    <p:sldId id="327" r:id="rId4"/>
    <p:sldId id="329" r:id="rId5"/>
    <p:sldId id="352" r:id="rId6"/>
    <p:sldId id="331" r:id="rId7"/>
    <p:sldId id="332" r:id="rId8"/>
    <p:sldId id="333" r:id="rId9"/>
    <p:sldId id="358" r:id="rId10"/>
    <p:sldId id="359" r:id="rId11"/>
    <p:sldId id="360" r:id="rId12"/>
    <p:sldId id="361" r:id="rId13"/>
    <p:sldId id="353" r:id="rId14"/>
    <p:sldId id="354" r:id="rId15"/>
    <p:sldId id="356" r:id="rId16"/>
    <p:sldId id="355" r:id="rId17"/>
    <p:sldId id="357" r:id="rId18"/>
    <p:sldId id="366" r:id="rId19"/>
    <p:sldId id="365" r:id="rId20"/>
    <p:sldId id="362" r:id="rId21"/>
    <p:sldId id="367" r:id="rId22"/>
    <p:sldId id="364" r:id="rId23"/>
    <p:sldId id="363" r:id="rId24"/>
    <p:sldId id="334" r:id="rId25"/>
    <p:sldId id="380" r:id="rId26"/>
    <p:sldId id="381" r:id="rId27"/>
    <p:sldId id="382" r:id="rId28"/>
    <p:sldId id="383" r:id="rId29"/>
    <p:sldId id="384" r:id="rId30"/>
    <p:sldId id="335" r:id="rId31"/>
    <p:sldId id="372" r:id="rId32"/>
    <p:sldId id="373" r:id="rId33"/>
    <p:sldId id="374" r:id="rId34"/>
    <p:sldId id="375" r:id="rId35"/>
    <p:sldId id="376" r:id="rId36"/>
    <p:sldId id="385" r:id="rId37"/>
    <p:sldId id="370" r:id="rId38"/>
    <p:sldId id="386" r:id="rId39"/>
    <p:sldId id="378" r:id="rId40"/>
    <p:sldId id="397" r:id="rId41"/>
    <p:sldId id="396" r:id="rId42"/>
    <p:sldId id="387" r:id="rId43"/>
    <p:sldId id="336" r:id="rId44"/>
    <p:sldId id="344" r:id="rId45"/>
    <p:sldId id="388" r:id="rId46"/>
    <p:sldId id="340" r:id="rId47"/>
    <p:sldId id="341" r:id="rId48"/>
    <p:sldId id="390" r:id="rId49"/>
    <p:sldId id="389" r:id="rId50"/>
    <p:sldId id="391" r:id="rId51"/>
    <p:sldId id="392" r:id="rId52"/>
    <p:sldId id="394" r:id="rId53"/>
    <p:sldId id="402" r:id="rId54"/>
    <p:sldId id="399" r:id="rId55"/>
    <p:sldId id="400" r:id="rId56"/>
    <p:sldId id="325" r:id="rId57"/>
    <p:sldId id="398"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F8D2"/>
    <a:srgbClr val="FFBFBA"/>
    <a:srgbClr val="E8FFC8"/>
    <a:srgbClr val="FAF7C8"/>
    <a:srgbClr val="FAF8C8"/>
    <a:srgbClr val="F5FFC2"/>
    <a:srgbClr val="EBFFD2"/>
    <a:srgbClr val="EBFFDC"/>
    <a:srgbClr val="FAF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75" d="100"/>
          <a:sy n="75" d="100"/>
        </p:scale>
        <p:origin x="-1932"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12-Jan-12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12-Jan-12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31800" y="4648200"/>
            <a:ext cx="3352800" cy="533400"/>
          </a:xfrm>
          <a:prstGeom prst="rect">
            <a:avLst/>
          </a:prstGeom>
          <a:noFill/>
        </p:spPr>
        <p:txBody>
          <a:bodyPr wrap="square" lIns="91440" rIns="91440"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6" name="Text Placeholder 13"/>
          <p:cNvSpPr>
            <a:spLocks noGrp="1"/>
          </p:cNvSpPr>
          <p:nvPr>
            <p:ph type="body" sz="quarter" idx="12" hasCustomPrompt="1"/>
          </p:nvPr>
        </p:nvSpPr>
        <p:spPr>
          <a:xfrm>
            <a:off x="431800" y="6096000"/>
            <a:ext cx="2743200" cy="338554"/>
          </a:xfrm>
          <a:prstGeom prst="rect">
            <a:avLst/>
          </a:prstGeom>
          <a:noFill/>
        </p:spPr>
        <p:txBody>
          <a:bodyPr wrap="square" lIns="91440" rIns="91440" rtlCol="0">
            <a:spAutoFit/>
          </a:bodyPr>
          <a:lstStyle>
            <a:lvl1pPr algn="l" rtl="0" fontAlgn="base">
              <a:spcBef>
                <a:spcPct val="0"/>
              </a:spcBef>
              <a:spcAft>
                <a:spcPct val="0"/>
              </a:spcAft>
              <a:buNone/>
              <a:defRPr lang="en-US" sz="1600" b="1" kern="1200" baseline="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academy.telerik.com  </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31800" y="5105400"/>
            <a:ext cx="3352800" cy="461665"/>
          </a:xfrm>
          <a:prstGeom prst="rect">
            <a:avLst/>
          </a:prstGeom>
          <a:noFill/>
        </p:spPr>
        <p:txBody>
          <a:bodyPr wrap="square" lIns="91440" rIns="91440" rtlCol="0">
            <a:spAutoFit/>
          </a:bodyPr>
          <a:lstStyle>
            <a:lvl1pPr algn="l" rtl="0" fontAlgn="base">
              <a:spcBef>
                <a:spcPct val="0"/>
              </a:spcBef>
              <a:spcAft>
                <a:spcPct val="0"/>
              </a:spcAft>
              <a:buNone/>
              <a:defRPr lang="en-US" sz="2400" b="1" kern="1200" dirty="0" smtClean="0">
                <a:solidFill>
                  <a:schemeClr val="tx1">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Job Position</a:t>
            </a:r>
            <a:endParaRPr lang="en-US" dirty="0"/>
          </a:p>
        </p:txBody>
      </p:sp>
      <p:sp>
        <p:nvSpPr>
          <p:cNvPr id="12" name="Text Placeholder 13"/>
          <p:cNvSpPr>
            <a:spLocks noGrp="1"/>
          </p:cNvSpPr>
          <p:nvPr>
            <p:ph type="body" sz="quarter" idx="14" hasCustomPrompt="1"/>
          </p:nvPr>
        </p:nvSpPr>
        <p:spPr>
          <a:xfrm>
            <a:off x="431800" y="5467290"/>
            <a:ext cx="3352800" cy="400110"/>
          </a:xfrm>
          <a:prstGeom prst="rect">
            <a:avLst/>
          </a:prstGeom>
          <a:noFill/>
        </p:spPr>
        <p:txBody>
          <a:bodyPr wrap="square" lIns="91440" rIns="91440" rtlCol="0">
            <a:spAutoFit/>
          </a:bodyPr>
          <a:lstStyle>
            <a:lvl1pPr algn="l" rtl="0" fontAlgn="base">
              <a:spcBef>
                <a:spcPct val="0"/>
              </a:spcBef>
              <a:spcAft>
                <a:spcPct val="0"/>
              </a:spcAft>
              <a:buNone/>
              <a:defRPr lang="en-US" sz="2000" b="1" kern="1200" baseline="0" dirty="0" smtClean="0">
                <a:solidFill>
                  <a:schemeClr val="tx1">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Personal Web Site</a:t>
            </a:r>
            <a:endParaRPr lang="en-US" dirty="0"/>
          </a:p>
        </p:txBody>
      </p:sp>
      <p:sp>
        <p:nvSpPr>
          <p:cNvPr id="13" name="Text Placeholder 13"/>
          <p:cNvSpPr>
            <a:spLocks noGrp="1"/>
          </p:cNvSpPr>
          <p:nvPr>
            <p:ph type="body" sz="quarter" idx="15" hasCustomPrompt="1"/>
          </p:nvPr>
        </p:nvSpPr>
        <p:spPr>
          <a:xfrm>
            <a:off x="431800" y="5802868"/>
            <a:ext cx="3352800" cy="369332"/>
          </a:xfrm>
          <a:prstGeom prst="rect">
            <a:avLst/>
          </a:prstGeom>
          <a:noFill/>
        </p:spPr>
        <p:txBody>
          <a:bodyPr wrap="square" lIns="91440" rIns="91440" rtlCol="0">
            <a:spAutoFit/>
          </a:bodyPr>
          <a:lstStyle>
            <a:lvl1pPr algn="l" rtl="0" fontAlgn="base">
              <a:spcBef>
                <a:spcPct val="0"/>
              </a:spcBef>
              <a:spcAft>
                <a:spcPct val="0"/>
              </a:spcAft>
              <a:buNone/>
              <a:defRPr lang="en-US" sz="1800" b="1" kern="1200" baseline="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Telerik Academy</a:t>
            </a:r>
            <a:endParaRPr lang="en-US" dirty="0"/>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34B5921-50C1-4319-A62D-BD269E69E5F8}" type="slidenum">
              <a:rPr lang="en-US" smtClean="0"/>
              <a:t>‹#›</a:t>
            </a:fld>
            <a:endParaRPr lang="en-US"/>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endParaRPr lang="en-US" sz="8000" b="1" kern="1200" dirty="0" smtClean="0">
              <a:solidFill>
                <a:srgbClr val="E8FFC8"/>
              </a:solidFill>
              <a:effectLst>
                <a:outerShdw blurRad="38100" dist="38100" dir="2700000" algn="tl">
                  <a:srgbClr val="000000">
                    <a:alpha val="43137"/>
                  </a:srgbClr>
                </a:outerShdw>
              </a:effectLst>
              <a:latin typeface="+mn-lt"/>
              <a:ea typeface="+mn-ea"/>
              <a:cs typeface="+mn-cs"/>
            </a:endParaRPr>
          </a:p>
        </p:txBody>
      </p:sp>
    </p:spTree>
    <p:extLst>
      <p:ext uri="{BB962C8B-B14F-4D97-AF65-F5344CB8AC3E}">
        <p14:creationId xmlns:p14="http://schemas.microsoft.com/office/powerpoint/2010/main" val="262059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3" cstate="screen">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3" cstate="screen">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03" r:id="rId9"/>
    <p:sldLayoutId id="2147483702" r:id="rId10"/>
    <p:sldLayoutId id="2147483713" r:id="rId11"/>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nikolay.it/" TargetMode="External"/><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amazon.com/dp/1845283732" TargetMode="External"/><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www.amazon.com/dp/093571342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1524000"/>
          </a:xfrm>
        </p:spPr>
        <p:txBody>
          <a:bodyPr/>
          <a:lstStyle/>
          <a:p>
            <a:r>
              <a:rPr lang="en-US" dirty="0" smtClean="0"/>
              <a:t>How to Pass </a:t>
            </a:r>
            <a:r>
              <a:rPr lang="en-US" dirty="0"/>
              <a:t>an </a:t>
            </a:r>
            <a:r>
              <a:rPr lang="en-US" dirty="0" smtClean="0"/>
              <a:t>Interview for a Software Engineer?</a:t>
            </a:r>
            <a:endParaRPr lang="en-US" dirty="0"/>
          </a:p>
        </p:txBody>
      </p:sp>
      <p:sp>
        <p:nvSpPr>
          <p:cNvPr id="3" name="Subtitle 2"/>
          <p:cNvSpPr>
            <a:spLocks noGrp="1"/>
          </p:cNvSpPr>
          <p:nvPr>
            <p:ph type="subTitle" idx="1"/>
          </p:nvPr>
        </p:nvSpPr>
        <p:spPr/>
        <p:txBody>
          <a:bodyPr/>
          <a:lstStyle/>
          <a:p>
            <a:r>
              <a:rPr lang="en-US" dirty="0" smtClean="0"/>
              <a:t>What to Do and What to Avoid?</a:t>
            </a:r>
            <a:endParaRPr lang="en-US" dirty="0"/>
          </a:p>
        </p:txBody>
      </p:sp>
      <p:sp>
        <p:nvSpPr>
          <p:cNvPr id="4" name="Text Placeholder 3"/>
          <p:cNvSpPr>
            <a:spLocks noGrp="1"/>
          </p:cNvSpPr>
          <p:nvPr>
            <p:ph type="body" sz="quarter" idx="10"/>
          </p:nvPr>
        </p:nvSpPr>
        <p:spPr>
          <a:xfrm>
            <a:off x="431800" y="4724400"/>
            <a:ext cx="3352800" cy="533400"/>
          </a:xfrm>
        </p:spPr>
        <p:txBody>
          <a:bodyPr/>
          <a:lstStyle/>
          <a:p>
            <a:r>
              <a:rPr lang="en-US" dirty="0" smtClean="0"/>
              <a:t>Nikolay Kostov</a:t>
            </a:r>
            <a:endParaRPr lang="en-US" dirty="0"/>
          </a:p>
        </p:txBody>
      </p:sp>
      <p:sp>
        <p:nvSpPr>
          <p:cNvPr id="6" name="Text Placeholder 5"/>
          <p:cNvSpPr>
            <a:spLocks noGrp="1"/>
          </p:cNvSpPr>
          <p:nvPr>
            <p:ph type="body" sz="quarter" idx="12"/>
          </p:nvPr>
        </p:nvSpPr>
        <p:spPr/>
        <p:txBody>
          <a:bodyPr/>
          <a:lstStyle/>
          <a:p>
            <a:r>
              <a:rPr lang="en-US" dirty="0" smtClean="0">
                <a:hlinkClick r:id="rId2"/>
              </a:rPr>
              <a:t>academy.telerik.com</a:t>
            </a:r>
            <a:r>
              <a:rPr lang="en-US" dirty="0" smtClean="0"/>
              <a:t> </a:t>
            </a:r>
            <a:endParaRPr lang="en-US" dirty="0"/>
          </a:p>
        </p:txBody>
      </p:sp>
      <p:sp>
        <p:nvSpPr>
          <p:cNvPr id="10" name="Text Placeholder 9"/>
          <p:cNvSpPr>
            <a:spLocks noGrp="1"/>
          </p:cNvSpPr>
          <p:nvPr>
            <p:ph type="body" sz="quarter" idx="13"/>
          </p:nvPr>
        </p:nvSpPr>
        <p:spPr>
          <a:xfrm>
            <a:off x="431800" y="5105400"/>
            <a:ext cx="3149600" cy="461665"/>
          </a:xfrm>
        </p:spPr>
        <p:txBody>
          <a:bodyPr/>
          <a:lstStyle/>
          <a:p>
            <a:r>
              <a:rPr lang="en-US" dirty="0" smtClean="0"/>
              <a:t>Technical Trainer</a:t>
            </a:r>
            <a:endParaRPr lang="en-US" dirty="0"/>
          </a:p>
        </p:txBody>
      </p:sp>
      <p:sp>
        <p:nvSpPr>
          <p:cNvPr id="11" name="Text Placeholder 10"/>
          <p:cNvSpPr>
            <a:spLocks noGrp="1"/>
          </p:cNvSpPr>
          <p:nvPr>
            <p:ph type="body" sz="quarter" idx="14"/>
          </p:nvPr>
        </p:nvSpPr>
        <p:spPr/>
        <p:txBody>
          <a:bodyPr/>
          <a:lstStyle/>
          <a:p>
            <a:r>
              <a:rPr lang="en-US" dirty="0" smtClean="0">
                <a:hlinkClick r:id="rId3"/>
              </a:rPr>
              <a:t>http://nikolay.it</a:t>
            </a:r>
            <a:endParaRPr lang="en-US" dirty="0"/>
          </a:p>
        </p:txBody>
      </p:sp>
      <p:sp>
        <p:nvSpPr>
          <p:cNvPr id="12" name="Text Placeholder 11"/>
          <p:cNvSpPr>
            <a:spLocks noGrp="1"/>
          </p:cNvSpPr>
          <p:nvPr>
            <p:ph type="body" sz="quarter" idx="15"/>
          </p:nvPr>
        </p:nvSpPr>
        <p:spPr/>
        <p:txBody>
          <a:bodyPr/>
          <a:lstStyle/>
          <a:p>
            <a:r>
              <a:rPr lang="en-US" dirty="0" smtClean="0"/>
              <a:t>Telerik Academy</a:t>
            </a:r>
            <a:endParaRPr lang="en-US" dirty="0"/>
          </a:p>
        </p:txBody>
      </p:sp>
      <p:pic>
        <p:nvPicPr>
          <p:cNvPr id="5" name="Picture 2" descr="http://www.forcareersinfo.info/images/career/career_250x251.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58800" y="3424620"/>
            <a:ext cx="1259424" cy="1020380"/>
          </a:xfrm>
          <a:prstGeom prst="rect">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8" name="Picture 4" descr="http://www.manager.bg/sites/default/files/news_photos/job-interview_0.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19800" y="4584700"/>
            <a:ext cx="2483556" cy="1739900"/>
          </a:xfrm>
          <a:prstGeom prst="rect">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1032" name="Picture 8" descr="http://www.wpimg.com/pk/header/internet_software_head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533400"/>
            <a:ext cx="5118100" cy="898992"/>
          </a:xfrm>
          <a:prstGeom prst="rect">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
        <p:nvSpPr>
          <p:cNvPr id="13" name="Rectangle 12"/>
          <p:cNvSpPr/>
          <p:nvPr/>
        </p:nvSpPr>
        <p:spPr>
          <a:xfrm rot="20998783">
            <a:off x="3210836" y="4841986"/>
            <a:ext cx="2332690" cy="1200329"/>
          </a:xfrm>
          <a:prstGeom prst="rect">
            <a:avLst/>
          </a:prstGeom>
        </p:spPr>
        <p:txBody>
          <a:bodyPr wrap="none">
            <a:spAutoFit/>
            <a:scene3d>
              <a:camera prst="perspectiveHeroicExtremeLeftFacing"/>
              <a:lightRig rig="threePt" dir="t"/>
            </a:scene3d>
          </a:bodyPr>
          <a:lstStyle/>
          <a:p>
            <a:pPr algn="ctr">
              <a:lnSpc>
                <a:spcPct val="90000"/>
              </a:lnSpc>
            </a:pP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rPr>
              <a:t>Job</a:t>
            </a:r>
            <a:b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rPr>
            </a:b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rPr>
              <a:t>Interview</a:t>
            </a:r>
            <a:endParaRPr lang="en-US" sz="4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50800" dist="38100" dir="2700000" algn="t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the Offered Position</a:t>
            </a:r>
            <a:endParaRPr lang="en-US" dirty="0"/>
          </a:p>
        </p:txBody>
      </p:sp>
      <p:sp>
        <p:nvSpPr>
          <p:cNvPr id="3" name="Content Placeholder 2"/>
          <p:cNvSpPr>
            <a:spLocks noGrp="1"/>
          </p:cNvSpPr>
          <p:nvPr>
            <p:ph idx="1"/>
          </p:nvPr>
        </p:nvSpPr>
        <p:spPr/>
        <p:txBody>
          <a:bodyPr/>
          <a:lstStyle/>
          <a:p>
            <a:r>
              <a:rPr lang="en-US" dirty="0" smtClean="0"/>
              <a:t>Obligatory </a:t>
            </a:r>
            <a:r>
              <a:rPr lang="en-US" dirty="0" smtClean="0">
                <a:solidFill>
                  <a:schemeClr val="accent5">
                    <a:lumMod val="20000"/>
                    <a:lumOff val="80000"/>
                  </a:schemeClr>
                </a:solidFill>
              </a:rPr>
              <a:t>research the offered position</a:t>
            </a:r>
            <a:r>
              <a:rPr lang="en-US" dirty="0" smtClean="0"/>
              <a:t>, requirements, advantages and responsibilities</a:t>
            </a:r>
          </a:p>
          <a:p>
            <a:pPr lvl="1"/>
            <a:r>
              <a:rPr lang="en-US" dirty="0" smtClean="0"/>
              <a:t>You should research all mentioned products, services and technologies in the job description</a:t>
            </a:r>
          </a:p>
          <a:p>
            <a:pPr lvl="2"/>
            <a:r>
              <a:rPr lang="en-US" dirty="0" smtClean="0"/>
              <a:t>E.g. if you see "</a:t>
            </a:r>
            <a:r>
              <a:rPr lang="en-US" dirty="0" smtClean="0">
                <a:solidFill>
                  <a:schemeClr val="accent5">
                    <a:lumMod val="20000"/>
                    <a:lumOff val="80000"/>
                  </a:schemeClr>
                </a:solidFill>
              </a:rPr>
              <a:t>Experience with Selenium is a plus</a:t>
            </a:r>
            <a:r>
              <a:rPr lang="en-US" dirty="0" smtClean="0"/>
              <a:t>", be sure to install and play with Selenium</a:t>
            </a:r>
          </a:p>
          <a:p>
            <a:pPr lvl="1"/>
            <a:r>
              <a:rPr lang="en-US" dirty="0" smtClean="0"/>
              <a:t>Be sure to know all "unknown words and acronyms" in the job description</a:t>
            </a:r>
          </a:p>
          <a:p>
            <a:pPr lvl="1"/>
            <a:r>
              <a:rPr lang="en-US" dirty="0" smtClean="0"/>
              <a:t>Be ready to demonstrate skills and experience in the fields from the job description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603395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a:t>Prepare for </a:t>
            </a:r>
            <a:r>
              <a:rPr lang="en-US" sz="3900" dirty="0" smtClean="0"/>
              <a:t>Technical Questions</a:t>
            </a:r>
            <a:endParaRPr lang="en-US" sz="3900" dirty="0"/>
          </a:p>
        </p:txBody>
      </p:sp>
      <p:sp>
        <p:nvSpPr>
          <p:cNvPr id="3" name="Content Placeholder 2"/>
          <p:cNvSpPr>
            <a:spLocks noGrp="1"/>
          </p:cNvSpPr>
          <p:nvPr>
            <p:ph idx="1"/>
          </p:nvPr>
        </p:nvSpPr>
        <p:spPr/>
        <p:txBody>
          <a:bodyPr/>
          <a:lstStyle/>
          <a:p>
            <a:r>
              <a:rPr lang="en-US" dirty="0" smtClean="0"/>
              <a:t>How to prepare for the </a:t>
            </a:r>
            <a:r>
              <a:rPr lang="en-US" dirty="0" smtClean="0">
                <a:solidFill>
                  <a:schemeClr val="accent5">
                    <a:lumMod val="20000"/>
                    <a:lumOff val="80000"/>
                  </a:schemeClr>
                </a:solidFill>
              </a:rPr>
              <a:t>technical questions</a:t>
            </a:r>
            <a:r>
              <a:rPr lang="en-US" dirty="0" smtClean="0"/>
              <a:t>?</a:t>
            </a:r>
          </a:p>
          <a:p>
            <a:pPr lvl="1"/>
            <a:r>
              <a:rPr lang="en-US" dirty="0" smtClean="0"/>
              <a:t>Typical general technical questions</a:t>
            </a:r>
          </a:p>
          <a:p>
            <a:pPr lvl="2"/>
            <a:r>
              <a:rPr lang="en-US" dirty="0" smtClean="0"/>
              <a:t>Data structures and algorithms</a:t>
            </a:r>
          </a:p>
          <a:p>
            <a:pPr lvl="2"/>
            <a:r>
              <a:rPr lang="en-US" dirty="0" smtClean="0"/>
              <a:t>Logical thinking and puzzles</a:t>
            </a:r>
          </a:p>
          <a:p>
            <a:pPr lvl="2"/>
            <a:r>
              <a:rPr lang="en-US" dirty="0" smtClean="0"/>
              <a:t>Software engineering questions</a:t>
            </a:r>
          </a:p>
          <a:p>
            <a:pPr lvl="1"/>
            <a:r>
              <a:rPr lang="en-US" dirty="0"/>
              <a:t>Object-oriented programming (OOP)</a:t>
            </a:r>
          </a:p>
          <a:p>
            <a:pPr lvl="1"/>
            <a:r>
              <a:rPr lang="en-US" dirty="0" smtClean="0"/>
              <a:t>Specific questions for the offered position</a:t>
            </a:r>
          </a:p>
          <a:p>
            <a:pPr lvl="2"/>
            <a:r>
              <a:rPr lang="en-US" dirty="0" smtClean="0"/>
              <a:t>If the job description says "</a:t>
            </a:r>
            <a:r>
              <a:rPr lang="en-US" dirty="0" smtClean="0">
                <a:solidFill>
                  <a:schemeClr val="accent5">
                    <a:lumMod val="20000"/>
                    <a:lumOff val="80000"/>
                  </a:schemeClr>
                </a:solidFill>
              </a:rPr>
              <a:t>JSF and RichFaces</a:t>
            </a:r>
            <a:r>
              <a:rPr lang="en-US" dirty="0" smtClean="0"/>
              <a:t>", you should learn these technologies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5122" name="Picture 2" descr="http://www.baytech.net/images/splash_support_home_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110" y="2133600"/>
            <a:ext cx="2592290" cy="21336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00" dirty="0"/>
              <a:t>Prepare for Technical Questions</a:t>
            </a:r>
          </a:p>
        </p:txBody>
      </p:sp>
      <p:sp>
        <p:nvSpPr>
          <p:cNvPr id="3" name="Content Placeholder 2"/>
          <p:cNvSpPr>
            <a:spLocks noGrp="1"/>
          </p:cNvSpPr>
          <p:nvPr>
            <p:ph idx="1"/>
          </p:nvPr>
        </p:nvSpPr>
        <p:spPr/>
        <p:txBody>
          <a:bodyPr/>
          <a:lstStyle/>
          <a:p>
            <a:pPr>
              <a:lnSpc>
                <a:spcPts val="3700"/>
              </a:lnSpc>
            </a:pPr>
            <a:r>
              <a:rPr lang="en-US" dirty="0" smtClean="0"/>
              <a:t>How do you </a:t>
            </a:r>
            <a:r>
              <a:rPr lang="en-US" dirty="0" smtClean="0">
                <a:solidFill>
                  <a:schemeClr val="accent5">
                    <a:lumMod val="20000"/>
                    <a:lumOff val="80000"/>
                  </a:schemeClr>
                </a:solidFill>
              </a:rPr>
              <a:t>prepare for a certain technology</a:t>
            </a:r>
            <a:r>
              <a:rPr lang="en-US" dirty="0" smtClean="0"/>
              <a:t>?</a:t>
            </a:r>
          </a:p>
          <a:p>
            <a:pPr lvl="1">
              <a:lnSpc>
                <a:spcPts val="3700"/>
              </a:lnSpc>
            </a:pPr>
            <a:r>
              <a:rPr lang="en-US" dirty="0" smtClean="0"/>
              <a:t>Pass a course / tutorial / read a book / blog article about the unknown technology</a:t>
            </a:r>
          </a:p>
          <a:p>
            <a:pPr lvl="1">
              <a:lnSpc>
                <a:spcPts val="3700"/>
              </a:lnSpc>
            </a:pPr>
            <a:r>
              <a:rPr lang="en-US" dirty="0" smtClean="0"/>
              <a:t>Obligatory </a:t>
            </a:r>
            <a:r>
              <a:rPr lang="en-US" dirty="0" smtClean="0">
                <a:solidFill>
                  <a:schemeClr val="accent5">
                    <a:lumMod val="20000"/>
                    <a:lumOff val="80000"/>
                  </a:schemeClr>
                </a:solidFill>
              </a:rPr>
              <a:t>create a small project </a:t>
            </a:r>
            <a:r>
              <a:rPr lang="en-US" dirty="0" smtClean="0"/>
              <a:t>using</a:t>
            </a:r>
            <a:br>
              <a:rPr lang="en-US" dirty="0" smtClean="0"/>
            </a:br>
            <a:r>
              <a:rPr lang="en-US" dirty="0" smtClean="0"/>
              <a:t>the technology and play with it</a:t>
            </a:r>
          </a:p>
          <a:p>
            <a:pPr lvl="2">
              <a:lnSpc>
                <a:spcPts val="3700"/>
              </a:lnSpc>
            </a:pPr>
            <a:r>
              <a:rPr lang="en-US" dirty="0" smtClean="0"/>
              <a:t>T</a:t>
            </a:r>
            <a:r>
              <a:rPr lang="en-US" dirty="0" smtClean="0">
                <a:sym typeface="Wingdings" pitchFamily="2" charset="2"/>
              </a:rPr>
              <a:t>his is the only way to get some</a:t>
            </a:r>
            <a:br>
              <a:rPr lang="en-US" dirty="0" smtClean="0">
                <a:sym typeface="Wingdings" pitchFamily="2" charset="2"/>
              </a:rPr>
            </a:br>
            <a:r>
              <a:rPr lang="en-US" dirty="0" smtClean="0">
                <a:sym typeface="Wingdings" pitchFamily="2" charset="2"/>
              </a:rPr>
              <a:t>real-life experience, live in a project</a:t>
            </a:r>
          </a:p>
          <a:p>
            <a:pPr lvl="1">
              <a:lnSpc>
                <a:spcPts val="3700"/>
              </a:lnSpc>
            </a:pPr>
            <a:r>
              <a:rPr lang="en-US" dirty="0" smtClean="0">
                <a:sym typeface="Wingdings" pitchFamily="2" charset="2"/>
              </a:rPr>
              <a:t>If you have never used a certain technology (e.g. </a:t>
            </a:r>
            <a:r>
              <a:rPr lang="en-US" dirty="0" smtClean="0">
                <a:solidFill>
                  <a:schemeClr val="accent5">
                    <a:lumMod val="20000"/>
                    <a:lumOff val="80000"/>
                  </a:schemeClr>
                </a:solidFill>
                <a:sym typeface="Wingdings" pitchFamily="2" charset="2"/>
              </a:rPr>
              <a:t>JSF</a:t>
            </a:r>
            <a:r>
              <a:rPr lang="en-US" dirty="0" smtClean="0">
                <a:sym typeface="Wingdings" pitchFamily="2" charset="2"/>
              </a:rPr>
              <a:t>) you cannot say you are prepared</a:t>
            </a:r>
          </a:p>
          <a:p>
            <a:pPr lvl="2">
              <a:lnSpc>
                <a:spcPts val="3700"/>
              </a:lnSpc>
            </a:pPr>
            <a:r>
              <a:rPr lang="en-US" dirty="0" smtClean="0">
                <a:sym typeface="Wingdings" pitchFamily="2" charset="2"/>
              </a:rPr>
              <a:t>The best way to learn it is by practicing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391400" y="2971800"/>
            <a:ext cx="1371600" cy="184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027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5029201"/>
            <a:ext cx="7924800" cy="685800"/>
          </a:xfrm>
        </p:spPr>
        <p:txBody>
          <a:bodyPr/>
          <a:lstStyle/>
          <a:p>
            <a:r>
              <a:rPr lang="en-US" dirty="0" smtClean="0"/>
              <a:t>The Interview Process</a:t>
            </a:r>
            <a:endParaRPr lang="en-US" dirty="0"/>
          </a:p>
        </p:txBody>
      </p:sp>
      <p:sp>
        <p:nvSpPr>
          <p:cNvPr id="6" name="Subtitle 5"/>
          <p:cNvSpPr>
            <a:spLocks noGrp="1"/>
          </p:cNvSpPr>
          <p:nvPr>
            <p:ph type="subTitle" idx="1"/>
          </p:nvPr>
        </p:nvSpPr>
        <p:spPr>
          <a:xfrm>
            <a:off x="609600" y="5755480"/>
            <a:ext cx="7924800" cy="569120"/>
          </a:xfrm>
        </p:spPr>
        <p:txBody>
          <a:bodyPr/>
          <a:lstStyle/>
          <a:p>
            <a:r>
              <a:rPr lang="en-US" dirty="0" smtClean="0"/>
              <a:t>Typical Scenario for a Technical Interview</a:t>
            </a:r>
            <a:endParaRPr lang="en-US" dirty="0"/>
          </a:p>
        </p:txBody>
      </p:sp>
      <p:pic>
        <p:nvPicPr>
          <p:cNvPr id="1026" name="Picture 2" descr="http://www.8thinktank.com/thinktank/images/stories/interview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1091738"/>
            <a:ext cx="4127500" cy="3556462"/>
          </a:xfrm>
          <a:prstGeom prst="roundRect">
            <a:avLst>
              <a:gd name="adj" fmla="val 2026"/>
            </a:avLst>
          </a:prstGeom>
          <a:noFill/>
          <a:ln>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pic>
        <p:nvPicPr>
          <p:cNvPr id="1028" name="Picture 4" descr="http://ted.coe.wayne.edu/ted6020/biopoems/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3223"/>
            <a:ext cx="2400846" cy="1524000"/>
          </a:xfrm>
          <a:prstGeom prst="roundRect">
            <a:avLst>
              <a:gd name="adj" fmla="val 6667"/>
            </a:avLst>
          </a:prstGeom>
          <a:noFill/>
          <a:ln>
            <a:solidFill>
              <a:schemeClr val="accent5">
                <a:lumMod val="20000"/>
                <a:lumOff val="8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9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sz="3800" dirty="0" smtClean="0"/>
              <a:t>Technical Interview: The Process</a:t>
            </a:r>
            <a:endParaRPr lang="en-US" sz="3800" dirty="0"/>
          </a:p>
        </p:txBody>
      </p:sp>
      <p:sp>
        <p:nvSpPr>
          <p:cNvPr id="3" name="Content Placeholder 2"/>
          <p:cNvSpPr>
            <a:spLocks noGrp="1"/>
          </p:cNvSpPr>
          <p:nvPr>
            <p:ph idx="1"/>
          </p:nvPr>
        </p:nvSpPr>
        <p:spPr>
          <a:xfrm>
            <a:off x="228600" y="1143000"/>
            <a:ext cx="8686800" cy="5562600"/>
          </a:xfrm>
        </p:spPr>
        <p:txBody>
          <a:bodyPr/>
          <a:lstStyle/>
          <a:p>
            <a:r>
              <a:rPr lang="en-US" dirty="0" smtClean="0"/>
              <a:t>A </a:t>
            </a:r>
            <a:r>
              <a:rPr lang="en-US" dirty="0" smtClean="0">
                <a:solidFill>
                  <a:schemeClr val="accent5">
                    <a:lumMod val="20000"/>
                    <a:lumOff val="80000"/>
                  </a:schemeClr>
                </a:solidFill>
              </a:rPr>
              <a:t>technical interview </a:t>
            </a:r>
            <a:r>
              <a:rPr lang="en-US" dirty="0" smtClean="0"/>
              <a:t>for software engineer / IT professional consists of the following parts:</a:t>
            </a:r>
          </a:p>
          <a:p>
            <a:pPr lvl="1"/>
            <a:r>
              <a:rPr lang="en-US" dirty="0" smtClean="0"/>
              <a:t>The candidate presents himself or herself</a:t>
            </a:r>
          </a:p>
          <a:p>
            <a:pPr lvl="1"/>
            <a:r>
              <a:rPr lang="en-US" dirty="0" smtClean="0"/>
              <a:t>The interviewers present the company, its business, products, services, etc.</a:t>
            </a:r>
          </a:p>
          <a:p>
            <a:pPr lvl="1"/>
            <a:r>
              <a:rPr lang="en-US" dirty="0" smtClean="0"/>
              <a:t>Technical assessment – solve few technical problems and demonstrate the way of thinking</a:t>
            </a:r>
          </a:p>
          <a:p>
            <a:pPr lvl="1"/>
            <a:r>
              <a:rPr lang="en-US" dirty="0" smtClean="0"/>
              <a:t>Personal character assessment</a:t>
            </a:r>
          </a:p>
          <a:p>
            <a:pPr lvl="1"/>
            <a:r>
              <a:rPr lang="en-US" dirty="0" smtClean="0"/>
              <a:t>Negotiation – salary expectations, start date,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4198761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Presenting </a:t>
            </a:r>
            <a:r>
              <a:rPr lang="en-US" sz="3600" dirty="0" smtClean="0"/>
              <a:t>the Company / Position</a:t>
            </a:r>
            <a:endParaRPr lang="en-US" sz="3600" dirty="0"/>
          </a:p>
        </p:txBody>
      </p:sp>
      <p:sp>
        <p:nvSpPr>
          <p:cNvPr id="5" name="Content Placeholder 2"/>
          <p:cNvSpPr>
            <a:spLocks noGrp="1"/>
          </p:cNvSpPr>
          <p:nvPr>
            <p:ph idx="1"/>
          </p:nvPr>
        </p:nvSpPr>
        <p:spPr>
          <a:xfrm>
            <a:off x="228600" y="990600"/>
            <a:ext cx="8686800" cy="5638800"/>
          </a:xfrm>
        </p:spPr>
        <p:txBody>
          <a:bodyPr/>
          <a:lstStyle/>
          <a:p>
            <a:pPr>
              <a:lnSpc>
                <a:spcPct val="100000"/>
              </a:lnSpc>
              <a:spcAft>
                <a:spcPts val="0"/>
              </a:spcAft>
            </a:pPr>
            <a:r>
              <a:rPr lang="en-US" sz="3000" dirty="0" smtClean="0"/>
              <a:t>Typical </a:t>
            </a:r>
            <a:r>
              <a:rPr lang="en-US" sz="3000" dirty="0" smtClean="0">
                <a:solidFill>
                  <a:schemeClr val="accent5">
                    <a:lumMod val="20000"/>
                    <a:lumOff val="80000"/>
                  </a:schemeClr>
                </a:solidFill>
              </a:rPr>
              <a:t>start of an interview</a:t>
            </a:r>
            <a:r>
              <a:rPr lang="en-US" sz="3000" dirty="0" smtClean="0"/>
              <a:t>:</a:t>
            </a:r>
          </a:p>
          <a:p>
            <a:pPr>
              <a:lnSpc>
                <a:spcPct val="100000"/>
              </a:lnSpc>
              <a:spcAft>
                <a:spcPts val="0"/>
              </a:spcAft>
            </a:pPr>
            <a:endParaRPr lang="en-US" sz="3000" dirty="0"/>
          </a:p>
          <a:p>
            <a:pPr>
              <a:lnSpc>
                <a:spcPct val="100000"/>
              </a:lnSpc>
              <a:spcAft>
                <a:spcPts val="0"/>
              </a:spcAft>
            </a:pPr>
            <a:endParaRPr lang="en-US" sz="3000" dirty="0" smtClean="0"/>
          </a:p>
          <a:p>
            <a:pPr>
              <a:lnSpc>
                <a:spcPct val="100000"/>
              </a:lnSpc>
              <a:spcBef>
                <a:spcPts val="1800"/>
              </a:spcBef>
              <a:spcAft>
                <a:spcPts val="0"/>
              </a:spcAft>
            </a:pPr>
            <a:r>
              <a:rPr lang="en-US" sz="3000" dirty="0" smtClean="0"/>
              <a:t>The interviewers presents themselves</a:t>
            </a:r>
          </a:p>
          <a:p>
            <a:pPr lvl="1">
              <a:lnSpc>
                <a:spcPct val="100000"/>
              </a:lnSpc>
              <a:spcAft>
                <a:spcPts val="0"/>
              </a:spcAft>
            </a:pPr>
            <a:r>
              <a:rPr lang="en-US" sz="2800" dirty="0" smtClean="0"/>
              <a:t>Usually there is more than one interviewer</a:t>
            </a:r>
          </a:p>
          <a:p>
            <a:pPr lvl="2">
              <a:lnSpc>
                <a:spcPct val="100000"/>
              </a:lnSpc>
              <a:spcAft>
                <a:spcPts val="0"/>
              </a:spcAft>
            </a:pPr>
            <a:r>
              <a:rPr lang="en-US" sz="2600" dirty="0" smtClean="0"/>
              <a:t>HR (or HRs) and senior devs and / or team leaders</a:t>
            </a:r>
          </a:p>
          <a:p>
            <a:pPr>
              <a:lnSpc>
                <a:spcPct val="100000"/>
              </a:lnSpc>
              <a:spcAft>
                <a:spcPts val="0"/>
              </a:spcAft>
            </a:pPr>
            <a:r>
              <a:rPr lang="en-US" sz="3000" dirty="0" smtClean="0"/>
              <a:t>The interviewer presents in short the company, his department, his team, the current and upcoming projects, technologies used, etc.</a:t>
            </a:r>
          </a:p>
          <a:p>
            <a:pPr lvl="1">
              <a:lnSpc>
                <a:spcPct val="100000"/>
              </a:lnSpc>
              <a:spcAft>
                <a:spcPts val="0"/>
              </a:spcAft>
            </a:pPr>
            <a:r>
              <a:rPr lang="en-US" sz="2800" dirty="0" smtClean="0"/>
              <a:t>Some companies skip this step and expect the candidate to know all this stuff</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6" name="Rectangle 5"/>
          <p:cNvSpPr>
            <a:spLocks noChangeArrowheads="1"/>
          </p:cNvSpPr>
          <p:nvPr/>
        </p:nvSpPr>
        <p:spPr bwMode="auto">
          <a:xfrm>
            <a:off x="692150" y="1651337"/>
            <a:ext cx="7766049"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My name is … Our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company is … bala-bla-bla … We are leader in …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bla-bla-bla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Our products bla-bla-bla … Our projects … bla-bla-bla … We are the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best!</a:t>
            </a:r>
          </a:p>
        </p:txBody>
      </p:sp>
    </p:spTree>
    <p:extLst>
      <p:ext uri="{BB962C8B-B14F-4D97-AF65-F5344CB8AC3E}">
        <p14:creationId xmlns:p14="http://schemas.microsoft.com/office/powerpoint/2010/main" val="4066620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Yourself</a:t>
            </a:r>
            <a:endParaRPr lang="en-US"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sz="3000" dirty="0" smtClean="0"/>
              <a:t>Typical next step in an interview:</a:t>
            </a:r>
          </a:p>
          <a:p>
            <a:pPr>
              <a:lnSpc>
                <a:spcPct val="100000"/>
              </a:lnSpc>
            </a:pPr>
            <a:endParaRPr lang="en-US" sz="3000" dirty="0" smtClean="0"/>
          </a:p>
          <a:p>
            <a:pPr>
              <a:lnSpc>
                <a:spcPct val="100000"/>
              </a:lnSpc>
              <a:spcBef>
                <a:spcPts val="3000"/>
              </a:spcBef>
            </a:pPr>
            <a:r>
              <a:rPr lang="en-US" sz="3000" dirty="0" smtClean="0"/>
              <a:t>The candidate is expected to </a:t>
            </a:r>
            <a:r>
              <a:rPr lang="en-US" sz="3000" dirty="0" smtClean="0">
                <a:solidFill>
                  <a:schemeClr val="accent5">
                    <a:lumMod val="20000"/>
                    <a:lumOff val="80000"/>
                  </a:schemeClr>
                </a:solidFill>
              </a:rPr>
              <a:t>say few words about himself / herself</a:t>
            </a:r>
          </a:p>
          <a:p>
            <a:pPr>
              <a:lnSpc>
                <a:spcPct val="100000"/>
              </a:lnSpc>
            </a:pPr>
            <a:r>
              <a:rPr lang="en-US" sz="3000" dirty="0" smtClean="0"/>
              <a:t>Be prepared to talk </a:t>
            </a:r>
            <a:r>
              <a:rPr lang="en-US" sz="3000" dirty="0" smtClean="0">
                <a:latin typeface="Consolas" pitchFamily="49" charset="0"/>
                <a:cs typeface="Consolas" pitchFamily="49" charset="0"/>
              </a:rPr>
              <a:t>3</a:t>
            </a:r>
            <a:r>
              <a:rPr lang="en-US" sz="3000" dirty="0" smtClean="0"/>
              <a:t>-</a:t>
            </a:r>
            <a:r>
              <a:rPr lang="en-US" sz="3000" dirty="0" smtClean="0">
                <a:latin typeface="Consolas" pitchFamily="49" charset="0"/>
                <a:cs typeface="Consolas" pitchFamily="49" charset="0"/>
              </a:rPr>
              <a:t>5</a:t>
            </a:r>
            <a:r>
              <a:rPr lang="en-US" sz="3000" dirty="0" smtClean="0"/>
              <a:t> minutes</a:t>
            </a:r>
          </a:p>
          <a:p>
            <a:pPr lvl="1">
              <a:lnSpc>
                <a:spcPct val="100000"/>
              </a:lnSpc>
            </a:pPr>
            <a:r>
              <a:rPr lang="en-US" sz="2800" dirty="0"/>
              <a:t>Explain how did you start programming</a:t>
            </a:r>
          </a:p>
          <a:p>
            <a:pPr lvl="1">
              <a:lnSpc>
                <a:spcPct val="100000"/>
              </a:lnSpc>
            </a:pPr>
            <a:r>
              <a:rPr lang="en-US" sz="2800" dirty="0" smtClean="0"/>
              <a:t>Your </a:t>
            </a:r>
            <a:r>
              <a:rPr lang="en-US" sz="2800" dirty="0"/>
              <a:t>last job and projects (if you have)</a:t>
            </a:r>
          </a:p>
          <a:p>
            <a:pPr lvl="1">
              <a:lnSpc>
                <a:spcPct val="100000"/>
              </a:lnSpc>
            </a:pPr>
            <a:r>
              <a:rPr lang="en-US" sz="2800" dirty="0" smtClean="0"/>
              <a:t>Your current occupation (e.g. student at NBU)</a:t>
            </a:r>
          </a:p>
          <a:p>
            <a:pPr lvl="1">
              <a:lnSpc>
                <a:spcPct val="100000"/>
              </a:lnSpc>
            </a:pPr>
            <a:r>
              <a:rPr lang="en-US" sz="2800" dirty="0" smtClean="0"/>
              <a:t>How did you learn about the position and your motivation to apply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5" name="Rectangle 4"/>
          <p:cNvSpPr>
            <a:spLocks noChangeArrowheads="1"/>
          </p:cNvSpPr>
          <p:nvPr/>
        </p:nvSpPr>
        <p:spPr bwMode="auto">
          <a:xfrm>
            <a:off x="692150" y="1524000"/>
            <a:ext cx="7766049"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Present yourself in short – your relevant experience, education, how did you start programming, etc.</a:t>
            </a:r>
          </a:p>
        </p:txBody>
      </p:sp>
    </p:spTree>
    <p:extLst>
      <p:ext uri="{BB962C8B-B14F-4D97-AF65-F5344CB8AC3E}">
        <p14:creationId xmlns:p14="http://schemas.microsoft.com/office/powerpoint/2010/main" val="304415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Assessment</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t>The technical assessment is one of the two most important parts of the interview</a:t>
            </a:r>
          </a:p>
          <a:p>
            <a:pPr lvl="1"/>
            <a:r>
              <a:rPr lang="en-US" dirty="0" smtClean="0"/>
              <a:t>You will be given </a:t>
            </a:r>
            <a:r>
              <a:rPr lang="en-US" dirty="0" smtClean="0">
                <a:solidFill>
                  <a:schemeClr val="accent5">
                    <a:lumMod val="20000"/>
                    <a:lumOff val="80000"/>
                  </a:schemeClr>
                </a:solidFill>
              </a:rPr>
              <a:t>technical questions </a:t>
            </a:r>
            <a:r>
              <a:rPr lang="en-US" dirty="0" smtClean="0"/>
              <a:t>to answer and </a:t>
            </a:r>
            <a:r>
              <a:rPr lang="en-US" dirty="0" smtClean="0">
                <a:solidFill>
                  <a:schemeClr val="accent5">
                    <a:lumMod val="20000"/>
                    <a:lumOff val="80000"/>
                  </a:schemeClr>
                </a:solidFill>
              </a:rPr>
              <a:t>technical tasks </a:t>
            </a:r>
            <a:r>
              <a:rPr lang="en-US" dirty="0" smtClean="0"/>
              <a:t>to solve</a:t>
            </a:r>
          </a:p>
          <a:p>
            <a:pPr lvl="1"/>
            <a:r>
              <a:rPr lang="en-US" dirty="0" smtClean="0"/>
              <a:t>Always come with a pen and writing pad</a:t>
            </a:r>
          </a:p>
          <a:p>
            <a:r>
              <a:rPr lang="en-US" dirty="0" smtClean="0"/>
              <a:t>It is not so important whether you solve correctly the tasks or answer correctly</a:t>
            </a:r>
          </a:p>
          <a:p>
            <a:pPr lvl="1"/>
            <a:r>
              <a:rPr lang="en-US" dirty="0" smtClean="0">
                <a:solidFill>
                  <a:schemeClr val="accent5">
                    <a:lumMod val="20000"/>
                    <a:lumOff val="80000"/>
                  </a:schemeClr>
                </a:solidFill>
              </a:rPr>
              <a:t>You should demonstrate your way of thinking!</a:t>
            </a:r>
          </a:p>
          <a:p>
            <a:pPr lvl="1"/>
            <a:r>
              <a:rPr lang="en-US" dirty="0" smtClean="0"/>
              <a:t>The interviewer wants to know how you attack the problem, not whether the result is correct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4066620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Question – Example</a:t>
            </a:r>
            <a:endParaRPr lang="en-US" dirty="0"/>
          </a:p>
        </p:txBody>
      </p:sp>
      <p:sp>
        <p:nvSpPr>
          <p:cNvPr id="3" name="Content Placeholder 2"/>
          <p:cNvSpPr>
            <a:spLocks noGrp="1"/>
          </p:cNvSpPr>
          <p:nvPr>
            <p:ph idx="1"/>
          </p:nvPr>
        </p:nvSpPr>
        <p:spPr>
          <a:xfrm>
            <a:off x="228600" y="1796772"/>
            <a:ext cx="8686800" cy="4908828"/>
          </a:xfrm>
        </p:spPr>
        <p:txBody>
          <a:bodyPr/>
          <a:lstStyle/>
          <a:p>
            <a:pPr>
              <a:lnSpc>
                <a:spcPct val="100000"/>
              </a:lnSpc>
            </a:pPr>
            <a:r>
              <a:rPr lang="en-US" sz="3000" dirty="0" smtClean="0"/>
              <a:t>You </a:t>
            </a:r>
            <a:r>
              <a:rPr lang="en-US" sz="3000" dirty="0"/>
              <a:t>should </a:t>
            </a:r>
            <a:r>
              <a:rPr lang="en-US" sz="3000" dirty="0">
                <a:solidFill>
                  <a:schemeClr val="accent5">
                    <a:lumMod val="20000"/>
                    <a:lumOff val="80000"/>
                  </a:schemeClr>
                </a:solidFill>
              </a:rPr>
              <a:t>demonstrate </a:t>
            </a:r>
            <a:r>
              <a:rPr lang="en-US" sz="3000" dirty="0" smtClean="0">
                <a:solidFill>
                  <a:schemeClr val="accent5">
                    <a:lumMod val="20000"/>
                    <a:lumOff val="80000"/>
                  </a:schemeClr>
                </a:solidFill>
              </a:rPr>
              <a:t>your </a:t>
            </a:r>
            <a:r>
              <a:rPr lang="en-US" sz="3000" dirty="0">
                <a:solidFill>
                  <a:schemeClr val="accent5">
                    <a:lumMod val="20000"/>
                    <a:lumOff val="80000"/>
                  </a:schemeClr>
                </a:solidFill>
              </a:rPr>
              <a:t>way of thinking </a:t>
            </a:r>
            <a:r>
              <a:rPr lang="en-US" sz="3000" dirty="0"/>
              <a:t>by saying what you think at the </a:t>
            </a:r>
            <a:r>
              <a:rPr lang="en-US" sz="3000" dirty="0" smtClean="0"/>
              <a:t>moment, e.g.</a:t>
            </a:r>
            <a:endParaRPr lang="en-US" sz="3000" dirty="0"/>
          </a:p>
          <a:p>
            <a:pPr lvl="1"/>
            <a:endParaRPr lang="en-US" sz="2800" dirty="0" smtClean="0"/>
          </a:p>
          <a:p>
            <a:pPr lvl="1"/>
            <a:endParaRPr lang="en-US" sz="2800" dirty="0"/>
          </a:p>
          <a:p>
            <a:pPr lvl="1"/>
            <a:endParaRPr lang="en-US" sz="2800" dirty="0" smtClean="0"/>
          </a:p>
          <a:p>
            <a:pPr lvl="1"/>
            <a:endParaRPr lang="en-US" sz="2800" dirty="0"/>
          </a:p>
          <a:p>
            <a:pPr lvl="1"/>
            <a:endParaRPr lang="en-US" sz="2800" dirty="0" smtClean="0"/>
          </a:p>
          <a:p>
            <a:pPr>
              <a:spcBef>
                <a:spcPts val="1200"/>
              </a:spcBef>
            </a:pPr>
            <a:r>
              <a:rPr lang="en-US" sz="3000" dirty="0" smtClean="0"/>
              <a:t>Being silent for a minute while you think is evil!</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 name="Rectangle 4"/>
          <p:cNvSpPr>
            <a:spLocks noChangeArrowheads="1"/>
          </p:cNvSpPr>
          <p:nvPr/>
        </p:nvSpPr>
        <p:spPr bwMode="auto">
          <a:xfrm>
            <a:off x="692151" y="990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C# which explain the fastest algorithm to sort a list of customers by their first name?</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2895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know the build-in Array.Sort() method, but I am not sure it is the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fastest.</a:t>
            </a:r>
          </a:p>
        </p:txBody>
      </p:sp>
      <p:sp>
        <p:nvSpPr>
          <p:cNvPr id="8" name="Rectangle 7"/>
          <p:cNvSpPr>
            <a:spLocks noChangeArrowheads="1"/>
          </p:cNvSpPr>
          <p:nvPr/>
        </p:nvSpPr>
        <p:spPr bwMode="auto">
          <a:xfrm>
            <a:off x="685800" y="38100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I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had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 computer I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would perform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 Google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search.</a:t>
            </a:r>
          </a:p>
        </p:txBody>
      </p:sp>
      <p:sp>
        <p:nvSpPr>
          <p:cNvPr id="9" name="Rectangle 8"/>
          <p:cNvSpPr>
            <a:spLocks noChangeArrowheads="1"/>
          </p:cNvSpPr>
          <p:nvPr/>
        </p:nvSpPr>
        <p:spPr bwMode="auto">
          <a:xfrm>
            <a:off x="685800" y="4422576"/>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 multi-core CPUs I could try the parallel sorting using LINQ with parallel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extensions.</a:t>
            </a:r>
          </a:p>
        </p:txBody>
      </p:sp>
      <p:sp>
        <p:nvSpPr>
          <p:cNvPr id="10" name="Rectangle 9"/>
          <p:cNvSpPr>
            <a:spLocks noChangeArrowheads="1"/>
          </p:cNvSpPr>
          <p:nvPr/>
        </p:nvSpPr>
        <p:spPr bwMode="auto">
          <a:xfrm>
            <a:off x="685800" y="5356086"/>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should either implement own comparer or use a lambda function to sort by the FirstName property.</a:t>
            </a:r>
          </a:p>
        </p:txBody>
      </p:sp>
    </p:spTree>
    <p:extLst>
      <p:ext uri="{BB962C8B-B14F-4D97-AF65-F5344CB8AC3E}">
        <p14:creationId xmlns:p14="http://schemas.microsoft.com/office/powerpoint/2010/main" val="380043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Technical </a:t>
            </a:r>
            <a:r>
              <a:rPr lang="en-US" sz="3800" dirty="0" smtClean="0"/>
              <a:t>Task – Example</a:t>
            </a:r>
            <a:endParaRPr lang="en-US" sz="3800" dirty="0"/>
          </a:p>
        </p:txBody>
      </p:sp>
      <p:sp>
        <p:nvSpPr>
          <p:cNvPr id="3" name="Content Placeholder 2"/>
          <p:cNvSpPr>
            <a:spLocks noGrp="1"/>
          </p:cNvSpPr>
          <p:nvPr>
            <p:ph idx="1"/>
          </p:nvPr>
        </p:nvSpPr>
        <p:spPr>
          <a:xfrm>
            <a:off x="228600" y="914400"/>
            <a:ext cx="8686800" cy="5715000"/>
          </a:xfrm>
        </p:spPr>
        <p:txBody>
          <a:bodyPr/>
          <a:lstStyle/>
          <a:p>
            <a:r>
              <a:rPr lang="en-US" dirty="0" smtClean="0"/>
              <a:t>Suppose you are given a simple problem like:</a:t>
            </a:r>
          </a:p>
          <a:p>
            <a:endParaRPr lang="en-US" dirty="0"/>
          </a:p>
          <a:p>
            <a:pPr>
              <a:spcBef>
                <a:spcPts val="0"/>
              </a:spcBef>
            </a:pPr>
            <a:r>
              <a:rPr lang="en-US" dirty="0" smtClean="0"/>
              <a:t>The first thing to do it to get the writing pad and </a:t>
            </a:r>
            <a:r>
              <a:rPr lang="en-US" dirty="0" smtClean="0">
                <a:solidFill>
                  <a:schemeClr val="accent5">
                    <a:lumMod val="20000"/>
                    <a:lumOff val="80000"/>
                  </a:schemeClr>
                </a:solidFill>
              </a:rPr>
              <a:t>write an example</a:t>
            </a:r>
            <a:r>
              <a:rPr lang="en-US" dirty="0" smtClean="0"/>
              <a:t>!</a:t>
            </a:r>
          </a:p>
          <a:p>
            <a:pPr lvl="2"/>
            <a:r>
              <a:rPr lang="en-US" dirty="0" smtClean="0"/>
              <a:t>This shows a correct and serious way of thinking</a:t>
            </a:r>
          </a:p>
          <a:p>
            <a:pPr lvl="1"/>
            <a:r>
              <a:rPr lang="en-US" dirty="0" smtClean="0"/>
              <a:t>By using the pen explain how you could randomize the sequence of cards</a:t>
            </a:r>
          </a:p>
          <a:p>
            <a:pPr lvl="1"/>
            <a:r>
              <a:rPr lang="en-US" dirty="0" smtClean="0"/>
              <a:t>Explain how you will represent a single card and a sequence of cards (data structures)</a:t>
            </a:r>
          </a:p>
          <a:p>
            <a:pPr lvl="1"/>
            <a:r>
              <a:rPr lang="en-US" dirty="0" smtClean="0"/>
              <a:t>Explain how you could test your solution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 name="Rectangle 4"/>
          <p:cNvSpPr>
            <a:spLocks noChangeArrowheads="1"/>
          </p:cNvSpPr>
          <p:nvPr/>
        </p:nvSpPr>
        <p:spPr bwMode="auto">
          <a:xfrm>
            <a:off x="685800" y="16002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can randomize a sequence of playing cards?</a:t>
            </a:r>
          </a:p>
        </p:txBody>
      </p:sp>
    </p:spTree>
    <p:extLst>
      <p:ext uri="{BB962C8B-B14F-4D97-AF65-F5344CB8AC3E}">
        <p14:creationId xmlns:p14="http://schemas.microsoft.com/office/powerpoint/2010/main" val="49030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What is a Job Interview</a:t>
            </a:r>
            <a:r>
              <a:rPr lang="en-US" dirty="0" smtClean="0"/>
              <a:t>?</a:t>
            </a:r>
          </a:p>
          <a:p>
            <a:pPr marL="514350" indent="-514350">
              <a:buFont typeface="+mj-lt"/>
              <a:buAutoNum type="arabicPeriod"/>
            </a:pPr>
            <a:r>
              <a:rPr lang="en-US" dirty="0" smtClean="0"/>
              <a:t>Preparation for an Interview</a:t>
            </a:r>
          </a:p>
          <a:p>
            <a:pPr marL="514350" indent="-514350">
              <a:buFont typeface="+mj-lt"/>
              <a:buAutoNum type="arabicPeriod"/>
            </a:pPr>
            <a:r>
              <a:rPr lang="en-US" dirty="0" smtClean="0"/>
              <a:t>Typical Interview Questions and</a:t>
            </a:r>
            <a:br>
              <a:rPr lang="en-US" dirty="0" smtClean="0"/>
            </a:br>
            <a:r>
              <a:rPr lang="en-US" dirty="0" smtClean="0"/>
              <a:t>Answers for Software Engineers</a:t>
            </a:r>
          </a:p>
          <a:p>
            <a:pPr marL="862013" lvl="1" indent="-514350"/>
            <a:r>
              <a:rPr lang="en-US" dirty="0" smtClean="0"/>
              <a:t>Classical Questions</a:t>
            </a:r>
          </a:p>
          <a:p>
            <a:pPr marL="862013" lvl="1" indent="-514350"/>
            <a:r>
              <a:rPr lang="en-US" dirty="0" smtClean="0"/>
              <a:t>Technical Questions</a:t>
            </a:r>
          </a:p>
          <a:p>
            <a:pPr marL="862013" lvl="1" indent="-514350"/>
            <a:r>
              <a:rPr lang="en-US" dirty="0" smtClean="0"/>
              <a:t>Non-Technical (Personality) Questions</a:t>
            </a:r>
          </a:p>
          <a:p>
            <a:pPr marL="862013" lvl="1" indent="-514350"/>
            <a:r>
              <a:rPr lang="en-US" dirty="0" smtClean="0"/>
              <a:t>Questions to Ask</a:t>
            </a:r>
          </a:p>
          <a:p>
            <a:pPr marL="514350" indent="-514350">
              <a:buFont typeface="+mj-lt"/>
              <a:buAutoNum type="arabicPeriod"/>
            </a:pPr>
            <a:r>
              <a:rPr lang="en-US" dirty="0" smtClean="0"/>
              <a:t>Typical Mistakes and How to Avoid Them?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9" name="Picture 5" descr="books, read, school, stud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603" y="3124268"/>
            <a:ext cx="1523932" cy="15239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990600"/>
            <a:ext cx="1986988" cy="1687871"/>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48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a:t>
            </a:r>
            <a:r>
              <a:rPr lang="en-US" dirty="0" smtClean="0"/>
              <a:t>Character Assessment</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a:t>Assessment </a:t>
            </a:r>
            <a:r>
              <a:rPr lang="en-US" dirty="0" smtClean="0"/>
              <a:t>of your </a:t>
            </a:r>
            <a:r>
              <a:rPr lang="en-US" dirty="0" smtClean="0">
                <a:solidFill>
                  <a:schemeClr val="accent5">
                    <a:lumMod val="20000"/>
                    <a:lumOff val="80000"/>
                  </a:schemeClr>
                </a:solidFill>
              </a:rPr>
              <a:t>personal character </a:t>
            </a:r>
            <a:r>
              <a:rPr lang="en-US" dirty="0" smtClean="0"/>
              <a:t>qualities is very important for the company!</a:t>
            </a:r>
          </a:p>
          <a:p>
            <a:pPr lvl="1"/>
            <a:r>
              <a:rPr lang="en-US" dirty="0" smtClean="0"/>
              <a:t>Good software companies will weight your personal skills more than your technical skills</a:t>
            </a:r>
          </a:p>
          <a:p>
            <a:r>
              <a:rPr lang="en-US" dirty="0" smtClean="0"/>
              <a:t>You will be asked somehow irrelevant questions that reveal your character, e.g.</a:t>
            </a:r>
          </a:p>
          <a:p>
            <a:pPr lvl="1"/>
            <a:endParaRPr lang="en-US" dirty="0" smtClean="0">
              <a:solidFill>
                <a:schemeClr val="accent5">
                  <a:lumMod val="20000"/>
                  <a:lumOff val="80000"/>
                </a:schemeClr>
              </a:solidFill>
            </a:endParaRPr>
          </a:p>
          <a:p>
            <a:pPr lvl="1"/>
            <a:endParaRPr lang="en-US" dirty="0" smtClean="0">
              <a:solidFill>
                <a:schemeClr val="accent5">
                  <a:lumMod val="20000"/>
                  <a:lumOff val="80000"/>
                </a:schemeClr>
              </a:solidFill>
            </a:endParaRPr>
          </a:p>
          <a:p>
            <a:pPr lvl="1"/>
            <a:endParaRPr lang="en-US" dirty="0" smtClean="0">
              <a:solidFill>
                <a:schemeClr val="accent5">
                  <a:lumMod val="20000"/>
                  <a:lumOff val="80000"/>
                </a:schemeClr>
              </a:solidFill>
            </a:endParaRPr>
          </a:p>
          <a:p>
            <a:pPr lvl="1"/>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 name="Rectangle 4"/>
          <p:cNvSpPr>
            <a:spLocks noChangeArrowheads="1"/>
          </p:cNvSpPr>
          <p:nvPr/>
        </p:nvSpPr>
        <p:spPr bwMode="auto">
          <a:xfrm>
            <a:off x="685800" y="4419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have experience working in a team? What do you prefer – being a leader or a player?</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85800" y="5356086"/>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play some kind of sport</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what position?</a:t>
            </a:r>
          </a:p>
        </p:txBody>
      </p:sp>
      <p:sp>
        <p:nvSpPr>
          <p:cNvPr id="7" name="Rectangle 6"/>
          <p:cNvSpPr>
            <a:spLocks noChangeArrowheads="1"/>
          </p:cNvSpPr>
          <p:nvPr/>
        </p:nvSpPr>
        <p:spPr bwMode="auto">
          <a:xfrm>
            <a:off x="685800" y="60006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react if you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about to miss a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deadline?</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93418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Personal Character </a:t>
            </a:r>
            <a:r>
              <a:rPr lang="en-US" sz="3600" dirty="0" smtClean="0"/>
              <a:t>Assessment (2)</a:t>
            </a:r>
            <a:endParaRPr lang="en-US" sz="3600"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smtClean="0"/>
              <a:t>At the personal assessment questions there is no correct or wrong answer</a:t>
            </a:r>
          </a:p>
          <a:p>
            <a:pPr lvl="1">
              <a:lnSpc>
                <a:spcPct val="100000"/>
              </a:lnSpc>
            </a:pPr>
            <a:r>
              <a:rPr lang="en-US" dirty="0" smtClean="0"/>
              <a:t>Just be you</a:t>
            </a:r>
          </a:p>
          <a:p>
            <a:pPr lvl="2">
              <a:lnSpc>
                <a:spcPct val="100000"/>
              </a:lnSpc>
            </a:pPr>
            <a:r>
              <a:rPr lang="en-US" dirty="0" smtClean="0"/>
              <a:t>Don't recite some other's words</a:t>
            </a:r>
          </a:p>
          <a:p>
            <a:pPr lvl="1">
              <a:lnSpc>
                <a:spcPct val="100000"/>
              </a:lnSpc>
            </a:pPr>
            <a:r>
              <a:rPr lang="en-US" dirty="0"/>
              <a:t>Very important: </a:t>
            </a:r>
            <a:r>
              <a:rPr lang="en-US" dirty="0">
                <a:solidFill>
                  <a:schemeClr val="accent5">
                    <a:lumMod val="20000"/>
                    <a:lumOff val="80000"/>
                  </a:schemeClr>
                </a:solidFill>
              </a:rPr>
              <a:t>be positive!</a:t>
            </a:r>
          </a:p>
          <a:p>
            <a:pPr lvl="2">
              <a:lnSpc>
                <a:spcPct val="100000"/>
              </a:lnSpc>
            </a:pPr>
            <a:r>
              <a:rPr lang="en-US" dirty="0" smtClean="0"/>
              <a:t>Negative people are not welcome anywhere</a:t>
            </a:r>
          </a:p>
          <a:p>
            <a:pPr lvl="1">
              <a:lnSpc>
                <a:spcPct val="100000"/>
              </a:lnSpc>
            </a:pPr>
            <a:r>
              <a:rPr lang="en-US" dirty="0" smtClean="0"/>
              <a:t>Be confident</a:t>
            </a:r>
          </a:p>
          <a:p>
            <a:pPr lvl="2">
              <a:lnSpc>
                <a:spcPct val="100000"/>
              </a:lnSpc>
            </a:pPr>
            <a:r>
              <a:rPr lang="en-US" dirty="0" smtClean="0"/>
              <a:t>Avoid saying "</a:t>
            </a:r>
            <a:r>
              <a:rPr lang="en-US" dirty="0" smtClean="0">
                <a:solidFill>
                  <a:schemeClr val="accent5">
                    <a:lumMod val="20000"/>
                    <a:lumOff val="80000"/>
                  </a:schemeClr>
                </a:solidFill>
              </a:rPr>
              <a:t>I don't know</a:t>
            </a:r>
            <a:r>
              <a:rPr lang="en-US" dirty="0" smtClean="0"/>
              <a:t>"</a:t>
            </a:r>
          </a:p>
          <a:p>
            <a:pPr lvl="1">
              <a:lnSpc>
                <a:spcPct val="100000"/>
              </a:lnSpc>
            </a:pPr>
            <a:r>
              <a:rPr lang="en-US" dirty="0" smtClean="0"/>
              <a:t>Demonstrate willingness and ability to work in a harmony and with pleasure with the others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4098" name="Picture 2" descr="http://www.janetwhitneymft.com/images/dreamschapter2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477000" y="1828800"/>
            <a:ext cx="2171700" cy="1693189"/>
          </a:xfrm>
          <a:prstGeom prst="roundRect">
            <a:avLst>
              <a:gd name="adj" fmla="val 7339"/>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a:t>
            </a:r>
            <a:endParaRPr lang="en-US" dirty="0"/>
          </a:p>
        </p:txBody>
      </p:sp>
      <p:sp>
        <p:nvSpPr>
          <p:cNvPr id="3" name="Content Placeholder 2"/>
          <p:cNvSpPr>
            <a:spLocks noGrp="1"/>
          </p:cNvSpPr>
          <p:nvPr>
            <p:ph idx="1"/>
          </p:nvPr>
        </p:nvSpPr>
        <p:spPr/>
        <p:txBody>
          <a:bodyPr/>
          <a:lstStyle/>
          <a:p>
            <a:r>
              <a:rPr lang="en-US" sz="3000" dirty="0" smtClean="0"/>
              <a:t>If your interview runs well, you will reach the "</a:t>
            </a:r>
            <a:r>
              <a:rPr lang="en-US" sz="3000" dirty="0" smtClean="0">
                <a:solidFill>
                  <a:schemeClr val="accent5">
                    <a:lumMod val="20000"/>
                    <a:lumOff val="80000"/>
                  </a:schemeClr>
                </a:solidFill>
              </a:rPr>
              <a:t>negotiation</a:t>
            </a:r>
            <a:r>
              <a:rPr lang="en-US" sz="3000" dirty="0" smtClean="0"/>
              <a:t>" part</a:t>
            </a:r>
          </a:p>
          <a:p>
            <a:pPr lvl="1"/>
            <a:r>
              <a:rPr lang="en-US" sz="2800" dirty="0" smtClean="0"/>
              <a:t>Salary expectations – always have a good answer</a:t>
            </a:r>
          </a:p>
          <a:p>
            <a:pPr lvl="1"/>
            <a:r>
              <a:rPr lang="en-US" sz="2800" dirty="0" smtClean="0"/>
              <a:t>Eventual start date</a:t>
            </a:r>
          </a:p>
          <a:p>
            <a:pPr lvl="1"/>
            <a:r>
              <a:rPr lang="en-US" sz="2800" dirty="0" smtClean="0"/>
              <a:t>Other terms of the contract (bonuses, holidays, working time, etc.)</a:t>
            </a:r>
          </a:p>
          <a:p>
            <a:pPr lvl="0">
              <a:buClr>
                <a:srgbClr val="46A6BD">
                  <a:lumMod val="40000"/>
                  <a:lumOff val="60000"/>
                </a:srgbClr>
              </a:buClr>
            </a:pPr>
            <a:r>
              <a:rPr lang="en-US" sz="3000" dirty="0"/>
              <a:t>Companies don't like "money-driven" employees</a:t>
            </a:r>
          </a:p>
          <a:p>
            <a:pPr lvl="1"/>
            <a:r>
              <a:rPr lang="en-US" sz="2800" dirty="0">
                <a:solidFill>
                  <a:srgbClr val="CCFF66">
                    <a:lumMod val="40000"/>
                    <a:lumOff val="60000"/>
                  </a:srgbClr>
                </a:solidFill>
              </a:rPr>
              <a:t>You should demonstrate motivation </a:t>
            </a:r>
            <a:r>
              <a:rPr lang="en-US" sz="2800" dirty="0" smtClean="0">
                <a:solidFill>
                  <a:srgbClr val="CCFF66">
                    <a:lumMod val="40000"/>
                    <a:lumOff val="60000"/>
                  </a:srgbClr>
                </a:solidFill>
              </a:rPr>
              <a:t>to work hard for long-term and continuously improve your skills</a:t>
            </a:r>
            <a:endParaRPr lang="en-US" sz="2800" dirty="0">
              <a:solidFill>
                <a:srgbClr val="CCFF66">
                  <a:lumMod val="40000"/>
                  <a:lumOff val="60000"/>
                </a:srgbClr>
              </a:solidFill>
            </a:endParaRPr>
          </a:p>
          <a:p>
            <a:pPr lvl="1"/>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4002617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Questions</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t>Finally you will have a chance to </a:t>
            </a:r>
            <a:r>
              <a:rPr lang="en-US" dirty="0" smtClean="0">
                <a:solidFill>
                  <a:schemeClr val="accent5">
                    <a:lumMod val="20000"/>
                    <a:lumOff val="80000"/>
                  </a:schemeClr>
                </a:solidFill>
              </a:rPr>
              <a:t>ask your questions</a:t>
            </a:r>
          </a:p>
          <a:p>
            <a:pPr lvl="1"/>
            <a:r>
              <a:rPr lang="en-US" dirty="0" smtClean="0"/>
              <a:t>Having no questions is not good</a:t>
            </a:r>
          </a:p>
          <a:p>
            <a:pPr lvl="1"/>
            <a:r>
              <a:rPr lang="en-US" dirty="0" smtClean="0"/>
              <a:t>Demonstrate interest to start working</a:t>
            </a:r>
          </a:p>
          <a:p>
            <a:pPr lvl="1"/>
            <a:r>
              <a:rPr lang="en-US" dirty="0" smtClean="0"/>
              <a:t>Ask about your first project, about the development process, about your team, etc.</a:t>
            </a:r>
          </a:p>
          <a:p>
            <a:pPr lvl="1"/>
            <a:r>
              <a:rPr lang="en-US" dirty="0" smtClean="0"/>
              <a:t>Never ask about salary raises, bonuses, parking space, fitness and sport facilities, etc.</a:t>
            </a:r>
          </a:p>
          <a:p>
            <a:pPr lvl="1"/>
            <a:r>
              <a:rPr lang="en-US" dirty="0" smtClean="0"/>
              <a:t>You should demonstrate motivation to work hard, not claims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435433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90600" y="4383880"/>
            <a:ext cx="7162800" cy="1295400"/>
          </a:xfrm>
        </p:spPr>
        <p:txBody>
          <a:bodyPr/>
          <a:lstStyle/>
          <a:p>
            <a:r>
              <a:rPr lang="en-US" dirty="0" smtClean="0"/>
              <a:t>Typical Interview Questions and Answers</a:t>
            </a:r>
            <a:endParaRPr lang="en-US" dirty="0"/>
          </a:p>
        </p:txBody>
      </p:sp>
      <p:sp>
        <p:nvSpPr>
          <p:cNvPr id="6" name="Subtitle 5"/>
          <p:cNvSpPr>
            <a:spLocks noGrp="1"/>
          </p:cNvSpPr>
          <p:nvPr>
            <p:ph type="subTitle" idx="1"/>
          </p:nvPr>
        </p:nvSpPr>
        <p:spPr>
          <a:xfrm>
            <a:off x="457200" y="5715000"/>
            <a:ext cx="8229600" cy="721520"/>
          </a:xfrm>
        </p:spPr>
        <p:txBody>
          <a:bodyPr/>
          <a:lstStyle/>
          <a:p>
            <a:r>
              <a:rPr lang="en-US" dirty="0" smtClean="0"/>
              <a:t>(for Junior Software Development Positions)</a:t>
            </a:r>
            <a:endParaRPr lang="en-US" dirty="0"/>
          </a:p>
        </p:txBody>
      </p:sp>
      <p:pic>
        <p:nvPicPr>
          <p:cNvPr id="7" name="Picture 2" descr="http://2.bp.blogspot.com/_TEWHLvMaEXM/SZI82OGlKSI/AAAAAAAADrU/5JaLG2mee_g/s400/Questions+and+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802480"/>
            <a:ext cx="3581400" cy="3162301"/>
          </a:xfrm>
          <a:prstGeom prst="roundRect">
            <a:avLst>
              <a:gd name="adj" fmla="val 9438"/>
            </a:avLst>
          </a:prstGeom>
          <a:noFill/>
          <a:extLst>
            <a:ext uri="{909E8E84-426E-40DD-AFC4-6F175D3DCCD1}">
              <a14:hiddenFill xmlns:a14="http://schemas.microsoft.com/office/drawing/2010/main">
                <a:solidFill>
                  <a:srgbClr val="FFFFFF"/>
                </a:solidFill>
              </a14:hiddenFill>
            </a:ext>
          </a:extLst>
        </p:spPr>
      </p:pic>
      <p:pic>
        <p:nvPicPr>
          <p:cNvPr id="2052" name="Picture 4" descr="http://2.bp.blogspot.com/-PP_JwjD8B_I/Ta47GsAwqgI/AAAAAAAAAK4/IPaskeV5KZo/s1600/questions-answer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96495">
            <a:off x="912173" y="1457203"/>
            <a:ext cx="2220929" cy="2220929"/>
          </a:xfrm>
          <a:prstGeom prst="roundRect">
            <a:avLst>
              <a:gd name="adj" fmla="val 3334"/>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http://3.bp.blogspot.com/_MQzNvl-Il20/TA6v7tsMBII/AAAAAAAAAeE/i5XSGZXxIZE/s400/question-mark3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42122">
            <a:off x="6041269" y="1477528"/>
            <a:ext cx="2208103" cy="2210385"/>
          </a:xfrm>
          <a:prstGeom prst="roundRect">
            <a:avLst>
              <a:gd name="adj" fmla="val 3334"/>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8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Interview Questions</a:t>
            </a:r>
            <a:endParaRPr lang="en-US" dirty="0"/>
          </a:p>
        </p:txBody>
      </p:sp>
      <p:sp>
        <p:nvSpPr>
          <p:cNvPr id="3" name="Content Placeholder 2"/>
          <p:cNvSpPr>
            <a:spLocks noGrp="1"/>
          </p:cNvSpPr>
          <p:nvPr>
            <p:ph idx="1"/>
          </p:nvPr>
        </p:nvSpPr>
        <p:spPr>
          <a:xfrm>
            <a:off x="228600" y="1143000"/>
            <a:ext cx="8686800" cy="5562600"/>
          </a:xfrm>
        </p:spPr>
        <p:txBody>
          <a:bodyPr/>
          <a:lstStyle/>
          <a:p>
            <a:pPr>
              <a:lnSpc>
                <a:spcPct val="120000"/>
              </a:lnSpc>
            </a:pPr>
            <a:r>
              <a:rPr lang="en-US" dirty="0" smtClean="0"/>
              <a:t>At a technical interview you will be given questions from </a:t>
            </a:r>
            <a:r>
              <a:rPr lang="en-US" dirty="0" smtClean="0">
                <a:solidFill>
                  <a:schemeClr val="accent5">
                    <a:lumMod val="20000"/>
                    <a:lumOff val="80000"/>
                  </a:schemeClr>
                </a:solidFill>
              </a:rPr>
              <a:t>several categories</a:t>
            </a:r>
            <a:r>
              <a:rPr lang="en-US" dirty="0" smtClean="0"/>
              <a:t>:</a:t>
            </a:r>
          </a:p>
          <a:p>
            <a:pPr lvl="1">
              <a:lnSpc>
                <a:spcPct val="120000"/>
              </a:lnSpc>
            </a:pPr>
            <a:r>
              <a:rPr lang="en-US" dirty="0" smtClean="0"/>
              <a:t>General questions</a:t>
            </a:r>
          </a:p>
          <a:p>
            <a:pPr lvl="1">
              <a:lnSpc>
                <a:spcPct val="120000"/>
              </a:lnSpc>
            </a:pPr>
            <a:r>
              <a:rPr lang="en-US" dirty="0" smtClean="0"/>
              <a:t>Technical questions</a:t>
            </a:r>
          </a:p>
          <a:p>
            <a:pPr lvl="1">
              <a:lnSpc>
                <a:spcPct val="120000"/>
              </a:lnSpc>
            </a:pPr>
            <a:r>
              <a:rPr lang="en-US" dirty="0"/>
              <a:t>Abstract </a:t>
            </a:r>
            <a:r>
              <a:rPr lang="en-US" dirty="0" smtClean="0"/>
              <a:t>thinking questions</a:t>
            </a:r>
          </a:p>
          <a:p>
            <a:pPr lvl="1">
              <a:lnSpc>
                <a:spcPct val="120000"/>
              </a:lnSpc>
            </a:pPr>
            <a:r>
              <a:rPr lang="en-US" dirty="0"/>
              <a:t>Personal </a:t>
            </a:r>
            <a:r>
              <a:rPr lang="en-US" dirty="0" smtClean="0"/>
              <a:t>character questions</a:t>
            </a:r>
          </a:p>
          <a:p>
            <a:pPr lvl="1">
              <a:lnSpc>
                <a:spcPct val="120000"/>
              </a:lnSpc>
            </a:pPr>
            <a:r>
              <a:rPr lang="en-US" dirty="0" smtClean="0"/>
              <a:t>The "salary" question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5122" name="Picture 2" descr="http://sp.life123.com/bm.pix/answering-structured-interview-questions1---resume-2.s6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938" y="2935266"/>
            <a:ext cx="2173262" cy="323693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840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912522"/>
            <a:ext cx="7924800" cy="685800"/>
          </a:xfrm>
        </p:spPr>
        <p:txBody>
          <a:bodyPr/>
          <a:lstStyle/>
          <a:p>
            <a:r>
              <a:rPr lang="en-US" dirty="0" smtClean="0"/>
              <a:t>General Questions</a:t>
            </a:r>
            <a:endParaRPr lang="en-US" dirty="0"/>
          </a:p>
        </p:txBody>
      </p:sp>
      <p:sp>
        <p:nvSpPr>
          <p:cNvPr id="6" name="Subtitle 5"/>
          <p:cNvSpPr>
            <a:spLocks noGrp="1"/>
          </p:cNvSpPr>
          <p:nvPr>
            <p:ph type="subTitle" idx="1"/>
          </p:nvPr>
        </p:nvSpPr>
        <p:spPr>
          <a:xfrm>
            <a:off x="838200" y="5674522"/>
            <a:ext cx="7467600" cy="650078"/>
          </a:xfrm>
        </p:spPr>
        <p:txBody>
          <a:bodyPr/>
          <a:lstStyle/>
          <a:p>
            <a:r>
              <a:rPr lang="en-US" dirty="0" smtClean="0"/>
              <a:t>Experience, Education, Future Plans</a:t>
            </a:r>
            <a:endParaRPr lang="en-US" dirty="0"/>
          </a:p>
        </p:txBody>
      </p:sp>
      <p:pic>
        <p:nvPicPr>
          <p:cNvPr id="7" name="Picture 2" descr="http://www.merlingear.com/images/question-marks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13" t="-4216" r="-3454" b="-4514"/>
          <a:stretch/>
        </p:blipFill>
        <p:spPr bwMode="auto">
          <a:xfrm>
            <a:off x="2463800" y="939800"/>
            <a:ext cx="4216400" cy="3479800"/>
          </a:xfrm>
          <a:prstGeom prst="roundRect">
            <a:avLst>
              <a:gd name="adj" fmla="val 3163"/>
            </a:avLst>
          </a:prstGeom>
          <a:solidFill>
            <a:srgbClr val="FFFFFF"/>
          </a:solidFill>
        </p:spPr>
      </p:pic>
    </p:spTree>
    <p:extLst>
      <p:ext uri="{BB962C8B-B14F-4D97-AF65-F5344CB8AC3E}">
        <p14:creationId xmlns:p14="http://schemas.microsoft.com/office/powerpoint/2010/main" val="3570519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smtClean="0"/>
              <a:t>General </a:t>
            </a:r>
            <a:r>
              <a:rPr lang="en-US" dirty="0"/>
              <a:t>Questions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 name="Rectangle 4"/>
          <p:cNvSpPr>
            <a:spLocks noChangeArrowheads="1"/>
          </p:cNvSpPr>
          <p:nvPr/>
        </p:nvSpPr>
        <p:spPr bwMode="auto">
          <a:xfrm>
            <a:off x="685800" y="11463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are you from?</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85800" y="17940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High school have you graduated?</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24417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University have you graduated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studying now?</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30767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When you started programming?</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372441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many books about computer programming you have read</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What was the name of the last?</a:t>
            </a:r>
          </a:p>
        </p:txBody>
      </p:sp>
      <p:sp>
        <p:nvSpPr>
          <p:cNvPr id="10" name="Rectangle 9"/>
          <p:cNvSpPr>
            <a:spLocks noChangeArrowheads="1"/>
          </p:cNvSpPr>
          <p:nvPr/>
        </p:nvSpPr>
        <p:spPr bwMode="auto">
          <a:xfrm>
            <a:off x="685800" y="467691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believe that computer programming is your passion and your future job?</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685800" y="562941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you work on full time (8 hours/day)? If not how many hours a week you can work?</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03180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General Questions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Rectangle 4"/>
          <p:cNvSpPr>
            <a:spLocks noChangeArrowheads="1"/>
          </p:cNvSpPr>
          <p:nvPr/>
        </p:nvSpPr>
        <p:spPr bwMode="auto">
          <a:xfrm>
            <a:off x="685800" y="18288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English skills? Can you freely talk on the telephone in English?</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85800" y="2841486"/>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plans for the next few years?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you see your career after 2 or 3 years?</a:t>
            </a:r>
          </a:p>
        </p:txBody>
      </p:sp>
      <p:sp>
        <p:nvSpPr>
          <p:cNvPr id="13" name="Rectangle 12"/>
          <p:cNvSpPr>
            <a:spLocks noChangeArrowheads="1"/>
          </p:cNvSpPr>
          <p:nvPr/>
        </p:nvSpPr>
        <p:spPr bwMode="auto">
          <a:xfrm>
            <a:off x="685800" y="38735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you inform yourself about new technologies? Do you read news or blogs? Which sites?</a:t>
            </a:r>
          </a:p>
        </p:txBody>
      </p:sp>
      <p:sp>
        <p:nvSpPr>
          <p:cNvPr id="7" name="Rectangle 6"/>
          <p:cNvSpPr>
            <a:spLocks noChangeArrowheads="1"/>
          </p:cNvSpPr>
          <p:nvPr/>
        </p:nvSpPr>
        <p:spPr bwMode="auto">
          <a:xfrm>
            <a:off x="685800" y="491180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Shall you study more after you graduate your current University degree? Maybe abroad?</a:t>
            </a:r>
          </a:p>
        </p:txBody>
      </p:sp>
      <p:sp>
        <p:nvSpPr>
          <p:cNvPr id="8" name="Rectangle 7"/>
          <p:cNvSpPr>
            <a:spLocks noChangeArrowheads="1"/>
          </p:cNvSpPr>
          <p:nvPr/>
        </p:nvSpPr>
        <p:spPr bwMode="auto">
          <a:xfrm>
            <a:off x="685800" y="59371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will you describe your typical work day?</a:t>
            </a:r>
          </a:p>
        </p:txBody>
      </p:sp>
      <p:sp>
        <p:nvSpPr>
          <p:cNvPr id="10" name="Rectangle 9"/>
          <p:cNvSpPr>
            <a:spLocks noChangeArrowheads="1"/>
          </p:cNvSpPr>
          <p:nvPr/>
        </p:nvSpPr>
        <p:spPr bwMode="auto">
          <a:xfrm>
            <a:off x="685800" y="11238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What do you know about our company?</a:t>
            </a:r>
          </a:p>
        </p:txBody>
      </p:sp>
    </p:spTree>
    <p:extLst>
      <p:ext uri="{BB962C8B-B14F-4D97-AF65-F5344CB8AC3E}">
        <p14:creationId xmlns:p14="http://schemas.microsoft.com/office/powerpoint/2010/main" val="3918177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178722"/>
            <a:ext cx="7924800" cy="685800"/>
          </a:xfrm>
        </p:spPr>
        <p:txBody>
          <a:bodyPr/>
          <a:lstStyle/>
          <a:p>
            <a:r>
              <a:rPr lang="en-US" dirty="0" smtClean="0"/>
              <a:t>Technical Questions</a:t>
            </a:r>
            <a:endParaRPr lang="en-US" dirty="0"/>
          </a:p>
        </p:txBody>
      </p:sp>
      <p:sp>
        <p:nvSpPr>
          <p:cNvPr id="6" name="Subtitle 5"/>
          <p:cNvSpPr>
            <a:spLocks noGrp="1"/>
          </p:cNvSpPr>
          <p:nvPr>
            <p:ph type="subTitle" idx="1"/>
          </p:nvPr>
        </p:nvSpPr>
        <p:spPr>
          <a:xfrm>
            <a:off x="838200" y="1940722"/>
            <a:ext cx="7467600" cy="650078"/>
          </a:xfrm>
        </p:spPr>
        <p:txBody>
          <a:bodyPr/>
          <a:lstStyle/>
          <a:p>
            <a:r>
              <a:rPr lang="en-US" dirty="0" smtClean="0"/>
              <a:t>Algorithms, Databases, Web Technologies, Etc.</a:t>
            </a:r>
            <a:endParaRPr lang="en-US" dirty="0"/>
          </a:p>
        </p:txBody>
      </p:sp>
      <p:pic>
        <p:nvPicPr>
          <p:cNvPr id="23554" name="Picture 2" descr="http://rbcomm.net/images/data-cabl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3009900"/>
            <a:ext cx="4216400" cy="3162300"/>
          </a:xfrm>
          <a:prstGeom prst="roundRect">
            <a:avLst>
              <a:gd name="adj" fmla="val 4406"/>
            </a:avLst>
          </a:prstGeom>
          <a:noFill/>
          <a:ln>
            <a:solidFill>
              <a:schemeClr val="accent5">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96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343401"/>
            <a:ext cx="7924800" cy="685800"/>
          </a:xfrm>
        </p:spPr>
        <p:txBody>
          <a:bodyPr/>
          <a:lstStyle/>
          <a:p>
            <a:r>
              <a:rPr lang="en-US" dirty="0"/>
              <a:t>What is a Job Interview</a:t>
            </a:r>
            <a:r>
              <a:rPr lang="en-US" dirty="0" smtClean="0"/>
              <a:t>?</a:t>
            </a:r>
            <a:endParaRPr lang="en-US" dirty="0"/>
          </a:p>
        </p:txBody>
      </p:sp>
      <p:sp>
        <p:nvSpPr>
          <p:cNvPr id="6" name="Subtitle 5"/>
          <p:cNvSpPr>
            <a:spLocks noGrp="1"/>
          </p:cNvSpPr>
          <p:nvPr>
            <p:ph type="subTitle" idx="1"/>
          </p:nvPr>
        </p:nvSpPr>
        <p:spPr>
          <a:xfrm>
            <a:off x="1143000" y="5145880"/>
            <a:ext cx="6858000" cy="1026320"/>
          </a:xfrm>
        </p:spPr>
        <p:txBody>
          <a:bodyPr/>
          <a:lstStyle/>
          <a:p>
            <a:r>
              <a:rPr lang="en-US" dirty="0" smtClean="0"/>
              <a:t>A Stressful Situation or a Chance to Demonstrate Your Knowledge and Skills?</a:t>
            </a:r>
            <a:endParaRPr lang="en-US" dirty="0"/>
          </a:p>
        </p:txBody>
      </p:sp>
      <p:pic>
        <p:nvPicPr>
          <p:cNvPr id="1026" name="Picture 2" descr="http://papionka.com/wp-content/uploads/2009/08/job-inter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966" y="914400"/>
            <a:ext cx="4507494" cy="2990854"/>
          </a:xfrm>
          <a:prstGeom prst="roundRect">
            <a:avLst>
              <a:gd name="adj" fmla="val 3279"/>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3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Technical Questions</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Algorithms and data structures: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Rectangle 4"/>
          <p:cNvSpPr>
            <a:spLocks noChangeArrowheads="1"/>
          </p:cNvSpPr>
          <p:nvPr/>
        </p:nvSpPr>
        <p:spPr bwMode="auto">
          <a:xfrm>
            <a:off x="685800" y="38670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what is a hash-table and how it works.</a:t>
            </a:r>
          </a:p>
        </p:txBody>
      </p:sp>
      <p:sp>
        <p:nvSpPr>
          <p:cNvPr id="6" name="Rectangle 5"/>
          <p:cNvSpPr>
            <a:spLocks noChangeArrowheads="1"/>
          </p:cNvSpPr>
          <p:nvPr/>
        </p:nvSpPr>
        <p:spPr bwMode="auto">
          <a:xfrm>
            <a:off x="685800" y="445460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how the QuickSort works. How fast is it?</a:t>
            </a:r>
          </a:p>
        </p:txBody>
      </p:sp>
      <p:sp>
        <p:nvSpPr>
          <p:cNvPr id="7" name="Rectangle 6"/>
          <p:cNvSpPr>
            <a:spLocks noChangeArrowheads="1"/>
          </p:cNvSpPr>
          <p:nvPr/>
        </p:nvSpPr>
        <p:spPr bwMode="auto">
          <a:xfrm>
            <a:off x="685800" y="506420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are given a set of words. Find all their subsets.</a:t>
            </a:r>
          </a:p>
        </p:txBody>
      </p:sp>
      <p:sp>
        <p:nvSpPr>
          <p:cNvPr id="8" name="Rectangle 7"/>
          <p:cNvSpPr>
            <a:spLocks noChangeArrowheads="1"/>
          </p:cNvSpPr>
          <p:nvPr/>
        </p:nvSpPr>
        <p:spPr bwMode="auto">
          <a:xfrm>
            <a:off x="685800" y="17334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Can you draw a picture of a linked list?</a:t>
            </a:r>
          </a:p>
        </p:txBody>
      </p:sp>
      <p:sp>
        <p:nvSpPr>
          <p:cNvPr id="9" name="Rectangle 8"/>
          <p:cNvSpPr>
            <a:spLocks noChangeArrowheads="1"/>
          </p:cNvSpPr>
          <p:nvPr/>
        </p:nvSpPr>
        <p:spPr bwMode="auto">
          <a:xfrm>
            <a:off x="685800" y="569291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have to implement a Web spider which runs on a cluster of machines. How you will design it?</a:t>
            </a:r>
          </a:p>
        </p:txBody>
      </p:sp>
      <p:sp>
        <p:nvSpPr>
          <p:cNvPr id="10" name="Rectangle 9"/>
          <p:cNvSpPr>
            <a:spLocks noChangeArrowheads="1"/>
          </p:cNvSpPr>
          <p:nvPr/>
        </p:nvSpPr>
        <p:spPr bwMode="auto">
          <a:xfrm>
            <a:off x="685800" y="295269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how polymoprhism works in the object-oriented programming (OOP)?</a:t>
            </a:r>
          </a:p>
        </p:txBody>
      </p:sp>
      <p:sp>
        <p:nvSpPr>
          <p:cNvPr id="11" name="Rectangle 10"/>
          <p:cNvSpPr>
            <a:spLocks noChangeArrowheads="1"/>
          </p:cNvSpPr>
          <p:nvPr/>
        </p:nvSpPr>
        <p:spPr bwMode="auto">
          <a:xfrm>
            <a:off x="685800" y="23430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typical for the Strings in C# /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Java / PHP?</a:t>
            </a:r>
          </a:p>
        </p:txBody>
      </p:sp>
    </p:spTree>
    <p:extLst>
      <p:ext uri="{BB962C8B-B14F-4D97-AF65-F5344CB8AC3E}">
        <p14:creationId xmlns:p14="http://schemas.microsoft.com/office/powerpoint/2010/main" val="2328068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Technical Questions (2)</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Databases and SQL: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5" name="Rectangle 4"/>
          <p:cNvSpPr>
            <a:spLocks noChangeArrowheads="1"/>
          </p:cNvSpPr>
          <p:nvPr/>
        </p:nvSpPr>
        <p:spPr bwMode="auto">
          <a:xfrm>
            <a:off x="685800" y="36830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database constraint? How constraints work?</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34808"/>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a table consisting of: EmployeeId (PK), Name, Salary, ManagerId (FK), DeptId (FK</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60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Write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 SQL query to find the name, salary and department of the employee that has minimal salary in his/her department. If many employees take the minimal salary, display just one of them.</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1808946"/>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we implement one-to-many and many-to-many relationship in relational databases?</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85800" y="2742456"/>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When we use "1 x 1" relationships in database modelling? Give an example.</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01031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Technical Questions (3)</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spcBef>
                <a:spcPts val="0"/>
              </a:spcBef>
            </a:pPr>
            <a:r>
              <a:rPr lang="en-US" dirty="0" smtClean="0"/>
              <a:t>XML questions:</a:t>
            </a:r>
          </a:p>
          <a:p>
            <a:pPr>
              <a:lnSpc>
                <a:spcPct val="100000"/>
              </a:lnSpc>
              <a:spcBef>
                <a:spcPts val="0"/>
              </a:spcBef>
            </a:pPr>
            <a:endParaRPr lang="en-US" dirty="0"/>
          </a:p>
          <a:p>
            <a:pPr>
              <a:lnSpc>
                <a:spcPct val="100000"/>
              </a:lnSpc>
              <a:spcBef>
                <a:spcPts val="0"/>
              </a:spcBef>
            </a:pPr>
            <a:endParaRPr lang="en-US" dirty="0" smtClean="0"/>
          </a:p>
          <a:p>
            <a:pPr>
              <a:lnSpc>
                <a:spcPct val="100000"/>
              </a:lnSpc>
              <a:spcBef>
                <a:spcPts val="0"/>
              </a:spcBef>
            </a:pPr>
            <a:endParaRPr lang="en-US" dirty="0"/>
          </a:p>
          <a:p>
            <a:pPr>
              <a:lnSpc>
                <a:spcPct val="100000"/>
              </a:lnSpc>
              <a:spcBef>
                <a:spcPts val="2400"/>
              </a:spcBef>
            </a:pPr>
            <a:r>
              <a:rPr lang="en-US" dirty="0" smtClean="0"/>
              <a:t>Multithreading questions: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Rectangle 4"/>
          <p:cNvSpPr>
            <a:spLocks noChangeArrowheads="1"/>
          </p:cNvSpPr>
          <p:nvPr/>
        </p:nvSpPr>
        <p:spPr bwMode="auto">
          <a:xfrm>
            <a:off x="685800" y="4296251"/>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we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execute multiple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tasks in the same time in C</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8" name="Rectangle 7"/>
          <p:cNvSpPr>
            <a:spLocks noChangeArrowheads="1"/>
          </p:cNvSpPr>
          <p:nvPr/>
        </p:nvSpPr>
        <p:spPr bwMode="auto">
          <a:xfrm>
            <a:off x="685800" y="1752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the difference between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DOM, SAX and StAX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parsers for XML</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How you use DOM in C# / Java / PHP?</a:t>
            </a:r>
          </a:p>
        </p:txBody>
      </p:sp>
      <p:sp>
        <p:nvSpPr>
          <p:cNvPr id="10" name="Rectangle 9"/>
          <p:cNvSpPr>
            <a:spLocks noChangeArrowheads="1"/>
          </p:cNvSpPr>
          <p:nvPr/>
        </p:nvSpPr>
        <p:spPr bwMode="auto">
          <a:xfrm>
            <a:off x="685800" y="268611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XPath and how it works</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Give an example. How you use Xpath in C# / Java / PHP?</a:t>
            </a:r>
          </a:p>
        </p:txBody>
      </p:sp>
      <p:sp>
        <p:nvSpPr>
          <p:cNvPr id="11" name="Rectangle 10"/>
          <p:cNvSpPr>
            <a:spLocks noChangeArrowheads="1"/>
          </p:cNvSpPr>
          <p:nvPr/>
        </p:nvSpPr>
        <p:spPr bwMode="auto">
          <a:xfrm>
            <a:off x="685800" y="4924961"/>
            <a:ext cx="7772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to download 500 files from Internet but your network bandwidth is not too wide to handle 500 downloads simultaneously so you want to download the files by 10 at a time. How you implement this?</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43359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Technical Questions (4)</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spcBef>
                <a:spcPts val="0"/>
              </a:spcBef>
            </a:pPr>
            <a:r>
              <a:rPr lang="en-US" dirty="0"/>
              <a:t>Web development questions (front-end):</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4"/>
          <p:cNvSpPr>
            <a:spLocks noChangeArrowheads="1"/>
          </p:cNvSpPr>
          <p:nvPr/>
        </p:nvSpPr>
        <p:spPr bwMode="auto">
          <a:xfrm>
            <a:off x="685800" y="2708464"/>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the meaning of the following CSS rule:</a:t>
            </a:r>
          </a:p>
          <a:p>
            <a:pPr eaLnBrk="0" hangingPunct="0">
              <a:spcBef>
                <a:spcPts val="60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.newscolumn {</a:t>
            </a:r>
          </a:p>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width: 400px;</a:t>
            </a:r>
          </a:p>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left;</a:t>
            </a:r>
          </a:p>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clear: both;</a:t>
            </a:r>
          </a:p>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1752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the difference between HTTP GET and POST requests.</a:t>
            </a:r>
          </a:p>
        </p:txBody>
      </p:sp>
      <p:sp>
        <p:nvSpPr>
          <p:cNvPr id="12" name="Rectangle 11"/>
          <p:cNvSpPr>
            <a:spLocks noChangeArrowheads="1"/>
          </p:cNvSpPr>
          <p:nvPr/>
        </p:nvSpPr>
        <p:spPr bwMode="auto">
          <a:xfrm>
            <a:off x="685800" y="4975086"/>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have a &lt;div&gt; element in a HTML page which is visible. How to hide the &lt;div&gt; with JavaScript?</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12"/>
          <p:cNvSpPr>
            <a:spLocks noChangeArrowheads="1"/>
          </p:cNvSpPr>
          <p:nvPr/>
        </p:nvSpPr>
        <p:spPr bwMode="auto">
          <a:xfrm>
            <a:off x="685800" y="59244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to do the above in jQuery?</a:t>
            </a:r>
          </a:p>
        </p:txBody>
      </p:sp>
    </p:spTree>
    <p:extLst>
      <p:ext uri="{BB962C8B-B14F-4D97-AF65-F5344CB8AC3E}">
        <p14:creationId xmlns:p14="http://schemas.microsoft.com/office/powerpoint/2010/main" val="686083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Technical Questions (5)</a:t>
            </a:r>
            <a:endParaRPr lang="en-US" dirty="0"/>
          </a:p>
        </p:txBody>
      </p:sp>
      <p:sp>
        <p:nvSpPr>
          <p:cNvPr id="3" name="Content Placeholder 2"/>
          <p:cNvSpPr>
            <a:spLocks noGrp="1"/>
          </p:cNvSpPr>
          <p:nvPr>
            <p:ph idx="1"/>
          </p:nvPr>
        </p:nvSpPr>
        <p:spPr>
          <a:xfrm>
            <a:off x="228600" y="838200"/>
            <a:ext cx="8686800" cy="5638800"/>
          </a:xfrm>
        </p:spPr>
        <p:txBody>
          <a:bodyPr/>
          <a:lstStyle/>
          <a:p>
            <a:pPr>
              <a:lnSpc>
                <a:spcPct val="100000"/>
              </a:lnSpc>
              <a:spcBef>
                <a:spcPts val="0"/>
              </a:spcBef>
            </a:pPr>
            <a:r>
              <a:rPr lang="en-US" dirty="0" smtClean="0"/>
              <a:t>Web development questions (server side):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 name="Rectangle 4"/>
          <p:cNvSpPr>
            <a:spLocks noChangeArrowheads="1"/>
          </p:cNvSpPr>
          <p:nvPr/>
        </p:nvSpPr>
        <p:spPr bwMode="auto">
          <a:xfrm>
            <a:off x="685800" y="2438400"/>
            <a:ext cx="77724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custom tag /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user control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 ASP.NET /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Java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based Web application? How it works? When we need this technology?</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15240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you could implement a shopping cart in ASP.NET / Java / PHP?</a:t>
            </a:r>
          </a:p>
        </p:txBody>
      </p:sp>
      <p:sp>
        <p:nvSpPr>
          <p:cNvPr id="12" name="Rectangle 11"/>
          <p:cNvSpPr>
            <a:spLocks noChangeArrowheads="1"/>
          </p:cNvSpPr>
          <p:nvPr/>
        </p:nvSpPr>
        <p:spPr bwMode="auto">
          <a:xfrm>
            <a:off x="685800" y="3657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AJAX and how it works?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AJAX in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ASP.NET / jQuery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PHP / Java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based Web application?</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12"/>
          <p:cNvSpPr>
            <a:spLocks noChangeArrowheads="1"/>
          </p:cNvSpPr>
          <p:nvPr/>
        </p:nvSpPr>
        <p:spPr bwMode="auto">
          <a:xfrm>
            <a:off x="685800" y="4572000"/>
            <a:ext cx="77724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have a list of products that have name, price and photo. We need to display them in a Web application. Describe the steps to do this in ASP.NET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Java / PHP.</a:t>
            </a:r>
          </a:p>
        </p:txBody>
      </p:sp>
      <p:sp>
        <p:nvSpPr>
          <p:cNvPr id="9" name="Rectangle 8"/>
          <p:cNvSpPr>
            <a:spLocks noChangeArrowheads="1"/>
          </p:cNvSpPr>
          <p:nvPr/>
        </p:nvSpPr>
        <p:spPr bwMode="auto">
          <a:xfrm>
            <a:off x="685800" y="57912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we implement URL rewriting in ASP.NET / Java Web application / PHP?</a:t>
            </a:r>
          </a:p>
        </p:txBody>
      </p:sp>
    </p:spTree>
    <p:extLst>
      <p:ext uri="{BB962C8B-B14F-4D97-AF65-F5344CB8AC3E}">
        <p14:creationId xmlns:p14="http://schemas.microsoft.com/office/powerpoint/2010/main" val="24952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Technical Questions (6)</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spcBef>
                <a:spcPts val="0"/>
              </a:spcBef>
            </a:pPr>
            <a:r>
              <a:rPr lang="en-US" dirty="0" smtClean="0"/>
              <a:t>Software engineering questions: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85800" y="270846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source control repository? Which source control software you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have used and when?</a:t>
            </a:r>
          </a:p>
        </p:txBody>
      </p:sp>
      <p:sp>
        <p:nvSpPr>
          <p:cNvPr id="8" name="Rectangle 7"/>
          <p:cNvSpPr>
            <a:spLocks noChangeArrowheads="1"/>
          </p:cNvSpPr>
          <p:nvPr/>
        </p:nvSpPr>
        <p:spPr bwMode="auto">
          <a:xfrm>
            <a:off x="685800" y="1752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software requirements specification (SRS)? What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the typical structure of such document?</a:t>
            </a:r>
          </a:p>
        </p:txBody>
      </p:sp>
      <p:sp>
        <p:nvSpPr>
          <p:cNvPr id="12" name="Rectangle 11"/>
          <p:cNvSpPr>
            <a:spLocks noChangeArrowheads="1"/>
          </p:cNvSpPr>
          <p:nvPr/>
        </p:nvSpPr>
        <p:spPr bwMode="auto">
          <a:xfrm>
            <a:off x="685800" y="3657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is unit testing? When we need it</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What unit testting frameworks you have used?</a:t>
            </a:r>
          </a:p>
        </p:txBody>
      </p:sp>
      <p:sp>
        <p:nvSpPr>
          <p:cNvPr id="13" name="Rectangle 12"/>
          <p:cNvSpPr>
            <a:spLocks noChangeArrowheads="1"/>
          </p:cNvSpPr>
          <p:nvPr/>
        </p:nvSpPr>
        <p:spPr bwMode="auto">
          <a:xfrm>
            <a:off x="685800" y="45974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the continous integration works?</a:t>
            </a:r>
          </a:p>
        </p:txBody>
      </p:sp>
      <p:sp>
        <p:nvSpPr>
          <p:cNvPr id="9" name="Rectangle 8"/>
          <p:cNvSpPr>
            <a:spLocks noChangeArrowheads="1"/>
          </p:cNvSpPr>
          <p:nvPr/>
        </p:nvSpPr>
        <p:spPr bwMode="auto">
          <a:xfrm>
            <a:off x="685800" y="526409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Explain what is agile development. What is SCRUM? Explain the most important practices of SCRUM.</a:t>
            </a:r>
          </a:p>
        </p:txBody>
      </p:sp>
    </p:spTree>
    <p:extLst>
      <p:ext uri="{BB962C8B-B14F-4D97-AF65-F5344CB8AC3E}">
        <p14:creationId xmlns:p14="http://schemas.microsoft.com/office/powerpoint/2010/main" val="2107260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683922"/>
            <a:ext cx="8229600" cy="685800"/>
          </a:xfrm>
        </p:spPr>
        <p:txBody>
          <a:bodyPr/>
          <a:lstStyle/>
          <a:p>
            <a:r>
              <a:rPr lang="en-US" dirty="0" smtClean="0"/>
              <a:t>Abstract Thinking Questions</a:t>
            </a:r>
            <a:endParaRPr lang="en-US" dirty="0"/>
          </a:p>
        </p:txBody>
      </p:sp>
      <p:sp>
        <p:nvSpPr>
          <p:cNvPr id="6" name="Subtitle 5"/>
          <p:cNvSpPr>
            <a:spLocks noGrp="1"/>
          </p:cNvSpPr>
          <p:nvPr>
            <p:ph type="subTitle" idx="1"/>
          </p:nvPr>
        </p:nvSpPr>
        <p:spPr>
          <a:xfrm>
            <a:off x="838200" y="5445922"/>
            <a:ext cx="7467600" cy="650078"/>
          </a:xfrm>
        </p:spPr>
        <p:txBody>
          <a:bodyPr/>
          <a:lstStyle/>
          <a:p>
            <a:r>
              <a:rPr lang="en-US" dirty="0" smtClean="0"/>
              <a:t>Puzzles, Unsolvable Problems</a:t>
            </a:r>
            <a:r>
              <a:rPr lang="en-US" smtClean="0"/>
              <a:t>, Etc</a:t>
            </a:r>
            <a:r>
              <a:rPr lang="en-US" dirty="0" smtClean="0"/>
              <a:t>.</a:t>
            </a:r>
            <a:endParaRPr lang="en-US" dirty="0"/>
          </a:p>
        </p:txBody>
      </p:sp>
      <p:pic>
        <p:nvPicPr>
          <p:cNvPr id="22530" name="Picture 2" descr="http://2.bp.blogspot.com/_GHp2s2v3Mx4/TQE0mYtKRKI/AAAAAAAABq8/fQgHL_JcnHU/s1600/brain+with+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838200"/>
            <a:ext cx="3305175" cy="3295651"/>
          </a:xfrm>
          <a:prstGeom prst="roundRect">
            <a:avLst>
              <a:gd name="adj" fmla="val 6262"/>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62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Thinking Questions</a:t>
            </a:r>
            <a:endParaRPr lang="en-US" dirty="0"/>
          </a:p>
        </p:txBody>
      </p:sp>
      <p:sp>
        <p:nvSpPr>
          <p:cNvPr id="3" name="Content Placeholder 2"/>
          <p:cNvSpPr>
            <a:spLocks noGrp="1"/>
          </p:cNvSpPr>
          <p:nvPr>
            <p:ph idx="1"/>
          </p:nvPr>
        </p:nvSpPr>
        <p:spPr>
          <a:xfrm>
            <a:off x="228600" y="886361"/>
            <a:ext cx="8686800" cy="5638800"/>
          </a:xfrm>
        </p:spPr>
        <p:txBody>
          <a:bodyPr/>
          <a:lstStyle/>
          <a:p>
            <a:pPr>
              <a:lnSpc>
                <a:spcPct val="100000"/>
              </a:lnSpc>
            </a:pPr>
            <a:r>
              <a:rPr lang="en-US" dirty="0" smtClean="0"/>
              <a:t>Questions in the category "</a:t>
            </a:r>
            <a:r>
              <a:rPr lang="en-US" dirty="0" smtClean="0">
                <a:solidFill>
                  <a:schemeClr val="accent5">
                    <a:lumMod val="20000"/>
                    <a:lumOff val="80000"/>
                  </a:schemeClr>
                </a:solidFill>
              </a:rPr>
              <a:t>abstract thinking</a:t>
            </a:r>
            <a:r>
              <a:rPr lang="en-US" dirty="0" smtClean="0"/>
              <a:t>" aim to check the level of alertness, ability to think and to attack unsolvable problems</a:t>
            </a:r>
          </a:p>
          <a:p>
            <a:pPr lvl="1">
              <a:lnSpc>
                <a:spcPct val="100000"/>
              </a:lnSpc>
            </a:pPr>
            <a:r>
              <a:rPr lang="en-US" dirty="0" smtClean="0"/>
              <a:t>In some cases there is no correct answer and your task is to demonstrate your thinking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 name="Rectangle 4"/>
          <p:cNvSpPr>
            <a:spLocks noChangeArrowheads="1"/>
          </p:cNvSpPr>
          <p:nvPr/>
        </p:nvSpPr>
        <p:spPr bwMode="auto">
          <a:xfrm>
            <a:off x="685800" y="36322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Estimate how many gas stations exist in Sofia.</a:t>
            </a:r>
          </a:p>
        </p:txBody>
      </p:sp>
      <p:sp>
        <p:nvSpPr>
          <p:cNvPr id="6" name="Rectangle 5"/>
          <p:cNvSpPr>
            <a:spLocks noChangeArrowheads="1"/>
          </p:cNvSpPr>
          <p:nvPr/>
        </p:nvSpPr>
        <p:spPr bwMode="auto">
          <a:xfrm>
            <a:off x="685800" y="426091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 you see the tree outside on the street? Can you calculate how many leaves it has?</a:t>
            </a:r>
          </a:p>
        </p:txBody>
      </p:sp>
      <p:sp>
        <p:nvSpPr>
          <p:cNvPr id="7" name="Rectangle 6"/>
          <p:cNvSpPr>
            <a:spLocks noChangeArrowheads="1"/>
          </p:cNvSpPr>
          <p:nvPr/>
        </p:nvSpPr>
        <p:spPr bwMode="auto">
          <a:xfrm>
            <a:off x="685800" y="5194420"/>
            <a:ext cx="7772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You have 8 balls. One of them is defective and weighs less than others. You have a balance to measure balls against each other. In 2 weighings how do you find the defective one?</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5103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55322"/>
            <a:ext cx="8229600" cy="685800"/>
          </a:xfrm>
        </p:spPr>
        <p:txBody>
          <a:bodyPr/>
          <a:lstStyle/>
          <a:p>
            <a:r>
              <a:rPr lang="en-US" dirty="0" smtClean="0"/>
              <a:t>Personal Character Questions</a:t>
            </a:r>
            <a:endParaRPr lang="en-US" dirty="0"/>
          </a:p>
        </p:txBody>
      </p:sp>
      <p:sp>
        <p:nvSpPr>
          <p:cNvPr id="6" name="Subtitle 5"/>
          <p:cNvSpPr>
            <a:spLocks noGrp="1"/>
          </p:cNvSpPr>
          <p:nvPr>
            <p:ph type="subTitle" idx="1"/>
          </p:nvPr>
        </p:nvSpPr>
        <p:spPr>
          <a:xfrm>
            <a:off x="609600" y="5334000"/>
            <a:ext cx="7924800" cy="990600"/>
          </a:xfrm>
        </p:spPr>
        <p:txBody>
          <a:bodyPr/>
          <a:lstStyle/>
          <a:p>
            <a:r>
              <a:rPr lang="en-US" dirty="0" smtClean="0"/>
              <a:t>Your Best and Worst Qualities, Ability to Work in a Team, How do you Handle a Stressful Situation?</a:t>
            </a:r>
            <a:endParaRPr lang="en-US" dirty="0"/>
          </a:p>
        </p:txBody>
      </p:sp>
      <p:pic>
        <p:nvPicPr>
          <p:cNvPr id="21506" name="Picture 2" descr="http://www.buzzle.com/img/articleImages/449101-271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1075167"/>
            <a:ext cx="4432300" cy="2959214"/>
          </a:xfrm>
          <a:prstGeom prst="roundRect">
            <a:avLst>
              <a:gd name="adj" fmla="val 3792"/>
            </a:avLst>
          </a:prstGeom>
          <a:noFill/>
          <a:ln>
            <a:solidFill>
              <a:schemeClr val="bg1">
                <a:lumMod val="50000"/>
                <a:lumOff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03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Typical Personal Character</a:t>
            </a:r>
            <a:br>
              <a:rPr lang="en-US" dirty="0" smtClean="0"/>
            </a:br>
            <a:r>
              <a:rPr lang="en-US" dirty="0" smtClean="0"/>
              <a:t>Assessment Questions</a:t>
            </a:r>
            <a:endParaRPr lang="en-US" dirty="0"/>
          </a:p>
        </p:txBody>
      </p:sp>
      <p:sp>
        <p:nvSpPr>
          <p:cNvPr id="3" name="Content Placeholder 2"/>
          <p:cNvSpPr>
            <a:spLocks noGrp="1"/>
          </p:cNvSpPr>
          <p:nvPr>
            <p:ph idx="1"/>
          </p:nvPr>
        </p:nvSpPr>
        <p:spPr>
          <a:xfrm>
            <a:off x="228600" y="1092200"/>
            <a:ext cx="8686800" cy="5486400"/>
          </a:xfrm>
        </p:spPr>
        <p:txBody>
          <a:bodyPr/>
          <a:lstStyle/>
          <a:p>
            <a:r>
              <a:rPr lang="en-US" dirty="0" smtClean="0"/>
              <a:t>Questions to assess your personal character:</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 name="Rectangle 4"/>
          <p:cNvSpPr>
            <a:spLocks noChangeArrowheads="1"/>
          </p:cNvSpPr>
          <p:nvPr/>
        </p:nvSpPr>
        <p:spPr bwMode="auto">
          <a:xfrm>
            <a:off x="685800" y="18067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ideal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software company from your dreams.</a:t>
            </a:r>
          </a:p>
        </p:txBody>
      </p:sp>
      <p:sp>
        <p:nvSpPr>
          <p:cNvPr id="6" name="Rectangle 5"/>
          <p:cNvSpPr>
            <a:spLocks noChangeArrowheads="1"/>
          </p:cNvSpPr>
          <p:nvPr/>
        </p:nvSpPr>
        <p:spPr bwMode="auto">
          <a:xfrm>
            <a:off x="685800" y="24163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Can you describe an ideal collague / team member?</a:t>
            </a:r>
          </a:p>
        </p:txBody>
      </p:sp>
      <p:sp>
        <p:nvSpPr>
          <p:cNvPr id="7" name="Rectangle 6"/>
          <p:cNvSpPr>
            <a:spLocks noChangeArrowheads="1"/>
          </p:cNvSpPr>
          <p:nvPr/>
        </p:nvSpPr>
        <p:spPr bwMode="auto">
          <a:xfrm>
            <a:off x="685800" y="3025914"/>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5 best personal character qualities?</a:t>
            </a:r>
          </a:p>
        </p:txBody>
      </p:sp>
      <p:sp>
        <p:nvSpPr>
          <p:cNvPr id="8" name="Rectangle 7"/>
          <p:cNvSpPr>
            <a:spLocks noChangeArrowheads="1"/>
          </p:cNvSpPr>
          <p:nvPr/>
        </p:nvSpPr>
        <p:spPr bwMode="auto">
          <a:xfrm>
            <a:off x="685800" y="36576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What are your 5 worst personal character qualities?</a:t>
            </a:r>
          </a:p>
        </p:txBody>
      </p:sp>
      <p:sp>
        <p:nvSpPr>
          <p:cNvPr id="9" name="Rectangle 8"/>
          <p:cNvSpPr>
            <a:spLocks noChangeArrowheads="1"/>
          </p:cNvSpPr>
          <p:nvPr/>
        </p:nvSpPr>
        <p:spPr bwMode="auto">
          <a:xfrm>
            <a:off x="685800" y="42672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What kind of sport do you practice? At which position do you play?</a:t>
            </a:r>
          </a:p>
        </p:txBody>
      </p:sp>
      <p:sp>
        <p:nvSpPr>
          <p:cNvPr id="10" name="Rectangle 9"/>
          <p:cNvSpPr>
            <a:spLocks noChangeArrowheads="1"/>
          </p:cNvSpPr>
          <p:nvPr/>
        </p:nvSpPr>
        <p:spPr bwMode="auto">
          <a:xfrm>
            <a:off x="685800" y="520071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What shall you do if you have a deadline until tomorrow and your project is not completed?</a:t>
            </a:r>
          </a:p>
        </p:txBody>
      </p:sp>
      <p:sp>
        <p:nvSpPr>
          <p:cNvPr id="11" name="Rectangle 10"/>
          <p:cNvSpPr>
            <a:spLocks noChangeArrowheads="1"/>
          </p:cNvSpPr>
          <p:nvPr/>
        </p:nvSpPr>
        <p:spPr bwMode="auto">
          <a:xfrm>
            <a:off x="685800" y="611511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resolve a conflict with a colleague?</a:t>
            </a:r>
          </a:p>
        </p:txBody>
      </p:sp>
    </p:spTree>
    <p:extLst>
      <p:ext uri="{BB962C8B-B14F-4D97-AF65-F5344CB8AC3E}">
        <p14:creationId xmlns:p14="http://schemas.microsoft.com/office/powerpoint/2010/main" val="228408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Job Interview?</a:t>
            </a:r>
          </a:p>
        </p:txBody>
      </p:sp>
      <p:sp>
        <p:nvSpPr>
          <p:cNvPr id="3" name="Content Placeholder 2"/>
          <p:cNvSpPr>
            <a:spLocks noGrp="1"/>
          </p:cNvSpPr>
          <p:nvPr>
            <p:ph idx="1"/>
          </p:nvPr>
        </p:nvSpPr>
        <p:spPr>
          <a:xfrm>
            <a:off x="228600" y="990600"/>
            <a:ext cx="8686800" cy="5638800"/>
          </a:xfrm>
        </p:spPr>
        <p:txBody>
          <a:bodyPr/>
          <a:lstStyle/>
          <a:p>
            <a:r>
              <a:rPr lang="en-US" dirty="0" smtClean="0"/>
              <a:t>A </a:t>
            </a:r>
            <a:r>
              <a:rPr lang="en-US" dirty="0" smtClean="0">
                <a:solidFill>
                  <a:schemeClr val="accent5">
                    <a:lumMod val="20000"/>
                    <a:lumOff val="80000"/>
                  </a:schemeClr>
                </a:solidFill>
              </a:rPr>
              <a:t>job interview </a:t>
            </a:r>
            <a:r>
              <a:rPr lang="en-US" dirty="0" smtClean="0"/>
              <a:t>is a meeting aimed to assess a candidate for a certain job position</a:t>
            </a:r>
          </a:p>
          <a:p>
            <a:pPr lvl="1"/>
            <a:r>
              <a:rPr lang="en-US" dirty="0" smtClean="0"/>
              <a:t>The candidate should prove he or she is the right person for the offered position</a:t>
            </a:r>
          </a:p>
          <a:p>
            <a:pPr lvl="1"/>
            <a:r>
              <a:rPr lang="en-US" dirty="0" smtClean="0"/>
              <a:t>The interviewers asses the </a:t>
            </a:r>
            <a:r>
              <a:rPr lang="en-US" dirty="0" smtClean="0">
                <a:solidFill>
                  <a:schemeClr val="accent5">
                    <a:lumMod val="20000"/>
                    <a:lumOff val="80000"/>
                  </a:schemeClr>
                </a:solidFill>
              </a:rPr>
              <a:t>skills</a:t>
            </a:r>
            <a:r>
              <a:rPr lang="en-US" dirty="0" smtClean="0"/>
              <a:t> of the candidate and his or her </a:t>
            </a:r>
            <a:r>
              <a:rPr lang="en-US" dirty="0" smtClean="0">
                <a:solidFill>
                  <a:schemeClr val="accent5">
                    <a:lumMod val="20000"/>
                    <a:lumOff val="80000"/>
                  </a:schemeClr>
                </a:solidFill>
              </a:rPr>
              <a:t>personality</a:t>
            </a:r>
          </a:p>
          <a:p>
            <a:pPr lvl="2"/>
            <a:r>
              <a:rPr lang="en-US" dirty="0" smtClean="0"/>
              <a:t>By questions and small tasks</a:t>
            </a:r>
          </a:p>
          <a:p>
            <a:pPr lvl="1"/>
            <a:r>
              <a:rPr lang="en-US" dirty="0"/>
              <a:t>The candidate tries to prove his or her skills</a:t>
            </a:r>
          </a:p>
          <a:p>
            <a:pPr lvl="1"/>
            <a:r>
              <a:rPr lang="en-US" dirty="0"/>
              <a:t>The candidate demonstrates his or her personal character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3312796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Typical Personal Character</a:t>
            </a:r>
            <a:br>
              <a:rPr lang="en-US" dirty="0" smtClean="0"/>
            </a:br>
            <a:r>
              <a:rPr lang="en-US" dirty="0" smtClean="0"/>
              <a:t>Assessment Questions (2)</a:t>
            </a:r>
            <a:endParaRPr lang="en-US" dirty="0"/>
          </a:p>
        </p:txBody>
      </p:sp>
      <p:sp>
        <p:nvSpPr>
          <p:cNvPr id="3" name="Content Placeholder 2"/>
          <p:cNvSpPr>
            <a:spLocks noGrp="1"/>
          </p:cNvSpPr>
          <p:nvPr>
            <p:ph idx="1"/>
          </p:nvPr>
        </p:nvSpPr>
        <p:spPr>
          <a:xfrm>
            <a:off x="228600" y="1219200"/>
            <a:ext cx="8686800" cy="5486400"/>
          </a:xfrm>
        </p:spPr>
        <p:txBody>
          <a:bodyPr/>
          <a:lstStyle/>
          <a:p>
            <a:r>
              <a:rPr lang="en-US" dirty="0" smtClean="0"/>
              <a:t>Questions to assess your personal character:</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 name="Rectangle 4"/>
          <p:cNvSpPr>
            <a:spLocks noChangeArrowheads="1"/>
          </p:cNvSpPr>
          <p:nvPr/>
        </p:nvSpPr>
        <p:spPr bwMode="auto">
          <a:xfrm>
            <a:off x="609600" y="1959114"/>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 you prefer to work independently or in a team?</a:t>
            </a:r>
          </a:p>
        </p:txBody>
      </p:sp>
      <p:sp>
        <p:nvSpPr>
          <p:cNvPr id="6" name="Rectangle 5"/>
          <p:cNvSpPr>
            <a:spLocks noChangeArrowheads="1"/>
          </p:cNvSpPr>
          <p:nvPr/>
        </p:nvSpPr>
        <p:spPr bwMode="auto">
          <a:xfrm>
            <a:off x="609600" y="264789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Give some examples of a team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work from your experience.</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609600" y="4854714"/>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Describe a difficult work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situation / project you have experienced and </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you overcame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a:t>
            </a:r>
          </a:p>
        </p:txBody>
      </p:sp>
      <p:sp>
        <p:nvSpPr>
          <p:cNvPr id="17" name="Rectangle 16"/>
          <p:cNvSpPr>
            <a:spLocks noChangeArrowheads="1"/>
          </p:cNvSpPr>
          <p:nvPr/>
        </p:nvSpPr>
        <p:spPr bwMode="auto">
          <a:xfrm>
            <a:off x="609600" y="33528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What does motivate you and what does not?</a:t>
            </a:r>
          </a:p>
        </p:txBody>
      </p:sp>
      <p:sp>
        <p:nvSpPr>
          <p:cNvPr id="18" name="Rectangle 17"/>
          <p:cNvSpPr>
            <a:spLocks noChangeArrowheads="1"/>
          </p:cNvSpPr>
          <p:nvPr/>
        </p:nvSpPr>
        <p:spPr bwMode="auto">
          <a:xfrm>
            <a:off x="609600" y="409569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How do you handle stress and pressure?</a:t>
            </a:r>
          </a:p>
        </p:txBody>
      </p:sp>
      <p:sp>
        <p:nvSpPr>
          <p:cNvPr id="19" name="Rectangle 18"/>
          <p:cNvSpPr>
            <a:spLocks noChangeArrowheads="1"/>
          </p:cNvSpPr>
          <p:nvPr/>
        </p:nvSpPr>
        <p:spPr bwMode="auto">
          <a:xfrm>
            <a:off x="609600" y="592449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How you can evaluate your results. What is success?</a:t>
            </a:r>
          </a:p>
        </p:txBody>
      </p:sp>
    </p:spTree>
    <p:extLst>
      <p:ext uri="{BB962C8B-B14F-4D97-AF65-F5344CB8AC3E}">
        <p14:creationId xmlns:p14="http://schemas.microsoft.com/office/powerpoint/2010/main" val="1315950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Typical Personal Character</a:t>
            </a:r>
            <a:br>
              <a:rPr lang="en-US" dirty="0" smtClean="0"/>
            </a:br>
            <a:r>
              <a:rPr lang="en-US" dirty="0" smtClean="0"/>
              <a:t>Assessment Questions (3)</a:t>
            </a:r>
            <a:endParaRPr lang="en-US" dirty="0"/>
          </a:p>
        </p:txBody>
      </p:sp>
      <p:sp>
        <p:nvSpPr>
          <p:cNvPr id="3" name="Content Placeholder 2"/>
          <p:cNvSpPr>
            <a:spLocks noGrp="1"/>
          </p:cNvSpPr>
          <p:nvPr>
            <p:ph idx="1"/>
          </p:nvPr>
        </p:nvSpPr>
        <p:spPr>
          <a:xfrm>
            <a:off x="228600" y="1219200"/>
            <a:ext cx="8686800" cy="5486400"/>
          </a:xfrm>
        </p:spPr>
        <p:txBody>
          <a:bodyPr/>
          <a:lstStyle/>
          <a:p>
            <a:r>
              <a:rPr lang="en-US" dirty="0" smtClean="0"/>
              <a:t>Questions to assess your personal character:</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 name="Rectangle 4"/>
          <p:cNvSpPr>
            <a:spLocks noChangeArrowheads="1"/>
          </p:cNvSpPr>
          <p:nvPr/>
        </p:nvSpPr>
        <p:spPr bwMode="auto">
          <a:xfrm>
            <a:off x="685800" y="1959114"/>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were your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responsibilities at your last job / last project?</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85800" y="2895600"/>
            <a:ext cx="7772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major challenges and problems did you face? How did you handle them?</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38608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Why are you leaving your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current job</a:t>
            </a: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685800" y="449580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interests you about this job?</a:t>
            </a:r>
            <a:endPar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85800" y="51624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challenges are you looking for in this position?</a:t>
            </a:r>
          </a:p>
        </p:txBody>
      </p:sp>
      <p:sp>
        <p:nvSpPr>
          <p:cNvPr id="13" name="Rectangle 12"/>
          <p:cNvSpPr>
            <a:spLocks noChangeArrowheads="1"/>
          </p:cNvSpPr>
          <p:nvPr/>
        </p:nvSpPr>
        <p:spPr bwMode="auto">
          <a:xfrm>
            <a:off x="685800" y="5848290"/>
            <a:ext cx="77724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Why we need to hire you, not someone else</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1595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683922"/>
            <a:ext cx="8229600" cy="685800"/>
          </a:xfrm>
        </p:spPr>
        <p:txBody>
          <a:bodyPr/>
          <a:lstStyle/>
          <a:p>
            <a:r>
              <a:rPr lang="en-US" dirty="0" smtClean="0"/>
              <a:t>The "Salary" Question</a:t>
            </a:r>
            <a:endParaRPr lang="en-US" dirty="0"/>
          </a:p>
        </p:txBody>
      </p:sp>
      <p:sp>
        <p:nvSpPr>
          <p:cNvPr id="6" name="Subtitle 5"/>
          <p:cNvSpPr>
            <a:spLocks noGrp="1"/>
          </p:cNvSpPr>
          <p:nvPr>
            <p:ph type="subTitle" idx="1"/>
          </p:nvPr>
        </p:nvSpPr>
        <p:spPr>
          <a:xfrm>
            <a:off x="838200" y="5445922"/>
            <a:ext cx="7467600" cy="650078"/>
          </a:xfrm>
        </p:spPr>
        <p:txBody>
          <a:bodyPr/>
          <a:lstStyle/>
          <a:p>
            <a:r>
              <a:rPr lang="en-US" dirty="0" smtClean="0"/>
              <a:t>How to Answer in the Best Way?</a:t>
            </a:r>
            <a:endParaRPr lang="en-US" dirty="0"/>
          </a:p>
        </p:txBody>
      </p:sp>
      <p:pic>
        <p:nvPicPr>
          <p:cNvPr id="20482" name="Picture 2" descr="http://infobulgaria.info/uploads/news/images/salary-increas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705600" y="1945478"/>
            <a:ext cx="1716959" cy="2057400"/>
          </a:xfrm>
          <a:prstGeom prst="roundRect">
            <a:avLst>
              <a:gd name="adj" fmla="val 4445"/>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20488" name="Picture 8" descr="http://www.stayonsearch.com/wp-content/uploads/2010/06/make-money-online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28134" y="1945478"/>
            <a:ext cx="2167466" cy="2057400"/>
          </a:xfrm>
          <a:prstGeom prst="roundRect">
            <a:avLst>
              <a:gd name="adj" fmla="val 4445"/>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pic>
        <p:nvPicPr>
          <p:cNvPr id="20490" name="Picture 10" descr="http://images.businessweek.com/ss/08/01/0131_homeprices_dissolution/image/6_mortg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022262"/>
            <a:ext cx="2971800" cy="2980616"/>
          </a:xfrm>
          <a:prstGeom prst="roundRect">
            <a:avLst>
              <a:gd name="adj" fmla="val 4445"/>
            </a:avLst>
          </a:prstGeom>
          <a:noFill/>
          <a:ln>
            <a:solidFill>
              <a:schemeClr val="accent5">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754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"Salary" Question</a:t>
            </a:r>
            <a:endParaRPr lang="en-US" dirty="0"/>
          </a:p>
        </p:txBody>
      </p:sp>
      <p:sp>
        <p:nvSpPr>
          <p:cNvPr id="3" name="Content Placeholder 2"/>
          <p:cNvSpPr>
            <a:spLocks noGrp="1"/>
          </p:cNvSpPr>
          <p:nvPr>
            <p:ph idx="1"/>
          </p:nvPr>
        </p:nvSpPr>
        <p:spPr>
          <a:xfrm>
            <a:off x="228600" y="914400"/>
            <a:ext cx="8686800" cy="5638800"/>
          </a:xfrm>
        </p:spPr>
        <p:txBody>
          <a:bodyPr/>
          <a:lstStyle/>
          <a:p>
            <a:pPr lvl="0">
              <a:lnSpc>
                <a:spcPct val="100000"/>
              </a:lnSpc>
              <a:buClr>
                <a:srgbClr val="46A6BD">
                  <a:lumMod val="40000"/>
                  <a:lumOff val="60000"/>
                </a:srgbClr>
              </a:buClr>
            </a:pPr>
            <a:r>
              <a:rPr lang="en-US" sz="3000" dirty="0"/>
              <a:t>The </a:t>
            </a:r>
            <a:r>
              <a:rPr lang="en-US" sz="3000" dirty="0" smtClean="0"/>
              <a:t>typical salary question is like this?</a:t>
            </a:r>
          </a:p>
          <a:p>
            <a:pPr lvl="0">
              <a:lnSpc>
                <a:spcPct val="100000"/>
              </a:lnSpc>
              <a:buClr>
                <a:srgbClr val="46A6BD">
                  <a:lumMod val="40000"/>
                  <a:lumOff val="60000"/>
                </a:srgbClr>
              </a:buClr>
            </a:pPr>
            <a:endParaRPr lang="en-US" sz="3000" dirty="0"/>
          </a:p>
          <a:p>
            <a:pPr>
              <a:lnSpc>
                <a:spcPct val="100000"/>
              </a:lnSpc>
            </a:pPr>
            <a:r>
              <a:rPr lang="en-US" sz="3000" dirty="0" smtClean="0">
                <a:solidFill>
                  <a:srgbClr val="CCFF66">
                    <a:lumMod val="40000"/>
                    <a:lumOff val="60000"/>
                  </a:srgbClr>
                </a:solidFill>
              </a:rPr>
              <a:t>Your </a:t>
            </a:r>
            <a:r>
              <a:rPr lang="en-US" sz="3000" dirty="0">
                <a:solidFill>
                  <a:srgbClr val="CCFF66">
                    <a:lumMod val="40000"/>
                    <a:lumOff val="60000"/>
                  </a:srgbClr>
                </a:solidFill>
              </a:rPr>
              <a:t>answer should demonstrate that your work is </a:t>
            </a:r>
            <a:r>
              <a:rPr lang="en-US" sz="3000" dirty="0" smtClean="0">
                <a:solidFill>
                  <a:srgbClr val="CCFF66">
                    <a:lumMod val="40000"/>
                    <a:lumOff val="60000"/>
                  </a:srgbClr>
                </a:solidFill>
              </a:rPr>
              <a:t>more </a:t>
            </a:r>
            <a:r>
              <a:rPr lang="en-US" sz="3000" dirty="0">
                <a:solidFill>
                  <a:srgbClr val="CCFF66">
                    <a:lumMod val="40000"/>
                    <a:lumOff val="60000"/>
                  </a:srgbClr>
                </a:solidFill>
              </a:rPr>
              <a:t>important than the payment</a:t>
            </a:r>
          </a:p>
          <a:p>
            <a:pPr>
              <a:lnSpc>
                <a:spcPct val="100000"/>
              </a:lnSpc>
            </a:pPr>
            <a:r>
              <a:rPr lang="en-US" sz="3000" dirty="0" smtClean="0">
                <a:solidFill>
                  <a:srgbClr val="CCFF66">
                    <a:lumMod val="40000"/>
                    <a:lumOff val="60000"/>
                  </a:srgbClr>
                </a:solidFill>
              </a:rPr>
              <a:t>Examples of possible answers:</a:t>
            </a:r>
            <a:endParaRPr lang="en-US" sz="3000" dirty="0">
              <a:solidFill>
                <a:srgbClr val="CCFF66">
                  <a:lumMod val="40000"/>
                  <a:lumOff val="60000"/>
                </a:srgbClr>
              </a:solidFill>
            </a:endParaRPr>
          </a:p>
          <a:p>
            <a:pPr>
              <a:lnSpc>
                <a:spcPct val="100000"/>
              </a:lnSpc>
            </a:pP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 name="Rectangle 4"/>
          <p:cNvSpPr>
            <a:spLocks noChangeArrowheads="1"/>
          </p:cNvSpPr>
          <p:nvPr/>
        </p:nvSpPr>
        <p:spPr bwMode="auto">
          <a:xfrm>
            <a:off x="533400" y="1544935"/>
            <a:ext cx="8077200"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4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What salary do you expect?</a:t>
            </a:r>
            <a:endParaRPr lang="en-US" sz="24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533400" y="3886200"/>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don't care about the payment. I want to work at the company for long-term and I believe that if my results are good I will be paid accordingly.</a:t>
            </a:r>
          </a:p>
        </p:txBody>
      </p:sp>
      <p:sp>
        <p:nvSpPr>
          <p:cNvPr id="7" name="Rectangle 6"/>
          <p:cNvSpPr>
            <a:spLocks noChangeArrowheads="1"/>
          </p:cNvSpPr>
          <p:nvPr/>
        </p:nvSpPr>
        <p:spPr bwMode="auto">
          <a:xfrm>
            <a:off x="533400" y="5156537"/>
            <a:ext cx="80772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understand that I have to learn a lot. Thus now I think I could start with a salary of XXX leva and in a year I expect to become more skillful and get a pay rise of YYY (or be fired if I don't meet your expectations).</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20543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"Salary" </a:t>
            </a:r>
            <a:r>
              <a:rPr lang="en-US" dirty="0" smtClean="0"/>
              <a:t>Question (2)</a:t>
            </a:r>
            <a:endParaRPr lang="en-US" dirty="0"/>
          </a:p>
        </p:txBody>
      </p:sp>
      <p:sp>
        <p:nvSpPr>
          <p:cNvPr id="3" name="Content Placeholder 2"/>
          <p:cNvSpPr>
            <a:spLocks noGrp="1"/>
          </p:cNvSpPr>
          <p:nvPr>
            <p:ph idx="1"/>
          </p:nvPr>
        </p:nvSpPr>
        <p:spPr>
          <a:xfrm>
            <a:off x="228600" y="990600"/>
            <a:ext cx="8686800" cy="5638800"/>
          </a:xfrm>
        </p:spPr>
        <p:txBody>
          <a:bodyPr/>
          <a:lstStyle/>
          <a:p>
            <a:r>
              <a:rPr lang="en-US" sz="3000" dirty="0" smtClean="0"/>
              <a:t>You always talk about a </a:t>
            </a:r>
            <a:r>
              <a:rPr lang="en-US" sz="3000" dirty="0" smtClean="0">
                <a:solidFill>
                  <a:schemeClr val="accent5">
                    <a:lumMod val="20000"/>
                    <a:lumOff val="80000"/>
                  </a:schemeClr>
                </a:solidFill>
              </a:rPr>
              <a:t>net salary </a:t>
            </a:r>
            <a:r>
              <a:rPr lang="en-US" sz="3000" dirty="0" smtClean="0"/>
              <a:t>(after all the taxes are deducted) for a full-time job (8 hours)</a:t>
            </a:r>
          </a:p>
          <a:p>
            <a:r>
              <a:rPr lang="en-US" sz="3000" dirty="0" smtClean="0"/>
              <a:t>Some candidates will say:</a:t>
            </a:r>
            <a:endParaRPr lang="en-US" sz="3000" dirty="0"/>
          </a:p>
          <a:p>
            <a:endParaRPr lang="en-US" sz="3000" dirty="0" smtClean="0"/>
          </a:p>
          <a:p>
            <a:pPr>
              <a:spcBef>
                <a:spcPts val="3000"/>
              </a:spcBef>
            </a:pPr>
            <a:r>
              <a:rPr lang="en-US" sz="3000" dirty="0"/>
              <a:t>Some </a:t>
            </a:r>
            <a:r>
              <a:rPr lang="en-US" sz="3000" dirty="0" smtClean="0"/>
              <a:t>companies have a policy for this case:</a:t>
            </a:r>
          </a:p>
          <a:p>
            <a:pPr>
              <a:spcBef>
                <a:spcPts val="2400"/>
              </a:spcBef>
            </a:pPr>
            <a:endParaRPr lang="en-US" sz="3000" dirty="0"/>
          </a:p>
          <a:p>
            <a:pPr>
              <a:spcBef>
                <a:spcPts val="2400"/>
              </a:spcBef>
            </a:pPr>
            <a:r>
              <a:rPr lang="en-US" sz="3000" dirty="0" smtClean="0"/>
              <a:t>Most companies will force you to say a certain number and you should say something – </a:t>
            </a:r>
            <a:r>
              <a:rPr lang="en-US" sz="3000" dirty="0" smtClean="0">
                <a:solidFill>
                  <a:schemeClr val="accent5">
                    <a:lumMod val="20000"/>
                    <a:lumOff val="80000"/>
                  </a:schemeClr>
                </a:solidFill>
              </a:rPr>
              <a:t>be ready</a:t>
            </a:r>
            <a:r>
              <a:rPr lang="en-US" sz="3000" dirty="0" smtClean="0"/>
              <a:t>!</a:t>
            </a:r>
            <a:endParaRPr lang="en-US" sz="3000" dirty="0"/>
          </a:p>
          <a:p>
            <a:pPr>
              <a:spcBef>
                <a:spcPts val="2400"/>
              </a:spcBef>
            </a:pPr>
            <a:endParaRPr lang="en-US" sz="3000" dirty="0" smtClean="0"/>
          </a:p>
          <a:p>
            <a:pPr>
              <a:spcBef>
                <a:spcPts val="2400"/>
              </a:spcBef>
            </a:pPr>
            <a:endParaRPr lang="en-US" sz="3000" dirty="0"/>
          </a:p>
          <a:p>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4"/>
          <p:cNvSpPr>
            <a:spLocks noChangeArrowheads="1"/>
          </p:cNvSpPr>
          <p:nvPr/>
        </p:nvSpPr>
        <p:spPr bwMode="auto">
          <a:xfrm>
            <a:off x="609600" y="2819400"/>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don't </a:t>
            </a: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know what salary to expect. Please make an offer for me.</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09600" y="4473714"/>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will be a junior developer (trainee). For this position our salary range is from XXX to YYY leva.</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997011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"Salary" </a:t>
            </a:r>
            <a:r>
              <a:rPr lang="en-US" dirty="0" smtClean="0"/>
              <a:t>Question (3)</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Typical net salary ranges (Sofia, January </a:t>
            </a:r>
            <a:r>
              <a:rPr lang="en-US" dirty="0" smtClean="0">
                <a:latin typeface="Consolas" pitchFamily="49" charset="0"/>
                <a:cs typeface="Consolas" pitchFamily="49" charset="0"/>
              </a:rPr>
              <a:t>2012</a:t>
            </a:r>
            <a:r>
              <a:rPr lang="en-US" dirty="0" smtClean="0"/>
              <a:t>) for full-time software engineer jobs:</a:t>
            </a:r>
          </a:p>
          <a:p>
            <a:pPr lvl="1"/>
            <a:r>
              <a:rPr lang="en-US" dirty="0"/>
              <a:t>Junior .NET / Java </a:t>
            </a:r>
            <a:r>
              <a:rPr lang="en-US" dirty="0" smtClean="0"/>
              <a:t>developer – </a:t>
            </a:r>
            <a:r>
              <a:rPr lang="en-US" dirty="0" smtClean="0">
                <a:latin typeface="Consolas" pitchFamily="49" charset="0"/>
                <a:cs typeface="Consolas" pitchFamily="49" charset="0"/>
              </a:rPr>
              <a:t>900</a:t>
            </a:r>
            <a:r>
              <a:rPr lang="en-US" dirty="0" smtClean="0"/>
              <a:t>-</a:t>
            </a:r>
            <a:r>
              <a:rPr lang="en-US" dirty="0" smtClean="0">
                <a:latin typeface="Consolas" pitchFamily="49" charset="0"/>
                <a:cs typeface="Consolas" pitchFamily="49" charset="0"/>
              </a:rPr>
              <a:t>1300</a:t>
            </a:r>
            <a:r>
              <a:rPr lang="en-US" dirty="0" smtClean="0"/>
              <a:t> leva</a:t>
            </a:r>
          </a:p>
          <a:p>
            <a:pPr lvl="1"/>
            <a:r>
              <a:rPr lang="en-US" dirty="0"/>
              <a:t>Junior </a:t>
            </a:r>
            <a:r>
              <a:rPr lang="en-US" dirty="0" smtClean="0"/>
              <a:t>PHP / Web site developer </a:t>
            </a:r>
            <a:r>
              <a:rPr lang="en-US" dirty="0"/>
              <a:t>– </a:t>
            </a:r>
            <a:r>
              <a:rPr lang="en-US" dirty="0" smtClean="0">
                <a:latin typeface="Consolas" pitchFamily="49" charset="0"/>
                <a:cs typeface="Consolas" pitchFamily="49" charset="0"/>
              </a:rPr>
              <a:t>600</a:t>
            </a:r>
            <a:r>
              <a:rPr lang="en-US" dirty="0" smtClean="0"/>
              <a:t>-</a:t>
            </a:r>
            <a:r>
              <a:rPr lang="en-US" dirty="0" smtClean="0">
                <a:latin typeface="Consolas" pitchFamily="49" charset="0"/>
                <a:cs typeface="Consolas" pitchFamily="49" charset="0"/>
              </a:rPr>
              <a:t>900</a:t>
            </a:r>
            <a:r>
              <a:rPr lang="en-US" dirty="0" smtClean="0"/>
              <a:t> leva</a:t>
            </a:r>
          </a:p>
          <a:p>
            <a:pPr lvl="1"/>
            <a:r>
              <a:rPr lang="en-US" dirty="0" smtClean="0"/>
              <a:t>Junior QA engineer – </a:t>
            </a:r>
            <a:r>
              <a:rPr lang="en-US" dirty="0" smtClean="0">
                <a:latin typeface="Consolas" pitchFamily="49" charset="0"/>
                <a:cs typeface="Consolas" pitchFamily="49" charset="0"/>
              </a:rPr>
              <a:t>600</a:t>
            </a:r>
            <a:r>
              <a:rPr lang="en-US" dirty="0" smtClean="0"/>
              <a:t>-</a:t>
            </a:r>
            <a:r>
              <a:rPr lang="en-US" dirty="0" smtClean="0">
                <a:latin typeface="Consolas" pitchFamily="49" charset="0"/>
                <a:cs typeface="Consolas" pitchFamily="49" charset="0"/>
              </a:rPr>
              <a:t>900</a:t>
            </a:r>
            <a:r>
              <a:rPr lang="en-US" dirty="0" smtClean="0"/>
              <a:t> leva</a:t>
            </a:r>
          </a:p>
          <a:p>
            <a:pPr lvl="1"/>
            <a:r>
              <a:rPr lang="en-US" dirty="0" smtClean="0"/>
              <a:t>Junior support officer – </a:t>
            </a:r>
            <a:r>
              <a:rPr lang="en-US" dirty="0">
                <a:latin typeface="Consolas" pitchFamily="49" charset="0"/>
                <a:cs typeface="Consolas" pitchFamily="49" charset="0"/>
              </a:rPr>
              <a:t>4</a:t>
            </a:r>
            <a:r>
              <a:rPr lang="en-US" dirty="0" smtClean="0">
                <a:latin typeface="Consolas" pitchFamily="49" charset="0"/>
                <a:cs typeface="Consolas" pitchFamily="49" charset="0"/>
              </a:rPr>
              <a:t>00</a:t>
            </a:r>
            <a:r>
              <a:rPr lang="en-US" dirty="0" smtClean="0"/>
              <a:t>-</a:t>
            </a:r>
            <a:r>
              <a:rPr lang="en-US" dirty="0" smtClean="0">
                <a:latin typeface="Consolas" pitchFamily="49" charset="0"/>
                <a:cs typeface="Consolas" pitchFamily="49" charset="0"/>
              </a:rPr>
              <a:t>700</a:t>
            </a:r>
            <a:r>
              <a:rPr lang="en-US" dirty="0" smtClean="0"/>
              <a:t> leva</a:t>
            </a:r>
          </a:p>
          <a:p>
            <a:pPr lvl="1"/>
            <a:r>
              <a:rPr lang="en-US" dirty="0"/>
              <a:t>Junior </a:t>
            </a:r>
            <a:r>
              <a:rPr lang="en-US" dirty="0" smtClean="0"/>
              <a:t>system administrator </a:t>
            </a:r>
            <a:r>
              <a:rPr lang="en-US" dirty="0"/>
              <a:t>– </a:t>
            </a:r>
            <a:r>
              <a:rPr lang="en-US" dirty="0" smtClean="0">
                <a:latin typeface="Consolas" pitchFamily="49" charset="0"/>
                <a:cs typeface="Consolas" pitchFamily="49" charset="0"/>
              </a:rPr>
              <a:t>600</a:t>
            </a:r>
            <a:r>
              <a:rPr lang="en-US" dirty="0" smtClean="0"/>
              <a:t>-</a:t>
            </a:r>
            <a:r>
              <a:rPr lang="en-US" dirty="0">
                <a:latin typeface="Consolas" pitchFamily="49" charset="0"/>
                <a:cs typeface="Consolas" pitchFamily="49" charset="0"/>
              </a:rPr>
              <a:t>9</a:t>
            </a:r>
            <a:r>
              <a:rPr lang="en-US" dirty="0" smtClean="0">
                <a:latin typeface="Consolas" pitchFamily="49" charset="0"/>
                <a:cs typeface="Consolas" pitchFamily="49" charset="0"/>
              </a:rPr>
              <a:t>00</a:t>
            </a:r>
            <a:r>
              <a:rPr lang="en-US" dirty="0" smtClean="0"/>
              <a:t> </a:t>
            </a:r>
            <a:r>
              <a:rPr lang="en-US" dirty="0"/>
              <a:t>leva</a:t>
            </a:r>
            <a:endParaRPr lang="en-US" dirty="0" smtClean="0"/>
          </a:p>
          <a:p>
            <a:r>
              <a:rPr lang="en-US" dirty="0" smtClean="0"/>
              <a:t>After a </a:t>
            </a:r>
            <a:r>
              <a:rPr lang="en-US" dirty="0" smtClean="0">
                <a:latin typeface="Consolas" pitchFamily="49" charset="0"/>
                <a:cs typeface="Consolas" pitchFamily="49" charset="0"/>
              </a:rPr>
              <a:t>1-1.5</a:t>
            </a:r>
            <a:r>
              <a:rPr lang="en-US" dirty="0" smtClean="0"/>
              <a:t> years you could expect twice</a:t>
            </a:r>
          </a:p>
          <a:p>
            <a:r>
              <a:rPr lang="en-US" dirty="0"/>
              <a:t>Senior developer (4-5 years) – </a:t>
            </a:r>
            <a:r>
              <a:rPr lang="en-US" dirty="0" smtClean="0">
                <a:latin typeface="Consolas" pitchFamily="49" charset="0"/>
                <a:cs typeface="Consolas" pitchFamily="49" charset="0"/>
              </a:rPr>
              <a:t>2000-3000</a:t>
            </a:r>
            <a:r>
              <a:rPr lang="en-US" dirty="0" smtClean="0"/>
              <a:t> </a:t>
            </a:r>
            <a:r>
              <a:rPr lang="en-US" dirty="0"/>
              <a:t>leva</a:t>
            </a:r>
          </a:p>
          <a:p>
            <a:pPr lvl="1"/>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4045767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4267200"/>
            <a:ext cx="7010400" cy="1447800"/>
          </a:xfrm>
        </p:spPr>
        <p:txBody>
          <a:bodyPr/>
          <a:lstStyle/>
          <a:p>
            <a:r>
              <a:rPr lang="en-US" dirty="0"/>
              <a:t>Typical Mistakes and How to Avoid Them?</a:t>
            </a:r>
          </a:p>
        </p:txBody>
      </p:sp>
      <p:sp>
        <p:nvSpPr>
          <p:cNvPr id="6" name="Subtitle 5"/>
          <p:cNvSpPr>
            <a:spLocks noGrp="1"/>
          </p:cNvSpPr>
          <p:nvPr>
            <p:ph type="subTitle" idx="1"/>
          </p:nvPr>
        </p:nvSpPr>
        <p:spPr>
          <a:xfrm>
            <a:off x="1143000" y="5679279"/>
            <a:ext cx="6858000" cy="721521"/>
          </a:xfrm>
        </p:spPr>
        <p:txBody>
          <a:bodyPr/>
          <a:lstStyle/>
          <a:p>
            <a:r>
              <a:rPr lang="en-US" dirty="0" smtClean="0"/>
              <a:t>One Wrong Word Could Spoil the Deal!</a:t>
            </a:r>
            <a:endParaRPr lang="en-US" dirty="0"/>
          </a:p>
        </p:txBody>
      </p:sp>
      <p:pic>
        <p:nvPicPr>
          <p:cNvPr id="4098" name="Picture 2" descr="http://leadershipfreak.files.wordpress.com/2010/02/mistak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18" y="933450"/>
            <a:ext cx="4133964" cy="2876550"/>
          </a:xfrm>
          <a:prstGeom prst="roundRect">
            <a:avLst>
              <a:gd name="adj" fmla="val 3422"/>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2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Mistakes</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Never say bad words </a:t>
            </a:r>
            <a:r>
              <a:rPr lang="en-US" dirty="0" smtClean="0"/>
              <a:t>about former employers, colleagues, etc. (don’t hate anyone)</a:t>
            </a:r>
          </a:p>
          <a:p>
            <a:pPr lvl="1"/>
            <a:r>
              <a:rPr lang="en-US" dirty="0" smtClean="0"/>
              <a:t>Always </a:t>
            </a:r>
            <a:r>
              <a:rPr lang="en-US" dirty="0" smtClean="0">
                <a:solidFill>
                  <a:schemeClr val="accent5">
                    <a:lumMod val="20000"/>
                    <a:lumOff val="80000"/>
                  </a:schemeClr>
                </a:solidFill>
              </a:rPr>
              <a:t>be positive</a:t>
            </a:r>
            <a:r>
              <a:rPr lang="en-US" dirty="0" smtClean="0"/>
              <a:t>!</a:t>
            </a:r>
          </a:p>
          <a:p>
            <a:r>
              <a:rPr lang="en-US" dirty="0" smtClean="0"/>
              <a:t>Typical "catch-you" question</a:t>
            </a:r>
            <a:endParaRPr lang="en-US" dirty="0"/>
          </a:p>
          <a:p>
            <a:endParaRPr lang="en-US" dirty="0" smtClean="0"/>
          </a:p>
          <a:p>
            <a:pPr>
              <a:spcBef>
                <a:spcPts val="3000"/>
              </a:spcBef>
            </a:pPr>
            <a:r>
              <a:rPr lang="en-US" dirty="0" smtClean="0"/>
              <a:t>Possible nice answer: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09600" y="3581400"/>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have colleagues or classmates who you can't stand? What were they? Why you can't stand them?</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09600" y="5159514"/>
            <a:ext cx="79248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Generally I can stand anyone. I don't like too much XXX kind of people but if I need to work in a team with such colleagues I will defenitely find a way.</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76265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Mistakes</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t>Generally all kinds of </a:t>
            </a:r>
            <a:r>
              <a:rPr lang="en-US" dirty="0" smtClean="0">
                <a:solidFill>
                  <a:schemeClr val="accent5">
                    <a:lumMod val="20000"/>
                    <a:lumOff val="80000"/>
                  </a:schemeClr>
                </a:solidFill>
              </a:rPr>
              <a:t>inadequate claims or pretentions are evil</a:t>
            </a:r>
          </a:p>
          <a:p>
            <a:pPr lvl="1"/>
            <a:r>
              <a:rPr lang="en-US" dirty="0" smtClean="0"/>
              <a:t>Requesting too high salary, too high position, too short work-time (less than 8 hours / day)</a:t>
            </a:r>
          </a:p>
          <a:p>
            <a:r>
              <a:rPr lang="en-US" dirty="0" smtClean="0"/>
              <a:t>Being negative about something or someone</a:t>
            </a:r>
          </a:p>
          <a:p>
            <a:pPr lvl="1"/>
            <a:r>
              <a:rPr lang="en-US" dirty="0" smtClean="0"/>
              <a:t>Be positive, be successful, be skillful, be professional, don't blame somebody else!</a:t>
            </a:r>
          </a:p>
          <a:p>
            <a:r>
              <a:rPr lang="en-US" dirty="0" smtClean="0"/>
              <a:t>You should demonstrate high motivation to work hard for long-term</a:t>
            </a:r>
          </a:p>
          <a:p>
            <a:pPr lvl="1"/>
            <a:r>
              <a:rPr lang="en-US" dirty="0" smtClean="0"/>
              <a:t>Anything confirming the opposite is harmful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1982622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Typical Mistakes (2)</a:t>
            </a:r>
            <a:endParaRPr lang="en-US" dirty="0"/>
          </a:p>
        </p:txBody>
      </p:sp>
      <p:sp>
        <p:nvSpPr>
          <p:cNvPr id="3" name="Content Placeholder 2"/>
          <p:cNvSpPr>
            <a:spLocks noGrp="1"/>
          </p:cNvSpPr>
          <p:nvPr>
            <p:ph idx="1"/>
          </p:nvPr>
        </p:nvSpPr>
        <p:spPr/>
        <p:txBody>
          <a:bodyPr/>
          <a:lstStyle/>
          <a:p>
            <a:r>
              <a:rPr lang="en-US" dirty="0" smtClean="0"/>
              <a:t>Requesting too high salary</a:t>
            </a:r>
            <a:endParaRPr lang="en-US" dirty="0"/>
          </a:p>
          <a:p>
            <a:endParaRPr lang="en-US" dirty="0" smtClean="0"/>
          </a:p>
          <a:p>
            <a:pPr>
              <a:spcBef>
                <a:spcPts val="3000"/>
              </a:spcBef>
            </a:pPr>
            <a:r>
              <a:rPr lang="en-US" dirty="0" smtClean="0"/>
              <a:t>Requesting too high position for a start</a:t>
            </a:r>
            <a:endParaRPr lang="en-US" dirty="0"/>
          </a:p>
          <a:p>
            <a:endParaRPr lang="en-US" dirty="0" smtClean="0"/>
          </a:p>
          <a:p>
            <a:pPr>
              <a:spcBef>
                <a:spcPts val="3000"/>
              </a:spcBef>
            </a:pPr>
            <a:r>
              <a:rPr lang="en-US" dirty="0" smtClean="0"/>
              <a:t>You should always show willingness to work for a long-term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 name="Rectangle 4"/>
          <p:cNvSpPr>
            <a:spLocks noChangeArrowheads="1"/>
          </p:cNvSpPr>
          <p:nvPr/>
        </p:nvSpPr>
        <p:spPr bwMode="auto">
          <a:xfrm>
            <a:off x="609600" y="1752600"/>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 is my first job and I want to start with 1800 leva net salary because I am very smart and experienced.</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09600" y="5464314"/>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will work in your company for few months and will go abroad for a better job after I get some experience.</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09600" y="3352800"/>
            <a:ext cx="7924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want to start a job at some management position because I have graduated University in UK.</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6201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Overcome the Stress?</a:t>
            </a:r>
            <a:endParaRPr lang="en-US" dirty="0"/>
          </a:p>
        </p:txBody>
      </p:sp>
      <p:sp>
        <p:nvSpPr>
          <p:cNvPr id="3" name="Content Placeholder 2"/>
          <p:cNvSpPr>
            <a:spLocks noGrp="1"/>
          </p:cNvSpPr>
          <p:nvPr>
            <p:ph idx="1"/>
          </p:nvPr>
        </p:nvSpPr>
        <p:spPr>
          <a:xfrm>
            <a:off x="228600" y="990600"/>
            <a:ext cx="8686800" cy="5638800"/>
          </a:xfrm>
        </p:spPr>
        <p:txBody>
          <a:bodyPr/>
          <a:lstStyle/>
          <a:p>
            <a:pPr>
              <a:lnSpc>
                <a:spcPts val="4000"/>
              </a:lnSpc>
            </a:pPr>
            <a:r>
              <a:rPr lang="en-US" dirty="0" smtClean="0"/>
              <a:t>The job interview is a </a:t>
            </a:r>
            <a:r>
              <a:rPr lang="en-US" dirty="0" smtClean="0">
                <a:solidFill>
                  <a:schemeClr val="accent5">
                    <a:lumMod val="20000"/>
                    <a:lumOff val="80000"/>
                  </a:schemeClr>
                </a:solidFill>
              </a:rPr>
              <a:t>stressful situation</a:t>
            </a:r>
            <a:r>
              <a:rPr lang="en-US" dirty="0" smtClean="0"/>
              <a:t>!</a:t>
            </a:r>
          </a:p>
          <a:p>
            <a:pPr lvl="1">
              <a:lnSpc>
                <a:spcPts val="4000"/>
              </a:lnSpc>
            </a:pPr>
            <a:r>
              <a:rPr lang="en-US" dirty="0" smtClean="0"/>
              <a:t>You need to present yourself in the best way</a:t>
            </a:r>
          </a:p>
          <a:p>
            <a:pPr lvl="1">
              <a:lnSpc>
                <a:spcPts val="4000"/>
              </a:lnSpc>
            </a:pPr>
            <a:r>
              <a:rPr lang="en-US" dirty="0" smtClean="0"/>
              <a:t>In most cases candidates fail to demonstrate their skills due to stress</a:t>
            </a:r>
          </a:p>
          <a:p>
            <a:pPr>
              <a:lnSpc>
                <a:spcPts val="4000"/>
              </a:lnSpc>
            </a:pPr>
            <a:r>
              <a:rPr lang="en-US" dirty="0" smtClean="0"/>
              <a:t>How to </a:t>
            </a:r>
            <a:r>
              <a:rPr lang="en-US" dirty="0" smtClean="0">
                <a:solidFill>
                  <a:schemeClr val="accent5">
                    <a:lumMod val="20000"/>
                    <a:lumOff val="80000"/>
                  </a:schemeClr>
                </a:solidFill>
              </a:rPr>
              <a:t>overcome the stress</a:t>
            </a:r>
            <a:r>
              <a:rPr lang="en-US" dirty="0" smtClean="0"/>
              <a:t>?</a:t>
            </a:r>
          </a:p>
          <a:p>
            <a:pPr lvl="1">
              <a:lnSpc>
                <a:spcPts val="4000"/>
              </a:lnSpc>
            </a:pPr>
            <a:r>
              <a:rPr lang="en-US" dirty="0" smtClean="0"/>
              <a:t>Just be well prepared!</a:t>
            </a:r>
          </a:p>
          <a:p>
            <a:pPr lvl="1">
              <a:lnSpc>
                <a:spcPts val="4000"/>
              </a:lnSpc>
            </a:pPr>
            <a:r>
              <a:rPr lang="en-US" dirty="0" smtClean="0"/>
              <a:t>Prepare yourself for the technical</a:t>
            </a:r>
            <a:br>
              <a:rPr lang="en-US" dirty="0" smtClean="0"/>
            </a:br>
            <a:r>
              <a:rPr lang="en-US" dirty="0" smtClean="0"/>
              <a:t>and non-technical questions</a:t>
            </a:r>
          </a:p>
          <a:p>
            <a:pPr lvl="1">
              <a:lnSpc>
                <a:spcPts val="4000"/>
              </a:lnSpc>
            </a:pPr>
            <a:r>
              <a:rPr lang="en-US" dirty="0" smtClean="0"/>
              <a:t>Expect the questions and have good answers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2050" name="Picture 2" descr="http://www.northshorehypnosis.com/StressFre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3175000"/>
            <a:ext cx="1676400" cy="2514600"/>
          </a:xfrm>
          <a:prstGeom prst="roundRect">
            <a:avLst>
              <a:gd name="adj" fmla="val 3788"/>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207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Mistakes (3)</a:t>
            </a:r>
            <a:endParaRPr lang="en-US" dirty="0"/>
          </a:p>
        </p:txBody>
      </p:sp>
      <p:sp>
        <p:nvSpPr>
          <p:cNvPr id="3" name="Content Placeholder 2"/>
          <p:cNvSpPr>
            <a:spLocks noGrp="1"/>
          </p:cNvSpPr>
          <p:nvPr>
            <p:ph idx="1"/>
          </p:nvPr>
        </p:nvSpPr>
        <p:spPr>
          <a:xfrm>
            <a:off x="228600" y="990600"/>
            <a:ext cx="8686800" cy="5638800"/>
          </a:xfrm>
        </p:spPr>
        <p:txBody>
          <a:bodyPr/>
          <a:lstStyle/>
          <a:p>
            <a:r>
              <a:rPr lang="en-US" dirty="0" smtClean="0"/>
              <a:t>Putting university / exams as your first priority</a:t>
            </a:r>
          </a:p>
          <a:p>
            <a:endParaRPr lang="en-US" dirty="0"/>
          </a:p>
          <a:p>
            <a:endParaRPr lang="en-US" dirty="0" smtClean="0"/>
          </a:p>
          <a:p>
            <a:pPr>
              <a:spcBef>
                <a:spcPts val="3000"/>
              </a:spcBef>
            </a:pPr>
            <a:r>
              <a:rPr lang="en-US" dirty="0" smtClean="0"/>
              <a:t>You could say the same in a better way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5" name="Rectangle 4"/>
          <p:cNvSpPr>
            <a:spLocks noChangeArrowheads="1"/>
          </p:cNvSpPr>
          <p:nvPr/>
        </p:nvSpPr>
        <p:spPr bwMode="auto">
          <a:xfrm>
            <a:off x="609600" y="1676400"/>
            <a:ext cx="7924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want to start working but my University education is my first priority. Thus I will be unable to come at work each Tuesday and each Wednesday and when I have tests, exams and projects.</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09600" y="3940314"/>
            <a:ext cx="79248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My first priority is my job. In the same time I have some commitments in the University but I am flexible to do my best to move them out of working time. Sometimes (e.g. once monthly) I will have to take tests / exams in the University and I hope we could find a way to avoid harmful consequences for my projects at work due to my eventual absence. Do you think this would be possible?</a:t>
            </a:r>
            <a:endParaRPr lang="en-US" sz="20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91015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4419600"/>
            <a:ext cx="7010400" cy="990600"/>
          </a:xfrm>
        </p:spPr>
        <p:txBody>
          <a:bodyPr/>
          <a:lstStyle/>
          <a:p>
            <a:r>
              <a:rPr lang="en-US" dirty="0" smtClean="0"/>
              <a:t>Other Hints</a:t>
            </a:r>
            <a:endParaRPr lang="en-US" dirty="0"/>
          </a:p>
        </p:txBody>
      </p:sp>
      <p:sp>
        <p:nvSpPr>
          <p:cNvPr id="6" name="Subtitle 5"/>
          <p:cNvSpPr>
            <a:spLocks noGrp="1"/>
          </p:cNvSpPr>
          <p:nvPr>
            <p:ph type="subTitle" idx="1"/>
          </p:nvPr>
        </p:nvSpPr>
        <p:spPr>
          <a:xfrm>
            <a:off x="1143000" y="5334000"/>
            <a:ext cx="6858000" cy="721521"/>
          </a:xfrm>
        </p:spPr>
        <p:txBody>
          <a:bodyPr/>
          <a:lstStyle/>
          <a:p>
            <a:r>
              <a:rPr lang="en-US" dirty="0" smtClean="0"/>
              <a:t>Do not Come Late, Usual Dressing, …</a:t>
            </a:r>
            <a:endParaRPr lang="en-US" dirty="0"/>
          </a:p>
        </p:txBody>
      </p:sp>
      <p:pic>
        <p:nvPicPr>
          <p:cNvPr id="25602" name="Picture 2" descr="http://www.portpix.com.au/picts/hints-and-tip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990600"/>
            <a:ext cx="3648074" cy="301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947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Hints</a:t>
            </a:r>
            <a:endParaRPr lang="en-US" dirty="0"/>
          </a:p>
        </p:txBody>
      </p:sp>
      <p:sp>
        <p:nvSpPr>
          <p:cNvPr id="3" name="Content Placeholder 2"/>
          <p:cNvSpPr>
            <a:spLocks noGrp="1"/>
          </p:cNvSpPr>
          <p:nvPr>
            <p:ph idx="1"/>
          </p:nvPr>
        </p:nvSpPr>
        <p:spPr/>
        <p:txBody>
          <a:bodyPr/>
          <a:lstStyle/>
          <a:p>
            <a:r>
              <a:rPr lang="en-US" dirty="0" smtClean="0"/>
              <a:t>Be sure to </a:t>
            </a:r>
            <a:r>
              <a:rPr lang="en-US" dirty="0" smtClean="0">
                <a:solidFill>
                  <a:schemeClr val="accent5">
                    <a:lumMod val="20000"/>
                    <a:lumOff val="80000"/>
                  </a:schemeClr>
                </a:solidFill>
              </a:rPr>
              <a:t>come exactly at the appointed time</a:t>
            </a:r>
          </a:p>
          <a:p>
            <a:pPr lvl="1"/>
            <a:r>
              <a:rPr lang="en-US" dirty="0" smtClean="0"/>
              <a:t>Not earlier, not later!</a:t>
            </a:r>
          </a:p>
          <a:p>
            <a:pPr lvl="1"/>
            <a:r>
              <a:rPr lang="en-US" dirty="0" smtClean="0"/>
              <a:t>Eventually come </a:t>
            </a:r>
            <a:r>
              <a:rPr lang="en-US" dirty="0" smtClean="0">
                <a:latin typeface="Consolas" pitchFamily="49" charset="0"/>
                <a:cs typeface="Consolas" pitchFamily="49" charset="0"/>
              </a:rPr>
              <a:t>5</a:t>
            </a:r>
            <a:r>
              <a:rPr lang="en-US" dirty="0" smtClean="0"/>
              <a:t> minutes ahead</a:t>
            </a:r>
          </a:p>
          <a:p>
            <a:r>
              <a:rPr lang="en-US" dirty="0" smtClean="0"/>
              <a:t>Dressing code</a:t>
            </a:r>
          </a:p>
          <a:p>
            <a:pPr lvl="1"/>
            <a:r>
              <a:rPr lang="en-US" dirty="0" smtClean="0"/>
              <a:t>Be sure to come with </a:t>
            </a:r>
            <a:r>
              <a:rPr lang="en-US" dirty="0" smtClean="0">
                <a:solidFill>
                  <a:schemeClr val="accent5">
                    <a:lumMod val="20000"/>
                    <a:lumOff val="80000"/>
                  </a:schemeClr>
                </a:solidFill>
              </a:rPr>
              <a:t>clean dresses </a:t>
            </a:r>
            <a:r>
              <a:rPr lang="en-US" dirty="0" smtClean="0"/>
              <a:t>and shoes</a:t>
            </a:r>
          </a:p>
          <a:p>
            <a:pPr lvl="1"/>
            <a:r>
              <a:rPr lang="en-US" dirty="0"/>
              <a:t>Dress yourself in your </a:t>
            </a:r>
            <a:r>
              <a:rPr lang="en-US" dirty="0" smtClean="0"/>
              <a:t>everyday style</a:t>
            </a:r>
          </a:p>
          <a:p>
            <a:pPr lvl="2"/>
            <a:r>
              <a:rPr lang="en-US" dirty="0" smtClean="0"/>
              <a:t>Software engineers do not need to wear a suit</a:t>
            </a:r>
          </a:p>
          <a:p>
            <a:r>
              <a:rPr lang="en-US" dirty="0" smtClean="0"/>
              <a:t>If you are nervous, train for the interview</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39633943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8" y="3810000"/>
            <a:ext cx="1234225" cy="167639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Recommended Books</a:t>
            </a:r>
            <a:endParaRPr lang="en-US" dirty="0"/>
          </a:p>
        </p:txBody>
      </p:sp>
      <p:sp>
        <p:nvSpPr>
          <p:cNvPr id="3" name="Content Placeholder 2"/>
          <p:cNvSpPr>
            <a:spLocks noGrp="1"/>
          </p:cNvSpPr>
          <p:nvPr>
            <p:ph idx="1"/>
          </p:nvPr>
        </p:nvSpPr>
        <p:spPr>
          <a:xfrm>
            <a:off x="1905000" y="914400"/>
            <a:ext cx="6934200" cy="5638800"/>
          </a:xfrm>
        </p:spPr>
        <p:txBody>
          <a:bodyPr/>
          <a:lstStyle/>
          <a:p>
            <a:pPr marL="0" indent="0">
              <a:lnSpc>
                <a:spcPts val="3600"/>
              </a:lnSpc>
              <a:spcBef>
                <a:spcPts val="1200"/>
              </a:spcBef>
              <a:buNone/>
              <a:tabLst/>
            </a:pPr>
            <a:endParaRPr lang="en-US" sz="2800" dirty="0" smtClean="0"/>
          </a:p>
          <a:p>
            <a:pPr marL="0" indent="0">
              <a:lnSpc>
                <a:spcPts val="3600"/>
              </a:lnSpc>
              <a:spcBef>
                <a:spcPts val="1200"/>
              </a:spcBef>
              <a:buNone/>
              <a:tabLst/>
            </a:pPr>
            <a:r>
              <a:rPr lang="en-US" sz="2800" dirty="0" smtClean="0"/>
              <a:t>How </a:t>
            </a:r>
            <a:r>
              <a:rPr lang="en-US" sz="2800" dirty="0"/>
              <a:t>to Answer Hard Interview Questions, Charlie </a:t>
            </a:r>
            <a:r>
              <a:rPr lang="en-US" sz="2800" dirty="0" smtClean="0"/>
              <a:t>Gibbs</a:t>
            </a:r>
            <a:r>
              <a:rPr lang="en-US" sz="2800" dirty="0"/>
              <a:t>, 2nd Revised </a:t>
            </a:r>
            <a:r>
              <a:rPr lang="en-US" sz="2800" dirty="0" smtClean="0"/>
              <a:t>edition, 2009</a:t>
            </a:r>
            <a:r>
              <a:rPr lang="en-US" sz="2800" dirty="0"/>
              <a:t>, </a:t>
            </a:r>
            <a:r>
              <a:rPr lang="en-US" sz="2800" dirty="0" smtClean="0"/>
              <a:t>ISBN: </a:t>
            </a:r>
            <a:r>
              <a:rPr lang="en-US" sz="2800" dirty="0"/>
              <a:t>1845283732 </a:t>
            </a:r>
            <a:r>
              <a:rPr lang="en-US" sz="2800" dirty="0" smtClean="0">
                <a:hlinkClick r:id="rId3"/>
              </a:rPr>
              <a:t>http://</a:t>
            </a:r>
            <a:r>
              <a:rPr lang="en-US" sz="3000" u="sng" dirty="0" smtClean="0">
                <a:hlinkClick r:id="rId3"/>
              </a:rPr>
              <a:t>www.amazon.com/dp/1845283732</a:t>
            </a:r>
            <a:endParaRPr lang="en-US" sz="3000" u="sng" dirty="0" smtClean="0"/>
          </a:p>
          <a:p>
            <a:pPr marL="0" indent="0">
              <a:lnSpc>
                <a:spcPts val="3600"/>
              </a:lnSpc>
              <a:spcBef>
                <a:spcPts val="1200"/>
              </a:spcBef>
              <a:buNone/>
              <a:tabLst/>
            </a:pPr>
            <a:r>
              <a:rPr lang="en-US" sz="3000" dirty="0" smtClean="0"/>
              <a:t>Programming </a:t>
            </a:r>
            <a:r>
              <a:rPr lang="en-US" sz="3000" dirty="0"/>
              <a:t>Interviews Exposed: Secrets to Landing Your Next Job , </a:t>
            </a:r>
            <a:r>
              <a:rPr lang="en-US" sz="3000" dirty="0" smtClean="0"/>
              <a:t>John </a:t>
            </a:r>
            <a:r>
              <a:rPr lang="en-US" sz="3000" dirty="0" err="1" smtClean="0"/>
              <a:t>Mongan</a:t>
            </a:r>
            <a:r>
              <a:rPr lang="en-US" sz="3000" dirty="0" smtClean="0"/>
              <a:t>, </a:t>
            </a:r>
            <a:r>
              <a:rPr lang="en-US" sz="3000" dirty="0" err="1" smtClean="0"/>
              <a:t>Wrox</a:t>
            </a:r>
            <a:r>
              <a:rPr lang="en-US" sz="3000" dirty="0" smtClean="0"/>
              <a:t>, 2006</a:t>
            </a:r>
            <a:r>
              <a:rPr lang="en-US" sz="3000" smtClean="0"/>
              <a:t>, ISBN: </a:t>
            </a:r>
            <a:r>
              <a:rPr lang="en-US" sz="2800" dirty="0" smtClean="0"/>
              <a:t>0935713425</a:t>
            </a:r>
            <a:r>
              <a:rPr lang="en-US" sz="3000" dirty="0" smtClean="0"/>
              <a:t> </a:t>
            </a:r>
            <a:r>
              <a:rPr lang="en-US" sz="3000" dirty="0" smtClean="0">
                <a:hlinkClick r:id="rId4"/>
              </a:rPr>
              <a:t>http://www.amazon.com/dp/0935713425</a:t>
            </a: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199" y="1752600"/>
            <a:ext cx="1234224" cy="1676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772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355600" lvl="1" indent="-355600">
              <a:buClr>
                <a:schemeClr val="accent5">
                  <a:lumMod val="40000"/>
                  <a:lumOff val="60000"/>
                </a:schemeClr>
              </a:buClr>
              <a:buSzPct val="70000"/>
              <a:buFont typeface="+mj-lt"/>
              <a:buAutoNum type="arabicPeriod"/>
            </a:pPr>
            <a:r>
              <a:rPr lang="en-US" dirty="0" smtClean="0"/>
              <a:t>Read the recommended IT interviews book</a:t>
            </a:r>
          </a:p>
          <a:p>
            <a:pPr marL="622300" lvl="2" indent="-330200">
              <a:buClr>
                <a:schemeClr val="accent5">
                  <a:lumMod val="40000"/>
                  <a:lumOff val="60000"/>
                </a:schemeClr>
              </a:buClr>
              <a:buSzPct val="70000"/>
            </a:pPr>
            <a:r>
              <a:rPr lang="en-US" dirty="0" smtClean="0"/>
              <a:t>Find and read IT interview web sites in Internet</a:t>
            </a:r>
          </a:p>
          <a:p>
            <a:pPr marL="355600" lvl="1" indent="-355600">
              <a:buClr>
                <a:schemeClr val="accent5">
                  <a:lumMod val="40000"/>
                  <a:lumOff val="60000"/>
                </a:schemeClr>
              </a:buClr>
              <a:buSzPct val="70000"/>
              <a:buFont typeface="+mj-lt"/>
              <a:buAutoNum type="arabicPeriod"/>
            </a:pPr>
            <a:r>
              <a:rPr lang="en-US" dirty="0" smtClean="0"/>
              <a:t>Practice for a sample interview with friends</a:t>
            </a:r>
          </a:p>
          <a:p>
            <a:pPr marL="622300" lvl="2" indent="-330200">
              <a:buClr>
                <a:schemeClr val="accent5">
                  <a:lumMod val="40000"/>
                  <a:lumOff val="60000"/>
                </a:schemeClr>
              </a:buClr>
              <a:buSzPct val="70000"/>
            </a:pPr>
            <a:r>
              <a:rPr lang="en-US" dirty="0" smtClean="0"/>
              <a:t>Imagine you have applied for a certain job position in certain company</a:t>
            </a:r>
          </a:p>
          <a:p>
            <a:pPr marL="622300" lvl="2" indent="-330200">
              <a:buClr>
                <a:schemeClr val="accent5">
                  <a:lumMod val="40000"/>
                  <a:lumOff val="60000"/>
                </a:schemeClr>
              </a:buClr>
              <a:buSzPct val="70000"/>
            </a:pPr>
            <a:r>
              <a:rPr lang="en-US" dirty="0" smtClean="0"/>
              <a:t>Prepare for the interview following our guidelines</a:t>
            </a:r>
          </a:p>
          <a:p>
            <a:pPr marL="622300" lvl="2" indent="-330200">
              <a:buClr>
                <a:schemeClr val="accent5">
                  <a:lumMod val="40000"/>
                  <a:lumOff val="60000"/>
                </a:schemeClr>
              </a:buClr>
              <a:buSzPct val="70000"/>
            </a:pPr>
            <a:r>
              <a:rPr lang="en-US" dirty="0" smtClean="0"/>
              <a:t>Try to play the "interviewer" role</a:t>
            </a:r>
          </a:p>
          <a:p>
            <a:pPr marL="622300" lvl="2" indent="-330200">
              <a:buClr>
                <a:schemeClr val="accent5">
                  <a:lumMod val="40000"/>
                  <a:lumOff val="60000"/>
                </a:schemeClr>
              </a:buClr>
              <a:buSzPct val="70000"/>
            </a:pPr>
            <a:r>
              <a:rPr lang="en-US" dirty="0" smtClean="0"/>
              <a:t>Try to play the "candidate" role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29714478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(2)</a:t>
            </a:r>
            <a:endParaRPr lang="en-US" dirty="0"/>
          </a:p>
        </p:txBody>
      </p:sp>
      <p:sp>
        <p:nvSpPr>
          <p:cNvPr id="3" name="Content Placeholder 2"/>
          <p:cNvSpPr>
            <a:spLocks noGrp="1"/>
          </p:cNvSpPr>
          <p:nvPr>
            <p:ph idx="1"/>
          </p:nvPr>
        </p:nvSpPr>
        <p:spPr/>
        <p:txBody>
          <a:bodyPr/>
          <a:lstStyle/>
          <a:p>
            <a:pPr marL="444500" lvl="1" indent="-444500">
              <a:buClr>
                <a:schemeClr val="accent5">
                  <a:lumMod val="40000"/>
                  <a:lumOff val="60000"/>
                </a:schemeClr>
              </a:buClr>
              <a:buSzPct val="70000"/>
              <a:buFont typeface="+mj-lt"/>
              <a:buAutoNum type="arabicPeriod" startAt="3"/>
            </a:pPr>
            <a:r>
              <a:rPr lang="en-US" dirty="0" smtClean="0"/>
              <a:t>Try to go to few interviews (just for practicing)</a:t>
            </a:r>
          </a:p>
          <a:p>
            <a:pPr marL="622300" lvl="2" indent="-330200">
              <a:buClr>
                <a:schemeClr val="accent5">
                  <a:lumMod val="40000"/>
                  <a:lumOff val="60000"/>
                </a:schemeClr>
              </a:buClr>
              <a:buSzPct val="70000"/>
            </a:pPr>
            <a:r>
              <a:rPr lang="en-US" dirty="0" smtClean="0"/>
              <a:t>Find in Internet a job opening related to you skills and interests, prepare and submit a job application</a:t>
            </a:r>
          </a:p>
          <a:p>
            <a:pPr marL="622300" lvl="2" indent="-330200">
              <a:buClr>
                <a:schemeClr val="accent5">
                  <a:lumMod val="40000"/>
                  <a:lumOff val="60000"/>
                </a:schemeClr>
              </a:buClr>
              <a:buSzPct val="70000"/>
            </a:pPr>
            <a:r>
              <a:rPr lang="en-US" dirty="0" smtClean="0"/>
              <a:t>Choose a small company where you don't want really to work (some day)</a:t>
            </a:r>
          </a:p>
          <a:p>
            <a:pPr marL="622300" lvl="2" indent="-330200">
              <a:buClr>
                <a:schemeClr val="accent5">
                  <a:lumMod val="40000"/>
                  <a:lumOff val="60000"/>
                </a:schemeClr>
              </a:buClr>
              <a:buSzPct val="70000"/>
            </a:pPr>
            <a:r>
              <a:rPr lang="en-US" dirty="0" smtClean="0"/>
              <a:t>Never say to the interviewer you are just practicing, just for fun</a:t>
            </a:r>
          </a:p>
          <a:p>
            <a:pPr marL="622300" lvl="2" indent="-330200">
              <a:buClr>
                <a:schemeClr val="accent5">
                  <a:lumMod val="40000"/>
                  <a:lumOff val="60000"/>
                </a:schemeClr>
              </a:buClr>
              <a:buSzPct val="70000"/>
            </a:pPr>
            <a:r>
              <a:rPr lang="en-US" dirty="0" smtClean="0"/>
              <a:t>Practicing interview will reduce your stress, will increase your self-confidence and gain experience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2337390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152400"/>
            <a:ext cx="7086600" cy="914400"/>
          </a:xfrm>
        </p:spPr>
        <p:txBody>
          <a:bodyPr/>
          <a:lstStyle/>
          <a:p>
            <a:r>
              <a:rPr lang="en-US" dirty="0"/>
              <a:t>How to Pass </a:t>
            </a:r>
            <a:r>
              <a:rPr lang="en-US"/>
              <a:t>an </a:t>
            </a:r>
            <a:r>
              <a:rPr lang="en-US" smtClean="0"/>
              <a:t>Interview</a:t>
            </a:r>
            <a:br>
              <a:rPr lang="en-US" smtClean="0"/>
            </a:br>
            <a:r>
              <a:rPr lang="en-US" smtClean="0"/>
              <a:t>for </a:t>
            </a:r>
            <a:r>
              <a:rPr lang="en-US" dirty="0"/>
              <a:t>Software Engineer?</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applaudrecruitment.co.uk/img/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1314449"/>
            <a:ext cx="4295775" cy="2876551"/>
          </a:xfrm>
          <a:prstGeom prst="roundRect">
            <a:avLst>
              <a:gd name="adj" fmla="val 4305"/>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85800" y="4620161"/>
            <a:ext cx="7772400" cy="1323439"/>
          </a:xfrm>
          <a:prstGeom prst="rect">
            <a:avLst/>
          </a:prstGeom>
        </p:spPr>
        <p:txBody>
          <a:bodyPr wrap="square">
            <a:spAutoFit/>
          </a:bodyPr>
          <a:lstStyle/>
          <a:p>
            <a:pPr marL="319088" lvl="0" indent="-319088" algn="ctr" eaLnBrk="0" fontAlgn="base" hangingPunct="0">
              <a:spcBef>
                <a:spcPct val="20000"/>
              </a:spcBef>
              <a:spcAft>
                <a:spcPct val="0"/>
              </a:spcAft>
              <a:buClr>
                <a:srgbClr val="46A6BD">
                  <a:lumMod val="40000"/>
                  <a:lumOff val="60000"/>
                </a:srgbClr>
              </a:buClr>
              <a:buSzPct val="70000"/>
              <a:defRPr/>
            </a:pPr>
            <a:r>
              <a:rPr lang="en-US" sz="8000" b="1" dirty="0">
                <a:solidFill>
                  <a:srgbClr val="E8FFC8"/>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093867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90600" y="1295400"/>
            <a:ext cx="7162800" cy="990602"/>
          </a:xfrm>
        </p:spPr>
        <p:txBody>
          <a:bodyPr/>
          <a:lstStyle/>
          <a:p>
            <a:r>
              <a:rPr lang="en-US" dirty="0"/>
              <a:t>Interview </a:t>
            </a:r>
            <a:r>
              <a:rPr lang="en-US" dirty="0" smtClean="0"/>
              <a:t>Preparation</a:t>
            </a:r>
            <a:endParaRPr lang="en-US" dirty="0"/>
          </a:p>
        </p:txBody>
      </p:sp>
      <p:sp>
        <p:nvSpPr>
          <p:cNvPr id="6" name="Subtitle 5"/>
          <p:cNvSpPr>
            <a:spLocks noGrp="1"/>
          </p:cNvSpPr>
          <p:nvPr>
            <p:ph type="subTitle" idx="1"/>
          </p:nvPr>
        </p:nvSpPr>
        <p:spPr>
          <a:xfrm>
            <a:off x="1600200" y="2286002"/>
            <a:ext cx="5943600" cy="1026320"/>
          </a:xfrm>
        </p:spPr>
        <p:txBody>
          <a:bodyPr/>
          <a:lstStyle/>
          <a:p>
            <a:r>
              <a:rPr lang="en-US" dirty="0" smtClean="0"/>
              <a:t>What is the Best Way to Prepare Yourself for an Upcoming Interview?</a:t>
            </a:r>
            <a:endParaRPr lang="en-US" dirty="0"/>
          </a:p>
        </p:txBody>
      </p:sp>
      <p:pic>
        <p:nvPicPr>
          <p:cNvPr id="2050" name="Picture 2" descr="http://t1.gstatic.com/images?q=tbn:ANd9GcQHk5_iC6-b275P5biphNKt49LgIqQeGMPbkEa19qtSoYiH87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674" y="3581400"/>
            <a:ext cx="3815326" cy="2443980"/>
          </a:xfrm>
          <a:prstGeom prst="roundRect">
            <a:avLst>
              <a:gd name="adj" fmla="val 3062"/>
            </a:avLst>
          </a:prstGeom>
          <a:noFill/>
          <a:ln>
            <a:solidFill>
              <a:srgbClr val="FAF8D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526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Steps to Prepare for an Interview</a:t>
            </a:r>
            <a:endParaRPr lang="en-US" sz="3800" dirty="0"/>
          </a:p>
        </p:txBody>
      </p:sp>
      <p:sp>
        <p:nvSpPr>
          <p:cNvPr id="3" name="Content Placeholder 2"/>
          <p:cNvSpPr>
            <a:spLocks noGrp="1"/>
          </p:cNvSpPr>
          <p:nvPr>
            <p:ph idx="1"/>
          </p:nvPr>
        </p:nvSpPr>
        <p:spPr/>
        <p:txBody>
          <a:bodyPr/>
          <a:lstStyle/>
          <a:p>
            <a:pPr>
              <a:lnSpc>
                <a:spcPct val="100000"/>
              </a:lnSpc>
            </a:pPr>
            <a:r>
              <a:rPr lang="en-US" sz="3000" dirty="0" smtClean="0"/>
              <a:t>Once you have scheduled and interview, be sure to </a:t>
            </a:r>
            <a:r>
              <a:rPr lang="en-US" sz="3000" dirty="0" smtClean="0">
                <a:solidFill>
                  <a:schemeClr val="accent5">
                    <a:lumMod val="20000"/>
                    <a:lumOff val="80000"/>
                  </a:schemeClr>
                </a:solidFill>
              </a:rPr>
              <a:t>prepare yourself </a:t>
            </a:r>
            <a:r>
              <a:rPr lang="en-US" sz="3000" dirty="0" smtClean="0"/>
              <a:t>for it</a:t>
            </a:r>
          </a:p>
          <a:p>
            <a:pPr lvl="1">
              <a:lnSpc>
                <a:spcPct val="100000"/>
              </a:lnSpc>
            </a:pPr>
            <a:r>
              <a:rPr lang="en-US" sz="2800" dirty="0" smtClean="0"/>
              <a:t>It is important to put enough effort in your interview preparation</a:t>
            </a:r>
          </a:p>
          <a:p>
            <a:pPr lvl="1">
              <a:lnSpc>
                <a:spcPct val="100000"/>
              </a:lnSpc>
            </a:pPr>
            <a:r>
              <a:rPr lang="en-US" sz="2800" dirty="0" smtClean="0"/>
              <a:t>Half an hour is not enough, invest at least few days</a:t>
            </a:r>
          </a:p>
          <a:p>
            <a:pPr>
              <a:lnSpc>
                <a:spcPct val="100000"/>
              </a:lnSpc>
            </a:pPr>
            <a:r>
              <a:rPr lang="en-US" sz="3000" dirty="0" smtClean="0"/>
              <a:t>Steps to prepare for an interview</a:t>
            </a:r>
          </a:p>
          <a:p>
            <a:pPr lvl="1">
              <a:lnSpc>
                <a:spcPct val="100000"/>
              </a:lnSpc>
            </a:pPr>
            <a:r>
              <a:rPr lang="en-US" sz="2800" dirty="0" smtClean="0"/>
              <a:t>Research the company and the HRs</a:t>
            </a:r>
          </a:p>
          <a:p>
            <a:pPr lvl="1">
              <a:lnSpc>
                <a:spcPct val="100000"/>
              </a:lnSpc>
            </a:pPr>
            <a:r>
              <a:rPr lang="en-US" sz="2800" dirty="0" smtClean="0"/>
              <a:t>Research the offered position</a:t>
            </a:r>
          </a:p>
          <a:p>
            <a:pPr lvl="1">
              <a:lnSpc>
                <a:spcPct val="100000"/>
              </a:lnSpc>
            </a:pPr>
            <a:r>
              <a:rPr lang="en-US" sz="2800" dirty="0" smtClean="0"/>
              <a:t>Prepare for technical questions</a:t>
            </a:r>
          </a:p>
          <a:p>
            <a:pPr lvl="1">
              <a:lnSpc>
                <a:spcPct val="100000"/>
              </a:lnSpc>
            </a:pPr>
            <a:r>
              <a:rPr lang="en-US" sz="2800" dirty="0" smtClean="0"/>
              <a:t>Prepare for personality questions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3074" name="Picture 2" descr="http://preparednesspro.files.wordpress.com/2009/07/prepare-now-race-against-tim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781800" y="4495800"/>
            <a:ext cx="1695450" cy="1798041"/>
          </a:xfrm>
          <a:prstGeom prst="roundRect">
            <a:avLst>
              <a:gd name="adj" fmla="val 318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63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the </a:t>
            </a:r>
            <a:r>
              <a:rPr lang="en-US" dirty="0" smtClean="0"/>
              <a:t>Company</a:t>
            </a:r>
            <a:endParaRPr lang="en-US" dirty="0"/>
          </a:p>
        </p:txBody>
      </p:sp>
      <p:sp>
        <p:nvSpPr>
          <p:cNvPr id="3" name="Content Placeholder 2"/>
          <p:cNvSpPr>
            <a:spLocks noGrp="1"/>
          </p:cNvSpPr>
          <p:nvPr>
            <p:ph idx="1"/>
          </p:nvPr>
        </p:nvSpPr>
        <p:spPr>
          <a:xfrm>
            <a:off x="228600" y="959556"/>
            <a:ext cx="8686800" cy="5638800"/>
          </a:xfrm>
        </p:spPr>
        <p:txBody>
          <a:bodyPr/>
          <a:lstStyle/>
          <a:p>
            <a:pPr>
              <a:lnSpc>
                <a:spcPct val="100000"/>
              </a:lnSpc>
              <a:spcBef>
                <a:spcPts val="400"/>
              </a:spcBef>
            </a:pPr>
            <a:r>
              <a:rPr lang="en-US" dirty="0" smtClean="0"/>
              <a:t>Always research the company you apply for</a:t>
            </a:r>
          </a:p>
          <a:p>
            <a:pPr>
              <a:lnSpc>
                <a:spcPct val="100000"/>
              </a:lnSpc>
              <a:spcBef>
                <a:spcPts val="400"/>
              </a:spcBef>
            </a:pPr>
            <a:r>
              <a:rPr lang="en-US" dirty="0" smtClean="0"/>
              <a:t>You should expect a question at the interview like "</a:t>
            </a:r>
            <a:r>
              <a:rPr lang="en-US" dirty="0" smtClean="0">
                <a:solidFill>
                  <a:schemeClr val="accent5">
                    <a:lumMod val="20000"/>
                    <a:lumOff val="80000"/>
                  </a:schemeClr>
                </a:solidFill>
              </a:rPr>
              <a:t>What do you know about our company?</a:t>
            </a:r>
            <a:r>
              <a:rPr lang="en-US" dirty="0" smtClean="0"/>
              <a:t>"</a:t>
            </a:r>
          </a:p>
          <a:p>
            <a:pPr lvl="1">
              <a:lnSpc>
                <a:spcPct val="100000"/>
              </a:lnSpc>
              <a:spcBef>
                <a:spcPts val="400"/>
              </a:spcBef>
            </a:pPr>
            <a:r>
              <a:rPr lang="en-US" dirty="0" smtClean="0"/>
              <a:t>If you answer "Nothing", you will fail</a:t>
            </a:r>
          </a:p>
          <a:p>
            <a:pPr lvl="1">
              <a:lnSpc>
                <a:spcPct val="100000"/>
              </a:lnSpc>
              <a:spcBef>
                <a:spcPts val="400"/>
              </a:spcBef>
            </a:pPr>
            <a:r>
              <a:rPr lang="en-US" dirty="0" smtClean="0"/>
              <a:t>If you say something incorrect, it is even worse</a:t>
            </a:r>
          </a:p>
          <a:p>
            <a:pPr>
              <a:lnSpc>
                <a:spcPct val="100000"/>
              </a:lnSpc>
              <a:spcBef>
                <a:spcPts val="400"/>
              </a:spcBef>
            </a:pPr>
            <a:r>
              <a:rPr lang="en-US" dirty="0" smtClean="0">
                <a:solidFill>
                  <a:schemeClr val="accent5">
                    <a:lumMod val="20000"/>
                    <a:lumOff val="80000"/>
                  </a:schemeClr>
                </a:solidFill>
              </a:rPr>
              <a:t>How</a:t>
            </a:r>
            <a:r>
              <a:rPr lang="en-US" dirty="0" smtClean="0"/>
              <a:t> to find information?</a:t>
            </a:r>
          </a:p>
          <a:p>
            <a:pPr lvl="1">
              <a:lnSpc>
                <a:spcPct val="100000"/>
              </a:lnSpc>
              <a:spcBef>
                <a:spcPts val="400"/>
              </a:spcBef>
            </a:pPr>
            <a:r>
              <a:rPr lang="en-US" dirty="0" smtClean="0"/>
              <a:t>Obligatory explore in details the company Web site, brochures, publications, ads, etc.</a:t>
            </a:r>
          </a:p>
          <a:p>
            <a:pPr lvl="1">
              <a:lnSpc>
                <a:spcPct val="100000"/>
              </a:lnSpc>
              <a:spcBef>
                <a:spcPts val="400"/>
              </a:spcBef>
            </a:pPr>
            <a:r>
              <a:rPr lang="en-US" dirty="0" smtClean="0"/>
              <a:t>Look for articles, blogs, forums, etc.</a:t>
            </a:r>
          </a:p>
          <a:p>
            <a:pPr lvl="1">
              <a:lnSpc>
                <a:spcPct val="100000"/>
              </a:lnSpc>
              <a:spcBef>
                <a:spcPts val="400"/>
              </a:spcBef>
            </a:pPr>
            <a:r>
              <a:rPr lang="en-US" dirty="0" smtClean="0"/>
              <a:t>Ask your friends what do they know</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4098" name="Picture 2" descr="http://www.2time-sys.com/2TimeBlog/wp-content/uploads/2008/10/magnifying_gla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1611" y="5394325"/>
            <a:ext cx="1367589" cy="1082675"/>
          </a:xfrm>
          <a:prstGeom prst="rect">
            <a:avLst/>
          </a:prstGeom>
          <a:noFill/>
          <a:effectLst>
            <a:glow rad="1397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1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the </a:t>
            </a:r>
            <a:r>
              <a:rPr lang="en-US" dirty="0" smtClean="0"/>
              <a:t>Company (2)</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dirty="0" smtClean="0">
                <a:solidFill>
                  <a:schemeClr val="accent5">
                    <a:lumMod val="20000"/>
                    <a:lumOff val="80000"/>
                  </a:schemeClr>
                </a:solidFill>
              </a:rPr>
              <a:t>What</a:t>
            </a:r>
            <a:r>
              <a:rPr lang="en-US" dirty="0" smtClean="0"/>
              <a:t> information you should know?</a:t>
            </a:r>
          </a:p>
          <a:p>
            <a:pPr lvl="1">
              <a:lnSpc>
                <a:spcPct val="100000"/>
              </a:lnSpc>
            </a:pPr>
            <a:r>
              <a:rPr lang="en-US" dirty="0" smtClean="0"/>
              <a:t>The company products / services portfolio</a:t>
            </a:r>
          </a:p>
          <a:p>
            <a:pPr lvl="1">
              <a:lnSpc>
                <a:spcPct val="100000"/>
              </a:lnSpc>
            </a:pPr>
            <a:r>
              <a:rPr lang="en-US" dirty="0" smtClean="0"/>
              <a:t>The target market and customers</a:t>
            </a:r>
          </a:p>
          <a:p>
            <a:pPr lvl="1">
              <a:lnSpc>
                <a:spcPct val="100000"/>
              </a:lnSpc>
            </a:pPr>
            <a:r>
              <a:rPr lang="en-US" dirty="0" smtClean="0"/>
              <a:t>The technologies used in the development (e.g. C#, Silverlight, SQL Server, RIA Services, etc.)</a:t>
            </a:r>
          </a:p>
          <a:p>
            <a:pPr lvl="2">
              <a:lnSpc>
                <a:spcPct val="100000"/>
              </a:lnSpc>
            </a:pPr>
            <a:r>
              <a:rPr lang="en-US" dirty="0" smtClean="0"/>
              <a:t>Download the products and play with them</a:t>
            </a:r>
          </a:p>
          <a:p>
            <a:pPr lvl="2">
              <a:lnSpc>
                <a:spcPct val="100000"/>
              </a:lnSpc>
            </a:pPr>
            <a:r>
              <a:rPr lang="en-US" dirty="0" smtClean="0"/>
              <a:t>You will be asked what you know about the products related to your prospective job</a:t>
            </a:r>
          </a:p>
          <a:p>
            <a:pPr lvl="1">
              <a:lnSpc>
                <a:spcPct val="100000"/>
              </a:lnSpc>
            </a:pPr>
            <a:r>
              <a:rPr lang="en-US" dirty="0" smtClean="0"/>
              <a:t>The company mission, vision, projects, etc.</a:t>
            </a:r>
          </a:p>
          <a:p>
            <a:pPr lvl="1">
              <a:lnSpc>
                <a:spcPct val="100000"/>
              </a:lnSpc>
            </a:pPr>
            <a:r>
              <a:rPr lang="en-US" dirty="0" smtClean="0"/>
              <a:t>The corporate culture, corporate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23011090"/>
      </p:ext>
    </p:extLst>
  </p:cSld>
  <p:clrMapOvr>
    <a:masterClrMapping/>
  </p:clrMapOvr>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Academy Theme</Template>
  <TotalTime>2748</TotalTime>
  <Words>3692</Words>
  <Application>Microsoft Office PowerPoint</Application>
  <PresentationFormat>On-screen Show (4:3)</PresentationFormat>
  <Paragraphs>437</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 Theme</vt:lpstr>
      <vt:lpstr>How to Pass an Interview for a Software Engineer?</vt:lpstr>
      <vt:lpstr>Table of Contents</vt:lpstr>
      <vt:lpstr>What is a Job Interview?</vt:lpstr>
      <vt:lpstr>What is a Job Interview?</vt:lpstr>
      <vt:lpstr>How to Overcome the Stress?</vt:lpstr>
      <vt:lpstr>Interview Preparation</vt:lpstr>
      <vt:lpstr>Steps to Prepare for an Interview</vt:lpstr>
      <vt:lpstr>Research the Company</vt:lpstr>
      <vt:lpstr>Research the Company (2)</vt:lpstr>
      <vt:lpstr>Research the Offered Position</vt:lpstr>
      <vt:lpstr>Prepare for Technical Questions</vt:lpstr>
      <vt:lpstr>Prepare for Technical Questions</vt:lpstr>
      <vt:lpstr>The Interview Process</vt:lpstr>
      <vt:lpstr>Technical Interview: The Process</vt:lpstr>
      <vt:lpstr>Presenting the Company / Position</vt:lpstr>
      <vt:lpstr>Presenting Yourself</vt:lpstr>
      <vt:lpstr>Technical Assessment</vt:lpstr>
      <vt:lpstr>Technical Question – Example</vt:lpstr>
      <vt:lpstr>Technical Task – Example</vt:lpstr>
      <vt:lpstr>Personal Character Assessment</vt:lpstr>
      <vt:lpstr>Personal Character Assessment (2)</vt:lpstr>
      <vt:lpstr>Negotiation</vt:lpstr>
      <vt:lpstr>Your Questions</vt:lpstr>
      <vt:lpstr>Typical Interview Questions and Answers</vt:lpstr>
      <vt:lpstr>Typical Interview Questions</vt:lpstr>
      <vt:lpstr>General Questions</vt:lpstr>
      <vt:lpstr>Typical General Questions</vt:lpstr>
      <vt:lpstr>Typical General Questions (2)</vt:lpstr>
      <vt:lpstr>Technical Questions</vt:lpstr>
      <vt:lpstr>Typical Technical Questions</vt:lpstr>
      <vt:lpstr>Typical Technical Questions (2)</vt:lpstr>
      <vt:lpstr>Typical Technical Questions (3)</vt:lpstr>
      <vt:lpstr>Typical Technical Questions (4)</vt:lpstr>
      <vt:lpstr>Typical Technical Questions (5)</vt:lpstr>
      <vt:lpstr>Typical Technical Questions (6)</vt:lpstr>
      <vt:lpstr>Abstract Thinking Questions</vt:lpstr>
      <vt:lpstr>Abstract Thinking Questions</vt:lpstr>
      <vt:lpstr>Personal Character Questions</vt:lpstr>
      <vt:lpstr>Typical Personal Character Assessment Questions</vt:lpstr>
      <vt:lpstr>Typical Personal Character Assessment Questions (2)</vt:lpstr>
      <vt:lpstr>Typical Personal Character Assessment Questions (3)</vt:lpstr>
      <vt:lpstr>The "Salary" Question</vt:lpstr>
      <vt:lpstr>The "Salary" Question</vt:lpstr>
      <vt:lpstr>The "Salary" Question (2)</vt:lpstr>
      <vt:lpstr>The "Salary" Question (3)</vt:lpstr>
      <vt:lpstr>Typical Mistakes and How to Avoid Them?</vt:lpstr>
      <vt:lpstr>Typical Mistakes</vt:lpstr>
      <vt:lpstr>Typical Mistakes</vt:lpstr>
      <vt:lpstr>Typical Mistakes (2)</vt:lpstr>
      <vt:lpstr>Typical Mistakes (3)</vt:lpstr>
      <vt:lpstr>Other Hints</vt:lpstr>
      <vt:lpstr>Other Hints</vt:lpstr>
      <vt:lpstr>Recommended Books</vt:lpstr>
      <vt:lpstr>Homework</vt:lpstr>
      <vt:lpstr>Homework (2)</vt:lpstr>
      <vt:lpstr>How to Pass an Interview for Software Engineer?</vt:lpstr>
      <vt:lpstr>PowerPoint Presentation</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Pass an Interview for a Software Engineer?</dc:title>
  <dc:subject>What to Do and What to Avoid at a Job Interview?</dc:subject>
  <dc:creator>Svetlin Nakov</dc:creator>
  <cp:keywords>interview; job; job interview; software industry; software engineer interview; IT interview; job interview preparation; interview questions</cp:keywords>
  <dc:description>http://academy.telerik.com</dc:description>
  <cp:lastModifiedBy>Nikolay Kostov</cp:lastModifiedBy>
  <cp:revision>825</cp:revision>
  <dcterms:created xsi:type="dcterms:W3CDTF">2007-12-08T16:03:35Z</dcterms:created>
  <dcterms:modified xsi:type="dcterms:W3CDTF">2012-01-12T17:10:07Z</dcterms:modified>
  <cp:category>job; job interview; interview; IT interview</cp:category>
</cp:coreProperties>
</file>