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43"/>
  </p:notesMasterIdLst>
  <p:handoutMasterIdLst>
    <p:handoutMasterId r:id="rId44"/>
  </p:handoutMasterIdLst>
  <p:sldIdLst>
    <p:sldId id="320" r:id="rId2"/>
    <p:sldId id="409" r:id="rId3"/>
    <p:sldId id="410" r:id="rId4"/>
    <p:sldId id="411" r:id="rId5"/>
    <p:sldId id="414" r:id="rId6"/>
    <p:sldId id="416" r:id="rId7"/>
    <p:sldId id="417" r:id="rId8"/>
    <p:sldId id="420" r:id="rId9"/>
    <p:sldId id="418" r:id="rId10"/>
    <p:sldId id="419" r:id="rId11"/>
    <p:sldId id="421" r:id="rId12"/>
    <p:sldId id="447" r:id="rId13"/>
    <p:sldId id="422" r:id="rId14"/>
    <p:sldId id="448" r:id="rId15"/>
    <p:sldId id="449" r:id="rId16"/>
    <p:sldId id="450" r:id="rId17"/>
    <p:sldId id="451" r:id="rId18"/>
    <p:sldId id="423" r:id="rId19"/>
    <p:sldId id="431" r:id="rId20"/>
    <p:sldId id="430" r:id="rId21"/>
    <p:sldId id="432" r:id="rId22"/>
    <p:sldId id="433" r:id="rId23"/>
    <p:sldId id="434" r:id="rId24"/>
    <p:sldId id="453" r:id="rId25"/>
    <p:sldId id="455" r:id="rId26"/>
    <p:sldId id="446" r:id="rId27"/>
    <p:sldId id="454" r:id="rId28"/>
    <p:sldId id="435" r:id="rId29"/>
    <p:sldId id="426" r:id="rId30"/>
    <p:sldId id="436" r:id="rId31"/>
    <p:sldId id="440" r:id="rId32"/>
    <p:sldId id="445" r:id="rId33"/>
    <p:sldId id="438" r:id="rId34"/>
    <p:sldId id="439" r:id="rId35"/>
    <p:sldId id="441" r:id="rId36"/>
    <p:sldId id="444" r:id="rId37"/>
    <p:sldId id="442" r:id="rId38"/>
    <p:sldId id="443" r:id="rId39"/>
    <p:sldId id="415" r:id="rId40"/>
    <p:sldId id="452" r:id="rId41"/>
    <p:sldId id="427" r:id="rId42"/>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3A12"/>
    <a:srgbClr val="FF6300"/>
    <a:srgbClr val="007434"/>
    <a:srgbClr val="FFFFFF"/>
    <a:srgbClr val="A7CBFF"/>
    <a:srgbClr val="FFC3BD"/>
    <a:srgbClr val="FAF8C8"/>
    <a:srgbClr val="F8F8F8"/>
    <a:srgbClr val="D5F7EA"/>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p:scale>
          <a:sx n="100" d="100"/>
          <a:sy n="100" d="100"/>
        </p:scale>
        <p:origin x="-1224"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4/25/2012</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2518523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4/25/2012</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7029124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6</a:t>
            </a:fld>
            <a:endParaRPr lang="en-US" dirty="0"/>
          </a:p>
        </p:txBody>
      </p:sp>
    </p:spTree>
    <p:extLst>
      <p:ext uri="{BB962C8B-B14F-4D97-AF65-F5344CB8AC3E}">
        <p14:creationId xmlns:p14="http://schemas.microsoft.com/office/powerpoint/2010/main" val="2832604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90600"/>
            <a:ext cx="8686800" cy="57150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Tree>
    <p:extLst>
      <p:ext uri="{BB962C8B-B14F-4D97-AF65-F5344CB8AC3E}">
        <p14:creationId xmlns:p14="http://schemas.microsoft.com/office/powerpoint/2010/main" val="314168550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telerik-kids.com/" TargetMode="External"/><Relationship Id="rId18" Type="http://schemas.openxmlformats.org/officeDocument/2006/relationships/hyperlink" Target="http://clouddevcourse.telerik.com/" TargetMode="External"/><Relationship Id="rId26" Type="http://schemas.openxmlformats.org/officeDocument/2006/relationships/hyperlink" Target="http://www.introprogramming.info/" TargetMode="External"/><Relationship Id="rId3" Type="http://schemas.openxmlformats.org/officeDocument/2006/relationships/slideLayout" Target="../slideLayouts/slideLayout3.xml"/><Relationship Id="rId21" Type="http://schemas.openxmlformats.org/officeDocument/2006/relationships/hyperlink" Target="http://codecourse.telerik.com/" TargetMode="External"/><Relationship Id="rId7" Type="http://schemas.openxmlformats.org/officeDocument/2006/relationships/slideLayout" Target="../slideLayouts/slideLayout7.xml"/><Relationship Id="rId12" Type="http://schemas.openxmlformats.org/officeDocument/2006/relationships/hyperlink" Target="http://kursove-uroci-knigi-obuchenie-programirane-web-design-csharp.info/" TargetMode="External"/><Relationship Id="rId17" Type="http://schemas.openxmlformats.org/officeDocument/2006/relationships/hyperlink" Target="http://mvccourse.telerik.com/" TargetMode="External"/><Relationship Id="rId25" Type="http://schemas.openxmlformats.org/officeDocument/2006/relationships/hyperlink" Target="http://mobiledevcourse.telerik.com/" TargetMode="External"/><Relationship Id="rId2" Type="http://schemas.openxmlformats.org/officeDocument/2006/relationships/slideLayout" Target="../slideLayouts/slideLayout2.xml"/><Relationship Id="rId16" Type="http://schemas.openxmlformats.org/officeDocument/2006/relationships/hyperlink" Target="http://schoolacademy.telerik.com/" TargetMode="External"/><Relationship Id="rId20" Type="http://schemas.openxmlformats.org/officeDocument/2006/relationships/hyperlink" Target="http://www.nakov.com/" TargetMode="External"/><Relationship Id="rId29" Type="http://schemas.openxmlformats.org/officeDocument/2006/relationships/hyperlink" Target="http://csharpfundamentals.teleri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forums.academy.telerik.com/" TargetMode="External"/><Relationship Id="rId24" Type="http://schemas.openxmlformats.org/officeDocument/2006/relationships/hyperlink" Target="http://academy.telerik.com/" TargetMode="External"/><Relationship Id="rId5" Type="http://schemas.openxmlformats.org/officeDocument/2006/relationships/slideLayout" Target="../slideLayouts/slideLayout5.xml"/><Relationship Id="rId15" Type="http://schemas.openxmlformats.org/officeDocument/2006/relationships/hyperlink" Target="http://html5course.telerik.com/" TargetMode="External"/><Relationship Id="rId23" Type="http://schemas.openxmlformats.org/officeDocument/2006/relationships/hyperlink" Target="http://aspnetcourse.telerik.com/" TargetMode="External"/><Relationship Id="rId28" Type="http://schemas.openxmlformats.org/officeDocument/2006/relationships/hyperlink" Target="http://www.nikolay.it/" TargetMode="External"/><Relationship Id="rId10" Type="http://schemas.openxmlformats.org/officeDocument/2006/relationships/theme" Target="../theme/theme1.xml"/><Relationship Id="rId19" Type="http://schemas.openxmlformats.org/officeDocument/2006/relationships/hyperlink" Target="http://www.bgcoder.com/" TargetMode="External"/><Relationship Id="rId31"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eocourse.telerik.com/" TargetMode="External"/><Relationship Id="rId22" Type="http://schemas.openxmlformats.org/officeDocument/2006/relationships/hyperlink" Target="http://algoacademy.telerik.com/" TargetMode="External"/><Relationship Id="rId27" Type="http://schemas.openxmlformats.org/officeDocument/2006/relationships/hyperlink" Target="http://www.minkov.it/" TargetMode="Externa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grpSp>
        <p:nvGrpSpPr>
          <p:cNvPr id="6" name="Group 5"/>
          <p:cNvGrpSpPr/>
          <p:nvPr/>
        </p:nvGrpSpPr>
        <p:grpSpPr>
          <a:xfrm>
            <a:off x="533400" y="2274787"/>
            <a:ext cx="8153400" cy="2297213"/>
            <a:chOff x="533400" y="1524000"/>
            <a:chExt cx="8153400" cy="2297213"/>
          </a:xfrm>
        </p:grpSpPr>
        <p:sp>
          <p:nvSpPr>
            <p:cNvPr id="10" name="TextBox 9">
              <a:hlinkClick r:id="rId11" tooltip="Форум за програмиране и уеб дизайн - дискусии, съвети, въпроси и отговори @ Софтуерна академия на Телерик"/>
            </p:cNvPr>
            <p:cNvSpPr txBox="1"/>
            <p:nvPr userDrawn="1"/>
          </p:nvSpPr>
          <p:spPr>
            <a:xfrm flipH="1">
              <a:off x="4255103" y="1733049"/>
              <a:ext cx="2444900" cy="246221"/>
            </a:xfrm>
            <a:prstGeom prst="rect">
              <a:avLst/>
            </a:prstGeom>
            <a:noFill/>
          </p:spPr>
          <p:txBody>
            <a:bodyPr wrap="none" rtlCol="0">
              <a:spAutoFit/>
            </a:bodyPr>
            <a:lstStyle>
              <a:defPPr>
                <a:defRPr lang="en-US"/>
              </a:defPPr>
              <a:lvl1pPr lvl="0">
                <a:defRPr sz="1200"/>
              </a:lvl1pPr>
            </a:lstStyle>
            <a:p>
              <a:pPr lvl="0"/>
              <a:r>
                <a:rPr lang="bg-BG" sz="1000" noProof="1" smtClean="0">
                  <a:ln w="0">
                    <a:noFill/>
                  </a:ln>
                  <a:noFill/>
                  <a:effectLst/>
                </a:rPr>
                <a:t>форум програмиране, форум уеб дизайн</a:t>
              </a:r>
              <a:endParaRPr lang="bg-BG" sz="1000" noProof="1">
                <a:ln w="0">
                  <a:noFill/>
                </a:ln>
                <a:noFill/>
                <a:effectLst/>
              </a:endParaRPr>
            </a:p>
          </p:txBody>
        </p:sp>
        <p:sp>
          <p:nvSpPr>
            <p:cNvPr id="11" name="TextBox 10">
              <a:hlinkClick r:id="rId12"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772392" y="1528536"/>
              <a:ext cx="3448380" cy="218521"/>
            </a:xfrm>
            <a:prstGeom prst="rect">
              <a:avLst/>
            </a:prstGeom>
            <a:noFill/>
          </p:spPr>
          <p:txBody>
            <a:bodyPr wrap="none" rtlCol="0">
              <a:spAutoFit/>
            </a:bodyPr>
            <a:lstStyle/>
            <a:p>
              <a:pPr>
                <a:lnSpc>
                  <a:spcPct val="80000"/>
                </a:lnSpc>
              </a:pPr>
              <a:r>
                <a:rPr lang="bg-BG" sz="1000" kern="1200" noProof="1" smtClean="0">
                  <a:ln w="0">
                    <a:noFill/>
                  </a:ln>
                  <a:noFill/>
                  <a:effectLst/>
                  <a:latin typeface="Corbel" pitchFamily="34" charset="0"/>
                  <a:ea typeface="+mn-ea"/>
                  <a:cs typeface="+mn-cs"/>
                </a:rPr>
                <a:t>курсове и уроци по програмиране, уеб дизайн – безплатно</a:t>
              </a:r>
              <a:endParaRPr lang="bg-BG" sz="1000" kern="1200" noProof="1">
                <a:ln w="0">
                  <a:noFill/>
                </a:ln>
                <a:noFill/>
                <a:effectLst/>
                <a:latin typeface="Corbel" pitchFamily="34" charset="0"/>
                <a:ea typeface="+mn-ea"/>
                <a:cs typeface="+mn-cs"/>
              </a:endParaRPr>
            </a:p>
          </p:txBody>
        </p:sp>
        <p:sp>
          <p:nvSpPr>
            <p:cNvPr id="12" name="TextBox 11">
              <a:hlinkClick r:id="rId13" tooltip="Програмиране за деца - безплатно в Телерик кидс академия"/>
            </p:cNvPr>
            <p:cNvSpPr txBox="1"/>
            <p:nvPr userDrawn="1"/>
          </p:nvSpPr>
          <p:spPr>
            <a:xfrm flipH="1">
              <a:off x="1148953" y="2175138"/>
              <a:ext cx="3052439" cy="246221"/>
            </a:xfrm>
            <a:prstGeom prst="rect">
              <a:avLst/>
            </a:prstGeom>
            <a:noFill/>
          </p:spPr>
          <p:txBody>
            <a:bodyPr wrap="none" rtlCol="0">
              <a:spAutoFit/>
            </a:bodyPr>
            <a:lstStyle/>
            <a:p>
              <a:r>
                <a:rPr lang="bg-BG" sz="1000" kern="1200" noProof="1" smtClean="0">
                  <a:ln w="0">
                    <a:noFill/>
                  </a:ln>
                  <a:noFill/>
                  <a:effectLst/>
                  <a:latin typeface="Corbel" pitchFamily="34" charset="0"/>
                  <a:ea typeface="+mn-ea"/>
                  <a:cs typeface="+mn-cs"/>
                </a:rPr>
                <a:t>програмиране за деца – безплатни курсове и уроци</a:t>
              </a:r>
              <a:endParaRPr lang="bg-BG" sz="1000" kern="1200" noProof="1">
                <a:ln w="0">
                  <a:noFill/>
                </a:ln>
                <a:noFill/>
                <a:effectLst/>
                <a:latin typeface="Corbel" pitchFamily="34" charset="0"/>
                <a:ea typeface="+mn-ea"/>
                <a:cs typeface="+mn-cs"/>
              </a:endParaRPr>
            </a:p>
          </p:txBody>
        </p:sp>
        <p:sp>
          <p:nvSpPr>
            <p:cNvPr id="13" name="TextBox 12">
              <a:hlinkClick r:id="rId14" tooltip="Безплатен SEO курс - оптимизация за търсачки, уроци по SEO"/>
            </p:cNvPr>
            <p:cNvSpPr txBox="1"/>
            <p:nvPr userDrawn="1"/>
          </p:nvSpPr>
          <p:spPr>
            <a:xfrm flipH="1">
              <a:off x="1381992" y="2421359"/>
              <a:ext cx="2795958" cy="246221"/>
            </a:xfrm>
            <a:prstGeom prst="rect">
              <a:avLst/>
            </a:prstGeom>
            <a:noFill/>
          </p:spPr>
          <p:txBody>
            <a:bodyPr wrap="none" rtlCol="0">
              <a:spAutoFit/>
            </a:bodyPr>
            <a:lstStyle>
              <a:defPPr>
                <a:defRPr lang="en-US"/>
              </a:defPPr>
              <a:lvl1pPr lvl="0">
                <a:defRPr sz="1200"/>
              </a:lvl1pPr>
            </a:lstStyle>
            <a:p>
              <a:pPr lvl="0" algn="l"/>
              <a:r>
                <a:rPr lang="bg-BG" sz="1000" noProof="1" smtClean="0">
                  <a:ln w="0">
                    <a:noFill/>
                  </a:ln>
                  <a:noFill/>
                  <a:effectLst/>
                </a:rPr>
                <a:t>безплатен SEO курс - оптимизация за търсачки</a:t>
              </a:r>
              <a:endParaRPr lang="bg-BG" sz="1000" noProof="1">
                <a:ln w="0">
                  <a:noFill/>
                </a:ln>
                <a:noFill/>
                <a:effectLst/>
              </a:endParaRPr>
            </a:p>
          </p:txBody>
        </p:sp>
        <p:sp>
          <p:nvSpPr>
            <p:cNvPr id="14" name="TextBox 13">
              <a:hlinkClick r:id="rId15" tooltip="Безплатен курс &quot;Уеб дизайн с HTML, CSS и JavaScript&quot; - уроци по правене на уеб сайтове, HTML, CSS, Photoshop, JavaScript и CMS системи"/>
            </p:cNvPr>
            <p:cNvSpPr txBox="1"/>
            <p:nvPr userDrawn="1"/>
          </p:nvSpPr>
          <p:spPr>
            <a:xfrm flipH="1">
              <a:off x="958196" y="2878559"/>
              <a:ext cx="3243196" cy="246221"/>
            </a:xfrm>
            <a:prstGeom prst="rect">
              <a:avLst/>
            </a:prstGeom>
            <a:noFill/>
          </p:spPr>
          <p:txBody>
            <a:bodyPr wrap="none" rtlCol="0">
              <a:spAutoFit/>
            </a:bodyPr>
            <a:lstStyle>
              <a:defPPr>
                <a:defRPr lang="en-US"/>
              </a:defPPr>
              <a:lvl1pPr lvl="0">
                <a:defRPr sz="1200"/>
              </a:lvl1pPr>
            </a:lstStyle>
            <a:p>
              <a:pPr lvl="0"/>
              <a:r>
                <a:rPr lang="bg-BG" sz="1000" noProof="1" smtClean="0">
                  <a:ln w="0">
                    <a:noFill/>
                  </a:ln>
                  <a:noFill/>
                  <a:effectLst/>
                </a:rPr>
                <a:t>уроци по уеб дизайн, HTML, CSS, JavaScript, Photoshop</a:t>
              </a:r>
              <a:endParaRPr lang="bg-BG" sz="1000" noProof="1">
                <a:ln w="0">
                  <a:noFill/>
                </a:ln>
                <a:noFill/>
                <a:effectLst/>
              </a:endParaRPr>
            </a:p>
          </p:txBody>
        </p:sp>
        <p:sp>
          <p:nvSpPr>
            <p:cNvPr id="15" name="TextBox 14">
              <a:hlinkClick r:id="rId16" tooltip="Училищна софтуерна академия - безплатни уроци по програмиране и уеб дизайн"/>
            </p:cNvPr>
            <p:cNvSpPr txBox="1"/>
            <p:nvPr userDrawn="1"/>
          </p:nvSpPr>
          <p:spPr>
            <a:xfrm flipH="1">
              <a:off x="1304445" y="1946538"/>
              <a:ext cx="2896947" cy="246221"/>
            </a:xfrm>
            <a:prstGeom prst="rect">
              <a:avLst/>
            </a:prstGeom>
            <a:noFill/>
          </p:spPr>
          <p:txBody>
            <a:bodyPr wrap="none" rtlCol="0">
              <a:spAutoFit/>
            </a:bodyPr>
            <a:lstStyle/>
            <a:p>
              <a:pPr algn="l"/>
              <a:r>
                <a:rPr lang="bg-BG" sz="1000" kern="1200" noProof="1" smtClean="0">
                  <a:ln w="0">
                    <a:noFill/>
                  </a:ln>
                  <a:noFill/>
                  <a:effectLst/>
                  <a:latin typeface="Corbel" pitchFamily="34" charset="0"/>
                  <a:ea typeface="+mn-ea"/>
                  <a:cs typeface="+mn-cs"/>
                </a:rPr>
                <a:t>уроци по програмиране и уеб дизайн за ученици</a:t>
              </a:r>
              <a:endParaRPr lang="bg-BG" sz="1000" kern="1200" noProof="1">
                <a:ln w="0">
                  <a:noFill/>
                </a:ln>
                <a:noFill/>
                <a:effectLst/>
                <a:latin typeface="Corbel" pitchFamily="34" charset="0"/>
                <a:ea typeface="+mn-ea"/>
                <a:cs typeface="+mn-cs"/>
              </a:endParaRPr>
            </a:p>
          </p:txBody>
        </p:sp>
        <p:sp>
          <p:nvSpPr>
            <p:cNvPr id="16" name="TextBox 15">
              <a:hlinkClick r:id="rId17" tooltip="Безплатен курс &quot;Програмиране с ASP.NET MVC&quot; - уеб технологии, бази данни, C#, .NET, ASP.NET MVC"/>
            </p:cNvPr>
            <p:cNvSpPr txBox="1"/>
            <p:nvPr userDrawn="1"/>
          </p:nvSpPr>
          <p:spPr>
            <a:xfrm flipH="1">
              <a:off x="4250970" y="2230072"/>
              <a:ext cx="3342582" cy="246221"/>
            </a:xfrm>
            <a:prstGeom prst="rect">
              <a:avLst/>
            </a:prstGeom>
            <a:noFill/>
          </p:spPr>
          <p:txBody>
            <a:bodyPr wrap="none" rtlCol="0">
              <a:spAutoFit/>
            </a:bodyPr>
            <a:lstStyle>
              <a:defPPr>
                <a:defRPr lang="en-US"/>
              </a:defPPr>
              <a:lvl1pPr lvl="0">
                <a:defRPr sz="1200"/>
              </a:lvl1pPr>
            </a:lstStyle>
            <a:p>
              <a:pPr lvl="0"/>
              <a:r>
                <a:rPr lang="bg-BG" sz="1000" noProof="1" smtClean="0">
                  <a:ln w="0">
                    <a:noFill/>
                  </a:ln>
                  <a:noFill/>
                  <a:effectLst/>
                </a:rPr>
                <a:t>ASP.NET MVC курс – HTML, SQL, C#, .NET, ASP.NET MVC</a:t>
              </a:r>
              <a:endParaRPr lang="bg-BG" sz="1000" noProof="1">
                <a:ln w="0">
                  <a:noFill/>
                </a:ln>
                <a:noFill/>
                <a:effectLst/>
              </a:endParaRPr>
            </a:p>
          </p:txBody>
        </p:sp>
        <p:sp>
          <p:nvSpPr>
            <p:cNvPr id="18" name="TextBox 17">
              <a:hlinkClick r:id="rId18" tooltip="Безплатен курс &quot;Разработка на софтуер в Cloud среда&quot; - AppEngine, AWS, Azure"/>
            </p:cNvPr>
            <p:cNvSpPr txBox="1"/>
            <p:nvPr userDrawn="1"/>
          </p:nvSpPr>
          <p:spPr>
            <a:xfrm flipH="1">
              <a:off x="1022317" y="3574992"/>
              <a:ext cx="3179075" cy="246221"/>
            </a:xfrm>
            <a:prstGeom prst="rect">
              <a:avLst/>
            </a:prstGeom>
            <a:noFill/>
          </p:spPr>
          <p:txBody>
            <a:bodyPr wrap="none" rtlCol="0">
              <a:spAutoFit/>
            </a:bodyPr>
            <a:lstStyle/>
            <a:p>
              <a:r>
                <a:rPr lang="bg-BG" sz="1000" kern="1200" noProof="1" smtClean="0">
                  <a:ln w="0">
                    <a:noFill/>
                  </a:ln>
                  <a:noFill/>
                  <a:effectLst/>
                  <a:latin typeface="Corbel" pitchFamily="34" charset="0"/>
                  <a:ea typeface="+mn-ea"/>
                  <a:cs typeface="+mn-cs"/>
                </a:rPr>
                <a:t>безплатен курс "Разработка на софтуер в cloud среда"</a:t>
              </a:r>
              <a:endParaRPr lang="bg-BG" sz="1000" kern="1200" noProof="1">
                <a:ln w="0">
                  <a:noFill/>
                </a:ln>
                <a:noFill/>
                <a:effectLst/>
                <a:latin typeface="Corbel" pitchFamily="34" charset="0"/>
                <a:ea typeface="+mn-ea"/>
                <a:cs typeface="+mn-cs"/>
              </a:endParaRPr>
            </a:p>
          </p:txBody>
        </p:sp>
        <p:sp>
          <p:nvSpPr>
            <p:cNvPr id="19" name="TextBox 18">
              <a:hlinkClick r:id="rId19" tooltip="BG Coder - онлайн състезателна система - тренировки за състезания по програмиране - online judge"/>
            </p:cNvPr>
            <p:cNvSpPr txBox="1"/>
            <p:nvPr userDrawn="1"/>
          </p:nvSpPr>
          <p:spPr>
            <a:xfrm flipH="1">
              <a:off x="4254068" y="1524000"/>
              <a:ext cx="3174267" cy="246221"/>
            </a:xfrm>
            <a:prstGeom prst="rect">
              <a:avLst/>
            </a:prstGeom>
            <a:noFill/>
          </p:spPr>
          <p:txBody>
            <a:bodyPr wrap="none" rtlCol="0">
              <a:spAutoFit/>
            </a:bodyPr>
            <a:lstStyle>
              <a:defPPr>
                <a:defRPr lang="en-US"/>
              </a:defPPr>
              <a:lvl1pPr lvl="0">
                <a:defRPr sz="1200"/>
              </a:lvl1pPr>
            </a:lstStyle>
            <a:p>
              <a:pPr lvl="0"/>
              <a:r>
                <a:rPr lang="bg-BG" sz="1000" noProof="1" smtClean="0">
                  <a:ln w="0">
                    <a:noFill/>
                  </a:ln>
                  <a:noFill/>
                  <a:effectLst/>
                </a:rPr>
                <a:t>BG Coder - онлайн състезателна система - online judge</a:t>
              </a:r>
              <a:endParaRPr lang="bg-BG" sz="1000" noProof="1">
                <a:ln w="0">
                  <a:noFill/>
                </a:ln>
                <a:noFill/>
                <a:effectLst/>
              </a:endParaRPr>
            </a:p>
          </p:txBody>
        </p:sp>
        <p:sp>
          <p:nvSpPr>
            <p:cNvPr id="20" name="TextBox 19">
              <a:hlinkClick r:id="rId20" tooltip="Светлин Наков - курсове и уроци по програмиране, уеб дизайн, книги, обучения - безплатно"/>
            </p:cNvPr>
            <p:cNvSpPr txBox="1"/>
            <p:nvPr userDrawn="1"/>
          </p:nvSpPr>
          <p:spPr>
            <a:xfrm flipH="1">
              <a:off x="533400" y="2649959"/>
              <a:ext cx="3667992" cy="246221"/>
            </a:xfrm>
            <a:prstGeom prst="rect">
              <a:avLst/>
            </a:prstGeom>
            <a:noFill/>
          </p:spPr>
          <p:txBody>
            <a:bodyPr wrap="none" rtlCol="0">
              <a:spAutoFit/>
            </a:bodyPr>
            <a:lstStyle>
              <a:defPPr>
                <a:defRPr lang="en-US"/>
              </a:defPPr>
              <a:lvl1pPr lvl="0">
                <a:defRPr sz="1200"/>
              </a:lvl1pPr>
            </a:lstStyle>
            <a:p>
              <a:pPr lvl="0"/>
              <a:r>
                <a:rPr lang="bg-BG" sz="1000" noProof="1" smtClean="0">
                  <a:ln w="0">
                    <a:noFill/>
                  </a:ln>
                  <a:noFill/>
                  <a:effectLst/>
                </a:rPr>
                <a:t>курсове и уроци по програмиране, книги – безплатно от Наков</a:t>
              </a:r>
              <a:endParaRPr lang="bg-BG" sz="1000" noProof="1">
                <a:ln w="0">
                  <a:noFill/>
                </a:ln>
                <a:noFill/>
                <a:effectLst/>
              </a:endParaRPr>
            </a:p>
          </p:txBody>
        </p:sp>
        <p:sp>
          <p:nvSpPr>
            <p:cNvPr id="21" name="TextBox 20">
              <a:hlinkClick r:id="rId21" tooltip="Безплатен курс &quot;Качествен програмен код&quot;"/>
            </p:cNvPr>
            <p:cNvSpPr txBox="1"/>
            <p:nvPr userDrawn="1"/>
          </p:nvSpPr>
          <p:spPr>
            <a:xfrm flipH="1">
              <a:off x="1623442" y="3335759"/>
              <a:ext cx="2577950" cy="246221"/>
            </a:xfrm>
            <a:prstGeom prst="rect">
              <a:avLst/>
            </a:prstGeom>
            <a:noFill/>
          </p:spPr>
          <p:txBody>
            <a:bodyPr wrap="none" rtlCol="0">
              <a:spAutoFit/>
            </a:bodyPr>
            <a:lstStyle/>
            <a:p>
              <a:r>
                <a:rPr lang="bg-BG" sz="1000" kern="1200" noProof="1" smtClean="0">
                  <a:ln w="0">
                    <a:noFill/>
                  </a:ln>
                  <a:noFill/>
                  <a:effectLst/>
                  <a:latin typeface="Corbel" pitchFamily="34" charset="0"/>
                  <a:ea typeface="+mn-ea"/>
                  <a:cs typeface="+mn-cs"/>
                </a:rPr>
                <a:t>безплатен курс "Качествен програмен код"</a:t>
              </a:r>
              <a:endParaRPr lang="bg-BG" sz="1000" kern="1200" noProof="1">
                <a:ln w="0">
                  <a:noFill/>
                </a:ln>
                <a:noFill/>
                <a:effectLst/>
                <a:latin typeface="Corbel" pitchFamily="34" charset="0"/>
                <a:ea typeface="+mn-ea"/>
                <a:cs typeface="+mn-cs"/>
              </a:endParaRPr>
            </a:p>
          </p:txBody>
        </p:sp>
        <p:sp>
          <p:nvSpPr>
            <p:cNvPr id="22" name="TextBox 21">
              <a:hlinkClick r:id="rId22"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4259323" y="2461281"/>
              <a:ext cx="3369833" cy="246221"/>
            </a:xfrm>
            <a:prstGeom prst="rect">
              <a:avLst/>
            </a:prstGeom>
            <a:noFill/>
          </p:spPr>
          <p:txBody>
            <a:bodyPr wrap="none" rtlCol="0">
              <a:spAutoFit/>
            </a:bodyPr>
            <a:lstStyle>
              <a:defPPr>
                <a:defRPr lang="en-US"/>
              </a:defPPr>
              <a:lvl1pPr lvl="0">
                <a:defRPr sz="1200"/>
              </a:lvl1pPr>
            </a:lstStyle>
            <a:p>
              <a:pPr lvl="0"/>
              <a:r>
                <a:rPr lang="bg-BG" sz="1000" noProof="1" smtClean="0">
                  <a:ln w="0">
                    <a:noFill/>
                  </a:ln>
                  <a:noFill/>
                  <a:effectLst/>
                </a:rPr>
                <a:t>алго академия – състезателно програмиране, състезания</a:t>
              </a:r>
              <a:endParaRPr lang="bg-BG" sz="1000" noProof="1">
                <a:ln w="0">
                  <a:noFill/>
                </a:ln>
                <a:noFill/>
                <a:effectLst/>
              </a:endParaRPr>
            </a:p>
          </p:txBody>
        </p:sp>
        <p:sp>
          <p:nvSpPr>
            <p:cNvPr id="23" name="TextBox 22">
              <a:hlinkClick r:id="rId23" tooltip="Безплатен ASP.NET курс - уеб програмиране, бази данни, C#, .NET, ASP.NET"/>
            </p:cNvPr>
            <p:cNvSpPr txBox="1"/>
            <p:nvPr userDrawn="1"/>
          </p:nvSpPr>
          <p:spPr>
            <a:xfrm flipH="1">
              <a:off x="4250970" y="1985425"/>
              <a:ext cx="4435830" cy="246221"/>
            </a:xfrm>
            <a:prstGeom prst="rect">
              <a:avLst/>
            </a:prstGeom>
            <a:noFill/>
          </p:spPr>
          <p:txBody>
            <a:bodyPr wrap="none" rtlCol="0">
              <a:spAutoFit/>
            </a:bodyPr>
            <a:lstStyle>
              <a:defPPr>
                <a:defRPr lang="en-US"/>
              </a:defPPr>
              <a:lvl1pPr lvl="0">
                <a:defRPr sz="1200"/>
              </a:lvl1pPr>
            </a:lstStyle>
            <a:p>
              <a:pPr lvl="0"/>
              <a:r>
                <a:rPr lang="bg-BG" sz="1000" noProof="1" smtClean="0">
                  <a:ln w="0">
                    <a:noFill/>
                  </a:ln>
                  <a:noFill/>
                  <a:effectLst/>
                </a:rPr>
                <a:t>безплатен ASP.NET курс - уеб програмиране, бази данни, C#, .NET, ASP.NET</a:t>
              </a:r>
              <a:endParaRPr lang="bg-BG" sz="1000" noProof="1">
                <a:ln w="0">
                  <a:noFill/>
                </a:ln>
                <a:noFill/>
                <a:effectLst/>
              </a:endParaRPr>
            </a:p>
          </p:txBody>
        </p:sp>
        <p:sp>
          <p:nvSpPr>
            <p:cNvPr id="24" name="TextBox 23">
              <a:hlinkClick r:id="rId24" tooltip="Софтуерна академия на Телерик - безплатни курсове и уроци по програмиране"/>
            </p:cNvPr>
            <p:cNvSpPr txBox="1"/>
            <p:nvPr userDrawn="1"/>
          </p:nvSpPr>
          <p:spPr>
            <a:xfrm flipH="1">
              <a:off x="977433" y="1717938"/>
              <a:ext cx="3223959" cy="246221"/>
            </a:xfrm>
            <a:prstGeom prst="rect">
              <a:avLst/>
            </a:prstGeom>
            <a:noFill/>
          </p:spPr>
          <p:txBody>
            <a:bodyPr wrap="none" rtlCol="0">
              <a:spAutoFit/>
            </a:bodyPr>
            <a:lstStyle>
              <a:defPPr>
                <a:defRPr lang="en-US"/>
              </a:defPPr>
              <a:lvl1pPr>
                <a:defRPr sz="1200"/>
              </a:lvl1pPr>
            </a:lstStyle>
            <a:p>
              <a:pPr lvl="0" algn="l"/>
              <a:r>
                <a:rPr lang="bg-BG" sz="1000" noProof="1" smtClean="0">
                  <a:ln w="0">
                    <a:noFill/>
                  </a:ln>
                  <a:noFill/>
                  <a:effectLst/>
                </a:rPr>
                <a:t>курсове и уроци по </a:t>
              </a:r>
              <a:r>
                <a:rPr lang="bg-BG" sz="1000" kern="1200" noProof="1" smtClean="0">
                  <a:ln w="0">
                    <a:noFill/>
                  </a:ln>
                  <a:noFill/>
                  <a:effectLst/>
                  <a:latin typeface="Corbel" pitchFamily="34" charset="0"/>
                  <a:ea typeface="+mn-ea"/>
                  <a:cs typeface="+mn-cs"/>
                </a:rPr>
                <a:t>програмиране – Телерик академия</a:t>
              </a:r>
              <a:endParaRPr lang="bg-BG" sz="1000" kern="1200" noProof="1">
                <a:ln w="0">
                  <a:noFill/>
                </a:ln>
                <a:noFill/>
                <a:effectLst/>
                <a:latin typeface="Corbel" pitchFamily="34" charset="0"/>
                <a:ea typeface="+mn-ea"/>
                <a:cs typeface="+mn-cs"/>
              </a:endParaRPr>
            </a:p>
          </p:txBody>
        </p:sp>
        <p:sp>
          <p:nvSpPr>
            <p:cNvPr id="25" name="TextBox 24">
              <a:hlinkClick r:id="rId25" tooltip="Безплатен курс &quot;Разработка на мобилни приложения&quot; - iPhone, Android, Windows Phone, PhoneGap, HTML5, jQuery, AJAX"/>
            </p:cNvPr>
            <p:cNvSpPr txBox="1"/>
            <p:nvPr userDrawn="1"/>
          </p:nvSpPr>
          <p:spPr>
            <a:xfrm flipH="1">
              <a:off x="4257281" y="2718403"/>
              <a:ext cx="3560590" cy="246221"/>
            </a:xfrm>
            <a:prstGeom prst="rect">
              <a:avLst/>
            </a:prstGeom>
            <a:noFill/>
          </p:spPr>
          <p:txBody>
            <a:bodyPr wrap="none" rtlCol="0">
              <a:spAutoFit/>
            </a:bodyPr>
            <a:lstStyle>
              <a:defPPr>
                <a:defRPr lang="en-US"/>
              </a:defPPr>
              <a:lvl1pPr lvl="0">
                <a:defRPr sz="1200"/>
              </a:lvl1pPr>
            </a:lstStyle>
            <a:p>
              <a:pPr lvl="0"/>
              <a:r>
                <a:rPr lang="bg-BG" sz="1000" noProof="1" smtClean="0">
                  <a:ln w="0">
                    <a:noFill/>
                  </a:ln>
                  <a:noFill/>
                  <a:effectLst/>
                </a:rPr>
                <a:t>курс мобилни приложения с iPhone, Android, WP7, PhoneGap</a:t>
              </a:r>
              <a:endParaRPr lang="bg-BG" sz="1000" noProof="1">
                <a:ln w="0">
                  <a:noFill/>
                </a:ln>
                <a:noFill/>
                <a:effectLst/>
              </a:endParaRPr>
            </a:p>
          </p:txBody>
        </p:sp>
        <p:sp>
          <p:nvSpPr>
            <p:cNvPr id="26" name="TextBox 25">
              <a:hlinkClick r:id="rId26" tooltip="Free C# Programming Book by Svetlin Nakov - безплатна C# книга от Светлин Наков, книга C#, книга Java, безплатна книга"/>
            </p:cNvPr>
            <p:cNvSpPr txBox="1"/>
            <p:nvPr userDrawn="1"/>
          </p:nvSpPr>
          <p:spPr>
            <a:xfrm flipH="1">
              <a:off x="956691" y="3117792"/>
              <a:ext cx="3223959" cy="246221"/>
            </a:xfrm>
            <a:prstGeom prst="rect">
              <a:avLst/>
            </a:prstGeom>
            <a:noFill/>
          </p:spPr>
          <p:txBody>
            <a:bodyPr wrap="none" rtlCol="0">
              <a:spAutoFit/>
            </a:bodyPr>
            <a:lstStyle/>
            <a:p>
              <a:r>
                <a:rPr lang="bg-BG" sz="1000" kern="1200" noProof="1" smtClean="0">
                  <a:ln w="0">
                    <a:noFill/>
                  </a:ln>
                  <a:noFill/>
                  <a:effectLst/>
                  <a:latin typeface="Corbel" pitchFamily="34" charset="0"/>
                  <a:ea typeface="+mn-ea"/>
                  <a:cs typeface="+mn-cs"/>
                </a:rPr>
                <a:t>free C# book, безплатна книга C#, книга Java, книга C#</a:t>
              </a:r>
              <a:endParaRPr lang="bg-BG" sz="1000" kern="1200" noProof="1">
                <a:ln w="0">
                  <a:noFill/>
                </a:ln>
                <a:noFill/>
                <a:effectLst/>
                <a:latin typeface="Corbel" pitchFamily="34" charset="0"/>
                <a:ea typeface="+mn-ea"/>
                <a:cs typeface="+mn-cs"/>
              </a:endParaRPr>
            </a:p>
          </p:txBody>
        </p:sp>
        <p:sp>
          <p:nvSpPr>
            <p:cNvPr id="27" name="TextBox 26">
              <a:hlinkClick r:id="rId27" tooltip="Дончо Минков - сайт за програмиране"/>
            </p:cNvPr>
            <p:cNvSpPr txBox="1"/>
            <p:nvPr userDrawn="1"/>
          </p:nvSpPr>
          <p:spPr>
            <a:xfrm flipH="1">
              <a:off x="4253020" y="2963520"/>
              <a:ext cx="2321469" cy="246221"/>
            </a:xfrm>
            <a:prstGeom prst="rect">
              <a:avLst/>
            </a:prstGeom>
            <a:noFill/>
          </p:spPr>
          <p:txBody>
            <a:bodyPr wrap="none" rtlCol="0">
              <a:spAutoFit/>
            </a:bodyPr>
            <a:lstStyle>
              <a:defPPr>
                <a:defRPr lang="en-US"/>
              </a:defPPr>
              <a:lvl1pPr>
                <a:defRPr sz="1600">
                  <a:ln w="0">
                    <a:solidFill>
                      <a:schemeClr val="tx1"/>
                    </a:solidFill>
                  </a:ln>
                  <a:effectLst/>
                </a:defRPr>
              </a:lvl1pPr>
            </a:lstStyle>
            <a:p>
              <a:pPr lvl="0"/>
              <a:r>
                <a:rPr lang="bg-BG" sz="1000" noProof="1" smtClean="0">
                  <a:ln w="0">
                    <a:noFill/>
                  </a:ln>
                  <a:noFill/>
                </a:rPr>
                <a:t>Дончо Минков - сайт за програмиране</a:t>
              </a:r>
              <a:endParaRPr lang="bg-BG" sz="1000" noProof="1">
                <a:ln w="0">
                  <a:noFill/>
                </a:ln>
                <a:noFill/>
              </a:endParaRPr>
            </a:p>
          </p:txBody>
        </p:sp>
        <p:sp>
          <p:nvSpPr>
            <p:cNvPr id="28" name="TextBox 27">
              <a:hlinkClick r:id="rId28" tooltip="Николай Костов - блог за програмиране"/>
            </p:cNvPr>
            <p:cNvSpPr txBox="1"/>
            <p:nvPr userDrawn="1"/>
          </p:nvSpPr>
          <p:spPr>
            <a:xfrm flipH="1">
              <a:off x="4253073" y="3217864"/>
              <a:ext cx="2406428" cy="246221"/>
            </a:xfrm>
            <a:prstGeom prst="rect">
              <a:avLst/>
            </a:prstGeom>
            <a:noFill/>
          </p:spPr>
          <p:txBody>
            <a:bodyPr wrap="none" rtlCol="0">
              <a:spAutoFit/>
            </a:bodyPr>
            <a:lstStyle/>
            <a:p>
              <a:pPr algn="l"/>
              <a:r>
                <a:rPr lang="bg-BG" sz="1000" kern="1200" noProof="1" smtClean="0">
                  <a:ln w="0">
                    <a:noFill/>
                  </a:ln>
                  <a:noFill/>
                  <a:effectLst/>
                  <a:latin typeface="Corbel" pitchFamily="34" charset="0"/>
                  <a:ea typeface="+mn-ea"/>
                  <a:cs typeface="+mn-cs"/>
                </a:rPr>
                <a:t>Николай Костов - блог за програмиране</a:t>
              </a:r>
              <a:endParaRPr lang="bg-BG" sz="1000" kern="1200" noProof="1">
                <a:ln w="0">
                  <a:noFill/>
                </a:ln>
                <a:noFill/>
                <a:effectLst/>
                <a:latin typeface="Corbel" pitchFamily="34" charset="0"/>
                <a:ea typeface="+mn-ea"/>
                <a:cs typeface="+mn-cs"/>
              </a:endParaRPr>
            </a:p>
          </p:txBody>
        </p:sp>
        <p:sp>
          <p:nvSpPr>
            <p:cNvPr id="31" name="TextBox 30">
              <a:hlinkClick r:id="rId29" tooltip="безплатен C# курс в софтуерната академия на Наков"/>
            </p:cNvPr>
            <p:cNvSpPr txBox="1"/>
            <p:nvPr userDrawn="1"/>
          </p:nvSpPr>
          <p:spPr>
            <a:xfrm flipH="1">
              <a:off x="4249729" y="3548410"/>
              <a:ext cx="2111475" cy="246221"/>
            </a:xfrm>
            <a:prstGeom prst="rect">
              <a:avLst/>
            </a:prstGeom>
            <a:noFill/>
          </p:spPr>
          <p:txBody>
            <a:bodyPr wrap="none" rtlCol="0">
              <a:spAutoFit/>
            </a:bodyPr>
            <a:lstStyle>
              <a:defPPr>
                <a:defRPr lang="en-US"/>
              </a:defPPr>
              <a:lvl1pPr>
                <a:defRPr sz="1600">
                  <a:ln w="0">
                    <a:solidFill>
                      <a:schemeClr val="tx1"/>
                    </a:solidFill>
                  </a:ln>
                  <a:effectLst/>
                </a:defRPr>
              </a:lvl1pPr>
            </a:lstStyle>
            <a:p>
              <a:pPr lvl="0"/>
              <a:r>
                <a:rPr lang="bg-BG" sz="1000" noProof="1" smtClean="0">
                  <a:ln w="0">
                    <a:noFill/>
                  </a:ln>
                  <a:noFill/>
                </a:rPr>
                <a:t>C# курс, програмиране, безплатно</a:t>
              </a:r>
              <a:endParaRPr lang="bg-BG" sz="1000" noProof="1">
                <a:ln w="0">
                  <a:noFill/>
                </a:ln>
                <a:noFill/>
              </a:endParaRPr>
            </a:p>
          </p:txBody>
        </p:sp>
      </p:grpSp>
      <p:pic>
        <p:nvPicPr>
          <p:cNvPr id="6146" name="Picture 2" descr="Академия за софтуерни инженери на Телерик - http://academy.telerik.com&#10;&#10;Безплатни курсове по програмиране, разработка на уеб, десктоп и мобилни приложения, уеб дизайн и SEO&#10;&#10;Академията организира серия от безплатни курсове по програмиране, уроци, семинари и състезания, предназначени за ученици, младежи, студенти и хора, завършили своето образование - с малко или никакъв опит в разработката на софтуер. Курсистите имат възможност да избират между присъствени и онлайн курсове по програмиране." title="Telerik Software Academy - logo"/>
          <p:cNvPicPr>
            <a:picLocks noChangeAspect="1" noChangeArrowheads="1"/>
          </p:cNvPicPr>
          <p:nvPr/>
        </p:nvPicPr>
        <p:blipFill>
          <a:blip r:embed="rId30">
            <a:extLst>
              <a:ext uri="{BEBA8EAE-BF5A-486C-A8C5-ECC9F3942E4B}">
                <a14:imgProps xmlns:a14="http://schemas.microsoft.com/office/drawing/2010/main">
                  <a14:imgLayer r:embed="rId3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
        <p:nvSpPr>
          <p:cNvPr id="33"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34"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Tree>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nikolay.it/" TargetMode="Externa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ode.google.com/p/msysgit/" TargetMode="External"/><Relationship Id="rId2" Type="http://schemas.openxmlformats.org/officeDocument/2006/relationships/hyperlink" Target="http://code.google.com/p/tortoisegit/"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dev.appfog.com/features/article/generating_a_ssh_ke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phpfog.com/user_session/new"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hyperlink" Target="http://myadmin.phpfogapp.com/" TargetMode="Externa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hpfog.com/" TargetMode="Externa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hyperlink" Target="http://dev.appfog.com/features/article/mongolab" TargetMode="External"/><Relationship Id="rId2" Type="http://schemas.openxmlformats.org/officeDocument/2006/relationships/hyperlink" Target="http://mongolab.com/" TargetMode="Externa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hyperlink" Target="http://dev.appfog.com/features/article/mongohq" TargetMode="External"/><Relationship Id="rId2" Type="http://schemas.openxmlformats.org/officeDocument/2006/relationships/hyperlink" Target="https://mongohq.com/" TargetMode="Externa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hyperlink" Target="http://dev.appfog.com/features/article/cleardb" TargetMode="External"/><Relationship Id="rId2" Type="http://schemas.openxmlformats.org/officeDocument/2006/relationships/hyperlink" Target="http://cleardb.com/" TargetMode="Externa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hyperlink" Target="http://dev.appfog.com/features/article/new_relic" TargetMode="External"/><Relationship Id="rId2" Type="http://schemas.openxmlformats.org/officeDocument/2006/relationships/hyperlink" Target="http://newrelic.com/" TargetMode="Externa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hyperlink" Target="http://dev.appfog.com/features/article/blitz" TargetMode="External"/><Relationship Id="rId2" Type="http://schemas.openxmlformats.org/officeDocument/2006/relationships/hyperlink" Target="http://blitz.io/" TargetMode="Externa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hyperlink" Target="http://dev.appfog.com/features/article/mailgun" TargetMode="External"/><Relationship Id="rId2" Type="http://schemas.openxmlformats.org/officeDocument/2006/relationships/hyperlink" Target="http://mailgun.net/" TargetMode="Externa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hyperlink" Target="http://dev.appfog.com/features/article/cloudmailin" TargetMode="External"/><Relationship Id="rId2" Type="http://schemas.openxmlformats.org/officeDocument/2006/relationships/hyperlink" Target="http://cloudmailin.com/" TargetMode="Externa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hyperlink" Target="http://dev.appfog.com/features/article/ironworker" TargetMode="External"/><Relationship Id="rId2" Type="http://schemas.openxmlformats.org/officeDocument/2006/relationships/hyperlink" Target="http://iron.io/products/worker" TargetMode="Externa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47.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hyperlink" Target="http://dev.appfog.com/features/article/ironmq" TargetMode="External"/><Relationship Id="rId2" Type="http://schemas.openxmlformats.org/officeDocument/2006/relationships/hyperlink" Target="http://iron.io/products/mq" TargetMode="Externa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48.png"/><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8" Type="http://schemas.openxmlformats.org/officeDocument/2006/relationships/hyperlink" Target="https://phpfog.com/signup" TargetMode="External"/><Relationship Id="rId3" Type="http://schemas.openxmlformats.org/officeDocument/2006/relationships/hyperlink" Target="https://phpfog.com/pricing" TargetMode="External"/><Relationship Id="rId7" Type="http://schemas.openxmlformats.org/officeDocument/2006/relationships/hyperlink" Target="http://community.phpfog.com/" TargetMode="External"/><Relationship Id="rId2" Type="http://schemas.openxmlformats.org/officeDocument/2006/relationships/hyperlink" Target="https://phpfog.com/about" TargetMode="External"/><Relationship Id="rId1" Type="http://schemas.openxmlformats.org/officeDocument/2006/relationships/slideLayout" Target="../slideLayouts/slideLayout2.xml"/><Relationship Id="rId6" Type="http://schemas.openxmlformats.org/officeDocument/2006/relationships/hyperlink" Target="http://dev.appfog.com/" TargetMode="External"/><Relationship Id="rId5" Type="http://schemas.openxmlformats.org/officeDocument/2006/relationships/hyperlink" Target="http://dev.appfog.com/features/article/faq" TargetMode="External"/><Relationship Id="rId10" Type="http://schemas.openxmlformats.org/officeDocument/2006/relationships/hyperlink" Target="https://phpfog.com/addons" TargetMode="External"/><Relationship Id="rId4" Type="http://schemas.openxmlformats.org/officeDocument/2006/relationships/hyperlink" Target="http://blog.phpfog.com/" TargetMode="External"/><Relationship Id="rId9" Type="http://schemas.openxmlformats.org/officeDocument/2006/relationships/hyperlink" Target="https://phpfog.com/platfor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clouddevcourse.telerik.com/" TargetMode="Externa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phpfog.com/regist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2362200"/>
            <a:ext cx="2895600" cy="838200"/>
          </a:xfrm>
        </p:spPr>
        <p:txBody>
          <a:bodyPr/>
          <a:lstStyle/>
          <a:p>
            <a:pPr>
              <a:lnSpc>
                <a:spcPts val="5800"/>
              </a:lnSpc>
            </a:pPr>
            <a:r>
              <a:rPr lang="en-US" dirty="0" smtClean="0"/>
              <a:t>PHP Fog</a:t>
            </a:r>
            <a:endParaRPr lang="en-US" dirty="0"/>
          </a:p>
        </p:txBody>
      </p:sp>
      <p:sp>
        <p:nvSpPr>
          <p:cNvPr id="3" name="Subtitle 2"/>
          <p:cNvSpPr>
            <a:spLocks noGrp="1"/>
          </p:cNvSpPr>
          <p:nvPr>
            <p:ph type="subTitle" idx="1"/>
          </p:nvPr>
        </p:nvSpPr>
        <p:spPr>
          <a:xfrm>
            <a:off x="431800" y="3291680"/>
            <a:ext cx="8229600" cy="569120"/>
          </a:xfrm>
        </p:spPr>
        <p:txBody>
          <a:bodyPr/>
          <a:lstStyle/>
          <a:p>
            <a:r>
              <a:rPr lang="en-US" dirty="0"/>
              <a:t>Rock-solid Cloud Platform for PHP</a:t>
            </a:r>
          </a:p>
        </p:txBody>
      </p:sp>
      <p:sp>
        <p:nvSpPr>
          <p:cNvPr id="26" name="Text Placeholder 5"/>
          <p:cNvSpPr>
            <a:spLocks noGrp="1"/>
          </p:cNvSpPr>
          <p:nvPr>
            <p:ph type="body" sz="quarter" idx="10"/>
          </p:nvPr>
        </p:nvSpPr>
        <p:spPr>
          <a:xfrm>
            <a:off x="444500" y="4800600"/>
            <a:ext cx="3352800" cy="523220"/>
          </a:xfrm>
        </p:spPr>
        <p:txBody>
          <a:bodyPr/>
          <a:lstStyle/>
          <a:p>
            <a:r>
              <a:rPr lang="en-US" dirty="0" smtClean="0"/>
              <a:t>Nikolay Kostov</a:t>
            </a:r>
            <a:endParaRPr lang="en-US" dirty="0"/>
          </a:p>
        </p:txBody>
      </p:sp>
      <p:sp>
        <p:nvSpPr>
          <p:cNvPr id="27" name="Text Placeholder 8"/>
          <p:cNvSpPr>
            <a:spLocks noGrp="1"/>
          </p:cNvSpPr>
          <p:nvPr>
            <p:ph type="body" sz="quarter" idx="11"/>
          </p:nvPr>
        </p:nvSpPr>
        <p:spPr>
          <a:xfrm>
            <a:off x="457200" y="5255941"/>
            <a:ext cx="2667000" cy="461665"/>
          </a:xfrm>
          <a:prstGeom prst="rect">
            <a:avLst/>
          </a:prstGeom>
        </p:spPr>
        <p:txBody>
          <a:bodyPr/>
          <a:lstStyle/>
          <a:p>
            <a:pPr marL="0" indent="0">
              <a:buNone/>
            </a:pPr>
            <a:r>
              <a:rPr lang="en-US" sz="2200" dirty="0" smtClean="0"/>
              <a:t>Technical Trainer</a:t>
            </a:r>
            <a:endParaRPr lang="en-US" sz="2200" dirty="0"/>
          </a:p>
        </p:txBody>
      </p:sp>
      <p:sp>
        <p:nvSpPr>
          <p:cNvPr id="28" name="Text Placeholder 9"/>
          <p:cNvSpPr>
            <a:spLocks noGrp="1"/>
          </p:cNvSpPr>
          <p:nvPr>
            <p:ph type="body" sz="quarter" idx="12"/>
          </p:nvPr>
        </p:nvSpPr>
        <p:spPr>
          <a:xfrm>
            <a:off x="457200" y="5964198"/>
            <a:ext cx="2514600" cy="400110"/>
          </a:xfrm>
          <a:prstGeom prst="rect">
            <a:avLst/>
          </a:prstGeom>
        </p:spPr>
        <p:txBody>
          <a:bodyPr/>
          <a:lstStyle/>
          <a:p>
            <a:pPr marL="0" indent="0">
              <a:buNone/>
            </a:pPr>
            <a:r>
              <a:rPr lang="en-US" sz="2200" dirty="0" smtClean="0">
                <a:hlinkClick r:id="rId2"/>
              </a:rPr>
              <a:t>http://Nikolay.IT</a:t>
            </a:r>
            <a:r>
              <a:rPr lang="en-US" sz="2200" dirty="0" smtClean="0"/>
              <a:t> </a:t>
            </a:r>
            <a:endParaRPr lang="en-US" sz="2200" dirty="0"/>
          </a:p>
        </p:txBody>
      </p:sp>
      <p:sp>
        <p:nvSpPr>
          <p:cNvPr id="29" name="Text Placeholder 8"/>
          <p:cNvSpPr>
            <a:spLocks noGrp="1"/>
          </p:cNvSpPr>
          <p:nvPr>
            <p:ph type="body" sz="quarter" idx="4294967295"/>
          </p:nvPr>
        </p:nvSpPr>
        <p:spPr>
          <a:xfrm>
            <a:off x="457200" y="5614988"/>
            <a:ext cx="2209800" cy="461962"/>
          </a:xfrm>
          <a:prstGeom prst="rect">
            <a:avLst/>
          </a:prstGeom>
        </p:spPr>
        <p:txBody>
          <a:bodyPr/>
          <a:lstStyle/>
          <a:p>
            <a:pPr marL="0" indent="0">
              <a:buNone/>
            </a:pPr>
            <a:r>
              <a:rPr lang="en-US" sz="2200" dirty="0" smtClean="0"/>
              <a:t>Telerik Corp.</a:t>
            </a:r>
            <a:endParaRPr lang="en-US" sz="2200" dirty="0"/>
          </a:p>
        </p:txBody>
      </p:sp>
      <p:pic>
        <p:nvPicPr>
          <p:cNvPr id="1028" name="Picture 4" descr="C:\Telerik\PHP Fog\logo-large.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9800" y="4587342"/>
            <a:ext cx="1885950" cy="6762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C:\Telerik\PHP Fog\reliab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419600"/>
            <a:ext cx="3489325" cy="196883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Telerik\PHP Fog\why-diagram-summa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57200"/>
            <a:ext cx="4191000" cy="2676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Telerik\PHP Fog\flas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1135" y="84667"/>
            <a:ext cx="2762250" cy="2686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Pre-Installed PHP Frameworks</a:t>
            </a:r>
            <a:endParaRPr lang="bg-BG" dirty="0"/>
          </a:p>
        </p:txBody>
      </p:sp>
      <p:sp>
        <p:nvSpPr>
          <p:cNvPr id="3" name="Content Placeholder 2"/>
          <p:cNvSpPr>
            <a:spLocks noGrp="1"/>
          </p:cNvSpPr>
          <p:nvPr>
            <p:ph idx="1"/>
          </p:nvPr>
        </p:nvSpPr>
        <p:spPr/>
        <p:txBody>
          <a:bodyPr/>
          <a:lstStyle/>
          <a:p>
            <a:r>
              <a:rPr lang="en-US" dirty="0" smtClean="0"/>
              <a:t>A lot of pre-installed PHP frameworks</a:t>
            </a:r>
          </a:p>
          <a:p>
            <a:pPr lvl="1"/>
            <a:r>
              <a:rPr lang="en-US" dirty="0" smtClean="0"/>
              <a:t>Including </a:t>
            </a:r>
            <a:r>
              <a:rPr lang="en-US" dirty="0" err="1" smtClean="0"/>
              <a:t>Zend</a:t>
            </a:r>
            <a:r>
              <a:rPr lang="en-US" dirty="0" smtClean="0"/>
              <a:t>, </a:t>
            </a:r>
            <a:r>
              <a:rPr lang="en-US" dirty="0" err="1" smtClean="0"/>
              <a:t>CakePHP</a:t>
            </a:r>
            <a:r>
              <a:rPr lang="en-US" dirty="0" smtClean="0"/>
              <a:t>, </a:t>
            </a:r>
            <a:r>
              <a:rPr lang="en-US" dirty="0" err="1" smtClean="0"/>
              <a:t>Yii</a:t>
            </a:r>
            <a:r>
              <a:rPr lang="en-US" dirty="0" smtClean="0"/>
              <a:t>, </a:t>
            </a:r>
            <a:r>
              <a:rPr lang="en-US" dirty="0" err="1" smtClean="0"/>
              <a:t>CodeIngniter</a:t>
            </a:r>
            <a:r>
              <a:rPr lang="en-US" dirty="0" smtClean="0"/>
              <a:t>, etc.</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663" y="2438400"/>
            <a:ext cx="6477000" cy="39052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182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038600"/>
            <a:ext cx="7924800" cy="1295400"/>
          </a:xfrm>
        </p:spPr>
        <p:txBody>
          <a:bodyPr/>
          <a:lstStyle/>
          <a:p>
            <a:r>
              <a:rPr lang="en-US" dirty="0" smtClean="0"/>
              <a:t>Creating </a:t>
            </a:r>
            <a:r>
              <a:rPr lang="en-US" dirty="0" err="1" smtClean="0"/>
              <a:t>Wordpress</a:t>
            </a:r>
            <a:r>
              <a:rPr lang="en-US" dirty="0" smtClean="0"/>
              <a:t> Blog with PHP Fog Demo</a:t>
            </a:r>
            <a:endParaRPr lang="bg-BG" dirty="0"/>
          </a:p>
        </p:txBody>
      </p:sp>
      <p:sp>
        <p:nvSpPr>
          <p:cNvPr id="5" name="Subtitle 4"/>
          <p:cNvSpPr>
            <a:spLocks noGrp="1"/>
          </p:cNvSpPr>
          <p:nvPr>
            <p:ph type="subTitle" idx="1"/>
          </p:nvPr>
        </p:nvSpPr>
        <p:spPr>
          <a:xfrm>
            <a:off x="990600" y="5486400"/>
            <a:ext cx="7162800" cy="838200"/>
          </a:xfrm>
        </p:spPr>
        <p:txBody>
          <a:bodyPr/>
          <a:lstStyle/>
          <a:p>
            <a:r>
              <a:rPr lang="en-US" dirty="0" smtClean="0"/>
              <a:t>Installing and configuring </a:t>
            </a:r>
            <a:r>
              <a:rPr lang="en-US" dirty="0" err="1" smtClean="0"/>
              <a:t>Wordpress</a:t>
            </a:r>
            <a:r>
              <a:rPr lang="en-US" dirty="0" smtClean="0"/>
              <a:t> application with PHP Fog</a:t>
            </a:r>
            <a:endParaRPr lang="bg-BG"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11</a:t>
            </a:fld>
            <a:endParaRPr lang="en-US" dirty="0"/>
          </a:p>
        </p:txBody>
      </p:sp>
      <p:pic>
        <p:nvPicPr>
          <p:cNvPr id="1027" name="Picture 3" descr="C:\Telerik\PHP Fog\wordpres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762000"/>
            <a:ext cx="47625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084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038600"/>
            <a:ext cx="7924800" cy="1295400"/>
          </a:xfrm>
        </p:spPr>
        <p:txBody>
          <a:bodyPr/>
          <a:lstStyle/>
          <a:p>
            <a:r>
              <a:rPr lang="en-US" dirty="0" smtClean="0"/>
              <a:t>Moving Wordpress.com Blog to the Cloud</a:t>
            </a:r>
            <a:endParaRPr lang="bg-BG" dirty="0"/>
          </a:p>
        </p:txBody>
      </p:sp>
      <p:sp>
        <p:nvSpPr>
          <p:cNvPr id="5" name="Subtitle 4"/>
          <p:cNvSpPr>
            <a:spLocks noGrp="1"/>
          </p:cNvSpPr>
          <p:nvPr>
            <p:ph type="subTitle" idx="1"/>
          </p:nvPr>
        </p:nvSpPr>
        <p:spPr>
          <a:xfrm>
            <a:off x="1066800" y="5486400"/>
            <a:ext cx="7010400" cy="838200"/>
          </a:xfrm>
        </p:spPr>
        <p:txBody>
          <a:bodyPr/>
          <a:lstStyle/>
          <a:p>
            <a:r>
              <a:rPr lang="en-US" dirty="0"/>
              <a:t>Moving Wordpress.com Blog to the </a:t>
            </a:r>
            <a:r>
              <a:rPr lang="en-US" dirty="0" smtClean="0"/>
              <a:t>Cloud with PHP Fog</a:t>
            </a:r>
            <a:endParaRPr lang="bg-BG"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12</a:t>
            </a:fld>
            <a:endParaRPr lang="en-US" dirty="0"/>
          </a:p>
        </p:txBody>
      </p:sp>
      <p:pic>
        <p:nvPicPr>
          <p:cNvPr id="2050" name="Picture 2" descr="C:\Telerik\PHP Fog\logo-v-rg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695325"/>
            <a:ext cx="48006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55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295400"/>
            <a:ext cx="5105400" cy="2133600"/>
          </a:xfrm>
        </p:spPr>
        <p:txBody>
          <a:bodyPr/>
          <a:lstStyle/>
          <a:p>
            <a:r>
              <a:rPr lang="en-US" dirty="0"/>
              <a:t>PHP Fog </a:t>
            </a:r>
            <a:r>
              <a:rPr lang="en-US" dirty="0" smtClean="0"/>
              <a:t>Platform</a:t>
            </a:r>
            <a:br>
              <a:rPr lang="en-US" dirty="0" smtClean="0"/>
            </a:br>
            <a:r>
              <a:rPr lang="en-US" dirty="0" smtClean="0"/>
              <a:t>Overview</a:t>
            </a:r>
            <a:endParaRPr lang="en-US" dirty="0"/>
          </a:p>
        </p:txBody>
      </p:sp>
      <p:sp>
        <p:nvSpPr>
          <p:cNvPr id="7" name="Subtitle 5"/>
          <p:cNvSpPr>
            <a:spLocks noGrp="1"/>
          </p:cNvSpPr>
          <p:nvPr>
            <p:ph type="subTitle" idx="1"/>
          </p:nvPr>
        </p:nvSpPr>
        <p:spPr>
          <a:xfrm>
            <a:off x="1143000" y="3733800"/>
            <a:ext cx="4038600" cy="2321720"/>
          </a:xfrm>
        </p:spPr>
        <p:txBody>
          <a:bodyPr/>
          <a:lstStyle/>
          <a:p>
            <a:r>
              <a:rPr lang="en-US" dirty="0" smtClean="0"/>
              <a:t>Request</a:t>
            </a:r>
            <a:br>
              <a:rPr lang="en-US" dirty="0" smtClean="0"/>
            </a:br>
            <a:r>
              <a:rPr lang="en-US" dirty="0" smtClean="0"/>
              <a:t>Cache</a:t>
            </a:r>
            <a:br>
              <a:rPr lang="en-US" dirty="0" smtClean="0"/>
            </a:br>
            <a:r>
              <a:rPr lang="en-US" dirty="0" smtClean="0"/>
              <a:t>Load Balancer</a:t>
            </a:r>
            <a:br>
              <a:rPr lang="en-US" dirty="0" smtClean="0"/>
            </a:br>
            <a:r>
              <a:rPr lang="en-US" dirty="0" smtClean="0"/>
              <a:t>App Servers</a:t>
            </a:r>
            <a:br>
              <a:rPr lang="en-US" dirty="0" smtClean="0"/>
            </a:br>
            <a:r>
              <a:rPr lang="en-US" dirty="0" smtClean="0"/>
              <a:t>Database</a:t>
            </a:r>
            <a:endParaRPr lang="bg-BG"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13</a:t>
            </a:fld>
            <a:endParaRPr lang="en-US" dirty="0"/>
          </a:p>
        </p:txBody>
      </p:sp>
      <p:pic>
        <p:nvPicPr>
          <p:cNvPr id="3074" name="Picture 2" descr="C:\Telerik\PHP Fog\platform-diagram-sho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05418"/>
            <a:ext cx="2438400" cy="6147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997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PHP Fog – Cache</a:t>
            </a:r>
            <a:endParaRPr lang="bg-BG" dirty="0"/>
          </a:p>
        </p:txBody>
      </p:sp>
      <p:sp>
        <p:nvSpPr>
          <p:cNvPr id="5" name="Content Placeholder 4"/>
          <p:cNvSpPr>
            <a:spLocks noGrp="1"/>
          </p:cNvSpPr>
          <p:nvPr>
            <p:ph idx="1"/>
          </p:nvPr>
        </p:nvSpPr>
        <p:spPr/>
        <p:txBody>
          <a:bodyPr/>
          <a:lstStyle/>
          <a:p>
            <a:r>
              <a:rPr lang="en-US" dirty="0" smtClean="0"/>
              <a:t>The Cache </a:t>
            </a:r>
            <a:r>
              <a:rPr lang="en-US" dirty="0"/>
              <a:t>layer </a:t>
            </a:r>
            <a:r>
              <a:rPr lang="en-US" dirty="0" smtClean="0"/>
              <a:t>(Vanish) intercepts </a:t>
            </a:r>
            <a:r>
              <a:rPr lang="en-US" dirty="0"/>
              <a:t>the request and can deliver lightning-fast </a:t>
            </a:r>
            <a:r>
              <a:rPr lang="en-US" dirty="0" smtClean="0"/>
              <a:t>responses</a:t>
            </a:r>
          </a:p>
          <a:p>
            <a:r>
              <a:rPr lang="en-US" dirty="0" smtClean="0"/>
              <a:t>50-80</a:t>
            </a:r>
            <a:r>
              <a:rPr lang="en-US" dirty="0"/>
              <a:t>% of responses can be served from the cache, ensuring responsiveness and diminishing server </a:t>
            </a:r>
            <a:r>
              <a:rPr lang="en-US" dirty="0" smtClean="0"/>
              <a:t>load</a:t>
            </a:r>
            <a:br>
              <a:rPr lang="en-US" dirty="0" smtClean="0"/>
            </a:br>
            <a:r>
              <a:rPr lang="en-US" dirty="0" smtClean="0"/>
              <a:t>to </a:t>
            </a:r>
            <a:r>
              <a:rPr lang="en-US" dirty="0"/>
              <a:t>an absolute </a:t>
            </a:r>
            <a:r>
              <a:rPr lang="en-US" dirty="0" smtClean="0"/>
              <a:t>minimum</a:t>
            </a:r>
            <a:endParaRPr lang="en-US" dirty="0"/>
          </a:p>
          <a:p>
            <a:r>
              <a:rPr lang="en-US" dirty="0"/>
              <a:t>Varnish is a state-of-the-industry caching solution for web </a:t>
            </a:r>
            <a:r>
              <a:rPr lang="en-US" dirty="0" smtClean="0"/>
              <a:t>applications</a:t>
            </a:r>
          </a:p>
          <a:p>
            <a:r>
              <a:rPr lang="en-US" dirty="0" smtClean="0"/>
              <a:t>Varnish </a:t>
            </a:r>
            <a:r>
              <a:rPr lang="en-US" dirty="0"/>
              <a:t>ensures that your PHP applications serve cached responses </a:t>
            </a:r>
            <a:r>
              <a:rPr lang="en-US" dirty="0" smtClean="0"/>
              <a:t>intelligently</a:t>
            </a:r>
            <a:endParaRPr lang="bg-BG" dirty="0"/>
          </a:p>
        </p:txBody>
      </p:sp>
      <p:pic>
        <p:nvPicPr>
          <p:cNvPr id="4098" name="Picture 2" descr="C:\Telerik\PHP Fog\Load-balanc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221672"/>
            <a:ext cx="3276600" cy="96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92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Fog – Load Balancer</a:t>
            </a:r>
            <a:endParaRPr lang="bg-BG" dirty="0"/>
          </a:p>
        </p:txBody>
      </p:sp>
      <p:sp>
        <p:nvSpPr>
          <p:cNvPr id="3" name="Content Placeholder 2"/>
          <p:cNvSpPr>
            <a:spLocks noGrp="1"/>
          </p:cNvSpPr>
          <p:nvPr>
            <p:ph idx="1"/>
          </p:nvPr>
        </p:nvSpPr>
        <p:spPr/>
        <p:txBody>
          <a:bodyPr/>
          <a:lstStyle/>
          <a:p>
            <a:r>
              <a:rPr lang="en-US" dirty="0" smtClean="0"/>
              <a:t>PHP Fog load balancing uses </a:t>
            </a:r>
            <a:r>
              <a:rPr lang="en-US" dirty="0" err="1" smtClean="0"/>
              <a:t>Nginx</a:t>
            </a:r>
            <a:r>
              <a:rPr lang="en-US" dirty="0" smtClean="0"/>
              <a:t> (</a:t>
            </a:r>
            <a:r>
              <a:rPr lang="en-US" dirty="0"/>
              <a:t>free, open-source, high-performance web </a:t>
            </a:r>
            <a:r>
              <a:rPr lang="en-US" dirty="0" smtClean="0"/>
              <a:t>server)</a:t>
            </a:r>
            <a:endParaRPr lang="en-US" dirty="0"/>
          </a:p>
          <a:p>
            <a:r>
              <a:rPr lang="en-US" dirty="0" smtClean="0"/>
              <a:t>Directs </a:t>
            </a:r>
            <a:r>
              <a:rPr lang="en-US" dirty="0"/>
              <a:t>requests to the application server best able to handle the </a:t>
            </a:r>
            <a:r>
              <a:rPr lang="en-US" dirty="0" smtClean="0"/>
              <a:t>requests</a:t>
            </a:r>
          </a:p>
          <a:p>
            <a:r>
              <a:rPr lang="en-US" dirty="0" smtClean="0"/>
              <a:t>If </a:t>
            </a:r>
            <a:r>
              <a:rPr lang="en-US" dirty="0"/>
              <a:t>a server is unavailable, it </a:t>
            </a:r>
            <a:r>
              <a:rPr lang="en-US" dirty="0" smtClean="0"/>
              <a:t>is</a:t>
            </a:r>
            <a:br>
              <a:rPr lang="en-US" dirty="0" smtClean="0"/>
            </a:br>
            <a:r>
              <a:rPr lang="en-US" dirty="0" smtClean="0"/>
              <a:t>routed </a:t>
            </a:r>
            <a:r>
              <a:rPr lang="en-US" dirty="0"/>
              <a:t>to a new server </a:t>
            </a:r>
            <a:r>
              <a:rPr lang="en-US" dirty="0" smtClean="0"/>
              <a:t>thus</a:t>
            </a:r>
            <a:br>
              <a:rPr lang="en-US" dirty="0" smtClean="0"/>
            </a:br>
            <a:r>
              <a:rPr lang="en-US" dirty="0" smtClean="0"/>
              <a:t>improves </a:t>
            </a:r>
            <a:r>
              <a:rPr lang="en-US" dirty="0"/>
              <a:t>the reliability of your </a:t>
            </a:r>
            <a:r>
              <a:rPr lang="en-US" dirty="0" smtClean="0"/>
              <a:t>app</a:t>
            </a:r>
          </a:p>
          <a:p>
            <a:r>
              <a:rPr lang="en-US" dirty="0" smtClean="0"/>
              <a:t>When </a:t>
            </a:r>
            <a:r>
              <a:rPr lang="en-US" dirty="0"/>
              <a:t>you add more servers </a:t>
            </a:r>
            <a:r>
              <a:rPr lang="en-US" dirty="0" smtClean="0"/>
              <a:t>they are </a:t>
            </a:r>
            <a:r>
              <a:rPr lang="en-US" dirty="0"/>
              <a:t>automatically made available and the load balancer is automatically </a:t>
            </a:r>
            <a:r>
              <a:rPr lang="en-US" dirty="0" smtClean="0"/>
              <a:t>updated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5122" name="Picture 2" descr="C:\Telerik\PHP Fog\load-balanc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551" y="2743200"/>
            <a:ext cx="1963049"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277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Fog </a:t>
            </a:r>
            <a:r>
              <a:rPr lang="en-US" dirty="0"/>
              <a:t>–</a:t>
            </a:r>
            <a:r>
              <a:rPr lang="en-US" dirty="0" smtClean="0"/>
              <a:t> </a:t>
            </a:r>
            <a:r>
              <a:rPr lang="en-US" dirty="0"/>
              <a:t>App </a:t>
            </a:r>
            <a:r>
              <a:rPr lang="en-US" dirty="0" smtClean="0"/>
              <a:t>Servers</a:t>
            </a:r>
            <a:endParaRPr lang="bg-BG" dirty="0"/>
          </a:p>
        </p:txBody>
      </p:sp>
      <p:sp>
        <p:nvSpPr>
          <p:cNvPr id="3" name="Content Placeholder 2"/>
          <p:cNvSpPr>
            <a:spLocks noGrp="1"/>
          </p:cNvSpPr>
          <p:nvPr>
            <p:ph idx="1"/>
          </p:nvPr>
        </p:nvSpPr>
        <p:spPr>
          <a:xfrm>
            <a:off x="228600" y="838200"/>
            <a:ext cx="8686800" cy="5638800"/>
          </a:xfrm>
        </p:spPr>
        <p:txBody>
          <a:bodyPr/>
          <a:lstStyle/>
          <a:p>
            <a:r>
              <a:rPr lang="en-US" dirty="0" smtClean="0"/>
              <a:t>Each </a:t>
            </a:r>
            <a:r>
              <a:rPr lang="en-US" dirty="0"/>
              <a:t>and every app server is a dedicated Linux server running an Apache </a:t>
            </a:r>
            <a:r>
              <a:rPr lang="en-US" dirty="0" smtClean="0"/>
              <a:t>instance</a:t>
            </a:r>
          </a:p>
          <a:p>
            <a:r>
              <a:rPr lang="en-US" dirty="0" smtClean="0"/>
              <a:t>Apache  serving 59</a:t>
            </a:r>
            <a:r>
              <a:rPr lang="en-US" dirty="0"/>
              <a:t>% of web content </a:t>
            </a:r>
            <a:r>
              <a:rPr lang="en-US" dirty="0" smtClean="0"/>
              <a:t>online</a:t>
            </a:r>
          </a:p>
          <a:p>
            <a:pPr lvl="1"/>
            <a:r>
              <a:rPr lang="en-US" dirty="0" err="1" smtClean="0"/>
              <a:t>mod_php</a:t>
            </a:r>
            <a:r>
              <a:rPr lang="en-US" dirty="0" smtClean="0"/>
              <a:t> </a:t>
            </a:r>
            <a:r>
              <a:rPr lang="en-US" dirty="0"/>
              <a:t>provides robust PHP-scripting language support for the Apache web </a:t>
            </a:r>
            <a:r>
              <a:rPr lang="en-US" dirty="0" smtClean="0"/>
              <a:t>host</a:t>
            </a:r>
          </a:p>
          <a:p>
            <a:pPr lvl="1"/>
            <a:r>
              <a:rPr lang="en-US" dirty="0" smtClean="0"/>
              <a:t>APC </a:t>
            </a:r>
            <a:r>
              <a:rPr lang="en-US" dirty="0"/>
              <a:t>is an accelerator &amp; </a:t>
            </a:r>
            <a:r>
              <a:rPr lang="en-US" dirty="0" smtClean="0"/>
              <a:t>optimizer so </a:t>
            </a:r>
            <a:r>
              <a:rPr lang="en-US" dirty="0"/>
              <a:t>your PHP code gets </a:t>
            </a:r>
            <a:r>
              <a:rPr lang="en-US" dirty="0" smtClean="0"/>
              <a:t>compiled and </a:t>
            </a:r>
            <a:r>
              <a:rPr lang="en-US" dirty="0"/>
              <a:t>runs fast every </a:t>
            </a:r>
            <a:r>
              <a:rPr lang="en-US" dirty="0" smtClean="0"/>
              <a:t>time</a:t>
            </a:r>
          </a:p>
          <a:p>
            <a:pPr lvl="1"/>
            <a:r>
              <a:rPr lang="en-US" dirty="0" smtClean="0"/>
              <a:t>The </a:t>
            </a:r>
            <a:r>
              <a:rPr lang="en-US" dirty="0"/>
              <a:t>locked-down environment ensures your </a:t>
            </a:r>
            <a:r>
              <a:rPr lang="en-US" dirty="0" smtClean="0"/>
              <a:t>application is secure</a:t>
            </a:r>
            <a:br>
              <a:rPr lang="en-US" dirty="0" smtClean="0"/>
            </a:br>
            <a:r>
              <a:rPr lang="en-US" dirty="0" smtClean="0"/>
              <a:t>by default</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6146" name="Picture 2" descr="C:\Telerik\PHP Fog\applciation-lay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5363290"/>
            <a:ext cx="4257675" cy="1062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311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Fog – Database</a:t>
            </a:r>
            <a:endParaRPr lang="bg-BG" dirty="0"/>
          </a:p>
        </p:txBody>
      </p:sp>
      <p:sp>
        <p:nvSpPr>
          <p:cNvPr id="3" name="Content Placeholder 2"/>
          <p:cNvSpPr>
            <a:spLocks noGrp="1"/>
          </p:cNvSpPr>
          <p:nvPr>
            <p:ph idx="1"/>
          </p:nvPr>
        </p:nvSpPr>
        <p:spPr/>
        <p:txBody>
          <a:bodyPr/>
          <a:lstStyle/>
          <a:p>
            <a:r>
              <a:rPr lang="en-US" dirty="0" smtClean="0"/>
              <a:t>All </a:t>
            </a:r>
            <a:r>
              <a:rPr lang="en-US" dirty="0"/>
              <a:t>applications get a primary and passive MySQL </a:t>
            </a:r>
            <a:r>
              <a:rPr lang="en-US" dirty="0" smtClean="0"/>
              <a:t>database</a:t>
            </a:r>
          </a:p>
          <a:p>
            <a:pPr lvl="1"/>
            <a:r>
              <a:rPr lang="en-US" dirty="0" smtClean="0"/>
              <a:t>The </a:t>
            </a:r>
            <a:r>
              <a:rPr lang="en-US" dirty="0"/>
              <a:t>primary database server is synchronized to a passive database slave which provides an up-to-the-minute snapshot </a:t>
            </a:r>
            <a:r>
              <a:rPr lang="en-US" dirty="0" smtClean="0"/>
              <a:t>of</a:t>
            </a:r>
            <a:br>
              <a:rPr lang="en-US" dirty="0" smtClean="0"/>
            </a:br>
            <a:r>
              <a:rPr lang="en-US" dirty="0" smtClean="0"/>
              <a:t>your MySQL databases</a:t>
            </a:r>
          </a:p>
          <a:p>
            <a:pPr lvl="1"/>
            <a:r>
              <a:rPr lang="en-US" dirty="0" smtClean="0"/>
              <a:t>The </a:t>
            </a:r>
            <a:r>
              <a:rPr lang="en-US" dirty="0"/>
              <a:t>database slave is used </a:t>
            </a:r>
            <a:r>
              <a:rPr lang="en-US" dirty="0" smtClean="0"/>
              <a:t>for</a:t>
            </a:r>
            <a:br>
              <a:rPr lang="en-US" dirty="0" smtClean="0"/>
            </a:br>
            <a:r>
              <a:rPr lang="en-US" dirty="0" smtClean="0"/>
              <a:t>application </a:t>
            </a:r>
            <a:r>
              <a:rPr lang="en-US" dirty="0"/>
              <a:t>fail-over in case </a:t>
            </a:r>
            <a:r>
              <a:rPr lang="en-US" dirty="0" smtClean="0"/>
              <a:t>the</a:t>
            </a:r>
            <a:br>
              <a:rPr lang="en-US" dirty="0" smtClean="0"/>
            </a:br>
            <a:r>
              <a:rPr lang="en-US" dirty="0" smtClean="0"/>
              <a:t>primary </a:t>
            </a:r>
            <a:r>
              <a:rPr lang="en-US" dirty="0"/>
              <a:t>server isn’t behaving </a:t>
            </a:r>
            <a:r>
              <a:rPr lang="en-US" dirty="0" smtClean="0"/>
              <a:t>properly</a:t>
            </a:r>
            <a:endParaRPr lang="en-US" dirty="0"/>
          </a:p>
          <a:p>
            <a:r>
              <a:rPr lang="en-US" dirty="0"/>
              <a:t>The </a:t>
            </a:r>
            <a:r>
              <a:rPr lang="en-US" dirty="0" smtClean="0"/>
              <a:t>database is </a:t>
            </a:r>
            <a:r>
              <a:rPr lang="en-US" dirty="0"/>
              <a:t>easily </a:t>
            </a:r>
            <a:r>
              <a:rPr lang="en-US" dirty="0" smtClean="0"/>
              <a:t>scalable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pic>
        <p:nvPicPr>
          <p:cNvPr id="7170" name="Picture 2" descr="C:\Telerik\PHP Fog\cont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343275"/>
            <a:ext cx="1650252" cy="192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827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924800" cy="1371600"/>
          </a:xfrm>
        </p:spPr>
        <p:txBody>
          <a:bodyPr/>
          <a:lstStyle/>
          <a:p>
            <a:r>
              <a:rPr lang="en-US" dirty="0"/>
              <a:t>Working with </a:t>
            </a:r>
            <a:r>
              <a:rPr lang="en-US" dirty="0" err="1"/>
              <a:t>Git</a:t>
            </a:r>
            <a:r>
              <a:rPr lang="en-US" dirty="0"/>
              <a:t> and </a:t>
            </a:r>
            <a:r>
              <a:rPr lang="en-US" dirty="0" smtClean="0"/>
              <a:t>SSH RSA </a:t>
            </a:r>
            <a:r>
              <a:rPr lang="en-US" dirty="0"/>
              <a:t>Keys</a:t>
            </a:r>
            <a:endParaRPr lang="bg-BG" dirty="0"/>
          </a:p>
        </p:txBody>
      </p:sp>
      <p:pic>
        <p:nvPicPr>
          <p:cNvPr id="1027" name="Picture 3" descr="C:\Telerik\PHP Fog\key-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0" y="3341687"/>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Telerik\PHP Fog\public_key_cryptography_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7" y="2949574"/>
            <a:ext cx="5081588" cy="322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972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err="1" smtClean="0"/>
              <a:t>Git</a:t>
            </a:r>
            <a:r>
              <a:rPr lang="en-US" dirty="0" smtClean="0"/>
              <a:t>?</a:t>
            </a:r>
            <a:endParaRPr lang="bg-BG" dirty="0"/>
          </a:p>
        </p:txBody>
      </p:sp>
      <p:sp>
        <p:nvSpPr>
          <p:cNvPr id="5" name="Content Placeholder 4"/>
          <p:cNvSpPr>
            <a:spLocks noGrp="1"/>
          </p:cNvSpPr>
          <p:nvPr>
            <p:ph idx="1"/>
          </p:nvPr>
        </p:nvSpPr>
        <p:spPr>
          <a:xfrm>
            <a:off x="228600" y="914400"/>
            <a:ext cx="8686800" cy="5638800"/>
          </a:xfrm>
        </p:spPr>
        <p:txBody>
          <a:bodyPr/>
          <a:lstStyle/>
          <a:p>
            <a:r>
              <a:rPr lang="en-US" dirty="0" err="1"/>
              <a:t>Git</a:t>
            </a:r>
            <a:endParaRPr lang="en-US" dirty="0"/>
          </a:p>
          <a:p>
            <a:pPr lvl="1"/>
            <a:r>
              <a:rPr lang="en-US" dirty="0"/>
              <a:t>Source-control </a:t>
            </a:r>
            <a:r>
              <a:rPr lang="en-US" dirty="0" smtClean="0"/>
              <a:t>system (Like SVN, TFS, etc.)</a:t>
            </a:r>
            <a:endParaRPr lang="en-US" dirty="0"/>
          </a:p>
          <a:p>
            <a:pPr lvl="1"/>
            <a:r>
              <a:rPr lang="en-US" dirty="0"/>
              <a:t>Can work with local and remote repositories</a:t>
            </a:r>
          </a:p>
          <a:p>
            <a:pPr lvl="1"/>
            <a:r>
              <a:rPr lang="en-US" dirty="0" err="1"/>
              <a:t>Git</a:t>
            </a:r>
            <a:r>
              <a:rPr lang="en-US" dirty="0"/>
              <a:t> Bash – command line interface for </a:t>
            </a:r>
            <a:r>
              <a:rPr lang="en-US" dirty="0" err="1"/>
              <a:t>Git</a:t>
            </a:r>
            <a:endParaRPr lang="en-US" dirty="0"/>
          </a:p>
          <a:p>
            <a:pPr lvl="1"/>
            <a:r>
              <a:rPr lang="en-US" dirty="0" smtClean="0"/>
              <a:t>Free (open source)</a:t>
            </a:r>
            <a:endParaRPr lang="en-US" dirty="0"/>
          </a:p>
          <a:p>
            <a:pPr lvl="1"/>
            <a:r>
              <a:rPr lang="en-US" dirty="0"/>
              <a:t>Has Windows versions </a:t>
            </a:r>
            <a:r>
              <a:rPr lang="en-US" dirty="0" smtClean="0"/>
              <a:t>(</a:t>
            </a:r>
            <a:r>
              <a:rPr lang="en-US" dirty="0" err="1" smtClean="0"/>
              <a:t>msysgit</a:t>
            </a:r>
            <a:r>
              <a:rPr lang="en-US" dirty="0" smtClean="0"/>
              <a:t> , TortoiseGIT</a:t>
            </a:r>
            <a:r>
              <a:rPr lang="en-US" dirty="0"/>
              <a:t>)</a:t>
            </a:r>
          </a:p>
        </p:txBody>
      </p:sp>
      <p:pic>
        <p:nvPicPr>
          <p:cNvPr id="8194" name="Picture 2" descr="C:\Telerik\PHP Fog\git-head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5010150"/>
            <a:ext cx="750570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982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bg-BG" dirty="0"/>
          </a:p>
        </p:txBody>
      </p:sp>
      <p:sp>
        <p:nvSpPr>
          <p:cNvPr id="3" name="Content Placeholder 2"/>
          <p:cNvSpPr>
            <a:spLocks noGrp="1"/>
          </p:cNvSpPr>
          <p:nvPr>
            <p:ph idx="1"/>
          </p:nvPr>
        </p:nvSpPr>
        <p:spPr>
          <a:xfrm>
            <a:off x="228600" y="990600"/>
            <a:ext cx="8686800" cy="5638800"/>
          </a:xfrm>
        </p:spPr>
        <p:txBody>
          <a:bodyPr/>
          <a:lstStyle/>
          <a:p>
            <a:r>
              <a:rPr lang="en-US" dirty="0" smtClean="0"/>
              <a:t>What is PHP Fog?</a:t>
            </a:r>
          </a:p>
          <a:p>
            <a:r>
              <a:rPr lang="en-US" dirty="0"/>
              <a:t>Installing Ready-to-Use </a:t>
            </a:r>
            <a:r>
              <a:rPr lang="en-US" dirty="0" smtClean="0"/>
              <a:t>Applications</a:t>
            </a:r>
            <a:br>
              <a:rPr lang="en-US" dirty="0" smtClean="0"/>
            </a:br>
            <a:r>
              <a:rPr lang="en-US" dirty="0" smtClean="0"/>
              <a:t>and Frameworks</a:t>
            </a:r>
          </a:p>
          <a:p>
            <a:r>
              <a:rPr lang="en-US" dirty="0" smtClean="0"/>
              <a:t>PHP Fog Platform Overview</a:t>
            </a:r>
          </a:p>
          <a:p>
            <a:r>
              <a:rPr lang="en-US" dirty="0" smtClean="0"/>
              <a:t>Working with </a:t>
            </a:r>
            <a:r>
              <a:rPr lang="en-US" dirty="0" err="1" smtClean="0"/>
              <a:t>Git</a:t>
            </a:r>
            <a:r>
              <a:rPr lang="en-US" dirty="0" smtClean="0"/>
              <a:t> and SSH Keys</a:t>
            </a:r>
          </a:p>
          <a:p>
            <a:r>
              <a:rPr lang="en-US" dirty="0" smtClean="0"/>
              <a:t>Creating and Deploying</a:t>
            </a:r>
            <a:br>
              <a:rPr lang="en-US" dirty="0" smtClean="0"/>
            </a:br>
            <a:r>
              <a:rPr lang="en-US" dirty="0" smtClean="0"/>
              <a:t>Custom PHP Applications</a:t>
            </a:r>
          </a:p>
          <a:p>
            <a:r>
              <a:rPr lang="en-US" dirty="0" smtClean="0"/>
              <a:t>PHP </a:t>
            </a:r>
            <a:r>
              <a:rPr lang="en-US" dirty="0" smtClean="0"/>
              <a:t>Fog Add-Ons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6" name="Picture 2" descr="C:\Telerik\PHP Fog\cont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657600"/>
            <a:ext cx="2152650" cy="25050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07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a:t>
            </a:r>
            <a:r>
              <a:rPr lang="en-US" dirty="0" err="1" smtClean="0"/>
              <a:t>Git</a:t>
            </a:r>
            <a:r>
              <a:rPr lang="en-US" dirty="0" smtClean="0"/>
              <a:t> with Windows</a:t>
            </a:r>
            <a:endParaRPr lang="bg-BG" dirty="0"/>
          </a:p>
        </p:txBody>
      </p:sp>
      <p:sp>
        <p:nvSpPr>
          <p:cNvPr id="5" name="Content Placeholder 4"/>
          <p:cNvSpPr>
            <a:spLocks noGrp="1"/>
          </p:cNvSpPr>
          <p:nvPr>
            <p:ph idx="1"/>
          </p:nvPr>
        </p:nvSpPr>
        <p:spPr/>
        <p:txBody>
          <a:bodyPr/>
          <a:lstStyle/>
          <a:p>
            <a:r>
              <a:rPr lang="en-US" dirty="0" err="1" smtClean="0"/>
              <a:t>TortoiseGit</a:t>
            </a:r>
            <a:endParaRPr lang="en-US" dirty="0"/>
          </a:p>
          <a:p>
            <a:pPr lvl="1"/>
            <a:r>
              <a:rPr lang="en-US" sz="2000" dirty="0" smtClean="0">
                <a:hlinkClick r:id="rId2"/>
              </a:rPr>
              <a:t>http</a:t>
            </a:r>
            <a:r>
              <a:rPr lang="en-US" sz="2000" dirty="0">
                <a:hlinkClick r:id="rId2"/>
              </a:rPr>
              <a:t>://code.google.com/p/tortoisegit</a:t>
            </a:r>
            <a:r>
              <a:rPr lang="en-US" sz="2000" dirty="0" smtClean="0">
                <a:hlinkClick r:id="rId2"/>
              </a:rPr>
              <a:t>/</a:t>
            </a:r>
            <a:endParaRPr lang="en-US" sz="2000" dirty="0" smtClean="0"/>
          </a:p>
          <a:p>
            <a:endParaRPr lang="en-US" dirty="0"/>
          </a:p>
          <a:p>
            <a:endParaRPr lang="en-US" dirty="0" smtClean="0"/>
          </a:p>
          <a:p>
            <a:r>
              <a:rPr lang="en-US" dirty="0" err="1"/>
              <a:t>Git</a:t>
            </a:r>
            <a:r>
              <a:rPr lang="en-US" dirty="0"/>
              <a:t> Bash – </a:t>
            </a:r>
            <a:r>
              <a:rPr lang="en-US" dirty="0" err="1" smtClean="0"/>
              <a:t>msysgit</a:t>
            </a:r>
            <a:endParaRPr lang="en-US" dirty="0"/>
          </a:p>
          <a:p>
            <a:pPr lvl="1"/>
            <a:r>
              <a:rPr lang="en-US" sz="2000" dirty="0">
                <a:hlinkClick r:id="rId3"/>
              </a:rPr>
              <a:t>http://code.google.com/p/msysgit/</a:t>
            </a:r>
            <a:endParaRPr lang="en-US" sz="2000" dirty="0"/>
          </a:p>
        </p:txBody>
      </p:sp>
      <p:pic>
        <p:nvPicPr>
          <p:cNvPr id="6" name="Picture 2" descr="C:\Telerik\PHP Fog\tortoiseG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667000"/>
            <a:ext cx="27051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Telerik\PHP Fog\tortoiseGit-Clo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0152" y="1157678"/>
            <a:ext cx="2910923" cy="21951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Telerik\PHP Fog\git-star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6044" y="5029200"/>
            <a:ext cx="6411913"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748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SSH Keys</a:t>
            </a:r>
            <a:endParaRPr lang="bg-BG" dirty="0"/>
          </a:p>
        </p:txBody>
      </p:sp>
      <p:sp>
        <p:nvSpPr>
          <p:cNvPr id="3" name="Content Placeholder 2"/>
          <p:cNvSpPr>
            <a:spLocks noGrp="1"/>
          </p:cNvSpPr>
          <p:nvPr>
            <p:ph idx="1"/>
          </p:nvPr>
        </p:nvSpPr>
        <p:spPr>
          <a:xfrm>
            <a:off x="152400" y="1066800"/>
            <a:ext cx="8915400" cy="5638800"/>
          </a:xfrm>
        </p:spPr>
        <p:txBody>
          <a:bodyPr/>
          <a:lstStyle/>
          <a:p>
            <a:r>
              <a:rPr lang="en-US" dirty="0" smtClean="0"/>
              <a:t>Using </a:t>
            </a:r>
            <a:r>
              <a:rPr lang="en-US" dirty="0" err="1" smtClean="0"/>
              <a:t>Git</a:t>
            </a:r>
            <a:r>
              <a:rPr lang="en-US" dirty="0" smtClean="0"/>
              <a:t> Bash and ssh-keygen.exe you can generate RSA keys for PHP Fog authentication</a:t>
            </a:r>
          </a:p>
          <a:p>
            <a:r>
              <a:rPr lang="en-US" dirty="0"/>
              <a:t>RSA is an algorithm for public-key </a:t>
            </a:r>
            <a:r>
              <a:rPr lang="en-US" dirty="0" smtClean="0"/>
              <a:t>cryptography</a:t>
            </a:r>
          </a:p>
          <a:p>
            <a:pPr marL="0" indent="0">
              <a:buNone/>
            </a:pPr>
            <a:r>
              <a:rPr lang="en-US" sz="2800" dirty="0" smtClean="0">
                <a:hlinkClick r:id="rId2"/>
              </a:rPr>
              <a:t>dev.appfog.com/features/article/</a:t>
            </a:r>
            <a:r>
              <a:rPr lang="en-US" sz="2800" dirty="0" err="1" smtClean="0">
                <a:hlinkClick r:id="rId2"/>
              </a:rPr>
              <a:t>generating_a_ssh_key</a:t>
            </a:r>
            <a:endParaRPr lang="en-US" sz="2800" dirty="0" smtClean="0"/>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2050" name="Picture 2" descr="C:\Telerik\PHP Fog\git-generate-rsa-ke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3581400"/>
            <a:ext cx="6394450" cy="281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302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err="1" smtClean="0"/>
              <a:t>Git</a:t>
            </a:r>
            <a:r>
              <a:rPr lang="en-US" dirty="0" smtClean="0"/>
              <a:t> in PHP Fog</a:t>
            </a:r>
            <a:endParaRPr lang="bg-BG" dirty="0"/>
          </a:p>
        </p:txBody>
      </p:sp>
      <p:sp>
        <p:nvSpPr>
          <p:cNvPr id="3" name="Content Placeholder 2"/>
          <p:cNvSpPr>
            <a:spLocks noGrp="1"/>
          </p:cNvSpPr>
          <p:nvPr>
            <p:ph idx="1"/>
          </p:nvPr>
        </p:nvSpPr>
        <p:spPr>
          <a:xfrm>
            <a:off x="228600" y="838200"/>
            <a:ext cx="8686800" cy="5638800"/>
          </a:xfrm>
        </p:spPr>
        <p:txBody>
          <a:bodyPr/>
          <a:lstStyle/>
          <a:p>
            <a:r>
              <a:rPr lang="en-US" dirty="0"/>
              <a:t>In order to access the source code for your </a:t>
            </a:r>
            <a:r>
              <a:rPr lang="en-US" dirty="0" smtClean="0"/>
              <a:t>application with</a:t>
            </a:r>
            <a:br>
              <a:rPr lang="en-US" dirty="0" smtClean="0"/>
            </a:br>
            <a:r>
              <a:rPr lang="en-US" dirty="0" smtClean="0"/>
              <a:t>PHP Fog, you'll</a:t>
            </a:r>
            <a:br>
              <a:rPr lang="en-US" dirty="0" smtClean="0"/>
            </a:br>
            <a:r>
              <a:rPr lang="en-US" dirty="0" smtClean="0"/>
              <a:t>need to use</a:t>
            </a:r>
            <a:br>
              <a:rPr lang="en-US" dirty="0" smtClean="0"/>
            </a:br>
            <a:r>
              <a:rPr lang="en-US" dirty="0" smtClean="0"/>
              <a:t>the generated</a:t>
            </a:r>
            <a:br>
              <a:rPr lang="en-US" dirty="0" smtClean="0"/>
            </a:br>
            <a:r>
              <a:rPr lang="en-US" dirty="0" smtClean="0"/>
              <a:t>SSH key with</a:t>
            </a:r>
            <a:br>
              <a:rPr lang="en-US" dirty="0" smtClean="0"/>
            </a:br>
            <a:r>
              <a:rPr lang="en-US" dirty="0" smtClean="0"/>
              <a:t>your </a:t>
            </a:r>
            <a:r>
              <a:rPr lang="en-US" dirty="0" err="1" smtClean="0"/>
              <a:t>Git</a:t>
            </a:r>
            <a:r>
              <a:rPr lang="en-US" dirty="0" smtClean="0"/>
              <a:t> client</a:t>
            </a:r>
            <a:br>
              <a:rPr lang="en-US" dirty="0" smtClean="0"/>
            </a:br>
            <a:r>
              <a:rPr lang="en-US" dirty="0" smtClean="0"/>
              <a:t>and your PHP</a:t>
            </a:r>
            <a:br>
              <a:rPr lang="en-US" dirty="0" smtClean="0"/>
            </a:br>
            <a:r>
              <a:rPr lang="en-US" dirty="0" smtClean="0"/>
              <a:t>Fog account from</a:t>
            </a:r>
            <a:br>
              <a:rPr lang="en-US" dirty="0" smtClean="0"/>
            </a:br>
            <a:r>
              <a:rPr lang="en-US" dirty="0" smtClean="0"/>
              <a:t>the following link:</a:t>
            </a:r>
          </a:p>
          <a:p>
            <a:r>
              <a:rPr lang="en-US" dirty="0" smtClean="0">
                <a:hlinkClick r:id="rId2"/>
              </a:rPr>
              <a:t>phpfog.com/</a:t>
            </a:r>
            <a:r>
              <a:rPr lang="en-US" dirty="0" err="1" smtClean="0">
                <a:hlinkClick r:id="rId2"/>
              </a:rPr>
              <a:t>user_session</a:t>
            </a:r>
            <a:r>
              <a:rPr lang="en-US" dirty="0" smtClean="0">
                <a:hlinkClick r:id="rId2"/>
              </a:rPr>
              <a:t>/new</a:t>
            </a:r>
            <a:r>
              <a:rPr lang="en-US" dirty="0">
                <a:hlinkClick r:id="rId2"/>
              </a:rPr>
              <a:t>#/</a:t>
            </a:r>
            <a:r>
              <a:rPr lang="en-US" dirty="0" smtClean="0">
                <a:hlinkClick r:id="rId2"/>
              </a:rPr>
              <a:t>ssh_keys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5122" name="Picture 2" descr="C:\Telerik\PHP Fog\phpfog-ssh-keys.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580562"/>
            <a:ext cx="4629796" cy="421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21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724400"/>
            <a:ext cx="7924800" cy="1447800"/>
          </a:xfrm>
        </p:spPr>
        <p:txBody>
          <a:bodyPr/>
          <a:lstStyle/>
          <a:p>
            <a:r>
              <a:rPr lang="en-US" dirty="0" smtClean="0"/>
              <a:t>Creating and Uploading SSH keys in PHP Fog Demo</a:t>
            </a:r>
            <a:endParaRPr lang="bg-BG"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23</a:t>
            </a:fld>
            <a:endParaRPr lang="en-US" dirty="0"/>
          </a:p>
        </p:txBody>
      </p:sp>
      <p:pic>
        <p:nvPicPr>
          <p:cNvPr id="3074" name="Picture 2" descr="C:\Telerik\PHP Fog\How-to-Use-RSA-Key-for-SSH-Authenticat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0" y="1092530"/>
            <a:ext cx="3390900" cy="31707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606595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924800" cy="1600200"/>
          </a:xfrm>
        </p:spPr>
        <p:txBody>
          <a:bodyPr/>
          <a:lstStyle/>
          <a:p>
            <a:r>
              <a:rPr lang="en-US" dirty="0"/>
              <a:t>Creating and Deploying</a:t>
            </a:r>
            <a:br>
              <a:rPr lang="en-US" dirty="0"/>
            </a:br>
            <a:r>
              <a:rPr lang="en-US" dirty="0"/>
              <a:t>Custom PHP </a:t>
            </a:r>
            <a:r>
              <a:rPr lang="en-US" dirty="0" smtClean="0"/>
              <a:t>Applications</a:t>
            </a:r>
            <a:endParaRPr lang="bg-BG" dirty="0"/>
          </a:p>
        </p:txBody>
      </p:sp>
      <p:pic>
        <p:nvPicPr>
          <p:cNvPr id="1026" name="Picture 2" descr="C:\Telerik\PHP Fog\php1.png"/>
          <p:cNvPicPr>
            <a:picLocks noChangeAspect="1" noChangeArrowheads="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866900" y="2819400"/>
            <a:ext cx="5410200" cy="353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834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PHP Fog Custom Applications</a:t>
            </a:r>
            <a:endParaRPr lang="bg-BG" dirty="0"/>
          </a:p>
        </p:txBody>
      </p:sp>
      <p:sp>
        <p:nvSpPr>
          <p:cNvPr id="5" name="Content Placeholder 4"/>
          <p:cNvSpPr>
            <a:spLocks noGrp="1"/>
          </p:cNvSpPr>
          <p:nvPr>
            <p:ph idx="1"/>
          </p:nvPr>
        </p:nvSpPr>
        <p:spPr/>
        <p:txBody>
          <a:bodyPr/>
          <a:lstStyle/>
          <a:p>
            <a:r>
              <a:rPr lang="en-US" dirty="0"/>
              <a:t>Write your own PHP a</a:t>
            </a:r>
            <a:r>
              <a:rPr lang="en-US" dirty="0" smtClean="0"/>
              <a:t>pplication in the cloud</a:t>
            </a:r>
          </a:p>
          <a:p>
            <a:r>
              <a:rPr lang="en-US" dirty="0" smtClean="0"/>
              <a:t>You need </a:t>
            </a:r>
            <a:r>
              <a:rPr lang="en-US" dirty="0" err="1" smtClean="0"/>
              <a:t>Git</a:t>
            </a:r>
            <a:r>
              <a:rPr lang="en-US" dirty="0" smtClean="0"/>
              <a:t> and SSH key created and </a:t>
            </a:r>
            <a:r>
              <a:rPr lang="en-US" dirty="0" smtClean="0"/>
              <a:t>saved in your local machine and in the PHP Fog</a:t>
            </a:r>
          </a:p>
          <a:p>
            <a:r>
              <a:rPr lang="en-US" dirty="0" smtClean="0"/>
              <a:t>You have access to MySQL database</a:t>
            </a:r>
          </a:p>
          <a:p>
            <a:r>
              <a:rPr lang="en-US" dirty="0" smtClean="0"/>
              <a:t>You have full source code access</a:t>
            </a:r>
          </a:p>
          <a:p>
            <a:r>
              <a:rPr lang="en-US" dirty="0" smtClean="0"/>
              <a:t>You can use add-ons, custom environment variables, domains,</a:t>
            </a:r>
            <a:br>
              <a:rPr lang="en-US" dirty="0" smtClean="0"/>
            </a:br>
            <a:r>
              <a:rPr lang="en-US" dirty="0" smtClean="0"/>
              <a:t>permissions, etc.</a:t>
            </a:r>
          </a:p>
        </p:txBody>
      </p:sp>
      <p:pic>
        <p:nvPicPr>
          <p:cNvPr id="4098" name="Picture 2" descr="C:\Telerik\PHP Fog\web_applic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629150"/>
            <a:ext cx="2667000" cy="200025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157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Environment Variables</a:t>
            </a:r>
            <a:endParaRPr lang="bg-BG" dirty="0"/>
          </a:p>
        </p:txBody>
      </p:sp>
      <p:sp>
        <p:nvSpPr>
          <p:cNvPr id="5" name="Content Placeholder 4"/>
          <p:cNvSpPr>
            <a:spLocks noGrp="1"/>
          </p:cNvSpPr>
          <p:nvPr>
            <p:ph idx="1"/>
          </p:nvPr>
        </p:nvSpPr>
        <p:spPr/>
        <p:txBody>
          <a:bodyPr/>
          <a:lstStyle/>
          <a:p>
            <a:r>
              <a:rPr lang="en-US" dirty="0"/>
              <a:t>Environment </a:t>
            </a:r>
            <a:r>
              <a:rPr lang="en-US" dirty="0" smtClean="0"/>
              <a:t>variables </a:t>
            </a:r>
            <a:r>
              <a:rPr lang="en-US" dirty="0"/>
              <a:t>let you specify data that you do not want in your source code repository </a:t>
            </a:r>
            <a:r>
              <a:rPr lang="en-US" dirty="0" smtClean="0"/>
              <a:t>(like passwords)</a:t>
            </a:r>
          </a:p>
          <a:p>
            <a:r>
              <a:rPr lang="en-US" dirty="0" smtClean="0"/>
              <a:t>You can access </a:t>
            </a:r>
            <a:r>
              <a:rPr lang="en-US" dirty="0"/>
              <a:t>these variables in PHP through the </a:t>
            </a:r>
            <a:r>
              <a:rPr lang="en-US" dirty="0" err="1"/>
              <a:t>getenv</a:t>
            </a:r>
            <a:r>
              <a:rPr lang="en-US" dirty="0"/>
              <a:t>() </a:t>
            </a:r>
            <a:r>
              <a:rPr lang="en-US" dirty="0" smtClean="0"/>
              <a:t>function</a:t>
            </a:r>
            <a:endParaRPr lang="bg-BG" dirty="0"/>
          </a:p>
        </p:txBody>
      </p:sp>
      <p:pic>
        <p:nvPicPr>
          <p:cNvPr id="2051" name="Picture 3" descr="C:\Telerik\PHP Fog\enviroment-variab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306" y="3962400"/>
            <a:ext cx="6783388" cy="2428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530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MySQL Databases in PHP Fog</a:t>
            </a:r>
            <a:endParaRPr lang="bg-BG" dirty="0"/>
          </a:p>
        </p:txBody>
      </p:sp>
      <p:sp>
        <p:nvSpPr>
          <p:cNvPr id="6" name="Content Placeholder 5"/>
          <p:cNvSpPr>
            <a:spLocks noGrp="1"/>
          </p:cNvSpPr>
          <p:nvPr>
            <p:ph idx="1"/>
          </p:nvPr>
        </p:nvSpPr>
        <p:spPr/>
        <p:txBody>
          <a:bodyPr/>
          <a:lstStyle/>
          <a:p>
            <a:r>
              <a:rPr lang="en-US" dirty="0" smtClean="0"/>
              <a:t>All custom applications in PHP Fog have their own easy-to-use MySQL database</a:t>
            </a:r>
          </a:p>
          <a:p>
            <a:r>
              <a:rPr lang="en-US" dirty="0" smtClean="0"/>
              <a:t>All connection details can be </a:t>
            </a:r>
            <a:r>
              <a:rPr lang="en-US" dirty="0"/>
              <a:t>found in </a:t>
            </a:r>
            <a:r>
              <a:rPr lang="en-US" dirty="0" smtClean="0"/>
              <a:t>the "Database" tab of your application in PHP Fog</a:t>
            </a:r>
          </a:p>
          <a:p>
            <a:r>
              <a:rPr lang="en-US" dirty="0" smtClean="0"/>
              <a:t>You can administrate your database using </a:t>
            </a:r>
            <a:r>
              <a:rPr lang="en-US" dirty="0" err="1" smtClean="0"/>
              <a:t>phpMyAdmin</a:t>
            </a:r>
            <a:r>
              <a:rPr lang="en-US" dirty="0" smtClean="0"/>
              <a:t> (web-based </a:t>
            </a:r>
            <a:r>
              <a:rPr lang="en-US" dirty="0" err="1" smtClean="0"/>
              <a:t>mysql</a:t>
            </a:r>
            <a:r>
              <a:rPr lang="en-US" dirty="0" smtClean="0"/>
              <a:t> admin tool)</a:t>
            </a:r>
          </a:p>
          <a:p>
            <a:pPr lvl="1"/>
            <a:r>
              <a:rPr lang="en-US" dirty="0" smtClean="0">
                <a:hlinkClick r:id="rId2"/>
              </a:rPr>
              <a:t>http</a:t>
            </a:r>
            <a:r>
              <a:rPr lang="en-US" dirty="0">
                <a:hlinkClick r:id="rId2"/>
              </a:rPr>
              <a:t>://myadmin.phpfogapp.com</a:t>
            </a:r>
            <a:r>
              <a:rPr lang="en-US" dirty="0" smtClean="0">
                <a:hlinkClick r:id="rId2"/>
              </a:rPr>
              <a:t>/</a:t>
            </a:r>
            <a:endParaRPr lang="en-US" dirty="0" smtClean="0"/>
          </a:p>
          <a:p>
            <a:endParaRPr lang="en-US" dirty="0" smtClean="0"/>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3074" name="Picture 2" descr="C:\Telerik\PHP Fog\mysql-hires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510585"/>
            <a:ext cx="3962400" cy="204707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Telerik\PHP Fog\phpmyadmin_net_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914900"/>
            <a:ext cx="25908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873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114800"/>
            <a:ext cx="7924800" cy="2286000"/>
          </a:xfrm>
        </p:spPr>
        <p:txBody>
          <a:bodyPr/>
          <a:lstStyle/>
          <a:p>
            <a:r>
              <a:rPr lang="en-US" dirty="0"/>
              <a:t>Creating and Deploying</a:t>
            </a:r>
            <a:br>
              <a:rPr lang="en-US" dirty="0"/>
            </a:br>
            <a:r>
              <a:rPr lang="en-US" dirty="0"/>
              <a:t>Custom PHP </a:t>
            </a:r>
            <a:r>
              <a:rPr lang="en-US" dirty="0" smtClean="0"/>
              <a:t>Application Demo</a:t>
            </a:r>
            <a:endParaRPr lang="bg-BG" dirty="0"/>
          </a:p>
        </p:txBody>
      </p:sp>
      <p:pic>
        <p:nvPicPr>
          <p:cNvPr id="1026" name="Picture 2" descr="C:\Telerik\PHP Fog\apache-mysql-php-phpmyadm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1171575"/>
            <a:ext cx="4343400" cy="2714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721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924800" cy="685800"/>
          </a:xfrm>
        </p:spPr>
        <p:txBody>
          <a:bodyPr/>
          <a:lstStyle/>
          <a:p>
            <a:r>
              <a:rPr lang="en-US" dirty="0"/>
              <a:t>PHP Fog </a:t>
            </a:r>
            <a:r>
              <a:rPr lang="en-US" dirty="0" smtClean="0"/>
              <a:t>Add-Ons</a:t>
            </a:r>
            <a:endParaRPr lang="bg-BG" dirty="0"/>
          </a:p>
        </p:txBody>
      </p:sp>
      <p:pic>
        <p:nvPicPr>
          <p:cNvPr id="4" name="Picture 5" descr="C:\Telerik\PHP Fog\add-ons\newrelic-features-real-user-monito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981200"/>
            <a:ext cx="1844082" cy="11064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Telerik\PHP Fog\add-ons\newrelic-features-performance-analytic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5187901"/>
            <a:ext cx="1905000" cy="121626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Telerik\PHP Fog\add-ons\mongolab-architectu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4415" y="3230356"/>
            <a:ext cx="1691325" cy="15907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Telerik\PHP Fog\add-ons\mongohq-stat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7000" y="3416050"/>
            <a:ext cx="3950199" cy="1365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Telerik\PHP Fog\add-ons\mailgun-bo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200400"/>
            <a:ext cx="1625698" cy="1638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Telerik\PHP Fog\add-ons\mailgun-factor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1724025"/>
            <a:ext cx="2424113" cy="12477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Telerik\PHP Fog\add-ons\blitz-imag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27330" y="5111500"/>
            <a:ext cx="1865738" cy="136907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Telerik\PHP Fog\add-ons\ironworker-overview-worker-b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34200" y="1796770"/>
            <a:ext cx="1858867" cy="12512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2" name="Picture 3" descr="C:\Telerik\PHP Fog\add-ons\overview-mq-b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73870" y="5029200"/>
            <a:ext cx="1593330" cy="13710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3" name="Picture 3" descr="C:\Telerik\PHP Fog\add-ons\cleardb_ha_image.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4953000"/>
            <a:ext cx="1918320" cy="182240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Telerik\PHP Fog\add-ons\addon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2087509"/>
            <a:ext cx="2362200" cy="111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80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981200"/>
            <a:ext cx="7924800" cy="685800"/>
          </a:xfrm>
        </p:spPr>
        <p:txBody>
          <a:bodyPr/>
          <a:lstStyle/>
          <a:p>
            <a:r>
              <a:rPr lang="en-US" dirty="0" smtClean="0"/>
              <a:t>What is PHP Fog?</a:t>
            </a:r>
            <a:endParaRPr lang="bg-BG" dirty="0"/>
          </a:p>
        </p:txBody>
      </p:sp>
      <p:sp>
        <p:nvSpPr>
          <p:cNvPr id="6" name="Subtitle 5"/>
          <p:cNvSpPr>
            <a:spLocks noGrp="1"/>
          </p:cNvSpPr>
          <p:nvPr>
            <p:ph type="subTitle" idx="1"/>
          </p:nvPr>
        </p:nvSpPr>
        <p:spPr>
          <a:xfrm>
            <a:off x="609600" y="2707480"/>
            <a:ext cx="7924800" cy="569120"/>
          </a:xfrm>
        </p:spPr>
        <p:txBody>
          <a:bodyPr/>
          <a:lstStyle/>
          <a:p>
            <a:r>
              <a:rPr lang="en-US" dirty="0" smtClean="0">
                <a:hlinkClick r:id="rId2"/>
              </a:rPr>
              <a:t>http://</a:t>
            </a:r>
            <a:r>
              <a:rPr lang="en-US" dirty="0">
                <a:hlinkClick r:id="rId2"/>
              </a:rPr>
              <a:t>phpfog.com</a:t>
            </a:r>
            <a:r>
              <a:rPr lang="en-US" dirty="0" smtClean="0">
                <a:hlinkClick r:id="rId2"/>
              </a:rPr>
              <a:t>/</a:t>
            </a:r>
            <a:endParaRPr lang="bg-BG"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3</a:t>
            </a:fld>
            <a:endParaRPr lang="en-US" dirty="0"/>
          </a:p>
        </p:txBody>
      </p:sp>
      <p:pic>
        <p:nvPicPr>
          <p:cNvPr id="7" name="Picture 3" descr="C:\Telerik\PHP Fog\logo-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838200"/>
            <a:ext cx="1885950" cy="6762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Telerik\PHP Fog\blank-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3733800"/>
            <a:ext cx="3886200" cy="25368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Telerik\PHP Fog\php-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6138" y="4648200"/>
            <a:ext cx="2371725" cy="124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4235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PHP Fog Add-Ons </a:t>
            </a:r>
            <a:r>
              <a:rPr lang="en-US" dirty="0"/>
              <a:t>–</a:t>
            </a:r>
            <a:r>
              <a:rPr lang="en-US" dirty="0" smtClean="0"/>
              <a:t> </a:t>
            </a:r>
            <a:r>
              <a:rPr lang="en-US" dirty="0" err="1"/>
              <a:t>MongoLab</a:t>
            </a:r>
            <a:endParaRPr lang="bg-BG" dirty="0"/>
          </a:p>
        </p:txBody>
      </p:sp>
      <p:sp>
        <p:nvSpPr>
          <p:cNvPr id="5" name="Content Placeholder 4"/>
          <p:cNvSpPr>
            <a:spLocks noGrp="1"/>
          </p:cNvSpPr>
          <p:nvPr>
            <p:ph idx="1"/>
          </p:nvPr>
        </p:nvSpPr>
        <p:spPr/>
        <p:txBody>
          <a:bodyPr/>
          <a:lstStyle/>
          <a:p>
            <a:r>
              <a:rPr lang="en-US" dirty="0" err="1" smtClean="0"/>
              <a:t>MongoLab</a:t>
            </a:r>
            <a:endParaRPr lang="en-US" dirty="0" smtClean="0"/>
          </a:p>
          <a:p>
            <a:pPr lvl="1"/>
            <a:r>
              <a:rPr lang="en-US" dirty="0" smtClean="0"/>
              <a:t>Cloud-based database provider that hosts </a:t>
            </a:r>
            <a:r>
              <a:rPr lang="en-US" dirty="0" err="1" smtClean="0"/>
              <a:t>MongoDB</a:t>
            </a:r>
            <a:r>
              <a:rPr lang="en-US" dirty="0" smtClean="0"/>
              <a:t> databases on various cloud providers such as EC2 and Rackspace</a:t>
            </a:r>
          </a:p>
          <a:p>
            <a:pPr lvl="1"/>
            <a:r>
              <a:rPr lang="en-US" dirty="0" smtClean="0"/>
              <a:t>Replication</a:t>
            </a:r>
            <a:r>
              <a:rPr lang="en-US" dirty="0"/>
              <a:t>, backups, monitoring and </a:t>
            </a:r>
            <a:r>
              <a:rPr lang="en-US" dirty="0" smtClean="0"/>
              <a:t>uptime</a:t>
            </a:r>
          </a:p>
          <a:p>
            <a:pPr lvl="1"/>
            <a:r>
              <a:rPr lang="en-US" dirty="0" smtClean="0"/>
              <a:t>Easy-to-use </a:t>
            </a:r>
            <a:r>
              <a:rPr lang="en-US" dirty="0"/>
              <a:t>web </a:t>
            </a:r>
            <a:r>
              <a:rPr lang="en-US" dirty="0" smtClean="0"/>
              <a:t>administration</a:t>
            </a:r>
            <a:br>
              <a:rPr lang="en-US" dirty="0" smtClean="0"/>
            </a:br>
            <a:r>
              <a:rPr lang="en-US" dirty="0" smtClean="0"/>
              <a:t>tools </a:t>
            </a:r>
            <a:r>
              <a:rPr lang="en-US" dirty="0"/>
              <a:t>and developer </a:t>
            </a:r>
            <a:r>
              <a:rPr lang="en-US" dirty="0" smtClean="0"/>
              <a:t>APIs</a:t>
            </a:r>
          </a:p>
          <a:p>
            <a:pPr lvl="1"/>
            <a:r>
              <a:rPr lang="en-US" dirty="0" smtClean="0"/>
              <a:t>Homepage: </a:t>
            </a:r>
            <a:r>
              <a:rPr lang="en-US" dirty="0" smtClean="0">
                <a:hlinkClick r:id="rId2"/>
              </a:rPr>
              <a:t>mongolab.com</a:t>
            </a:r>
            <a:endParaRPr lang="en-US" dirty="0" smtClean="0"/>
          </a:p>
          <a:p>
            <a:pPr lvl="1"/>
            <a:r>
              <a:rPr lang="en-US" dirty="0" smtClean="0">
                <a:hlinkClick r:id="rId3"/>
              </a:rPr>
              <a:t>PHP Fog Docs</a:t>
            </a:r>
            <a:endParaRPr lang="en-US" dirty="0" smtClean="0"/>
          </a:p>
        </p:txBody>
      </p:sp>
      <p:pic>
        <p:nvPicPr>
          <p:cNvPr id="1026" name="Picture 2" descr="C:\Telerik\PHP Fog\add-ons\mongolab-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990600"/>
            <a:ext cx="876300" cy="6381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Telerik\PHP Fog\add-ons\mongolab-architec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1516" y="4038600"/>
            <a:ext cx="2511484"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511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Fog Add-Ons – </a:t>
            </a:r>
            <a:r>
              <a:rPr lang="en-US" dirty="0" err="1" smtClean="0"/>
              <a:t>MongoHQ</a:t>
            </a:r>
            <a:endParaRPr lang="bg-BG" dirty="0"/>
          </a:p>
        </p:txBody>
      </p:sp>
      <p:sp>
        <p:nvSpPr>
          <p:cNvPr id="3" name="Content Placeholder 2"/>
          <p:cNvSpPr>
            <a:spLocks noGrp="1"/>
          </p:cNvSpPr>
          <p:nvPr>
            <p:ph idx="1"/>
          </p:nvPr>
        </p:nvSpPr>
        <p:spPr/>
        <p:txBody>
          <a:bodyPr/>
          <a:lstStyle/>
          <a:p>
            <a:r>
              <a:rPr lang="en-US" dirty="0" err="1" smtClean="0"/>
              <a:t>MongoHQ</a:t>
            </a:r>
            <a:endParaRPr lang="en-US" dirty="0" smtClean="0"/>
          </a:p>
          <a:p>
            <a:pPr lvl="1"/>
            <a:r>
              <a:rPr lang="en-US" dirty="0" smtClean="0"/>
              <a:t>Hosted </a:t>
            </a:r>
            <a:r>
              <a:rPr lang="en-US" dirty="0"/>
              <a:t>database solution for getting </a:t>
            </a:r>
            <a:r>
              <a:rPr lang="en-US" dirty="0" smtClean="0"/>
              <a:t>applications </a:t>
            </a:r>
            <a:r>
              <a:rPr lang="en-US" dirty="0"/>
              <a:t>up and running on </a:t>
            </a:r>
            <a:r>
              <a:rPr lang="en-US" dirty="0" err="1"/>
              <a:t>MongoDB</a:t>
            </a:r>
            <a:r>
              <a:rPr lang="en-US" dirty="0"/>
              <a:t>, </a:t>
            </a:r>
            <a:r>
              <a:rPr lang="en-US" dirty="0" smtClean="0"/>
              <a:t>fast.</a:t>
            </a:r>
          </a:p>
          <a:p>
            <a:pPr lvl="1"/>
            <a:r>
              <a:rPr lang="en-US" dirty="0" smtClean="0"/>
              <a:t>Homepage</a:t>
            </a:r>
            <a:r>
              <a:rPr lang="en-US" dirty="0"/>
              <a:t>: </a:t>
            </a:r>
            <a:r>
              <a:rPr lang="en-US" dirty="0">
                <a:hlinkClick r:id="rId2"/>
              </a:rPr>
              <a:t>https://</a:t>
            </a:r>
            <a:r>
              <a:rPr lang="en-US" dirty="0" smtClean="0">
                <a:hlinkClick r:id="rId2"/>
              </a:rPr>
              <a:t>mongohq.com</a:t>
            </a:r>
            <a:endParaRPr lang="en-US" dirty="0" smtClean="0"/>
          </a:p>
          <a:p>
            <a:pPr lvl="1"/>
            <a:r>
              <a:rPr lang="en-US" dirty="0" smtClean="0">
                <a:hlinkClick r:id="rId3"/>
              </a:rPr>
              <a:t>PHP Fog Docs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pic>
        <p:nvPicPr>
          <p:cNvPr id="4098" name="Picture 2" descr="C:\Telerik\PHP Fog\add-ons\mongohq-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042988"/>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Telerik\PHP Fog\add-ons\mongohq-stat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191000"/>
            <a:ext cx="6248400" cy="2159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4482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7162800" cy="914400"/>
          </a:xfrm>
        </p:spPr>
        <p:txBody>
          <a:bodyPr/>
          <a:lstStyle/>
          <a:p>
            <a:r>
              <a:rPr lang="en-US" dirty="0"/>
              <a:t>PHP Fog Add-Ons – </a:t>
            </a:r>
            <a:r>
              <a:rPr lang="en-US" dirty="0" err="1" smtClean="0"/>
              <a:t>ClearDB</a:t>
            </a:r>
            <a:endParaRPr lang="bg-BG" dirty="0"/>
          </a:p>
        </p:txBody>
      </p:sp>
      <p:sp>
        <p:nvSpPr>
          <p:cNvPr id="3" name="Content Placeholder 2"/>
          <p:cNvSpPr>
            <a:spLocks noGrp="1"/>
          </p:cNvSpPr>
          <p:nvPr>
            <p:ph idx="1"/>
          </p:nvPr>
        </p:nvSpPr>
        <p:spPr/>
        <p:txBody>
          <a:bodyPr/>
          <a:lstStyle/>
          <a:p>
            <a:r>
              <a:rPr lang="en-US" dirty="0" err="1" smtClean="0"/>
              <a:t>ClearDB</a:t>
            </a:r>
            <a:endParaRPr lang="en-US" dirty="0" smtClean="0"/>
          </a:p>
          <a:p>
            <a:pPr lvl="1"/>
            <a:r>
              <a:rPr lang="en-US" dirty="0" smtClean="0"/>
              <a:t>Reliable</a:t>
            </a:r>
            <a:r>
              <a:rPr lang="en-US" dirty="0"/>
              <a:t>, fault tolerant database-as-a-service for your MySQL powered </a:t>
            </a:r>
            <a:r>
              <a:rPr lang="en-US" dirty="0" smtClean="0"/>
              <a:t>applications</a:t>
            </a:r>
          </a:p>
          <a:p>
            <a:pPr lvl="1"/>
            <a:r>
              <a:rPr lang="en-US" dirty="0"/>
              <a:t>It's designed around the premise of failure to ensure that your database is available and secure, no matter what</a:t>
            </a:r>
            <a:endParaRPr lang="en-US" dirty="0" smtClean="0"/>
          </a:p>
          <a:p>
            <a:pPr lvl="1"/>
            <a:r>
              <a:rPr lang="en-US" dirty="0" smtClean="0"/>
              <a:t>Homepage: </a:t>
            </a:r>
            <a:r>
              <a:rPr lang="en-US" dirty="0" smtClean="0">
                <a:hlinkClick r:id="rId2"/>
              </a:rPr>
              <a:t>http://cleardb.com</a:t>
            </a:r>
            <a:endParaRPr lang="en-US" dirty="0" smtClean="0"/>
          </a:p>
          <a:p>
            <a:pPr lvl="1"/>
            <a:r>
              <a:rPr lang="en-US" dirty="0" smtClean="0">
                <a:hlinkClick r:id="rId3"/>
              </a:rPr>
              <a:t>PHP Fog Docs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pic>
        <p:nvPicPr>
          <p:cNvPr id="6146" name="Picture 2" descr="C:\Telerik\PHP Fog\add-ons\cleardb-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1" y="1024071"/>
            <a:ext cx="609599" cy="609599"/>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Telerik\PHP Fog\add-ons\cleardb_ha_im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4191000"/>
            <a:ext cx="2566737"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053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Fog </a:t>
            </a:r>
            <a:r>
              <a:rPr lang="en-US" dirty="0" smtClean="0"/>
              <a:t>Add-Ons </a:t>
            </a:r>
            <a:r>
              <a:rPr lang="en-US" dirty="0"/>
              <a:t>–</a:t>
            </a:r>
            <a:r>
              <a:rPr lang="en-US" dirty="0" smtClean="0"/>
              <a:t> </a:t>
            </a:r>
            <a:r>
              <a:rPr lang="en-US" dirty="0" err="1" smtClean="0"/>
              <a:t>NewRelic</a:t>
            </a:r>
            <a:endParaRPr lang="bg-BG" dirty="0"/>
          </a:p>
        </p:txBody>
      </p:sp>
      <p:sp>
        <p:nvSpPr>
          <p:cNvPr id="3" name="Content Placeholder 2"/>
          <p:cNvSpPr>
            <a:spLocks noGrp="1"/>
          </p:cNvSpPr>
          <p:nvPr>
            <p:ph idx="1"/>
          </p:nvPr>
        </p:nvSpPr>
        <p:spPr/>
        <p:txBody>
          <a:bodyPr/>
          <a:lstStyle/>
          <a:p>
            <a:r>
              <a:rPr lang="en-US" dirty="0" err="1"/>
              <a:t>NewRelic</a:t>
            </a:r>
            <a:endParaRPr lang="en-US" dirty="0"/>
          </a:p>
          <a:p>
            <a:pPr lvl="1"/>
            <a:r>
              <a:rPr lang="en-US" dirty="0" smtClean="0"/>
              <a:t>Offers </a:t>
            </a:r>
            <a:r>
              <a:rPr lang="en-US" dirty="0"/>
              <a:t>application performance monitoring and alerting for </a:t>
            </a:r>
            <a:r>
              <a:rPr lang="en-US" dirty="0" smtClean="0"/>
              <a:t>applications application servers</a:t>
            </a:r>
          </a:p>
          <a:p>
            <a:pPr lvl="1"/>
            <a:r>
              <a:rPr lang="en-US" dirty="0"/>
              <a:t>Homepage: </a:t>
            </a:r>
            <a:r>
              <a:rPr lang="en-US" dirty="0">
                <a:hlinkClick r:id="rId2"/>
              </a:rPr>
              <a:t>http://newrelic.com</a:t>
            </a:r>
            <a:r>
              <a:rPr lang="en-US" dirty="0" smtClean="0">
                <a:hlinkClick r:id="rId2"/>
              </a:rPr>
              <a:t>/</a:t>
            </a:r>
            <a:endParaRPr lang="en-US" dirty="0" smtClean="0"/>
          </a:p>
          <a:p>
            <a:pPr lvl="1"/>
            <a:r>
              <a:rPr lang="en-US" dirty="0" smtClean="0">
                <a:hlinkClick r:id="rId3"/>
              </a:rPr>
              <a:t>PHP Fog Docs</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2051" name="Picture 3" descr="C:\Telerik\PHP Fog\add-ons\newrelic-features-performance-analytic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254797"/>
            <a:ext cx="3429000" cy="21892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Telerik\PHP Fog\add-ons\newrelic-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990600"/>
            <a:ext cx="657225"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Telerik\PHP Fog\add-ons\newrelic-features-real-user-monitorin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3490" y="3657600"/>
            <a:ext cx="4444999"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4614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Fog Add-Ons – </a:t>
            </a:r>
            <a:r>
              <a:rPr lang="en-US" dirty="0" smtClean="0"/>
              <a:t>Blitz</a:t>
            </a:r>
            <a:endParaRPr lang="bg-BG" dirty="0"/>
          </a:p>
        </p:txBody>
      </p:sp>
      <p:sp>
        <p:nvSpPr>
          <p:cNvPr id="3" name="Content Placeholder 2"/>
          <p:cNvSpPr>
            <a:spLocks noGrp="1"/>
          </p:cNvSpPr>
          <p:nvPr>
            <p:ph idx="1"/>
          </p:nvPr>
        </p:nvSpPr>
        <p:spPr>
          <a:xfrm>
            <a:off x="228600" y="990600"/>
            <a:ext cx="8686800" cy="5638800"/>
          </a:xfrm>
        </p:spPr>
        <p:txBody>
          <a:bodyPr/>
          <a:lstStyle/>
          <a:p>
            <a:r>
              <a:rPr lang="en-US" dirty="0" smtClean="0"/>
              <a:t>Blitz</a:t>
            </a:r>
          </a:p>
          <a:p>
            <a:pPr lvl="1"/>
            <a:r>
              <a:rPr lang="en-US" dirty="0"/>
              <a:t>S</a:t>
            </a:r>
            <a:r>
              <a:rPr lang="en-US" dirty="0" smtClean="0"/>
              <a:t>elf-service </a:t>
            </a:r>
            <a:r>
              <a:rPr lang="en-US" dirty="0"/>
              <a:t>cloud based performance </a:t>
            </a:r>
            <a:r>
              <a:rPr lang="en-US" dirty="0" smtClean="0"/>
              <a:t>testing</a:t>
            </a:r>
          </a:p>
          <a:p>
            <a:pPr lvl="1"/>
            <a:r>
              <a:rPr lang="en-US" dirty="0" smtClean="0"/>
              <a:t>Built </a:t>
            </a:r>
            <a:r>
              <a:rPr lang="en-US" dirty="0"/>
              <a:t>for API, cloud, </a:t>
            </a:r>
            <a:r>
              <a:rPr lang="en-US" dirty="0" smtClean="0"/>
              <a:t>web</a:t>
            </a:r>
            <a:r>
              <a:rPr lang="bg-BG" dirty="0"/>
              <a:t> </a:t>
            </a:r>
            <a:r>
              <a:rPr lang="en-US" dirty="0" smtClean="0"/>
              <a:t>and mobile developers</a:t>
            </a:r>
          </a:p>
          <a:p>
            <a:pPr lvl="1"/>
            <a:r>
              <a:rPr lang="en-US" dirty="0"/>
              <a:t>H</a:t>
            </a:r>
            <a:r>
              <a:rPr lang="en-US" dirty="0" smtClean="0"/>
              <a:t>elps </a:t>
            </a:r>
            <a:r>
              <a:rPr lang="en-US" dirty="0"/>
              <a:t>you </a:t>
            </a:r>
            <a:r>
              <a:rPr lang="en-US" dirty="0" smtClean="0"/>
              <a:t>ensure:</a:t>
            </a:r>
          </a:p>
          <a:p>
            <a:pPr lvl="2"/>
            <a:r>
              <a:rPr lang="en-US" dirty="0" smtClean="0"/>
              <a:t>Performance</a:t>
            </a:r>
          </a:p>
          <a:p>
            <a:pPr lvl="2"/>
            <a:r>
              <a:rPr lang="en-US" dirty="0" smtClean="0"/>
              <a:t>Scalability</a:t>
            </a:r>
          </a:p>
          <a:p>
            <a:pPr lvl="2"/>
            <a:r>
              <a:rPr lang="en-US" dirty="0"/>
              <a:t>S</a:t>
            </a:r>
            <a:r>
              <a:rPr lang="en-US" dirty="0" smtClean="0"/>
              <a:t>ecurity</a:t>
            </a:r>
          </a:p>
          <a:p>
            <a:pPr lvl="1"/>
            <a:r>
              <a:rPr lang="en-US" dirty="0"/>
              <a:t>Homepage: </a:t>
            </a:r>
            <a:r>
              <a:rPr lang="en-US" dirty="0">
                <a:hlinkClick r:id="rId2"/>
              </a:rPr>
              <a:t>http://blitz.io</a:t>
            </a:r>
            <a:r>
              <a:rPr lang="en-US" dirty="0" smtClean="0">
                <a:hlinkClick r:id="rId2"/>
              </a:rPr>
              <a:t>/</a:t>
            </a:r>
            <a:endParaRPr lang="en-US" dirty="0" smtClean="0"/>
          </a:p>
          <a:p>
            <a:pPr lvl="1"/>
            <a:r>
              <a:rPr lang="en-US" dirty="0" smtClean="0">
                <a:hlinkClick r:id="rId3"/>
              </a:rPr>
              <a:t>PHP Fog Docs</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8194" name="Picture 2" descr="C:\Telerik\PHP Fog\add-ons\blitz-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3817" y="990600"/>
            <a:ext cx="552183" cy="552183"/>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Telerik\PHP Fog\add-ons\blitz-im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947987"/>
            <a:ext cx="3147758" cy="2309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0999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Fog Add-Ons – </a:t>
            </a:r>
            <a:r>
              <a:rPr lang="en-US" dirty="0" err="1" smtClean="0"/>
              <a:t>Mailgun</a:t>
            </a:r>
            <a:endParaRPr lang="bg-BG" dirty="0"/>
          </a:p>
        </p:txBody>
      </p:sp>
      <p:sp>
        <p:nvSpPr>
          <p:cNvPr id="3" name="Content Placeholder 2"/>
          <p:cNvSpPr>
            <a:spLocks noGrp="1"/>
          </p:cNvSpPr>
          <p:nvPr>
            <p:ph idx="1"/>
          </p:nvPr>
        </p:nvSpPr>
        <p:spPr/>
        <p:txBody>
          <a:bodyPr/>
          <a:lstStyle/>
          <a:p>
            <a:r>
              <a:rPr lang="en-US" dirty="0" err="1"/>
              <a:t>Mailgun</a:t>
            </a:r>
            <a:endParaRPr lang="en-US" dirty="0"/>
          </a:p>
          <a:p>
            <a:pPr lvl="1"/>
            <a:r>
              <a:rPr lang="en-US" dirty="0" smtClean="0"/>
              <a:t>Programmable </a:t>
            </a:r>
            <a:r>
              <a:rPr lang="en-US" dirty="0"/>
              <a:t>email </a:t>
            </a:r>
            <a:r>
              <a:rPr lang="en-US" dirty="0" smtClean="0"/>
              <a:t>platform</a:t>
            </a:r>
          </a:p>
          <a:p>
            <a:pPr lvl="1"/>
            <a:r>
              <a:rPr lang="en-US" dirty="0" smtClean="0"/>
              <a:t>Send </a:t>
            </a:r>
            <a:r>
              <a:rPr lang="en-US" dirty="0"/>
              <a:t>and receive </a:t>
            </a:r>
            <a:r>
              <a:rPr lang="en-US" dirty="0" smtClean="0"/>
              <a:t>messages</a:t>
            </a:r>
          </a:p>
          <a:p>
            <a:pPr lvl="1"/>
            <a:r>
              <a:rPr lang="en-US" dirty="0"/>
              <a:t>C</a:t>
            </a:r>
            <a:r>
              <a:rPr lang="en-US" dirty="0" smtClean="0"/>
              <a:t>reate mailboxes</a:t>
            </a:r>
          </a:p>
          <a:p>
            <a:pPr lvl="1"/>
            <a:r>
              <a:rPr lang="en-US" dirty="0" smtClean="0"/>
              <a:t>Create email campaigns</a:t>
            </a:r>
          </a:p>
          <a:p>
            <a:pPr lvl="1"/>
            <a:r>
              <a:rPr lang="en-US" dirty="0" smtClean="0"/>
              <a:t>Homepage:</a:t>
            </a:r>
            <a:br>
              <a:rPr lang="en-US" dirty="0" smtClean="0"/>
            </a:br>
            <a:r>
              <a:rPr lang="en-US" dirty="0" smtClean="0">
                <a:hlinkClick r:id="rId2"/>
              </a:rPr>
              <a:t>http</a:t>
            </a:r>
            <a:r>
              <a:rPr lang="en-US" dirty="0">
                <a:hlinkClick r:id="rId2"/>
              </a:rPr>
              <a:t>://</a:t>
            </a:r>
            <a:r>
              <a:rPr lang="en-US" dirty="0" smtClean="0">
                <a:hlinkClick r:id="rId2"/>
              </a:rPr>
              <a:t>mailgun.net</a:t>
            </a:r>
            <a:endParaRPr lang="en-US" dirty="0"/>
          </a:p>
          <a:p>
            <a:pPr lvl="1"/>
            <a:r>
              <a:rPr lang="en-US" dirty="0" smtClean="0">
                <a:hlinkClick r:id="rId3"/>
              </a:rPr>
              <a:t>PHP Fog Docs</a:t>
            </a:r>
            <a:endParaRPr lang="en-US" dirty="0" smtClean="0"/>
          </a:p>
          <a:p>
            <a:pPr lvl="1"/>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pic>
        <p:nvPicPr>
          <p:cNvPr id="5122" name="Picture 2" descr="C:\Telerik\PHP Fog\add-ons\mailgun-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0668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Telerik\PHP Fog\add-ons\mailgun-bo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1219200"/>
            <a:ext cx="245745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Telerik\PHP Fog\add-ons\mailgun-facto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2375" y="3886200"/>
            <a:ext cx="48482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609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7162800" cy="914400"/>
          </a:xfrm>
        </p:spPr>
        <p:txBody>
          <a:bodyPr/>
          <a:lstStyle/>
          <a:p>
            <a:r>
              <a:rPr lang="en-US" dirty="0"/>
              <a:t>PHP Fog Add-Ons – </a:t>
            </a:r>
            <a:r>
              <a:rPr lang="en-US" dirty="0" err="1" smtClean="0"/>
              <a:t>CloudMailin</a:t>
            </a:r>
            <a:endParaRPr lang="bg-BG" dirty="0"/>
          </a:p>
        </p:txBody>
      </p:sp>
      <p:sp>
        <p:nvSpPr>
          <p:cNvPr id="3" name="Content Placeholder 2"/>
          <p:cNvSpPr>
            <a:spLocks noGrp="1"/>
          </p:cNvSpPr>
          <p:nvPr>
            <p:ph idx="1"/>
          </p:nvPr>
        </p:nvSpPr>
        <p:spPr>
          <a:xfrm>
            <a:off x="228600" y="914400"/>
            <a:ext cx="8686800" cy="5638800"/>
          </a:xfrm>
        </p:spPr>
        <p:txBody>
          <a:bodyPr/>
          <a:lstStyle/>
          <a:p>
            <a:r>
              <a:rPr lang="en-US" dirty="0" err="1" smtClean="0"/>
              <a:t>CloudMailin</a:t>
            </a:r>
            <a:endParaRPr lang="en-US" dirty="0" smtClean="0"/>
          </a:p>
          <a:p>
            <a:pPr lvl="1"/>
            <a:r>
              <a:rPr lang="en-US" dirty="0" smtClean="0"/>
              <a:t>You </a:t>
            </a:r>
            <a:r>
              <a:rPr lang="en-US" dirty="0"/>
              <a:t>are given an email address that will forward any incoming message to your </a:t>
            </a:r>
            <a:r>
              <a:rPr lang="en-US" dirty="0" smtClean="0"/>
              <a:t>app</a:t>
            </a:r>
          </a:p>
          <a:p>
            <a:pPr lvl="1"/>
            <a:r>
              <a:rPr lang="en-US" dirty="0" smtClean="0"/>
              <a:t>You </a:t>
            </a:r>
            <a:r>
              <a:rPr lang="en-US" dirty="0"/>
              <a:t>can also seamlessly check the delivery status of each of your incoming emails via the dashboard, bounce emails that you do not wish to receive and use your own domain name. </a:t>
            </a:r>
          </a:p>
          <a:p>
            <a:pPr lvl="1"/>
            <a:r>
              <a:rPr lang="en-US" dirty="0" smtClean="0"/>
              <a:t>Homepage</a:t>
            </a:r>
            <a:r>
              <a:rPr lang="en-US" dirty="0"/>
              <a:t>: </a:t>
            </a:r>
            <a:r>
              <a:rPr lang="en-US" dirty="0">
                <a:hlinkClick r:id="rId2"/>
              </a:rPr>
              <a:t>http://cloudmailin.com</a:t>
            </a:r>
            <a:r>
              <a:rPr lang="en-US" dirty="0" smtClean="0">
                <a:hlinkClick r:id="rId2"/>
              </a:rPr>
              <a:t>/</a:t>
            </a:r>
            <a:endParaRPr lang="en-US" dirty="0" smtClean="0"/>
          </a:p>
          <a:p>
            <a:pPr lvl="1"/>
            <a:r>
              <a:rPr lang="en-US" dirty="0" smtClean="0">
                <a:hlinkClick r:id="rId3"/>
              </a:rPr>
              <a:t>PHP Fog Docs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pic>
        <p:nvPicPr>
          <p:cNvPr id="7170" name="Picture 2" descr="C:\Telerik\PHP Fog\add-ons\cloudmailin-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850" y="914400"/>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Telerik\PHP Fog\add-ons\cloudb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5867400"/>
            <a:ext cx="9144001"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067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Fog Add-Ons – </a:t>
            </a:r>
            <a:r>
              <a:rPr lang="en-US" dirty="0" err="1" smtClean="0"/>
              <a:t>IronWorker</a:t>
            </a:r>
            <a:endParaRPr lang="bg-BG" dirty="0"/>
          </a:p>
        </p:txBody>
      </p:sp>
      <p:sp>
        <p:nvSpPr>
          <p:cNvPr id="3" name="Content Placeholder 2"/>
          <p:cNvSpPr>
            <a:spLocks noGrp="1"/>
          </p:cNvSpPr>
          <p:nvPr>
            <p:ph idx="1"/>
          </p:nvPr>
        </p:nvSpPr>
        <p:spPr/>
        <p:txBody>
          <a:bodyPr/>
          <a:lstStyle/>
          <a:p>
            <a:r>
              <a:rPr lang="en-US" dirty="0" err="1"/>
              <a:t>IronWorker</a:t>
            </a:r>
            <a:endParaRPr lang="en-US" dirty="0"/>
          </a:p>
          <a:p>
            <a:pPr lvl="1"/>
            <a:r>
              <a:rPr lang="en-US" dirty="0" smtClean="0"/>
              <a:t>Easy-to-use </a:t>
            </a:r>
            <a:r>
              <a:rPr lang="en-US" dirty="0"/>
              <a:t>and massively scalable task </a:t>
            </a:r>
            <a:r>
              <a:rPr lang="en-US" dirty="0" smtClean="0"/>
              <a:t>queue</a:t>
            </a:r>
          </a:p>
          <a:p>
            <a:pPr lvl="1"/>
            <a:r>
              <a:rPr lang="en-US" dirty="0" smtClean="0"/>
              <a:t>Gives </a:t>
            </a:r>
            <a:r>
              <a:rPr lang="en-US" dirty="0"/>
              <a:t>cloud developers a simple way to offload front-end tasks and manage their scheduled jobs and background </a:t>
            </a:r>
            <a:r>
              <a:rPr lang="en-US" dirty="0" smtClean="0"/>
              <a:t>processing</a:t>
            </a:r>
          </a:p>
          <a:p>
            <a:pPr lvl="1"/>
            <a:r>
              <a:rPr lang="en-US" dirty="0"/>
              <a:t>Homepage: </a:t>
            </a:r>
            <a:r>
              <a:rPr lang="en-US" dirty="0">
                <a:hlinkClick r:id="rId2"/>
              </a:rPr>
              <a:t>http</a:t>
            </a:r>
            <a:r>
              <a:rPr lang="en-US" dirty="0" smtClean="0">
                <a:hlinkClick r:id="rId2"/>
              </a:rPr>
              <a:t>://iron.io/products/worker</a:t>
            </a:r>
            <a:endParaRPr lang="en-US" dirty="0" smtClean="0"/>
          </a:p>
          <a:p>
            <a:pPr lvl="1"/>
            <a:r>
              <a:rPr lang="en-US" dirty="0" smtClean="0">
                <a:hlinkClick r:id="rId3"/>
              </a:rPr>
              <a:t>PHP Fog Docs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pic>
        <p:nvPicPr>
          <p:cNvPr id="9218" name="Picture 2" descr="C:\Telerik\PHP Fog\add-ons\ironworker-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016993"/>
            <a:ext cx="644525" cy="644525"/>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Telerik\PHP Fog\add-ons\ironworker-overview-worker-b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4363" y="4572000"/>
            <a:ext cx="2840037" cy="19116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220" name="Picture 4" descr="C:\Telerik\PHP Fog\add-ons\logo-ironwork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372" y="5105400"/>
            <a:ext cx="4922828" cy="117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073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Fog Add-Ons – </a:t>
            </a:r>
            <a:r>
              <a:rPr lang="en-US" dirty="0" err="1" smtClean="0"/>
              <a:t>IronMQ</a:t>
            </a:r>
            <a:endParaRPr lang="bg-BG" dirty="0"/>
          </a:p>
        </p:txBody>
      </p:sp>
      <p:sp>
        <p:nvSpPr>
          <p:cNvPr id="3" name="Content Placeholder 2"/>
          <p:cNvSpPr>
            <a:spLocks noGrp="1"/>
          </p:cNvSpPr>
          <p:nvPr>
            <p:ph idx="1"/>
          </p:nvPr>
        </p:nvSpPr>
        <p:spPr/>
        <p:txBody>
          <a:bodyPr/>
          <a:lstStyle/>
          <a:p>
            <a:r>
              <a:rPr lang="en-US" dirty="0" err="1" smtClean="0"/>
              <a:t>IronMQ</a:t>
            </a:r>
            <a:endParaRPr lang="en-US" dirty="0" smtClean="0"/>
          </a:p>
          <a:p>
            <a:pPr lvl="1"/>
            <a:r>
              <a:rPr lang="en-US" dirty="0"/>
              <a:t>F</a:t>
            </a:r>
            <a:r>
              <a:rPr lang="en-US" dirty="0" smtClean="0"/>
              <a:t>lexible</a:t>
            </a:r>
            <a:r>
              <a:rPr lang="en-US" dirty="0"/>
              <a:t>, </a:t>
            </a:r>
            <a:r>
              <a:rPr lang="en-US" dirty="0" smtClean="0"/>
              <a:t>scalable, durable </a:t>
            </a:r>
            <a:r>
              <a:rPr lang="en-US" dirty="0"/>
              <a:t>messaging </a:t>
            </a:r>
            <a:r>
              <a:rPr lang="en-US" dirty="0" smtClean="0"/>
              <a:t>system</a:t>
            </a:r>
          </a:p>
          <a:p>
            <a:pPr lvl="1"/>
            <a:r>
              <a:rPr lang="en-US" dirty="0" smtClean="0"/>
              <a:t>Lets </a:t>
            </a:r>
            <a:r>
              <a:rPr lang="en-US" dirty="0"/>
              <a:t>different parts of a cloud app connect with and scale independently from other internal and external </a:t>
            </a:r>
            <a:r>
              <a:rPr lang="en-US" dirty="0" smtClean="0"/>
              <a:t>processes</a:t>
            </a:r>
          </a:p>
          <a:p>
            <a:pPr lvl="1"/>
            <a:r>
              <a:rPr lang="en-US" dirty="0" smtClean="0"/>
              <a:t>Homepage</a:t>
            </a:r>
            <a:r>
              <a:rPr lang="en-US" dirty="0"/>
              <a:t>:  </a:t>
            </a:r>
            <a:r>
              <a:rPr lang="en-US" dirty="0">
                <a:hlinkClick r:id="rId2"/>
              </a:rPr>
              <a:t>http</a:t>
            </a:r>
            <a:r>
              <a:rPr lang="en-US" dirty="0" smtClean="0">
                <a:hlinkClick r:id="rId2"/>
              </a:rPr>
              <a:t>://iron.io/products/mq</a:t>
            </a:r>
            <a:endParaRPr lang="en-US" dirty="0" smtClean="0"/>
          </a:p>
          <a:p>
            <a:pPr lvl="1"/>
            <a:r>
              <a:rPr lang="en-US" dirty="0" smtClean="0">
                <a:hlinkClick r:id="rId3"/>
              </a:rPr>
              <a:t>PHP Fog Docs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pic>
        <p:nvPicPr>
          <p:cNvPr id="10242" name="Picture 2" descr="C:\Telerik\PHP Fog\add-ons\ironmq-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7763" y="990600"/>
            <a:ext cx="630237" cy="630237"/>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Telerik\PHP Fog\add-ons\overview-mq-b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640995"/>
            <a:ext cx="2133600" cy="18360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44" name="Picture 4" descr="C:\Telerik\PHP Fog\add-ons\logo-ironmq.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818909"/>
            <a:ext cx="4800600" cy="1581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2339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PHP Fog Useful Links</a:t>
            </a:r>
            <a:endParaRPr lang="bg-BG" dirty="0"/>
          </a:p>
        </p:txBody>
      </p:sp>
      <p:sp>
        <p:nvSpPr>
          <p:cNvPr id="5" name="Content Placeholder 4"/>
          <p:cNvSpPr>
            <a:spLocks noGrp="1"/>
          </p:cNvSpPr>
          <p:nvPr>
            <p:ph idx="1"/>
          </p:nvPr>
        </p:nvSpPr>
        <p:spPr>
          <a:xfrm>
            <a:off x="228600" y="914400"/>
            <a:ext cx="8686800" cy="5715000"/>
          </a:xfrm>
        </p:spPr>
        <p:txBody>
          <a:bodyPr/>
          <a:lstStyle/>
          <a:p>
            <a:r>
              <a:rPr lang="en-US" sz="2800" dirty="0" smtClean="0"/>
              <a:t>More info: </a:t>
            </a:r>
            <a:r>
              <a:rPr lang="en-US" sz="2800" dirty="0" smtClean="0">
                <a:hlinkClick r:id="rId2"/>
              </a:rPr>
              <a:t>https://phpfog.com/about</a:t>
            </a:r>
            <a:endParaRPr lang="en-US" sz="2800" dirty="0" smtClean="0"/>
          </a:p>
          <a:p>
            <a:r>
              <a:rPr lang="en-US" sz="2800" dirty="0"/>
              <a:t>Pricing: </a:t>
            </a:r>
            <a:r>
              <a:rPr lang="en-US" sz="2800" dirty="0">
                <a:hlinkClick r:id="rId3"/>
              </a:rPr>
              <a:t>https://</a:t>
            </a:r>
            <a:r>
              <a:rPr lang="en-US" sz="2800" dirty="0" smtClean="0">
                <a:hlinkClick r:id="rId3"/>
              </a:rPr>
              <a:t>phpfog.com/pricing</a:t>
            </a:r>
            <a:endParaRPr lang="en-US" sz="2800" dirty="0" smtClean="0"/>
          </a:p>
          <a:p>
            <a:r>
              <a:rPr lang="en-US" sz="2800" dirty="0" smtClean="0"/>
              <a:t>Blog: </a:t>
            </a:r>
            <a:r>
              <a:rPr lang="en-US" sz="2800" dirty="0" smtClean="0">
                <a:hlinkClick r:id="rId4"/>
              </a:rPr>
              <a:t>http://blog.phpfog.com/</a:t>
            </a:r>
            <a:endParaRPr lang="en-US" sz="2800" dirty="0" smtClean="0"/>
          </a:p>
          <a:p>
            <a:r>
              <a:rPr lang="en-US" sz="2800" dirty="0" smtClean="0"/>
              <a:t>FAQ: </a:t>
            </a:r>
            <a:r>
              <a:rPr lang="en-US" sz="2800" dirty="0" smtClean="0">
                <a:hlinkClick r:id="rId5"/>
              </a:rPr>
              <a:t>http</a:t>
            </a:r>
            <a:r>
              <a:rPr lang="en-US" sz="2800" dirty="0">
                <a:hlinkClick r:id="rId5"/>
              </a:rPr>
              <a:t>://</a:t>
            </a:r>
            <a:r>
              <a:rPr lang="en-US" sz="2800" dirty="0" smtClean="0">
                <a:hlinkClick r:id="rId5"/>
              </a:rPr>
              <a:t>dev.appfog.com/features/article/faq</a:t>
            </a:r>
            <a:endParaRPr lang="en-US" sz="2800" dirty="0" smtClean="0"/>
          </a:p>
          <a:p>
            <a:r>
              <a:rPr lang="en-US" sz="2800" dirty="0" smtClean="0"/>
              <a:t>Documentation: </a:t>
            </a:r>
            <a:r>
              <a:rPr lang="en-US" sz="2800" dirty="0" smtClean="0">
                <a:hlinkClick r:id="rId6"/>
              </a:rPr>
              <a:t>http://dev.appfog.com/</a:t>
            </a:r>
            <a:endParaRPr lang="en-US" sz="2800" dirty="0" smtClean="0"/>
          </a:p>
          <a:p>
            <a:r>
              <a:rPr lang="en-US" sz="2800" dirty="0" smtClean="0"/>
              <a:t>Forums: </a:t>
            </a:r>
            <a:r>
              <a:rPr lang="en-US" sz="2800" dirty="0" smtClean="0">
                <a:hlinkClick r:id="rId7"/>
              </a:rPr>
              <a:t>http://community.phpfog.com/</a:t>
            </a:r>
            <a:endParaRPr lang="en-US" sz="2800" dirty="0" smtClean="0"/>
          </a:p>
          <a:p>
            <a:r>
              <a:rPr lang="en-US" sz="2800" dirty="0" smtClean="0"/>
              <a:t>Register: </a:t>
            </a:r>
            <a:r>
              <a:rPr lang="en-US" sz="2800" dirty="0" smtClean="0">
                <a:hlinkClick r:id="rId8"/>
              </a:rPr>
              <a:t>https://phpfog.com/signup</a:t>
            </a:r>
            <a:endParaRPr lang="en-US" sz="2800" dirty="0" smtClean="0"/>
          </a:p>
          <a:p>
            <a:r>
              <a:rPr lang="en-US" sz="2800" dirty="0" smtClean="0"/>
              <a:t>Platform</a:t>
            </a:r>
            <a:r>
              <a:rPr lang="en-US" sz="2800" dirty="0"/>
              <a:t>: </a:t>
            </a:r>
            <a:r>
              <a:rPr lang="en-US" sz="2800" dirty="0">
                <a:hlinkClick r:id="rId9"/>
              </a:rPr>
              <a:t>https://</a:t>
            </a:r>
            <a:r>
              <a:rPr lang="en-US" sz="2800" dirty="0" smtClean="0">
                <a:hlinkClick r:id="rId9"/>
              </a:rPr>
              <a:t>phpfog.com/platform</a:t>
            </a:r>
            <a:endParaRPr lang="en-US" sz="2800" dirty="0" smtClean="0"/>
          </a:p>
          <a:p>
            <a:r>
              <a:rPr lang="en-US" sz="2800" dirty="0" smtClean="0"/>
              <a:t>Add-Ons</a:t>
            </a:r>
            <a:r>
              <a:rPr lang="en-US" sz="2800" dirty="0"/>
              <a:t>: </a:t>
            </a:r>
            <a:r>
              <a:rPr lang="en-US" sz="2800" dirty="0">
                <a:hlinkClick r:id="rId10"/>
              </a:rPr>
              <a:t>https://</a:t>
            </a:r>
            <a:r>
              <a:rPr lang="en-US" sz="2800" dirty="0" smtClean="0">
                <a:hlinkClick r:id="rId10"/>
              </a:rPr>
              <a:t>phpfog.com/addons</a:t>
            </a:r>
            <a:endParaRPr lang="en-US" sz="2800" dirty="0" smtClean="0"/>
          </a:p>
          <a:p>
            <a:endParaRPr lang="en-US" dirty="0" smtClean="0"/>
          </a:p>
          <a:p>
            <a:endParaRPr lang="en-US" dirty="0" smtClean="0"/>
          </a:p>
          <a:p>
            <a:endParaRPr lang="bg-BG" dirty="0"/>
          </a:p>
        </p:txBody>
      </p:sp>
    </p:spTree>
    <p:extLst>
      <p:ext uri="{BB962C8B-B14F-4D97-AF65-F5344CB8AC3E}">
        <p14:creationId xmlns:p14="http://schemas.microsoft.com/office/powerpoint/2010/main" val="2224186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PHP Fog</a:t>
            </a:r>
            <a:endParaRPr lang="bg-BG" dirty="0"/>
          </a:p>
        </p:txBody>
      </p:sp>
      <p:sp>
        <p:nvSpPr>
          <p:cNvPr id="5" name="Content Placeholder 4"/>
          <p:cNvSpPr>
            <a:spLocks noGrp="1"/>
          </p:cNvSpPr>
          <p:nvPr>
            <p:ph idx="1"/>
          </p:nvPr>
        </p:nvSpPr>
        <p:spPr>
          <a:xfrm>
            <a:off x="228600" y="990600"/>
            <a:ext cx="8686800" cy="5638800"/>
          </a:xfrm>
        </p:spPr>
        <p:txBody>
          <a:bodyPr/>
          <a:lstStyle/>
          <a:p>
            <a:r>
              <a:rPr lang="en-US" dirty="0" smtClean="0"/>
              <a:t>Cloud-based </a:t>
            </a:r>
            <a:r>
              <a:rPr lang="en-US" dirty="0"/>
              <a:t>PHP hosting </a:t>
            </a:r>
            <a:r>
              <a:rPr lang="en-US" dirty="0" smtClean="0"/>
              <a:t>service</a:t>
            </a:r>
          </a:p>
          <a:p>
            <a:r>
              <a:rPr lang="en-US" dirty="0" smtClean="0"/>
              <a:t>Founded </a:t>
            </a:r>
            <a:r>
              <a:rPr lang="en-US" dirty="0"/>
              <a:t>in August 2010 by Lucas </a:t>
            </a:r>
            <a:r>
              <a:rPr lang="en-US" dirty="0" smtClean="0"/>
              <a:t>Carlson</a:t>
            </a:r>
          </a:p>
          <a:p>
            <a:r>
              <a:rPr lang="en-US" dirty="0"/>
              <a:t>Rock-solid c</a:t>
            </a:r>
            <a:r>
              <a:rPr lang="en-US" dirty="0" smtClean="0"/>
              <a:t>loud platform </a:t>
            </a:r>
            <a:r>
              <a:rPr lang="en-US" dirty="0"/>
              <a:t>for PHP</a:t>
            </a:r>
          </a:p>
          <a:p>
            <a:pPr lvl="1"/>
            <a:r>
              <a:rPr lang="en-US" dirty="0"/>
              <a:t>Fast, reliable, </a:t>
            </a:r>
            <a:r>
              <a:rPr lang="en-US" dirty="0" smtClean="0"/>
              <a:t>easy and </a:t>
            </a:r>
            <a:r>
              <a:rPr lang="en-US" dirty="0"/>
              <a:t>scalable hosting for PHP</a:t>
            </a:r>
          </a:p>
          <a:p>
            <a:r>
              <a:rPr lang="en-US" dirty="0"/>
              <a:t>Reliable by </a:t>
            </a:r>
            <a:r>
              <a:rPr lang="en-US" dirty="0" smtClean="0"/>
              <a:t>design (Runs on Amazon EC2)</a:t>
            </a:r>
            <a:endParaRPr lang="en-US" dirty="0"/>
          </a:p>
          <a:p>
            <a:r>
              <a:rPr lang="en-US" dirty="0" smtClean="0"/>
              <a:t>Fast performance</a:t>
            </a:r>
          </a:p>
          <a:p>
            <a:r>
              <a:rPr lang="en-US" dirty="0" smtClean="0"/>
              <a:t>Very easy deployment</a:t>
            </a:r>
          </a:p>
          <a:p>
            <a:pPr lvl="1"/>
            <a:r>
              <a:rPr lang="en-US" dirty="0" smtClean="0"/>
              <a:t>Jumpstart applications</a:t>
            </a:r>
          </a:p>
          <a:p>
            <a:pPr lvl="1"/>
            <a:r>
              <a:rPr lang="en-US" dirty="0" smtClean="0"/>
              <a:t>Custom applications (deploying using </a:t>
            </a:r>
            <a:r>
              <a:rPr lang="en-US" dirty="0" err="1" smtClean="0"/>
              <a:t>Git</a:t>
            </a:r>
            <a:r>
              <a:rPr lang="en-US" dirty="0" smtClean="0"/>
              <a:t>)</a:t>
            </a:r>
          </a:p>
          <a:p>
            <a:endParaRPr lang="en-US" dirty="0"/>
          </a:p>
          <a:p>
            <a:endParaRPr lang="bg-BG" dirty="0"/>
          </a:p>
        </p:txBody>
      </p:sp>
      <p:pic>
        <p:nvPicPr>
          <p:cNvPr id="4098" name="Picture 2" descr="C:\Telerik\PHP Fog\performance-mee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038600"/>
            <a:ext cx="3510116"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7227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PHP Fog</a:t>
            </a:r>
            <a:endParaRPr lang="bg-BG" dirty="0"/>
          </a:p>
        </p:txBody>
      </p:sp>
      <p:sp>
        <p:nvSpPr>
          <p:cNvPr id="6" name="Text Placeholder 5"/>
          <p:cNvSpPr>
            <a:spLocks noGrp="1"/>
          </p:cNvSpPr>
          <p:nvPr>
            <p:ph type="body" sz="quarter" idx="10"/>
          </p:nvPr>
        </p:nvSpPr>
        <p:spPr>
          <a:xfrm>
            <a:off x="5455031" y="6400800"/>
            <a:ext cx="3570656" cy="369332"/>
          </a:xfrm>
        </p:spPr>
        <p:txBody>
          <a:bodyPr/>
          <a:lstStyle/>
          <a:p>
            <a:r>
              <a:rPr lang="en-US" dirty="0">
                <a:hlinkClick r:id="rId2"/>
              </a:rPr>
              <a:t>http://</a:t>
            </a:r>
            <a:r>
              <a:rPr lang="en-US" dirty="0" smtClean="0">
                <a:hlinkClick r:id="rId2"/>
              </a:rPr>
              <a:t>clouddevcourse.telerik.com</a:t>
            </a:r>
            <a:endParaRPr lang="en-US" dirty="0"/>
          </a:p>
        </p:txBody>
      </p:sp>
    </p:spTree>
    <p:extLst>
      <p:ext uri="{BB962C8B-B14F-4D97-AF65-F5344CB8AC3E}">
        <p14:creationId xmlns:p14="http://schemas.microsoft.com/office/powerpoint/2010/main" val="40421096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bg-BG" dirty="0"/>
          </a:p>
        </p:txBody>
      </p:sp>
      <p:sp>
        <p:nvSpPr>
          <p:cNvPr id="3" name="Content Placeholder 2"/>
          <p:cNvSpPr>
            <a:spLocks noGrp="1"/>
          </p:cNvSpPr>
          <p:nvPr>
            <p:ph idx="1"/>
          </p:nvPr>
        </p:nvSpPr>
        <p:spPr>
          <a:xfrm>
            <a:off x="228600" y="838200"/>
            <a:ext cx="8686800" cy="5791200"/>
          </a:xfrm>
        </p:spPr>
        <p:txBody>
          <a:bodyPr/>
          <a:lstStyle/>
          <a:p>
            <a:pPr marL="514350" indent="-514350">
              <a:lnSpc>
                <a:spcPct val="100000"/>
              </a:lnSpc>
              <a:buFont typeface="+mj-lt"/>
              <a:buAutoNum type="arabicPeriod"/>
            </a:pPr>
            <a:r>
              <a:rPr lang="en-US" dirty="0" smtClean="0"/>
              <a:t>Create your own PHP Fog account</a:t>
            </a:r>
          </a:p>
          <a:p>
            <a:pPr marL="514350" indent="-514350">
              <a:lnSpc>
                <a:spcPct val="100000"/>
              </a:lnSpc>
              <a:buFont typeface="+mj-lt"/>
              <a:buAutoNum type="arabicPeriod"/>
            </a:pPr>
            <a:r>
              <a:rPr lang="en-US" dirty="0" smtClean="0"/>
              <a:t>Install two ready-to-use applications (e.g. </a:t>
            </a:r>
            <a:r>
              <a:rPr lang="en-US" dirty="0" err="1" smtClean="0"/>
              <a:t>Wordpress</a:t>
            </a:r>
            <a:r>
              <a:rPr lang="en-US" dirty="0" smtClean="0"/>
              <a:t>, Joomla, </a:t>
            </a:r>
            <a:r>
              <a:rPr lang="en-US" dirty="0" err="1" smtClean="0"/>
              <a:t>MediaWiki</a:t>
            </a:r>
            <a:r>
              <a:rPr lang="en-US" dirty="0" smtClean="0"/>
              <a:t>, etc.)</a:t>
            </a:r>
          </a:p>
          <a:p>
            <a:pPr marL="514350" indent="-514350">
              <a:lnSpc>
                <a:spcPct val="100000"/>
              </a:lnSpc>
              <a:buFont typeface="+mj-lt"/>
              <a:buAutoNum type="arabicPeriod"/>
            </a:pPr>
            <a:r>
              <a:rPr lang="en-US" dirty="0" smtClean="0"/>
              <a:t>Configure the applications as you wish and change their default theme to one that you prefer the most</a:t>
            </a:r>
          </a:p>
          <a:p>
            <a:pPr marL="514350" indent="-514350">
              <a:lnSpc>
                <a:spcPct val="100000"/>
              </a:lnSpc>
              <a:buFont typeface="+mj-lt"/>
              <a:buAutoNum type="arabicPeriod"/>
            </a:pPr>
            <a:r>
              <a:rPr lang="en-US" dirty="0" smtClean="0"/>
              <a:t>Write and deploy simple PHP application that uses at least one MySQL table</a:t>
            </a:r>
            <a:endParaRPr lang="en-US" dirty="0"/>
          </a:p>
          <a:p>
            <a:pPr>
              <a:lnSpc>
                <a:spcPct val="100000"/>
              </a:lnSpc>
            </a:pPr>
            <a:r>
              <a:rPr lang="en-US" dirty="0" smtClean="0"/>
              <a:t>As </a:t>
            </a:r>
            <a:r>
              <a:rPr lang="en-US" dirty="0"/>
              <a:t>a result of your homework submit </a:t>
            </a:r>
            <a:r>
              <a:rPr lang="en-US" dirty="0" smtClean="0"/>
              <a:t>the </a:t>
            </a:r>
            <a:r>
              <a:rPr lang="en-US" dirty="0" smtClean="0"/>
              <a:t>sources and the links of </a:t>
            </a:r>
            <a:r>
              <a:rPr lang="en-US" dirty="0" smtClean="0"/>
              <a:t>your PHP Fog </a:t>
            </a:r>
            <a:r>
              <a:rPr lang="en-US" dirty="0" smtClean="0"/>
              <a:t>apps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3619138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Fog Pricing</a:t>
            </a:r>
            <a:endParaRPr lang="bg-BG" dirty="0"/>
          </a:p>
        </p:txBody>
      </p:sp>
      <p:sp>
        <p:nvSpPr>
          <p:cNvPr id="3" name="Content Placeholder 2"/>
          <p:cNvSpPr>
            <a:spLocks noGrp="1"/>
          </p:cNvSpPr>
          <p:nvPr>
            <p:ph idx="1"/>
          </p:nvPr>
        </p:nvSpPr>
        <p:spPr>
          <a:xfrm>
            <a:off x="228600" y="990600"/>
            <a:ext cx="8839200" cy="5638800"/>
          </a:xfrm>
        </p:spPr>
        <p:txBody>
          <a:bodyPr/>
          <a:lstStyle/>
          <a:p>
            <a:r>
              <a:rPr lang="en-US" dirty="0" smtClean="0"/>
              <a:t>PHP Fog offers free and paid PHP cloud hosting</a:t>
            </a:r>
          </a:p>
          <a:p>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72932425"/>
              </p:ext>
            </p:extLst>
          </p:nvPr>
        </p:nvGraphicFramePr>
        <p:xfrm>
          <a:off x="457200" y="2334260"/>
          <a:ext cx="8077200" cy="4142740"/>
        </p:xfrm>
        <a:graphic>
          <a:graphicData uri="http://schemas.openxmlformats.org/drawingml/2006/table">
            <a:tbl>
              <a:tblPr firstRow="1" bandRow="1">
                <a:tableStyleId>{7E9639D4-E3E2-4D34-9284-5A2195B3D0D7}</a:tableStyleId>
              </a:tblPr>
              <a:tblGrid>
                <a:gridCol w="1905000"/>
                <a:gridCol w="1447800"/>
                <a:gridCol w="1600200"/>
                <a:gridCol w="1600200"/>
                <a:gridCol w="1524000"/>
              </a:tblGrid>
              <a:tr h="44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bg-BG" b="1" kern="1200" dirty="0">
                        <a:solidFill>
                          <a:sysClr val="windowText" lastClr="000000"/>
                        </a:solidFill>
                        <a:latin typeface="+mn-lt"/>
                        <a:ea typeface="+mn-ea"/>
                        <a:cs typeface="+mn-cs"/>
                      </a:endParaRPr>
                    </a:p>
                  </a:txBody>
                  <a:tcPr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Shared</a:t>
                      </a:r>
                    </a:p>
                    <a:p>
                      <a:pPr algn="ctr"/>
                      <a:r>
                        <a:rPr lang="en-US" b="1" dirty="0" smtClean="0"/>
                        <a:t>Cloud</a:t>
                      </a:r>
                      <a:endParaRPr lang="en-US" b="1" dirty="0"/>
                    </a:p>
                  </a:txBody>
                  <a:tcPr anchor="ctr">
                    <a:lnL w="12700" cap="flat" cmpd="sng" algn="ctr">
                      <a:solidFill>
                        <a:schemeClr val="tx1"/>
                      </a:solidFill>
                      <a:prstDash val="solid"/>
                      <a:round/>
                      <a:headEnd type="none" w="med" len="med"/>
                      <a:tailEnd type="none" w="med" len="med"/>
                    </a:lnL>
                    <a:solidFill>
                      <a:srgbClr val="963A1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Silver</a:t>
                      </a:r>
                    </a:p>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Cloud</a:t>
                      </a:r>
                    </a:p>
                  </a:txBody>
                  <a:tcPr anchor="ctr">
                    <a:solidFill>
                      <a:srgbClr val="963A1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Gold</a:t>
                      </a:r>
                    </a:p>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Cloud</a:t>
                      </a:r>
                    </a:p>
                  </a:txBody>
                  <a:tcPr anchor="ctr">
                    <a:solidFill>
                      <a:srgbClr val="963A1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Platinum</a:t>
                      </a:r>
                    </a:p>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Cloud</a:t>
                      </a:r>
                    </a:p>
                  </a:txBody>
                  <a:tcPr anchor="ctr">
                    <a:solidFill>
                      <a:srgbClr val="963A12"/>
                    </a:solidFill>
                  </a:tcPr>
                </a:tc>
              </a:tr>
              <a:tr h="44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kern="1200" dirty="0" smtClean="0">
                          <a:solidFill>
                            <a:schemeClr val="bg1"/>
                          </a:solidFill>
                          <a:latin typeface="+mn-lt"/>
                          <a:ea typeface="+mn-ea"/>
                          <a:cs typeface="+mn-cs"/>
                        </a:rPr>
                        <a:t>Applications</a:t>
                      </a:r>
                      <a:endParaRPr lang="bg-BG" b="1" kern="1200" dirty="0">
                        <a:solidFill>
                          <a:schemeClr val="bg1"/>
                        </a:solidFill>
                        <a:latin typeface="+mn-lt"/>
                        <a:ea typeface="+mn-ea"/>
                        <a:cs typeface="+mn-cs"/>
                      </a:endParaRPr>
                    </a:p>
                  </a:txBody>
                  <a:tcPr anchor="ctr">
                    <a:lnT w="12700" cap="flat" cmpd="sng" algn="ctr">
                      <a:solidFill>
                        <a:schemeClr val="tx1"/>
                      </a:solidFill>
                      <a:prstDash val="solid"/>
                      <a:round/>
                      <a:headEnd type="none" w="med" len="med"/>
                      <a:tailEnd type="none" w="med" len="med"/>
                    </a:lnT>
                    <a:solidFill>
                      <a:srgbClr val="963A12"/>
                    </a:solidFill>
                  </a:tcPr>
                </a:tc>
                <a:tc>
                  <a:txBody>
                    <a:bodyPr/>
                    <a:lstStyle/>
                    <a:p>
                      <a:pPr algn="ctr"/>
                      <a:r>
                        <a:rPr lang="en-US" dirty="0" smtClean="0"/>
                        <a:t>3</a:t>
                      </a:r>
                      <a:endParaRPr lang="bg-BG" dirty="0"/>
                    </a:p>
                  </a:txBody>
                  <a:tcPr anchor="ctr"/>
                </a:tc>
                <a:tc>
                  <a:txBody>
                    <a:bodyPr/>
                    <a:lstStyle/>
                    <a:p>
                      <a:pPr algn="ctr"/>
                      <a:r>
                        <a:rPr lang="en-US" dirty="0" smtClean="0"/>
                        <a:t>10</a:t>
                      </a:r>
                      <a:endParaRPr lang="bg-BG" dirty="0"/>
                    </a:p>
                  </a:txBody>
                  <a:tcPr anchor="ctr"/>
                </a:tc>
                <a:tc>
                  <a:txBody>
                    <a:bodyPr/>
                    <a:lstStyle/>
                    <a:p>
                      <a:pPr algn="ctr"/>
                      <a:r>
                        <a:rPr lang="en-US" dirty="0" smtClean="0"/>
                        <a:t>30</a:t>
                      </a:r>
                      <a:endParaRPr lang="bg-BG" dirty="0"/>
                    </a:p>
                  </a:txBody>
                  <a:tcPr anchor="ctr"/>
                </a:tc>
                <a:tc>
                  <a:txBody>
                    <a:bodyPr/>
                    <a:lstStyle/>
                    <a:p>
                      <a:pPr algn="ctr"/>
                      <a:r>
                        <a:rPr lang="en-US" dirty="0" smtClean="0"/>
                        <a:t>125</a:t>
                      </a:r>
                      <a:endParaRPr lang="bg-BG" dirty="0"/>
                    </a:p>
                  </a:txBody>
                  <a:tcPr anchor="ctr"/>
                </a:tc>
              </a:tr>
              <a:tr h="44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kern="1200" dirty="0" smtClean="0">
                          <a:solidFill>
                            <a:schemeClr val="bg1"/>
                          </a:solidFill>
                          <a:latin typeface="+mn-lt"/>
                          <a:ea typeface="+mn-ea"/>
                          <a:cs typeface="+mn-cs"/>
                        </a:rPr>
                        <a:t>RAM</a:t>
                      </a:r>
                      <a:endParaRPr lang="bg-BG" b="1" kern="1200" dirty="0">
                        <a:solidFill>
                          <a:schemeClr val="bg1"/>
                        </a:solidFill>
                        <a:latin typeface="+mn-lt"/>
                        <a:ea typeface="+mn-ea"/>
                        <a:cs typeface="+mn-cs"/>
                      </a:endParaRPr>
                    </a:p>
                  </a:txBody>
                  <a:tcPr anchor="ctr">
                    <a:solidFill>
                      <a:srgbClr val="963A12"/>
                    </a:solidFill>
                  </a:tcPr>
                </a:tc>
                <a:tc>
                  <a:txBody>
                    <a:bodyPr/>
                    <a:lstStyle/>
                    <a:p>
                      <a:pPr algn="ctr"/>
                      <a:r>
                        <a:rPr lang="en-US" dirty="0" smtClean="0"/>
                        <a:t>Shared</a:t>
                      </a:r>
                      <a:endParaRPr lang="bg-BG" dirty="0"/>
                    </a:p>
                  </a:txBody>
                  <a:tcPr anchor="ctr"/>
                </a:tc>
                <a:tc>
                  <a:txBody>
                    <a:bodyPr/>
                    <a:lstStyle/>
                    <a:p>
                      <a:pPr algn="ctr"/>
                      <a:r>
                        <a:rPr lang="en-US" dirty="0" smtClean="0"/>
                        <a:t>613 MB</a:t>
                      </a:r>
                      <a:endParaRPr lang="bg-BG" dirty="0"/>
                    </a:p>
                  </a:txBody>
                  <a:tcPr anchor="ctr"/>
                </a:tc>
                <a:tc>
                  <a:txBody>
                    <a:bodyPr/>
                    <a:lstStyle/>
                    <a:p>
                      <a:pPr algn="ctr"/>
                      <a:r>
                        <a:rPr lang="en-US" dirty="0" smtClean="0"/>
                        <a:t>1.7 GB</a:t>
                      </a:r>
                      <a:endParaRPr lang="bg-BG" dirty="0"/>
                    </a:p>
                  </a:txBody>
                  <a:tcPr anchor="ctr"/>
                </a:tc>
                <a:tc>
                  <a:txBody>
                    <a:bodyPr/>
                    <a:lstStyle/>
                    <a:p>
                      <a:pPr algn="ctr"/>
                      <a:r>
                        <a:rPr lang="en-US" dirty="0" smtClean="0"/>
                        <a:t>7.5 GB</a:t>
                      </a:r>
                      <a:endParaRPr lang="bg-BG" dirty="0"/>
                    </a:p>
                  </a:txBody>
                  <a:tcPr anchor="ctr"/>
                </a:tc>
              </a:tr>
              <a:tr h="44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kern="1200" dirty="0" smtClean="0">
                          <a:solidFill>
                            <a:schemeClr val="bg1"/>
                          </a:solidFill>
                          <a:latin typeface="+mn-lt"/>
                          <a:ea typeface="+mn-ea"/>
                          <a:cs typeface="+mn-cs"/>
                        </a:rPr>
                        <a:t>CPU</a:t>
                      </a:r>
                      <a:endParaRPr lang="bg-BG" b="1" kern="1200" dirty="0">
                        <a:solidFill>
                          <a:schemeClr val="bg1"/>
                        </a:solidFill>
                        <a:latin typeface="+mn-lt"/>
                        <a:ea typeface="+mn-ea"/>
                        <a:cs typeface="+mn-cs"/>
                      </a:endParaRPr>
                    </a:p>
                  </a:txBody>
                  <a:tcPr anchor="ctr">
                    <a:solidFill>
                      <a:srgbClr val="963A12"/>
                    </a:solidFill>
                  </a:tcPr>
                </a:tc>
                <a:tc>
                  <a:txBody>
                    <a:bodyPr/>
                    <a:lstStyle/>
                    <a:p>
                      <a:pPr algn="ctr"/>
                      <a:r>
                        <a:rPr lang="en-US" dirty="0" smtClean="0"/>
                        <a:t>Shared</a:t>
                      </a:r>
                      <a:endParaRPr lang="bg-BG" dirty="0"/>
                    </a:p>
                  </a:txBody>
                  <a:tcPr anchor="ctr"/>
                </a:tc>
                <a:tc>
                  <a:txBody>
                    <a:bodyPr/>
                    <a:lstStyle/>
                    <a:p>
                      <a:pPr algn="ctr"/>
                      <a:r>
                        <a:rPr lang="en-US" dirty="0" smtClean="0"/>
                        <a:t>2 Burst ECUs</a:t>
                      </a:r>
                      <a:endParaRPr lang="bg-BG" dirty="0"/>
                    </a:p>
                  </a:txBody>
                  <a:tcPr anchor="ctr"/>
                </a:tc>
                <a:tc>
                  <a:txBody>
                    <a:bodyPr/>
                    <a:lstStyle/>
                    <a:p>
                      <a:pPr algn="ctr"/>
                      <a:r>
                        <a:rPr lang="en-US" dirty="0" smtClean="0"/>
                        <a:t>1 Compute Unit</a:t>
                      </a:r>
                      <a:endParaRPr lang="bg-BG" dirty="0"/>
                    </a:p>
                  </a:txBody>
                  <a:tcPr anchor="ctr"/>
                </a:tc>
                <a:tc>
                  <a:txBody>
                    <a:bodyPr/>
                    <a:lstStyle/>
                    <a:p>
                      <a:pPr algn="ctr"/>
                      <a:r>
                        <a:rPr lang="en-US" dirty="0" smtClean="0"/>
                        <a:t>4 Compute Units</a:t>
                      </a:r>
                      <a:endParaRPr lang="bg-BG" dirty="0"/>
                    </a:p>
                  </a:txBody>
                  <a:tcPr anchor="ctr"/>
                </a:tc>
              </a:tr>
              <a:tr h="44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kern="1200" dirty="0" smtClean="0">
                          <a:solidFill>
                            <a:schemeClr val="bg1"/>
                          </a:solidFill>
                          <a:latin typeface="+mn-lt"/>
                          <a:ea typeface="+mn-ea"/>
                          <a:cs typeface="+mn-cs"/>
                        </a:rPr>
                        <a:t>Storage</a:t>
                      </a:r>
                      <a:endParaRPr lang="bg-BG" b="1" kern="1200" dirty="0">
                        <a:solidFill>
                          <a:schemeClr val="bg1"/>
                        </a:solidFill>
                        <a:latin typeface="+mn-lt"/>
                        <a:ea typeface="+mn-ea"/>
                        <a:cs typeface="+mn-cs"/>
                      </a:endParaRPr>
                    </a:p>
                  </a:txBody>
                  <a:tcPr anchor="ctr">
                    <a:solidFill>
                      <a:srgbClr val="963A12"/>
                    </a:solidFill>
                  </a:tcPr>
                </a:tc>
                <a:tc>
                  <a:txBody>
                    <a:bodyPr/>
                    <a:lstStyle/>
                    <a:p>
                      <a:pPr algn="ctr"/>
                      <a:r>
                        <a:rPr lang="en-US" dirty="0" smtClean="0"/>
                        <a:t>100 MB</a:t>
                      </a:r>
                      <a:endParaRPr lang="bg-BG" dirty="0"/>
                    </a:p>
                  </a:txBody>
                  <a:tcPr anchor="ctr"/>
                </a:tc>
                <a:tc>
                  <a:txBody>
                    <a:bodyPr/>
                    <a:lstStyle/>
                    <a:p>
                      <a:pPr algn="ctr"/>
                      <a:r>
                        <a:rPr lang="en-US" dirty="0" smtClean="0"/>
                        <a:t>10GB</a:t>
                      </a:r>
                      <a:endParaRPr lang="bg-BG" dirty="0"/>
                    </a:p>
                  </a:txBody>
                  <a:tcPr anchor="ctr"/>
                </a:tc>
                <a:tc>
                  <a:txBody>
                    <a:bodyPr/>
                    <a:lstStyle/>
                    <a:p>
                      <a:pPr algn="ctr"/>
                      <a:r>
                        <a:rPr lang="en-US" dirty="0" smtClean="0"/>
                        <a:t>50GB</a:t>
                      </a:r>
                      <a:endParaRPr lang="bg-BG" dirty="0"/>
                    </a:p>
                  </a:txBody>
                  <a:tcPr anchor="ctr"/>
                </a:tc>
                <a:tc>
                  <a:txBody>
                    <a:bodyPr/>
                    <a:lstStyle/>
                    <a:p>
                      <a:pPr algn="ctr"/>
                      <a:r>
                        <a:rPr lang="en-US" dirty="0" smtClean="0"/>
                        <a:t>100GB</a:t>
                      </a:r>
                      <a:endParaRPr lang="bg-BG" dirty="0"/>
                    </a:p>
                  </a:txBody>
                  <a:tcPr anchor="ctr"/>
                </a:tc>
              </a:tr>
              <a:tr h="44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kern="1200" dirty="0" smtClean="0">
                          <a:solidFill>
                            <a:schemeClr val="bg1"/>
                          </a:solidFill>
                          <a:latin typeface="+mn-lt"/>
                          <a:ea typeface="+mn-ea"/>
                          <a:cs typeface="+mn-cs"/>
                        </a:rPr>
                        <a:t>Custom</a:t>
                      </a:r>
                      <a:r>
                        <a:rPr lang="en-US" b="1" kern="1200" baseline="0" dirty="0" smtClean="0">
                          <a:solidFill>
                            <a:schemeClr val="bg1"/>
                          </a:solidFill>
                          <a:latin typeface="+mn-lt"/>
                          <a:ea typeface="+mn-ea"/>
                          <a:cs typeface="+mn-cs"/>
                        </a:rPr>
                        <a:t> Domains</a:t>
                      </a:r>
                      <a:endParaRPr lang="bg-BG" b="1" kern="1200" dirty="0">
                        <a:solidFill>
                          <a:schemeClr val="bg1"/>
                        </a:solidFill>
                        <a:latin typeface="+mn-lt"/>
                        <a:ea typeface="+mn-ea"/>
                        <a:cs typeface="+mn-cs"/>
                      </a:endParaRPr>
                    </a:p>
                  </a:txBody>
                  <a:tcPr anchor="ctr">
                    <a:solidFill>
                      <a:srgbClr val="963A12"/>
                    </a:solidFill>
                  </a:tcPr>
                </a:tc>
                <a:tc>
                  <a:txBody>
                    <a:bodyPr/>
                    <a:lstStyle/>
                    <a:p>
                      <a:pPr algn="ctr"/>
                      <a:r>
                        <a:rPr lang="en-US" dirty="0" smtClean="0"/>
                        <a:t>$5 / month</a:t>
                      </a:r>
                      <a:endParaRPr lang="bg-BG" dirty="0"/>
                    </a:p>
                  </a:txBody>
                  <a:tcPr anchor="ctr"/>
                </a:tc>
                <a:tc>
                  <a:txBody>
                    <a:bodyPr/>
                    <a:lstStyle/>
                    <a:p>
                      <a:pPr algn="ctr"/>
                      <a:r>
                        <a:rPr lang="en-US" dirty="0" smtClean="0"/>
                        <a:t>Free</a:t>
                      </a:r>
                      <a:endParaRPr lang="bg-BG" dirty="0"/>
                    </a:p>
                  </a:txBody>
                  <a:tcPr anchor="ctr"/>
                </a:tc>
                <a:tc>
                  <a:txBody>
                    <a:bodyPr/>
                    <a:lstStyle/>
                    <a:p>
                      <a:pPr algn="ctr"/>
                      <a:r>
                        <a:rPr lang="en-US" dirty="0" smtClean="0"/>
                        <a:t>Free</a:t>
                      </a:r>
                      <a:endParaRPr lang="bg-BG" dirty="0"/>
                    </a:p>
                  </a:txBody>
                  <a:tcPr anchor="ctr"/>
                </a:tc>
                <a:tc>
                  <a:txBody>
                    <a:bodyPr/>
                    <a:lstStyle/>
                    <a:p>
                      <a:pPr algn="ctr"/>
                      <a:r>
                        <a:rPr lang="en-US" dirty="0" smtClean="0"/>
                        <a:t>Free</a:t>
                      </a:r>
                      <a:endParaRPr lang="bg-BG" dirty="0"/>
                    </a:p>
                  </a:txBody>
                  <a:tcPr anchor="ctr"/>
                </a:tc>
              </a:tr>
              <a:tr h="44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kern="1200" dirty="0" smtClean="0">
                          <a:solidFill>
                            <a:schemeClr val="bg1"/>
                          </a:solidFill>
                          <a:latin typeface="+mn-lt"/>
                          <a:ea typeface="+mn-ea"/>
                          <a:cs typeface="+mn-cs"/>
                        </a:rPr>
                        <a:t>Scalable MySQL</a:t>
                      </a:r>
                      <a:endParaRPr lang="bg-BG" b="1" kern="1200" dirty="0">
                        <a:solidFill>
                          <a:schemeClr val="bg1"/>
                        </a:solidFill>
                        <a:latin typeface="+mn-lt"/>
                        <a:ea typeface="+mn-ea"/>
                        <a:cs typeface="+mn-cs"/>
                      </a:endParaRPr>
                    </a:p>
                  </a:txBody>
                  <a:tcPr anchor="ctr">
                    <a:solidFill>
                      <a:srgbClr val="963A12"/>
                    </a:solidFill>
                  </a:tcPr>
                </a:tc>
                <a:tc>
                  <a:txBody>
                    <a:bodyPr/>
                    <a:lstStyle/>
                    <a:p>
                      <a:pPr algn="ctr"/>
                      <a:r>
                        <a:rPr lang="en-US" dirty="0" smtClean="0"/>
                        <a:t>Yes</a:t>
                      </a:r>
                      <a:endParaRPr lang="bg-BG" dirty="0"/>
                    </a:p>
                  </a:txBody>
                  <a:tcPr anchor="ctr"/>
                </a:tc>
                <a:tc>
                  <a:txBody>
                    <a:bodyPr/>
                    <a:lstStyle/>
                    <a:p>
                      <a:pPr algn="ctr"/>
                      <a:r>
                        <a:rPr lang="en-US" dirty="0" smtClean="0"/>
                        <a:t>Yes</a:t>
                      </a:r>
                      <a:endParaRPr lang="bg-BG" dirty="0"/>
                    </a:p>
                  </a:txBody>
                  <a:tcPr anchor="ctr"/>
                </a:tc>
                <a:tc>
                  <a:txBody>
                    <a:bodyPr/>
                    <a:lstStyle/>
                    <a:p>
                      <a:pPr algn="ctr"/>
                      <a:r>
                        <a:rPr lang="en-US" dirty="0" smtClean="0"/>
                        <a:t>Yes</a:t>
                      </a:r>
                      <a:endParaRPr lang="bg-BG" dirty="0"/>
                    </a:p>
                  </a:txBody>
                  <a:tcPr anchor="ctr"/>
                </a:tc>
                <a:tc>
                  <a:txBody>
                    <a:bodyPr/>
                    <a:lstStyle/>
                    <a:p>
                      <a:pPr algn="ctr"/>
                      <a:r>
                        <a:rPr lang="en-US" dirty="0" smtClean="0"/>
                        <a:t>Yes</a:t>
                      </a:r>
                      <a:endParaRPr lang="bg-BG" dirty="0"/>
                    </a:p>
                  </a:txBody>
                  <a:tcPr anchor="ctr"/>
                </a:tc>
              </a:tr>
              <a:tr h="44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kern="1200" dirty="0" smtClean="0">
                          <a:solidFill>
                            <a:schemeClr val="bg1"/>
                          </a:solidFill>
                          <a:latin typeface="+mn-lt"/>
                          <a:ea typeface="+mn-ea"/>
                          <a:cs typeface="+mn-cs"/>
                        </a:rPr>
                        <a:t>Price</a:t>
                      </a:r>
                      <a:endParaRPr lang="bg-BG" b="1" kern="1200" dirty="0" smtClean="0">
                        <a:solidFill>
                          <a:schemeClr val="bg1"/>
                        </a:solidFill>
                        <a:latin typeface="+mn-lt"/>
                        <a:ea typeface="+mn-ea"/>
                        <a:cs typeface="+mn-cs"/>
                      </a:endParaRPr>
                    </a:p>
                  </a:txBody>
                  <a:tcPr anchor="ctr">
                    <a:solidFill>
                      <a:srgbClr val="963A12"/>
                    </a:solidFill>
                  </a:tcPr>
                </a:tc>
                <a:tc>
                  <a:txBody>
                    <a:bodyPr/>
                    <a:lstStyle/>
                    <a:p>
                      <a:pPr algn="ctr"/>
                      <a:r>
                        <a:rPr lang="en-US" dirty="0" smtClean="0"/>
                        <a:t>Forever</a:t>
                      </a:r>
                      <a:r>
                        <a:rPr lang="en-US" baseline="0" dirty="0" smtClean="0"/>
                        <a:t> free</a:t>
                      </a:r>
                      <a:endParaRPr lang="en-US" dirty="0" smtClean="0"/>
                    </a:p>
                  </a:txBody>
                  <a:tcPr anchor="ctr"/>
                </a:tc>
                <a:tc>
                  <a:txBody>
                    <a:bodyPr/>
                    <a:lstStyle/>
                    <a:p>
                      <a:pPr algn="ctr"/>
                      <a:r>
                        <a:rPr lang="en-US" dirty="0" smtClean="0"/>
                        <a:t>$29 / month</a:t>
                      </a:r>
                    </a:p>
                    <a:p>
                      <a:pPr algn="ctr"/>
                      <a:r>
                        <a:rPr lang="en-US" dirty="0" smtClean="0"/>
                        <a:t>$2.90 / app</a:t>
                      </a:r>
                      <a:endParaRPr lang="bg-BG" dirty="0"/>
                    </a:p>
                  </a:txBody>
                  <a:tcPr anchor="ctr"/>
                </a:tc>
                <a:tc>
                  <a:txBody>
                    <a:bodyPr/>
                    <a:lstStyle/>
                    <a:p>
                      <a:pPr algn="ctr"/>
                      <a:r>
                        <a:rPr lang="en-US" dirty="0" smtClean="0"/>
                        <a:t>$79 / month</a:t>
                      </a:r>
                    </a:p>
                    <a:p>
                      <a:pPr algn="ctr"/>
                      <a:r>
                        <a:rPr lang="en-US" dirty="0" smtClean="0"/>
                        <a:t>$2.62 / app</a:t>
                      </a:r>
                      <a:endParaRPr lang="bg-BG" dirty="0"/>
                    </a:p>
                  </a:txBody>
                  <a:tcPr anchor="ctr"/>
                </a:tc>
                <a:tc>
                  <a:txBody>
                    <a:bodyPr/>
                    <a:lstStyle/>
                    <a:p>
                      <a:pPr algn="ctr"/>
                      <a:r>
                        <a:rPr lang="en-US" dirty="0" smtClean="0"/>
                        <a:t>$249 / month</a:t>
                      </a:r>
                    </a:p>
                    <a:p>
                      <a:pPr algn="ctr"/>
                      <a:r>
                        <a:rPr lang="en-US" dirty="0" smtClean="0"/>
                        <a:t>$1.99 / app</a:t>
                      </a:r>
                      <a:endParaRPr lang="bg-BG" dirty="0"/>
                    </a:p>
                  </a:txBody>
                  <a:tcPr anchor="ctr"/>
                </a:tc>
              </a:tr>
            </a:tbl>
          </a:graphicData>
        </a:graphic>
      </p:graphicFrame>
      <p:pic>
        <p:nvPicPr>
          <p:cNvPr id="5123" name="Picture 3" descr="C:\Telerik\PHP Fog\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064" y="1710268"/>
            <a:ext cx="7048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Telerik\PHP Fog\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710268"/>
            <a:ext cx="7048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Telerik\PHP Fog\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6358" y="1710268"/>
            <a:ext cx="7048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Telerik\PHP Fog\Untitl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5901" y="1757893"/>
            <a:ext cx="70485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481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572000"/>
            <a:ext cx="7924800" cy="685800"/>
          </a:xfrm>
        </p:spPr>
        <p:txBody>
          <a:bodyPr/>
          <a:lstStyle/>
          <a:p>
            <a:r>
              <a:rPr lang="en-US" dirty="0" smtClean="0"/>
              <a:t>Registration Demo</a:t>
            </a:r>
            <a:endParaRPr lang="bg-BG" dirty="0"/>
          </a:p>
        </p:txBody>
      </p:sp>
      <p:sp>
        <p:nvSpPr>
          <p:cNvPr id="6" name="Subtitle 5"/>
          <p:cNvSpPr>
            <a:spLocks noGrp="1"/>
          </p:cNvSpPr>
          <p:nvPr>
            <p:ph type="subTitle" idx="1"/>
          </p:nvPr>
        </p:nvSpPr>
        <p:spPr>
          <a:xfrm>
            <a:off x="609600" y="5334000"/>
            <a:ext cx="7924800" cy="569120"/>
          </a:xfrm>
        </p:spPr>
        <p:txBody>
          <a:bodyPr/>
          <a:lstStyle/>
          <a:p>
            <a:r>
              <a:rPr lang="en-US" dirty="0" smtClean="0"/>
              <a:t>Creating free PHP cloud in PHP Fog</a:t>
            </a:r>
            <a:endParaRPr lang="bg-BG"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6</a:t>
            </a:fld>
            <a:endParaRPr 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43000"/>
            <a:ext cx="4114800" cy="31963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7" name="Subtitle 5"/>
          <p:cNvSpPr txBox="1">
            <a:spLocks/>
          </p:cNvSpPr>
          <p:nvPr/>
        </p:nvSpPr>
        <p:spPr>
          <a:xfrm>
            <a:off x="609600" y="58316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rtl="0" eaLnBrk="1" fontAlgn="base" hangingPunct="1">
              <a:spcBef>
                <a:spcPct val="20000"/>
              </a:spcBef>
              <a:spcAft>
                <a:spcPct val="0"/>
              </a:spcAft>
              <a:buClr>
                <a:schemeClr val="accent2">
                  <a:lumMod val="60000"/>
                  <a:lumOff val="40000"/>
                </a:schemeClr>
              </a:buClr>
              <a:buFont typeface="Wingdings 2" pitchFamily="18" charset="2"/>
              <a:buNone/>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14400" indent="0" algn="ctr" rtl="0" eaLnBrk="1" fontAlgn="base" hangingPunct="1">
              <a:spcBef>
                <a:spcPct val="20000"/>
              </a:spcBef>
              <a:spcAft>
                <a:spcPct val="0"/>
              </a:spcAft>
              <a:buClr>
                <a:schemeClr val="tx1">
                  <a:lumMod val="50000"/>
                </a:schemeClr>
              </a:buClr>
              <a:buFont typeface="Wingdings 2" pitchFamily="18" charset="2"/>
              <a:buNone/>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371600" indent="0" algn="ctr" rtl="0" eaLnBrk="1" fontAlgn="base" hangingPunct="1">
              <a:spcBef>
                <a:spcPct val="20000"/>
              </a:spcBef>
              <a:spcAft>
                <a:spcPct val="0"/>
              </a:spcAft>
              <a:buClr>
                <a:srgbClr val="F8BD52"/>
              </a:buClr>
              <a:buFont typeface="Wingdings 2" pitchFamily="18" charset="2"/>
              <a:buNone/>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828800" indent="0" algn="ctr" rtl="0" eaLnBrk="1" fontAlgn="base" hangingPunct="1">
              <a:spcBef>
                <a:spcPct val="20000"/>
              </a:spcBef>
              <a:spcAft>
                <a:spcPct val="0"/>
              </a:spcAft>
              <a:buClr>
                <a:srgbClr val="46A6BD"/>
              </a:buClr>
              <a:buFont typeface="Wingdings 2" pitchFamily="18" charset="2"/>
              <a:buNone/>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2286000" indent="0" algn="ctr" rtl="0" eaLnBrk="1" latinLnBrk="0" hangingPunct="1">
              <a:spcBef>
                <a:spcPct val="20000"/>
              </a:spcBef>
              <a:buClr>
                <a:schemeClr val="accent6"/>
              </a:buClr>
              <a:buFont typeface="Wingdings 2"/>
              <a:buNone/>
              <a:defRPr sz="1800" kern="1200">
                <a:solidFill>
                  <a:schemeClr val="tx1"/>
                </a:solidFill>
                <a:latin typeface="+mn-lt"/>
                <a:ea typeface="+mn-ea"/>
                <a:cs typeface="+mn-cs"/>
              </a:defRPr>
            </a:lvl6pPr>
            <a:lvl7pPr marL="2743200" indent="0" algn="ctr" rtl="0" eaLnBrk="1" latinLnBrk="0" hangingPunct="1">
              <a:spcBef>
                <a:spcPct val="20000"/>
              </a:spcBef>
              <a:buClr>
                <a:schemeClr val="tx2"/>
              </a:buClr>
              <a:buFont typeface="Wingdings 2"/>
              <a:buNone/>
              <a:defRPr sz="1600" kern="1200">
                <a:solidFill>
                  <a:schemeClr val="tx1"/>
                </a:solidFill>
                <a:latin typeface="+mn-lt"/>
                <a:ea typeface="+mn-ea"/>
                <a:cs typeface="+mn-cs"/>
              </a:defRPr>
            </a:lvl7pPr>
            <a:lvl8pPr marL="3200400" indent="0" algn="ctr" rtl="0" eaLnBrk="1" latinLnBrk="0" hangingPunct="1">
              <a:spcBef>
                <a:spcPct val="20000"/>
              </a:spcBef>
              <a:buClr>
                <a:schemeClr val="tx2"/>
              </a:buClr>
              <a:buFont typeface="Wingdings 2"/>
              <a:buNone/>
              <a:defRPr sz="1400" kern="1200">
                <a:solidFill>
                  <a:schemeClr val="tx1"/>
                </a:solidFill>
                <a:latin typeface="+mn-lt"/>
                <a:ea typeface="+mn-ea"/>
                <a:cs typeface="+mn-cs"/>
              </a:defRPr>
            </a:lvl8pPr>
            <a:lvl9pPr marL="3657600" indent="0" algn="ctr" rtl="0" eaLnBrk="1" latinLnBrk="0" hangingPunct="1">
              <a:spcBef>
                <a:spcPct val="20000"/>
              </a:spcBef>
              <a:buClr>
                <a:schemeClr val="tx2"/>
              </a:buClr>
              <a:buFont typeface="Wingdings 2"/>
              <a:buNone/>
              <a:defRPr sz="1400" kern="1200">
                <a:solidFill>
                  <a:schemeClr val="tx1"/>
                </a:solidFill>
                <a:latin typeface="+mn-lt"/>
                <a:ea typeface="+mn-ea"/>
                <a:cs typeface="+mn-cs"/>
              </a:defRPr>
            </a:lvl9pPr>
          </a:lstStyle>
          <a:p>
            <a:r>
              <a:rPr lang="en-US" dirty="0">
                <a:hlinkClick r:id="rId4"/>
              </a:rPr>
              <a:t>https://</a:t>
            </a:r>
            <a:r>
              <a:rPr lang="en-US" dirty="0" smtClean="0">
                <a:hlinkClick r:id="rId4"/>
              </a:rPr>
              <a:t>phpfog.com/register</a:t>
            </a:r>
            <a:endParaRPr lang="en-US" dirty="0"/>
          </a:p>
        </p:txBody>
      </p:sp>
    </p:spTree>
    <p:extLst>
      <p:ext uri="{BB962C8B-B14F-4D97-AF65-F5344CB8AC3E}">
        <p14:creationId xmlns:p14="http://schemas.microsoft.com/office/powerpoint/2010/main" val="4162801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8600" y="1371600"/>
            <a:ext cx="8610600" cy="685800"/>
          </a:xfrm>
        </p:spPr>
        <p:txBody>
          <a:bodyPr/>
          <a:lstStyle/>
          <a:p>
            <a:r>
              <a:rPr lang="en-US" dirty="0"/>
              <a:t>Installing </a:t>
            </a:r>
            <a:r>
              <a:rPr lang="en-US" dirty="0" smtClean="0"/>
              <a:t>Ready-to-Use Applications and Frameworks</a:t>
            </a:r>
            <a:r>
              <a:rPr lang="en-US" dirty="0"/>
              <a:t/>
            </a:r>
            <a:br>
              <a:rPr lang="en-US" dirty="0"/>
            </a:br>
            <a:endParaRPr lang="bg-BG"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7</a:t>
            </a:fld>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6182"/>
            <a:ext cx="3581400" cy="3812218"/>
          </a:xfrm>
          <a:prstGeom prst="rect">
            <a:avLst/>
          </a:prstGeom>
          <a:ln>
            <a:noFill/>
          </a:ln>
          <a:effectLst>
            <a:reflection blurRad="12700" stA="30000" endPos="30000" dist="5000" dir="5400000" sy="-100000" algn="bl" rotWithShape="0"/>
          </a:effectLst>
          <a:scene3d>
            <a:camera prst="perspectiveContrastingLeftFacing">
              <a:rot lat="300000" lon="192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286001"/>
            <a:ext cx="3365621" cy="1654022"/>
          </a:xfrm>
          <a:prstGeom prst="rect">
            <a:avLst/>
          </a:prstGeom>
          <a:ln>
            <a:noFill/>
          </a:ln>
          <a:effectLst>
            <a:reflection blurRad="12700" stA="30000" endPos="30000" dist="5000" dir="5400000" sy="-100000" algn="bl" rotWithShape="0"/>
          </a:effectLst>
          <a:scene3d>
            <a:camera prst="perspectiveContrastingLeftFacing">
              <a:rot lat="300000" lon="24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309896"/>
            <a:ext cx="3365621" cy="2029272"/>
          </a:xfrm>
          <a:prstGeom prst="rect">
            <a:avLst/>
          </a:prstGeom>
          <a:ln>
            <a:noFill/>
          </a:ln>
          <a:effectLst>
            <a:reflection blurRad="12700" stA="30000" endPos="30000" dist="5000" dir="5400000" sy="-100000" algn="bl" rotWithShape="0"/>
          </a:effectLst>
          <a:scene3d>
            <a:camera prst="perspectiveContrastingLeftFacing">
              <a:rot lat="300000" lon="24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197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PHP Fog Jumpstarts</a:t>
            </a:r>
            <a:endParaRPr lang="bg-BG" dirty="0"/>
          </a:p>
        </p:txBody>
      </p:sp>
      <p:sp>
        <p:nvSpPr>
          <p:cNvPr id="5" name="Content Placeholder 4"/>
          <p:cNvSpPr>
            <a:spLocks noGrp="1"/>
          </p:cNvSpPr>
          <p:nvPr>
            <p:ph idx="1"/>
          </p:nvPr>
        </p:nvSpPr>
        <p:spPr/>
        <p:txBody>
          <a:bodyPr/>
          <a:lstStyle/>
          <a:p>
            <a:r>
              <a:rPr lang="en-US" dirty="0" smtClean="0"/>
              <a:t>Ready to use PHP applications and PHP Frameworks with just few clicks</a:t>
            </a:r>
          </a:p>
          <a:p>
            <a:r>
              <a:rPr lang="en-US" dirty="0" smtClean="0"/>
              <a:t>Few seconds and you have fully functional application in the cloud</a:t>
            </a:r>
          </a:p>
          <a:p>
            <a:r>
              <a:rPr lang="en-US" dirty="0" smtClean="0"/>
              <a:t>Full access to the application administration</a:t>
            </a:r>
          </a:p>
          <a:p>
            <a:r>
              <a:rPr lang="en-US" dirty="0" smtClean="0"/>
              <a:t>Full access to the database and the files</a:t>
            </a:r>
          </a:p>
          <a:p>
            <a:r>
              <a:rPr lang="en-US" dirty="0" smtClean="0"/>
              <a:t>9 Ready-to-use PHP applications</a:t>
            </a:r>
          </a:p>
          <a:p>
            <a:r>
              <a:rPr lang="en-US" dirty="0" smtClean="0"/>
              <a:t>11 Pre-installed PHP frameworks</a:t>
            </a:r>
          </a:p>
        </p:txBody>
      </p:sp>
      <p:pic>
        <p:nvPicPr>
          <p:cNvPr id="6" name="Picture 4" descr="C:\Telerik\PHP Fog\logo-large.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1800" y="5638800"/>
            <a:ext cx="1885950"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144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Ready-to-use Applications</a:t>
            </a:r>
            <a:endParaRPr lang="bg-BG" dirty="0"/>
          </a:p>
        </p:txBody>
      </p:sp>
      <p:sp>
        <p:nvSpPr>
          <p:cNvPr id="3" name="Content Placeholder 2"/>
          <p:cNvSpPr>
            <a:spLocks noGrp="1"/>
          </p:cNvSpPr>
          <p:nvPr>
            <p:ph idx="1"/>
          </p:nvPr>
        </p:nvSpPr>
        <p:spPr>
          <a:xfrm>
            <a:off x="228600" y="1295400"/>
            <a:ext cx="8686800" cy="4953000"/>
          </a:xfrm>
        </p:spPr>
        <p:txBody>
          <a:bodyPr/>
          <a:lstStyle/>
          <a:p>
            <a:r>
              <a:rPr lang="en-US" dirty="0" smtClean="0"/>
              <a:t>Large variety of ready-to-use applications:</a:t>
            </a:r>
          </a:p>
          <a:p>
            <a:pPr lvl="1"/>
            <a:r>
              <a:rPr lang="en-US" dirty="0" smtClean="0"/>
              <a:t>CMS, Blogs, Wikis, CRM, Facebook apps, etc.</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2743200"/>
            <a:ext cx="6124575" cy="30099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503043"/>
      </p:ext>
    </p:extLst>
  </p:cSld>
  <p:clrMapOvr>
    <a:masterClrMapping/>
  </p:clrMapOvr>
</p:sld>
</file>

<file path=ppt/theme/theme1.xml><?xml version="1.0" encoding="utf-8"?>
<a:theme xmlns:a="http://schemas.openxmlformats.org/drawingml/2006/main" name="Theme1">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16606</TotalTime>
  <Words>1235</Words>
  <Application>Microsoft Office PowerPoint</Application>
  <PresentationFormat>On-screen Show (4:3)</PresentationFormat>
  <Paragraphs>262</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Theme1</vt:lpstr>
      <vt:lpstr>PHP Fog</vt:lpstr>
      <vt:lpstr>Table of Contents</vt:lpstr>
      <vt:lpstr>What is PHP Fog?</vt:lpstr>
      <vt:lpstr>PHP Fog</vt:lpstr>
      <vt:lpstr>PHP Fog Pricing</vt:lpstr>
      <vt:lpstr>Registration Demo</vt:lpstr>
      <vt:lpstr>Installing Ready-to-Use Applications and Frameworks </vt:lpstr>
      <vt:lpstr>PHP Fog Jumpstarts</vt:lpstr>
      <vt:lpstr>Ready-to-use Applications</vt:lpstr>
      <vt:lpstr>Pre-Installed PHP Frameworks</vt:lpstr>
      <vt:lpstr>Creating Wordpress Blog with PHP Fog Demo</vt:lpstr>
      <vt:lpstr>Moving Wordpress.com Blog to the Cloud</vt:lpstr>
      <vt:lpstr>PHP Fog Platform Overview</vt:lpstr>
      <vt:lpstr>PHP Fog – Cache</vt:lpstr>
      <vt:lpstr>PHP Fog – Load Balancer</vt:lpstr>
      <vt:lpstr>PHP Fog – App Servers</vt:lpstr>
      <vt:lpstr>PHP Fog – Database</vt:lpstr>
      <vt:lpstr>Working with Git and SSH RSA Keys</vt:lpstr>
      <vt:lpstr>What is Git?</vt:lpstr>
      <vt:lpstr>Using Git with Windows</vt:lpstr>
      <vt:lpstr>Generate SSH Keys</vt:lpstr>
      <vt:lpstr>Use Git in PHP Fog</vt:lpstr>
      <vt:lpstr>Creating and Uploading SSH keys in PHP Fog Demo</vt:lpstr>
      <vt:lpstr>Creating and Deploying Custom PHP Applications</vt:lpstr>
      <vt:lpstr>PHP Fog Custom Applications</vt:lpstr>
      <vt:lpstr>Environment Variables</vt:lpstr>
      <vt:lpstr>MySQL Databases in PHP Fog</vt:lpstr>
      <vt:lpstr>Creating and Deploying Custom PHP Application Demo</vt:lpstr>
      <vt:lpstr>PHP Fog Add-Ons</vt:lpstr>
      <vt:lpstr>PHP Fog Add-Ons – MongoLab</vt:lpstr>
      <vt:lpstr>PHP Fog Add-Ons – MongoHQ</vt:lpstr>
      <vt:lpstr>PHP Fog Add-Ons – ClearDB</vt:lpstr>
      <vt:lpstr>PHP Fog Add-Ons – NewRelic</vt:lpstr>
      <vt:lpstr>PHP Fog Add-Ons – Blitz</vt:lpstr>
      <vt:lpstr>PHP Fog Add-Ons – Mailgun</vt:lpstr>
      <vt:lpstr>PHP Fog Add-Ons – CloudMailin</vt:lpstr>
      <vt:lpstr>PHP Fog Add-Ons – IronWorker</vt:lpstr>
      <vt:lpstr>PHP Fog Add-Ons – IronMQ</vt:lpstr>
      <vt:lpstr>PHP Fog Useful Links</vt:lpstr>
      <vt:lpstr>PHP Fog</vt:lpstr>
      <vt:lpstr>Homework</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Development Course</dc:title>
  <dc:subject> Course Introduction </dc:subject>
  <dc:creator>Svetlin Nakov</dc:creator>
  <cp:keywords>cloud, cloud development, cloud programming, course</cp:keywords>
  <dc:description>http://codecourse.telerik.com</dc:description>
  <cp:lastModifiedBy>Nikolay Kostov</cp:lastModifiedBy>
  <cp:revision>1405</cp:revision>
  <dcterms:created xsi:type="dcterms:W3CDTF">2007-12-08T16:03:35Z</dcterms:created>
  <dcterms:modified xsi:type="dcterms:W3CDTF">2012-04-25T07:42:33Z</dcterms:modified>
</cp:coreProperties>
</file>