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300" r:id="rId4"/>
    <p:sldId id="304" r:id="rId5"/>
    <p:sldId id="303" r:id="rId6"/>
    <p:sldId id="301" r:id="rId7"/>
    <p:sldId id="302" r:id="rId8"/>
    <p:sldId id="290" r:id="rId9"/>
    <p:sldId id="291" r:id="rId10"/>
    <p:sldId id="306" r:id="rId11"/>
    <p:sldId id="305" r:id="rId12"/>
    <p:sldId id="297" r:id="rId13"/>
    <p:sldId id="307" r:id="rId14"/>
    <p:sldId id="308" r:id="rId15"/>
    <p:sldId id="310" r:id="rId16"/>
    <p:sldId id="309" r:id="rId17"/>
    <p:sldId id="311" r:id="rId18"/>
    <p:sldId id="298" r:id="rId19"/>
    <p:sldId id="299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DA6C47B9-CB48-40BC-AF4B-B9459E101230}">
          <p14:sldIdLst>
            <p14:sldId id="256"/>
            <p14:sldId id="258"/>
          </p14:sldIdLst>
        </p14:section>
        <p14:section name="Connect in NodeJS" id="{1A8344ED-0442-4060-8810-906B944B01D2}">
          <p14:sldIdLst>
            <p14:sldId id="300"/>
            <p14:sldId id="304"/>
            <p14:sldId id="303"/>
            <p14:sldId id="301"/>
            <p14:sldId id="302"/>
          </p14:sldIdLst>
        </p14:section>
        <p14:section name="ExpressJS" id="{55C28D5F-3324-407D-A971-AFA08FAB1FF6}">
          <p14:sldIdLst>
            <p14:sldId id="290"/>
            <p14:sldId id="291"/>
            <p14:sldId id="306"/>
            <p14:sldId id="305"/>
          </p14:sldIdLst>
        </p14:section>
        <p14:section name="Views and layout" id="{045133A7-0CDD-4868-A033-24950B6BC410}">
          <p14:sldIdLst>
            <p14:sldId id="297"/>
            <p14:sldId id="307"/>
            <p14:sldId id="308"/>
          </p14:sldIdLst>
        </p14:section>
        <p14:section name="Working with Data" id="{B472735B-710F-41E0-BC01-CD72D4B0495B}">
          <p14:sldIdLst>
            <p14:sldId id="310"/>
            <p14:sldId id="309"/>
          </p14:sldIdLst>
        </p14:section>
        <p14:section name="Common and Advanced Scenarios" id="{C44A3555-C550-4844-B6E6-B3A51319B20D}">
          <p14:sldIdLst>
            <p14:sldId id="311"/>
            <p14:sldId id="298"/>
            <p14:sldId id="299"/>
          </p14:sldIdLst>
        </p14:section>
        <p14:section name="Questions" id="{FFCA31E4-3E11-4F1E-9395-685EE6DD6447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2B27-B3AE-45C2-825F-B2C4A18E6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3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2B27-B3AE-45C2-825F-B2C4A18E61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ade-lang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expres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nchalabs.org/connec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development with </a:t>
            </a:r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School Academy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138" y="4390930"/>
            <a:ext cx="2967887" cy="2050185"/>
          </a:xfrm>
          <a:prstGeom prst="rect">
            <a:avLst/>
          </a:prstGeom>
        </p:spPr>
      </p:pic>
      <p:pic>
        <p:nvPicPr>
          <p:cNvPr id="14" name="Picture 2" descr="http://www.webapplog.com/wp-content/uploads/sinatra-inspired-web-development-framework-for-node-expres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2" y="1554590"/>
            <a:ext cx="5151422" cy="16582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Express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036" y="1886783"/>
            <a:ext cx="8157927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var express = require('express');</a:t>
            </a:r>
          </a:p>
          <a:p>
            <a:endParaRPr lang="en-US" sz="1800" noProof="1"/>
          </a:p>
          <a:p>
            <a:r>
              <a:rPr lang="en-US" sz="1800" noProof="1"/>
              <a:t>var app = express();</a:t>
            </a:r>
          </a:p>
          <a:p>
            <a:endParaRPr lang="en-US" sz="1800" noProof="1"/>
          </a:p>
          <a:p>
            <a:r>
              <a:rPr lang="en-US" sz="1800" noProof="1"/>
              <a:t>app.get('/', function (request, response) {</a:t>
            </a:r>
          </a:p>
          <a:p>
            <a:r>
              <a:rPr lang="en-US" sz="1800" noProof="1"/>
              <a:t>    response.send('Welcome to Express!');</a:t>
            </a:r>
          </a:p>
          <a:p>
            <a:r>
              <a:rPr lang="en-US" sz="1800" noProof="1" smtClean="0"/>
              <a:t>});</a:t>
            </a:r>
          </a:p>
          <a:p>
            <a:endParaRPr lang="en-US" sz="1800" noProof="1"/>
          </a:p>
          <a:p>
            <a:r>
              <a:rPr lang="en-US" sz="1800" noProof="1"/>
              <a:t>app.get('/customer/:id', function (req, res</a:t>
            </a:r>
            <a:r>
              <a:rPr lang="en-US" sz="1800" noProof="1"/>
              <a:t>) </a:t>
            </a:r>
            <a:r>
              <a:rPr lang="en-US" sz="1800" noProof="1" smtClean="0"/>
              <a:t>{</a:t>
            </a:r>
            <a:br>
              <a:rPr lang="en-US" sz="1800" noProof="1" smtClean="0"/>
            </a:br>
            <a:r>
              <a:rPr lang="en-US" sz="1800" noProof="1" smtClean="0"/>
              <a:t>    res.send</a:t>
            </a:r>
            <a:r>
              <a:rPr lang="en-US" sz="1800" noProof="1"/>
              <a:t>('Customer requested is ' + req.params[</a:t>
            </a:r>
            <a:r>
              <a:rPr lang="en-US" sz="1800" noProof="1"/>
              <a:t>'id</a:t>
            </a:r>
            <a:r>
              <a:rPr lang="en-US" sz="1800" noProof="1" smtClean="0"/>
              <a:t>']);</a:t>
            </a:r>
          </a:p>
          <a:p>
            <a:r>
              <a:rPr lang="en-US" sz="1800" noProof="1" smtClean="0"/>
              <a:t>});</a:t>
            </a:r>
            <a:endParaRPr lang="en-US" sz="1800" noProof="1"/>
          </a:p>
          <a:p>
            <a:endParaRPr lang="en-US" sz="1800" noProof="1"/>
          </a:p>
          <a:p>
            <a:r>
              <a:rPr lang="en-US" sz="1800" noProof="1"/>
              <a:t>app.listen(3000</a:t>
            </a:r>
            <a:r>
              <a:rPr lang="en-US" sz="1800" noProof="1" smtClean="0"/>
              <a:t>);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5134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93410" y="2898322"/>
            <a:ext cx="6083929" cy="1645468"/>
          </a:xfrm>
        </p:spPr>
        <p:txBody>
          <a:bodyPr/>
          <a:lstStyle/>
          <a:p>
            <a:r>
              <a:rPr lang="en-US" dirty="0" smtClean="0"/>
              <a:t>Demo: Creating Express Applications</a:t>
            </a:r>
            <a:endParaRPr lang="en-US" dirty="0"/>
          </a:p>
        </p:txBody>
      </p:sp>
      <p:pic>
        <p:nvPicPr>
          <p:cNvPr id="2050" name="Picture 2" descr="http://www.webapplog.com/wp-content/uploads/sinatra-inspired-web-development-framework-for-node-exp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51" y="578268"/>
            <a:ext cx="7116646" cy="22908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72974" y="4572960"/>
            <a:ext cx="7924800" cy="204620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Simple </a:t>
            </a:r>
            <a:r>
              <a:rPr lang="en-US" dirty="0" err="1" smtClean="0"/>
              <a:t>ExpressJS</a:t>
            </a:r>
            <a:r>
              <a:rPr lang="en-US" dirty="0" smtClean="0"/>
              <a:t> application and "</a:t>
            </a:r>
            <a:r>
              <a:rPr lang="en-US" dirty="0" err="1" smtClean="0"/>
              <a:t>nodemon</a:t>
            </a:r>
            <a:r>
              <a:rPr lang="en-US" dirty="0" smtClean="0"/>
              <a:t>"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Create routes and require() them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Pass parameters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Configure and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</a:t>
            </a:r>
            <a:r>
              <a:rPr lang="en-US" dirty="0" err="1"/>
              <a:t>ExpressJS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Interface</a:t>
            </a:r>
          </a:p>
          <a:p>
            <a:r>
              <a:rPr lang="en-US" dirty="0" smtClean="0"/>
              <a:t>Based </a:t>
            </a:r>
            <a:r>
              <a:rPr lang="en-US" dirty="0"/>
              <a:t>on Templates</a:t>
            </a:r>
          </a:p>
          <a:p>
            <a:r>
              <a:rPr lang="en-US" dirty="0" smtClean="0"/>
              <a:t>Support </a:t>
            </a:r>
            <a:r>
              <a:rPr lang="en-US" dirty="0"/>
              <a:t>for multiple View Engines</a:t>
            </a:r>
          </a:p>
          <a:p>
            <a:pPr lvl="1"/>
            <a:r>
              <a:rPr lang="en-US" dirty="0" smtClean="0"/>
              <a:t>Jade, EJS, </a:t>
            </a:r>
            <a:r>
              <a:rPr lang="en-US" dirty="0" err="1" smtClean="0"/>
              <a:t>JSHtml</a:t>
            </a:r>
            <a:r>
              <a:rPr lang="en-US" dirty="0" smtClean="0"/>
              <a:t>, . </a:t>
            </a:r>
            <a:r>
              <a:rPr lang="en-US" dirty="0"/>
              <a:t>. .</a:t>
            </a:r>
          </a:p>
          <a:p>
            <a:r>
              <a:rPr lang="en-US" dirty="0" smtClean="0"/>
              <a:t>Default </a:t>
            </a:r>
            <a:r>
              <a:rPr lang="en-US" dirty="0"/>
              <a:t>is Jade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jade-lang.com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036" y="5080359"/>
            <a:ext cx="815792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app.get('/', function (req, res) {</a:t>
            </a:r>
          </a:p>
          <a:p>
            <a:r>
              <a:rPr lang="en-US" sz="1800" noProof="1"/>
              <a:t>    </a:t>
            </a:r>
            <a:r>
              <a:rPr lang="en-US" sz="1800" noProof="1"/>
              <a:t>res.render</a:t>
            </a:r>
            <a:r>
              <a:rPr lang="en-US" sz="1800" noProof="1" smtClean="0"/>
              <a:t>('index');</a:t>
            </a:r>
            <a:endParaRPr lang="en-US" sz="1800" noProof="1"/>
          </a:p>
          <a:p>
            <a:r>
              <a:rPr lang="en-US" sz="1800" noProof="1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329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in </a:t>
            </a:r>
            <a:r>
              <a:rPr lang="en-US" dirty="0" err="1" smtClean="0"/>
              <a:t>ExpressJS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93036" y="1067919"/>
            <a:ext cx="8157927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var express = require('express'),</a:t>
            </a:r>
          </a:p>
          <a:p>
            <a:r>
              <a:rPr lang="en-US" sz="1800" noProof="1"/>
              <a:t>    path = require('path');</a:t>
            </a:r>
          </a:p>
          <a:p>
            <a:r>
              <a:rPr lang="en-US" sz="1800" noProof="1" smtClean="0"/>
              <a:t>var </a:t>
            </a:r>
            <a:r>
              <a:rPr lang="en-US" sz="1800" noProof="1"/>
              <a:t>app = </a:t>
            </a:r>
            <a:r>
              <a:rPr lang="en-US" sz="1800" noProof="1"/>
              <a:t>express</a:t>
            </a:r>
            <a:r>
              <a:rPr lang="en-US" sz="1800" noProof="1" smtClean="0"/>
              <a:t>();</a:t>
            </a:r>
            <a:endParaRPr lang="en-US" sz="1800" noProof="1"/>
          </a:p>
          <a:p>
            <a:r>
              <a:rPr lang="en-US" sz="1800" noProof="1"/>
              <a:t>app.configure(function () {</a:t>
            </a:r>
          </a:p>
          <a:p>
            <a:r>
              <a:rPr lang="en-US" sz="1800" noProof="1"/>
              <a:t>    app.set('views', __dirname + '/views');</a:t>
            </a:r>
          </a:p>
          <a:p>
            <a:r>
              <a:rPr lang="en-US" sz="1800" noProof="1"/>
              <a:t>    app.set('view engine', 'jade');</a:t>
            </a:r>
          </a:p>
          <a:p>
            <a:r>
              <a:rPr lang="en-US" sz="1800" noProof="1"/>
              <a:t>    </a:t>
            </a:r>
            <a:r>
              <a:rPr lang="en-US" sz="1800" noProof="1" smtClean="0"/>
              <a:t>app.use(express.static(path.join</a:t>
            </a:r>
            <a:r>
              <a:rPr lang="en-US" sz="1800" noProof="1"/>
              <a:t>(__dirname, 'public')));</a:t>
            </a:r>
          </a:p>
          <a:p>
            <a:r>
              <a:rPr lang="en-US" sz="1800" noProof="1" smtClean="0"/>
              <a:t>});</a:t>
            </a:r>
            <a:endParaRPr lang="en-US" sz="1800" noProof="1"/>
          </a:p>
          <a:p>
            <a:r>
              <a:rPr lang="en-US" sz="1800" noProof="1"/>
              <a:t>app.get('/', function (req, res) {</a:t>
            </a:r>
          </a:p>
          <a:p>
            <a:r>
              <a:rPr lang="en-US" sz="1800" noProof="1"/>
              <a:t>    res.render('empty');</a:t>
            </a:r>
          </a:p>
          <a:p>
            <a:r>
              <a:rPr lang="en-US" sz="1800" noProof="1" smtClean="0"/>
              <a:t>});</a:t>
            </a:r>
          </a:p>
          <a:p>
            <a:r>
              <a:rPr lang="en-US" sz="1800" noProof="1"/>
              <a:t>app.listen(3000);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88609" y="4782383"/>
            <a:ext cx="5962354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doctype</a:t>
            </a:r>
          </a:p>
          <a:p>
            <a:r>
              <a:rPr lang="en-US" sz="1800" noProof="1"/>
              <a:t>html(lang="en")</a:t>
            </a:r>
          </a:p>
          <a:p>
            <a:r>
              <a:rPr lang="en-US" sz="1800" noProof="1"/>
              <a:t>  head</a:t>
            </a:r>
          </a:p>
          <a:p>
            <a:r>
              <a:rPr lang="en-US" sz="1800" noProof="1"/>
              <a:t>    title Welcome to this emtpy page</a:t>
            </a:r>
          </a:p>
          <a:p>
            <a:r>
              <a:rPr lang="en-US" sz="1800" noProof="1"/>
              <a:t>  </a:t>
            </a:r>
            <a:r>
              <a:rPr lang="en-US" sz="1800" noProof="1" smtClean="0"/>
              <a:t>body</a:t>
            </a:r>
            <a:endParaRPr lang="en-US" sz="1800" noProof="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439237"/>
            <a:ext cx="7924800" cy="685800"/>
          </a:xfrm>
        </p:spPr>
        <p:txBody>
          <a:bodyPr/>
          <a:lstStyle/>
          <a:p>
            <a:r>
              <a:rPr lang="en-US" dirty="0" smtClean="0"/>
              <a:t>Demo: Views in </a:t>
            </a:r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353405"/>
            <a:ext cx="7924800" cy="219387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Show simple views in </a:t>
            </a:r>
            <a:r>
              <a:rPr lang="en-US" dirty="0" err="1" smtClean="0"/>
              <a:t>ExpressJS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Jade syntax examples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Layouts and blocks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Stylus</a:t>
            </a:r>
            <a:endParaRPr lang="en-US" dirty="0"/>
          </a:p>
        </p:txBody>
      </p:sp>
      <p:pic>
        <p:nvPicPr>
          <p:cNvPr id="4098" name="Picture 2" descr="http://www.blacktomato.com/wp-content/uploads/2010/10/the-views-from-calistoga-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322" y="691829"/>
            <a:ext cx="4225356" cy="250880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1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P</a:t>
            </a:r>
            <a:r>
              <a:rPr lang="en-US" dirty="0" smtClean="0"/>
              <a:t>ass data to the views</a:t>
            </a:r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r>
              <a:rPr lang="en-US" dirty="0" smtClean="0"/>
              <a:t>Read data from the views (</a:t>
            </a:r>
            <a:r>
              <a:rPr lang="en-US" dirty="0" err="1" smtClean="0"/>
              <a:t>bodyParser</a:t>
            </a:r>
            <a:r>
              <a:rPr lang="en-US" dirty="0" smtClean="0"/>
              <a:t>)</a:t>
            </a:r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r>
              <a:rPr lang="en-US" dirty="0" smtClean="0"/>
              <a:t>Read and send files</a:t>
            </a:r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/>
              <a:t>Data for all views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862" y="1586044"/>
            <a:ext cx="767426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res.render('index', { </a:t>
            </a:r>
            <a:r>
              <a:rPr lang="en-US" sz="1800" noProof="1"/>
              <a:t>title: 'Customer </a:t>
            </a:r>
            <a:r>
              <a:rPr lang="en-US" sz="1800" noProof="1"/>
              <a:t>List</a:t>
            </a:r>
            <a:r>
              <a:rPr lang="en-US" sz="1800" noProof="1" smtClean="0"/>
              <a:t>' });</a:t>
            </a:r>
            <a:endParaRPr lang="en-US" sz="1800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4863" y="2841810"/>
            <a:ext cx="767426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res.render('index', { </a:t>
            </a:r>
            <a:r>
              <a:rPr lang="en-US" sz="1800" noProof="1"/>
              <a:t>title: 'Customer </a:t>
            </a:r>
            <a:r>
              <a:rPr lang="en-US" sz="1800" noProof="1"/>
              <a:t>List</a:t>
            </a:r>
            <a:r>
              <a:rPr lang="en-US" sz="1800" noProof="1" smtClean="0"/>
              <a:t>' });</a:t>
            </a:r>
            <a:endParaRPr lang="en-US" sz="1800" noProof="1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34863" y="4027640"/>
            <a:ext cx="767426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var filePath = req.files.picture.path;</a:t>
            </a:r>
          </a:p>
          <a:p>
            <a:r>
              <a:rPr lang="en-US" sz="1800" noProof="1" smtClean="0"/>
              <a:t>// ...</a:t>
            </a:r>
          </a:p>
          <a:p>
            <a:r>
              <a:rPr lang="en-US" sz="1800" noProof="1" smtClean="0"/>
              <a:t>res.download(filePath);</a:t>
            </a:r>
            <a:endParaRPr lang="en-US" sz="1800" noProof="1"/>
          </a:p>
          <a:p>
            <a:r>
              <a:rPr lang="en-US" sz="1800" noProof="1" smtClean="0"/>
              <a:t>res.sendfile(filePath);</a:t>
            </a:r>
            <a:endParaRPr lang="en-US" sz="1800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34861" y="5957532"/>
            <a:ext cx="767426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app.locals.clock = { datetime: new Date().toUTCString()};</a:t>
            </a:r>
          </a:p>
        </p:txBody>
      </p:sp>
    </p:spTree>
    <p:extLst>
      <p:ext uri="{BB962C8B-B14F-4D97-AF65-F5344CB8AC3E}">
        <p14:creationId xmlns:p14="http://schemas.microsoft.com/office/powerpoint/2010/main" val="4551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23028"/>
            <a:ext cx="7924800" cy="685800"/>
          </a:xfrm>
        </p:spPr>
        <p:txBody>
          <a:bodyPr/>
          <a:lstStyle/>
          <a:p>
            <a:r>
              <a:rPr lang="en-US" dirty="0" smtClean="0"/>
              <a:t>Demo: Working with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37849"/>
            <a:ext cx="7924800" cy="259834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Pass data to views (</a:t>
            </a:r>
            <a:r>
              <a:rPr lang="en-US" dirty="0" err="1" smtClean="0"/>
              <a:t>customer.index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Submit data from views (</a:t>
            </a:r>
            <a:r>
              <a:rPr lang="en-US" dirty="0" err="1" smtClean="0"/>
              <a:t>customer.create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Content negotiation (</a:t>
            </a:r>
            <a:r>
              <a:rPr lang="en-US" dirty="0" err="1"/>
              <a:t>customer</a:t>
            </a:r>
            <a:r>
              <a:rPr lang="en-US" dirty="0" err="1" smtClean="0"/>
              <a:t>.details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Upload files (</a:t>
            </a:r>
            <a:r>
              <a:rPr lang="en-US" dirty="0" err="1" smtClean="0"/>
              <a:t>customer.create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Helpers (</a:t>
            </a:r>
            <a:r>
              <a:rPr lang="en-US" dirty="0" err="1" smtClean="0"/>
              <a:t>app.locals</a:t>
            </a:r>
            <a:r>
              <a:rPr lang="en-US" dirty="0"/>
              <a:t>)</a:t>
            </a:r>
          </a:p>
        </p:txBody>
      </p:sp>
      <p:pic>
        <p:nvPicPr>
          <p:cNvPr id="5122" name="Picture 2" descr="http://admobilize.com/blog/wp-content/uploads/2013/12/big-da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92" y="442850"/>
            <a:ext cx="3549986" cy="2662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1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603281"/>
            <a:ext cx="7924800" cy="685800"/>
          </a:xfrm>
        </p:spPr>
        <p:txBody>
          <a:bodyPr/>
          <a:lstStyle/>
          <a:p>
            <a:r>
              <a:rPr lang="en-US" dirty="0" smtClean="0"/>
              <a:t>Demo: Advanced Scenarios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517679"/>
            <a:ext cx="7924800" cy="203552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Cookies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Sessions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Custom middleware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 descr="http://www.advanc-ed.org/sites/advanc-ed.org/files/excellence-pic.jpg?12785296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0" y="556412"/>
            <a:ext cx="3693579" cy="2560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2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Express.js </a:t>
            </a:r>
            <a:r>
              <a:rPr lang="en-US" dirty="0"/>
              <a:t>Samples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github.com/visionmedia/express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/>
              <a:t>Support</a:t>
            </a:r>
          </a:p>
          <a:p>
            <a:pPr lvl="1"/>
            <a:r>
              <a:rPr lang="en-US" dirty="0" smtClean="0"/>
              <a:t>MS </a:t>
            </a:r>
            <a:r>
              <a:rPr lang="en-US" dirty="0"/>
              <a:t>SQL</a:t>
            </a:r>
          </a:p>
          <a:p>
            <a:pPr lvl="1"/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err="1" smtClean="0"/>
              <a:t>PostgreSQL</a:t>
            </a:r>
            <a:endParaRPr lang="en-US" dirty="0"/>
          </a:p>
          <a:p>
            <a:pPr lvl="1"/>
            <a:r>
              <a:rPr lang="en-US" dirty="0" err="1" smtClean="0"/>
              <a:t>Redis</a:t>
            </a:r>
            <a:endParaRPr lang="en-US" dirty="0"/>
          </a:p>
          <a:p>
            <a:r>
              <a:rPr lang="en-US" dirty="0" smtClean="0"/>
              <a:t>Socket.io</a:t>
            </a:r>
            <a:endParaRPr lang="en-US" dirty="0"/>
          </a:p>
          <a:p>
            <a:pPr lvl="1"/>
            <a:r>
              <a:rPr lang="en-US" dirty="0" smtClean="0"/>
              <a:t>Real-time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dirty="0"/>
              <a:t>on npm.org before you re-invent the wheel</a:t>
            </a:r>
          </a:p>
          <a:p>
            <a:r>
              <a:rPr lang="en-US" dirty="0" smtClean="0"/>
              <a:t>Express </a:t>
            </a:r>
            <a:r>
              <a:rPr lang="en-US" dirty="0"/>
              <a:t>is Lightweight Framework and Fast to work with</a:t>
            </a:r>
          </a:p>
          <a:p>
            <a:r>
              <a:rPr lang="en-US" dirty="0" smtClean="0"/>
              <a:t>Testing </a:t>
            </a:r>
            <a:r>
              <a:rPr lang="en-US" dirty="0"/>
              <a:t>is not optional</a:t>
            </a:r>
          </a:p>
          <a:p>
            <a:pPr lvl="1"/>
            <a:r>
              <a:rPr lang="en-US" dirty="0" smtClean="0"/>
              <a:t>Mocha</a:t>
            </a:r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/>
              <a:t>can get </a:t>
            </a:r>
            <a:r>
              <a:rPr lang="en-US" dirty="0" smtClean="0"/>
              <a:t>messy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76950"/>
            <a:ext cx="8686800" cy="552865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Connect for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err="1" smtClean="0"/>
              <a:t>ExpressJS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Views and layout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Working with Data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Common and Advanced Scenarios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73" y="1176950"/>
            <a:ext cx="2671527" cy="19983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ExpressJS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5347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Event-Driven</a:t>
            </a:r>
            <a:r>
              <a:rPr lang="en-US" dirty="0"/>
              <a:t>, Asynchronous IO, Server-Side JavaScript library in C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Open </a:t>
            </a:r>
            <a:r>
              <a:rPr lang="en-US" dirty="0"/>
              <a:t>Source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Available </a:t>
            </a:r>
            <a:r>
              <a:rPr lang="en-US" dirty="0"/>
              <a:t>on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Windows</a:t>
            </a:r>
            <a:endParaRPr lang="en-US" dirty="0"/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Service</a:t>
            </a:r>
            <a:endParaRPr lang="en-US" dirty="0"/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Under </a:t>
            </a:r>
            <a:r>
              <a:rPr lang="en-US" dirty="0"/>
              <a:t>IIS (</a:t>
            </a:r>
            <a:r>
              <a:rPr lang="en-US" dirty="0" err="1"/>
              <a:t>iisnode</a:t>
            </a:r>
            <a:r>
              <a:rPr lang="en-US" dirty="0"/>
              <a:t>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*nix </a:t>
            </a:r>
            <a:r>
              <a:rPr lang="en-US" dirty="0"/>
              <a:t>systems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 </a:t>
            </a:r>
            <a:r>
              <a:rPr lang="en-US" dirty="0"/>
              <a:t>a service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Azure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http://blog.zenika.com/public/javascript_architecture/nodejs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02" y="2432631"/>
            <a:ext cx="3412112" cy="2745684"/>
          </a:xfrm>
          <a:prstGeom prst="roundRect">
            <a:avLst>
              <a:gd name="adj" fmla="val 29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539090"/>
            <a:ext cx="8686800" cy="4115166"/>
          </a:xfrm>
        </p:spPr>
        <p:txBody>
          <a:bodyPr/>
          <a:lstStyle/>
          <a:p>
            <a:r>
              <a:rPr lang="en-US" dirty="0" smtClean="0"/>
              <a:t>Basic server implementation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374589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http = require('http');</a:t>
            </a:r>
          </a:p>
          <a:p>
            <a:endParaRPr lang="en-US" sz="1800" dirty="0"/>
          </a:p>
          <a:p>
            <a:r>
              <a:rPr lang="en-US" sz="1800" dirty="0" err="1"/>
              <a:t>http.createServer</a:t>
            </a:r>
            <a:r>
              <a:rPr lang="en-US" sz="1800" dirty="0"/>
              <a:t>(function(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res.writeHead</a:t>
            </a:r>
            <a:r>
              <a:rPr lang="en-US" sz="1800" dirty="0"/>
              <a:t>(200, {</a:t>
            </a:r>
          </a:p>
          <a:p>
            <a:r>
              <a:rPr lang="en-US" sz="1800" dirty="0"/>
              <a:t>        'Content-Type': 'text/plain'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}); //return success header</a:t>
            </a:r>
          </a:p>
          <a:p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res.write</a:t>
            </a:r>
            <a:r>
              <a:rPr lang="en-US" sz="1800" dirty="0"/>
              <a:t>('My server is running! </a:t>
            </a:r>
            <a:r>
              <a:rPr lang="en-US" sz="1800" dirty="0" smtClean="0"/>
              <a:t>^_^'); //response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res.end</a:t>
            </a:r>
            <a:r>
              <a:rPr lang="en-US" sz="1800" dirty="0" smtClean="0"/>
              <a:t>(); //finish processing current request</a:t>
            </a:r>
            <a:endParaRPr lang="en-US" sz="1800" dirty="0"/>
          </a:p>
          <a:p>
            <a:r>
              <a:rPr lang="en-US" sz="1800" dirty="0"/>
              <a:t>}).listen(1234);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for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</a:t>
            </a:r>
            <a:r>
              <a:rPr lang="en-US" dirty="0" smtClean="0"/>
              <a:t>is </a:t>
            </a:r>
            <a:r>
              <a:rPr lang="en-US" dirty="0"/>
              <a:t>a middleware framework for </a:t>
            </a:r>
            <a:r>
              <a:rPr lang="en-US" dirty="0" smtClean="0"/>
              <a:t>node</a:t>
            </a:r>
          </a:p>
          <a:p>
            <a:pPr lvl="1"/>
            <a:r>
              <a:rPr lang="en-US" dirty="0"/>
              <a:t>Built on top of node’s Http Server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://www.senchalabs.org/connect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481328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var connect = require(</a:t>
            </a:r>
            <a:r>
              <a:rPr lang="en-US" sz="1800" noProof="1"/>
              <a:t>'connect</a:t>
            </a:r>
            <a:r>
              <a:rPr lang="en-US" sz="1800" noProof="1" smtClean="0"/>
              <a:t>');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app = connect()</a:t>
            </a:r>
          </a:p>
          <a:p>
            <a:r>
              <a:rPr lang="en-US" sz="1800" dirty="0"/>
              <a:t>  .use(</a:t>
            </a:r>
            <a:r>
              <a:rPr lang="en-US" sz="1800" dirty="0" err="1"/>
              <a:t>connect.logger</a:t>
            </a:r>
            <a:r>
              <a:rPr lang="en-US" sz="1800" dirty="0"/>
              <a:t>('</a:t>
            </a:r>
            <a:r>
              <a:rPr lang="en-US" sz="1800" dirty="0" err="1"/>
              <a:t>dev</a:t>
            </a:r>
            <a:r>
              <a:rPr lang="en-US" sz="1800" dirty="0"/>
              <a:t>'))</a:t>
            </a:r>
          </a:p>
          <a:p>
            <a:r>
              <a:rPr lang="en-US" sz="1800" dirty="0"/>
              <a:t>  .use(</a:t>
            </a:r>
            <a:r>
              <a:rPr lang="en-US" sz="1800" dirty="0" err="1"/>
              <a:t>connect.static</a:t>
            </a:r>
            <a:r>
              <a:rPr lang="en-US" sz="1800" dirty="0"/>
              <a:t>('public'))</a:t>
            </a:r>
          </a:p>
          <a:p>
            <a:r>
              <a:rPr lang="en-US" sz="1800" dirty="0"/>
              <a:t>  .use(function(</a:t>
            </a:r>
            <a:r>
              <a:rPr lang="en-US" sz="1800" dirty="0" err="1"/>
              <a:t>req</a:t>
            </a:r>
            <a:r>
              <a:rPr lang="en-US" sz="1800" dirty="0"/>
              <a:t>, res){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res.end</a:t>
            </a:r>
            <a:r>
              <a:rPr lang="en-US" sz="1800" dirty="0"/>
              <a:t>('hello world\n');</a:t>
            </a:r>
          </a:p>
          <a:p>
            <a:r>
              <a:rPr lang="en-US" sz="1800" dirty="0"/>
              <a:t>  })</a:t>
            </a:r>
          </a:p>
          <a:p>
            <a:endParaRPr lang="en-US" sz="1800" dirty="0"/>
          </a:p>
          <a:p>
            <a:r>
              <a:rPr lang="en-US" sz="1800" dirty="0" err="1"/>
              <a:t>http.createServer</a:t>
            </a:r>
            <a:r>
              <a:rPr lang="en-US" sz="1800" dirty="0"/>
              <a:t>(app).listen(3000);</a:t>
            </a:r>
            <a:endParaRPr lang="en-US" sz="18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902446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$ </a:t>
            </a:r>
            <a:r>
              <a:rPr lang="en-US" sz="1800" dirty="0" err="1"/>
              <a:t>npm</a:t>
            </a:r>
            <a:r>
              <a:rPr lang="en-US" sz="1800" dirty="0"/>
              <a:t> install connect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908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Processing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6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681457" y="2298072"/>
            <a:ext cx="1593410" cy="8148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67624" y="2298072"/>
            <a:ext cx="1593410" cy="8148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irect Access Storage 7"/>
          <p:cNvSpPr/>
          <p:nvPr/>
        </p:nvSpPr>
        <p:spPr>
          <a:xfrm>
            <a:off x="2562131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>
            <a:off x="3312437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irect Access Storage 9"/>
          <p:cNvSpPr/>
          <p:nvPr/>
        </p:nvSpPr>
        <p:spPr>
          <a:xfrm>
            <a:off x="4062743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4813049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irect Access Storage 11"/>
          <p:cNvSpPr/>
          <p:nvPr/>
        </p:nvSpPr>
        <p:spPr>
          <a:xfrm>
            <a:off x="5563355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9" idx="2"/>
          </p:cNvCxnSpPr>
          <p:nvPr/>
        </p:nvCxnSpPr>
        <p:spPr>
          <a:xfrm flipH="1" flipV="1">
            <a:off x="3742477" y="3330167"/>
            <a:ext cx="430039" cy="170356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 flipV="1">
            <a:off x="4784003" y="3330167"/>
            <a:ext cx="459086" cy="168545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9099" y="5115204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Middleware (logging, authentication,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for </a:t>
            </a:r>
            <a:r>
              <a:rPr lang="en-US" dirty="0" err="1" smtClean="0"/>
              <a:t>NodeJS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middleware function for connect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3036" y="1886783"/>
            <a:ext cx="8157927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var connect = require('connect'),</a:t>
            </a:r>
          </a:p>
          <a:p>
            <a:r>
              <a:rPr lang="en-US" sz="1800" noProof="1" smtClean="0"/>
              <a:t>    util = require('util');</a:t>
            </a:r>
          </a:p>
          <a:p>
            <a:endParaRPr lang="en-US" sz="1800" noProof="1" smtClean="0"/>
          </a:p>
          <a:p>
            <a:r>
              <a:rPr lang="en-US" sz="1800" noProof="1" smtClean="0"/>
              <a:t>var interceptorFunction </a:t>
            </a:r>
            <a:r>
              <a:rPr lang="en-US" sz="1800" noProof="1" smtClean="0"/>
              <a:t>= </a:t>
            </a:r>
            <a:r>
              <a:rPr lang="en-US" sz="1800" noProof="1" smtClean="0"/>
              <a:t>function(request</a:t>
            </a:r>
            <a:r>
              <a:rPr lang="en-US" sz="1800" noProof="1" smtClean="0"/>
              <a:t>, response, next) {</a:t>
            </a:r>
          </a:p>
          <a:p>
            <a:r>
              <a:rPr lang="en-US" sz="1800" noProof="1" smtClean="0"/>
              <a:t>    console.log(util.format('Request for %s with method %s',</a:t>
            </a:r>
            <a:br>
              <a:rPr lang="en-US" sz="1800" noProof="1" smtClean="0"/>
            </a:br>
            <a:r>
              <a:rPr lang="en-US" sz="1800" noProof="1" smtClean="0"/>
              <a:t>        request.url, request.method));</a:t>
            </a:r>
          </a:p>
          <a:p>
            <a:r>
              <a:rPr lang="en-US" sz="1800" noProof="1" smtClean="0"/>
              <a:t>    next();</a:t>
            </a:r>
          </a:p>
          <a:p>
            <a:r>
              <a:rPr lang="en-US" sz="1800" noProof="1" smtClean="0"/>
              <a:t>};</a:t>
            </a:r>
          </a:p>
          <a:p>
            <a:endParaRPr lang="en-US" sz="1800" noProof="1" smtClean="0"/>
          </a:p>
          <a:p>
            <a:r>
              <a:rPr lang="en-US" sz="1800" noProof="1" smtClean="0"/>
              <a:t>var </a:t>
            </a:r>
            <a:r>
              <a:rPr lang="en-US" sz="1800" noProof="1" smtClean="0"/>
              <a:t>app </a:t>
            </a:r>
            <a:r>
              <a:rPr lang="en-US" sz="1800" noProof="1" smtClean="0"/>
              <a:t>= connect()</a:t>
            </a:r>
          </a:p>
          <a:p>
            <a:r>
              <a:rPr lang="en-US" sz="1800" noProof="1" smtClean="0"/>
              <a:t>    </a:t>
            </a:r>
            <a:r>
              <a:rPr lang="en-US" sz="1800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.use('/log', interceptorFunction)</a:t>
            </a:r>
          </a:p>
          <a:p>
            <a:r>
              <a:rPr lang="en-US" sz="1800" noProof="1" smtClean="0"/>
              <a:t>    .use(interceptorFunction)</a:t>
            </a:r>
          </a:p>
          <a:p>
            <a:r>
              <a:rPr lang="en-US" sz="1800" noProof="1" smtClean="0"/>
              <a:t>    .use(function onRequest(request, response) {</a:t>
            </a:r>
          </a:p>
          <a:p>
            <a:r>
              <a:rPr lang="en-US" sz="1800" noProof="1" smtClean="0"/>
              <a:t>        response.end('Hello from Connect!');</a:t>
            </a:r>
          </a:p>
          <a:p>
            <a:r>
              <a:rPr lang="en-US" sz="1800" noProof="1" smtClean="0"/>
              <a:t>    }).listen(3001);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8650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1976"/>
            <a:ext cx="8686800" cy="5791200"/>
          </a:xfrm>
        </p:spPr>
        <p:txBody>
          <a:bodyPr/>
          <a:lstStyle/>
          <a:p>
            <a:r>
              <a:rPr lang="en-US" dirty="0" smtClean="0"/>
              <a:t>Built </a:t>
            </a:r>
            <a:r>
              <a:rPr lang="en-US" dirty="0"/>
              <a:t>on top of Connect Middleware</a:t>
            </a:r>
          </a:p>
          <a:p>
            <a:r>
              <a:rPr lang="en-US" dirty="0" smtClean="0"/>
              <a:t>Adds </a:t>
            </a:r>
            <a:r>
              <a:rPr lang="en-US" dirty="0"/>
              <a:t>functionality to Connect</a:t>
            </a:r>
          </a:p>
          <a:p>
            <a:pPr lvl="1"/>
            <a:r>
              <a:rPr lang="en-US" dirty="0" smtClean="0"/>
              <a:t>Request </a:t>
            </a:r>
            <a:r>
              <a:rPr lang="en-US" dirty="0"/>
              <a:t>/ Response enhancements</a:t>
            </a:r>
          </a:p>
          <a:p>
            <a:pPr lvl="1"/>
            <a:r>
              <a:rPr lang="en-US" dirty="0" smtClean="0"/>
              <a:t>Routing</a:t>
            </a:r>
            <a:endParaRPr lang="en-US" dirty="0"/>
          </a:p>
          <a:p>
            <a:pPr lvl="1"/>
            <a:r>
              <a:rPr lang="en-US" dirty="0" smtClean="0"/>
              <a:t>View Support</a:t>
            </a:r>
            <a:endParaRPr lang="en-US" dirty="0"/>
          </a:p>
          <a:p>
            <a:pPr lvl="1"/>
            <a:r>
              <a:rPr lang="en-US" dirty="0" smtClean="0"/>
              <a:t>HTML </a:t>
            </a:r>
            <a:r>
              <a:rPr lang="en-US" dirty="0"/>
              <a:t>Helpers</a:t>
            </a:r>
          </a:p>
          <a:p>
            <a:pPr lvl="1"/>
            <a:r>
              <a:rPr lang="en-US" dirty="0" smtClean="0"/>
              <a:t>Content </a:t>
            </a:r>
            <a:r>
              <a:rPr lang="en-US" dirty="0"/>
              <a:t>Negotiation</a:t>
            </a:r>
          </a:p>
          <a:p>
            <a:endParaRPr lang="en-US" dirty="0" smtClean="0"/>
          </a:p>
          <a:p>
            <a:r>
              <a:rPr lang="en-US" dirty="0" smtClean="0"/>
              <a:t>Exposes </a:t>
            </a:r>
            <a:r>
              <a:rPr lang="en-US" dirty="0"/>
              <a:t>Connect Middleware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34" y="2821449"/>
            <a:ext cx="4706966" cy="3063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9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9" name="Left Arrow 8"/>
          <p:cNvSpPr/>
          <p:nvPr/>
        </p:nvSpPr>
        <p:spPr>
          <a:xfrm>
            <a:off x="3606107" y="4863972"/>
            <a:ext cx="1979881" cy="547733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98860" y="1742789"/>
            <a:ext cx="6354971" cy="4354716"/>
            <a:chOff x="1098860" y="1742789"/>
            <a:chExt cx="6354971" cy="4354716"/>
          </a:xfrm>
        </p:grpSpPr>
        <p:sp>
          <p:nvSpPr>
            <p:cNvPr id="6" name="Right Arrow Callout 5"/>
            <p:cNvSpPr/>
            <p:nvPr/>
          </p:nvSpPr>
          <p:spPr>
            <a:xfrm>
              <a:off x="1098860" y="1742789"/>
              <a:ext cx="4248907" cy="900821"/>
            </a:xfrm>
            <a:prstGeom prst="rightArrowCallou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Request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1951021" y="3358836"/>
              <a:ext cx="1611516" cy="2738669"/>
            </a:xfrm>
            <a:prstGeom prst="foldedCorne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File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JSON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etc.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Vertical Scroll 7"/>
            <p:cNvSpPr/>
            <p:nvPr/>
          </p:nvSpPr>
          <p:spPr>
            <a:xfrm>
              <a:off x="5459240" y="4504097"/>
              <a:ext cx="1970260" cy="1267485"/>
            </a:xfrm>
            <a:prstGeom prst="verticalScroll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Down Arrow Callout 11"/>
            <p:cNvSpPr/>
            <p:nvPr/>
          </p:nvSpPr>
          <p:spPr>
            <a:xfrm>
              <a:off x="5434909" y="1742789"/>
              <a:ext cx="2018922" cy="2693409"/>
            </a:xfrm>
            <a:prstGeom prst="downArrow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Routing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7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2842</TotalTime>
  <Words>702</Words>
  <Application>Microsoft Office PowerPoint</Application>
  <PresentationFormat>On-screen Show (4:3)</PresentationFormat>
  <Paragraphs>204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ExpressJS</vt:lpstr>
      <vt:lpstr>Table of Contents</vt:lpstr>
      <vt:lpstr>node.js</vt:lpstr>
      <vt:lpstr>NodeJS Web Server</vt:lpstr>
      <vt:lpstr>Connect for NodeJS</vt:lpstr>
      <vt:lpstr>Connect Middleware</vt:lpstr>
      <vt:lpstr>Connect for NodeJS – Example</vt:lpstr>
      <vt:lpstr>Express.js</vt:lpstr>
      <vt:lpstr>Basic Architecture</vt:lpstr>
      <vt:lpstr>First Express App</vt:lpstr>
      <vt:lpstr>Demo: Creating Express Applications</vt:lpstr>
      <vt:lpstr>Views in ExpressJS</vt:lpstr>
      <vt:lpstr>Views in ExpressJS – Example</vt:lpstr>
      <vt:lpstr>Demo: Views in ExpressJS</vt:lpstr>
      <vt:lpstr>Working with Data</vt:lpstr>
      <vt:lpstr>Demo: Working with data</vt:lpstr>
      <vt:lpstr>Demo: Advanced Scenarios</vt:lpstr>
      <vt:lpstr>Next Steps</vt:lpstr>
      <vt:lpstr>Next Steps (2)</vt:lpstr>
      <vt:lpstr>ExpressJS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Nikolay Kostov</cp:lastModifiedBy>
  <cp:revision>109</cp:revision>
  <dcterms:created xsi:type="dcterms:W3CDTF">2014-03-11T09:08:39Z</dcterms:created>
  <dcterms:modified xsi:type="dcterms:W3CDTF">2014-04-16T10:34:32Z</dcterms:modified>
</cp:coreProperties>
</file>