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4" r:id="rId8"/>
    <p:sldId id="265" r:id="rId9"/>
    <p:sldId id="269" r:id="rId10"/>
    <p:sldId id="273" r:id="rId11"/>
    <p:sldId id="266" r:id="rId12"/>
    <p:sldId id="267" r:id="rId13"/>
    <p:sldId id="277" r:id="rId14"/>
    <p:sldId id="276" r:id="rId15"/>
    <p:sldId id="275" r:id="rId16"/>
    <p:sldId id="274" r:id="rId17"/>
    <p:sldId id="272" r:id="rId18"/>
    <p:sldId id="271" r:id="rId19"/>
    <p:sldId id="270" r:id="rId20"/>
    <p:sldId id="260" r:id="rId21"/>
    <p:sldId id="261" r:id="rId22"/>
    <p:sldId id="268" r:id="rId23"/>
    <p:sldId id="278" r:id="rId24"/>
    <p:sldId id="281" r:id="rId25"/>
    <p:sldId id="279" r:id="rId26"/>
    <p:sldId id="280" r:id="rId27"/>
    <p:sldId id="283" r:id="rId28"/>
    <p:sldId id="282" r:id="rId29"/>
    <p:sldId id="284" r:id="rId30"/>
    <p:sldId id="285" r:id="rId31"/>
    <p:sldId id="286" r:id="rId32"/>
    <p:sldId id="287" r:id="rId33"/>
    <p:sldId id="288" r:id="rId34"/>
    <p:sldId id="289" r:id="rId35"/>
    <p:sldId id="290" r:id="rId36"/>
    <p:sldId id="292" r:id="rId37"/>
    <p:sldId id="291" r:id="rId38"/>
    <p:sldId id="296" r:id="rId39"/>
    <p:sldId id="295" r:id="rId40"/>
    <p:sldId id="294" r:id="rId41"/>
    <p:sldId id="293" r:id="rId42"/>
    <p:sldId id="29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ru-RU"/>
              <a:t>Образец заголовка</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7/9/2022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7/9/2022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ru-RU"/>
              <a:t>Образец заголовка</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ru-RU"/>
              <a:t>Образец заголовка</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7/9/2022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7/9/2022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7/9/2022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3A4D9A-B5E1-E2A3-317E-6BD3D7B0037C}"/>
              </a:ext>
            </a:extLst>
          </p:cNvPr>
          <p:cNvSpPr>
            <a:spLocks noGrp="1"/>
          </p:cNvSpPr>
          <p:nvPr>
            <p:ph type="ctrTitle"/>
          </p:nvPr>
        </p:nvSpPr>
        <p:spPr/>
        <p:txBody>
          <a:bodyPr/>
          <a:lstStyle/>
          <a:p>
            <a:r>
              <a:rPr lang="en-US" dirty="0"/>
              <a:t>OOP + SOLID</a:t>
            </a:r>
            <a:endParaRPr lang="ru-RU" dirty="0"/>
          </a:p>
        </p:txBody>
      </p:sp>
      <p:sp>
        <p:nvSpPr>
          <p:cNvPr id="3" name="Подзаголовок 2">
            <a:extLst>
              <a:ext uri="{FF2B5EF4-FFF2-40B4-BE49-F238E27FC236}">
                <a16:creationId xmlns:a16="http://schemas.microsoft.com/office/drawing/2014/main" id="{9D58A877-743B-0C79-B6DD-5B6D49B57047}"/>
              </a:ext>
            </a:extLst>
          </p:cNvPr>
          <p:cNvSpPr>
            <a:spLocks noGrp="1"/>
          </p:cNvSpPr>
          <p:nvPr>
            <p:ph type="subTitle" idx="1"/>
          </p:nvPr>
        </p:nvSpPr>
        <p:spPr/>
        <p:txBody>
          <a:bodyPr/>
          <a:lstStyle/>
          <a:p>
            <a:r>
              <a:rPr lang="en-US" dirty="0"/>
              <a:t>Object Orientated Programming</a:t>
            </a:r>
          </a:p>
          <a:p>
            <a:r>
              <a:rPr lang="en-US" dirty="0"/>
              <a:t>SOLID Principles </a:t>
            </a:r>
            <a:endParaRPr lang="ru-RU" dirty="0"/>
          </a:p>
        </p:txBody>
      </p:sp>
      <p:sp>
        <p:nvSpPr>
          <p:cNvPr id="5" name="Подзаголовок 2">
            <a:extLst>
              <a:ext uri="{FF2B5EF4-FFF2-40B4-BE49-F238E27FC236}">
                <a16:creationId xmlns:a16="http://schemas.microsoft.com/office/drawing/2014/main" id="{FB1800DA-8E0D-F518-85AF-C5C2F7702111}"/>
              </a:ext>
            </a:extLst>
          </p:cNvPr>
          <p:cNvSpPr txBox="1">
            <a:spLocks/>
          </p:cNvSpPr>
          <p:nvPr/>
        </p:nvSpPr>
        <p:spPr>
          <a:xfrm>
            <a:off x="4721277" y="5635477"/>
            <a:ext cx="3459437" cy="513654"/>
          </a:xfrm>
          <a:prstGeom prst="rect">
            <a:avLst/>
          </a:prstGeom>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pPr algn="l"/>
            <a:r>
              <a:rPr lang="en-US" dirty="0"/>
              <a:t>Nikolay </a:t>
            </a:r>
            <a:r>
              <a:rPr lang="en-US" dirty="0" err="1"/>
              <a:t>Tkachenko</a:t>
            </a:r>
            <a:endParaRPr lang="ru-RU" dirty="0"/>
          </a:p>
        </p:txBody>
      </p:sp>
    </p:spTree>
    <p:extLst>
      <p:ext uri="{BB962C8B-B14F-4D97-AF65-F5344CB8AC3E}">
        <p14:creationId xmlns:p14="http://schemas.microsoft.com/office/powerpoint/2010/main" val="1163297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831B9E-3B0D-ABA2-4047-A20934DD240C}"/>
              </a:ext>
            </a:extLst>
          </p:cNvPr>
          <p:cNvSpPr>
            <a:spLocks noGrp="1"/>
          </p:cNvSpPr>
          <p:nvPr>
            <p:ph type="title"/>
          </p:nvPr>
        </p:nvSpPr>
        <p:spPr>
          <a:xfrm>
            <a:off x="1371600" y="685800"/>
            <a:ext cx="9601200" cy="705255"/>
          </a:xfrm>
        </p:spPr>
        <p:txBody>
          <a:bodyPr/>
          <a:lstStyle/>
          <a:p>
            <a:r>
              <a:rPr lang="en-US" dirty="0"/>
              <a:t>Abstraction</a:t>
            </a:r>
            <a:endParaRPr lang="ru-RU" dirty="0"/>
          </a:p>
        </p:txBody>
      </p:sp>
      <p:pic>
        <p:nvPicPr>
          <p:cNvPr id="5" name="Рисунок 4">
            <a:extLst>
              <a:ext uri="{FF2B5EF4-FFF2-40B4-BE49-F238E27FC236}">
                <a16:creationId xmlns:a16="http://schemas.microsoft.com/office/drawing/2014/main" id="{A3F1FEDB-0401-7808-32C1-B71001339F84}"/>
              </a:ext>
            </a:extLst>
          </p:cNvPr>
          <p:cNvPicPr>
            <a:picLocks noChangeAspect="1"/>
          </p:cNvPicPr>
          <p:nvPr/>
        </p:nvPicPr>
        <p:blipFill>
          <a:blip r:embed="rId2"/>
          <a:stretch>
            <a:fillRect/>
          </a:stretch>
        </p:blipFill>
        <p:spPr>
          <a:xfrm>
            <a:off x="1371600" y="1906260"/>
            <a:ext cx="5915851" cy="2267266"/>
          </a:xfrm>
          <a:prstGeom prst="rect">
            <a:avLst/>
          </a:prstGeom>
        </p:spPr>
      </p:pic>
      <p:pic>
        <p:nvPicPr>
          <p:cNvPr id="7" name="Рисунок 6">
            <a:extLst>
              <a:ext uri="{FF2B5EF4-FFF2-40B4-BE49-F238E27FC236}">
                <a16:creationId xmlns:a16="http://schemas.microsoft.com/office/drawing/2014/main" id="{3146A62C-2B3C-7E05-3F53-F17D6496A79F}"/>
              </a:ext>
            </a:extLst>
          </p:cNvPr>
          <p:cNvPicPr>
            <a:picLocks noChangeAspect="1"/>
          </p:cNvPicPr>
          <p:nvPr/>
        </p:nvPicPr>
        <p:blipFill>
          <a:blip r:embed="rId3"/>
          <a:stretch>
            <a:fillRect/>
          </a:stretch>
        </p:blipFill>
        <p:spPr>
          <a:xfrm>
            <a:off x="6692088" y="3874872"/>
            <a:ext cx="4858428" cy="2610214"/>
          </a:xfrm>
          <a:prstGeom prst="rect">
            <a:avLst/>
          </a:prstGeom>
        </p:spPr>
      </p:pic>
    </p:spTree>
    <p:extLst>
      <p:ext uri="{BB962C8B-B14F-4D97-AF65-F5344CB8AC3E}">
        <p14:creationId xmlns:p14="http://schemas.microsoft.com/office/powerpoint/2010/main" val="161365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3DB555-085B-2F1A-58FE-CA3B97F5A43C}"/>
              </a:ext>
            </a:extLst>
          </p:cNvPr>
          <p:cNvSpPr>
            <a:spLocks noGrp="1"/>
          </p:cNvSpPr>
          <p:nvPr>
            <p:ph type="title"/>
          </p:nvPr>
        </p:nvSpPr>
        <p:spPr>
          <a:xfrm>
            <a:off x="1371600" y="685800"/>
            <a:ext cx="9601200" cy="753894"/>
          </a:xfrm>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Encapsulation</a:t>
            </a:r>
            <a:endParaRPr lang="ru-RU" dirty="0"/>
          </a:p>
        </p:txBody>
      </p:sp>
      <p:sp>
        <p:nvSpPr>
          <p:cNvPr id="3" name="Объект 2">
            <a:extLst>
              <a:ext uri="{FF2B5EF4-FFF2-40B4-BE49-F238E27FC236}">
                <a16:creationId xmlns:a16="http://schemas.microsoft.com/office/drawing/2014/main" id="{EF3BFB6E-B395-CE1E-482C-06EF5F92D4B1}"/>
              </a:ext>
            </a:extLst>
          </p:cNvPr>
          <p:cNvSpPr>
            <a:spLocks noGrp="1"/>
          </p:cNvSpPr>
          <p:nvPr>
            <p:ph idx="1"/>
          </p:nvPr>
        </p:nvSpPr>
        <p:spPr>
          <a:xfrm>
            <a:off x="1371600" y="1439694"/>
            <a:ext cx="9601200" cy="4427706"/>
          </a:xfrm>
        </p:spPr>
        <p:txBody>
          <a:bodyPr/>
          <a:lstStyle/>
          <a:p>
            <a:pPr marL="0" indent="0">
              <a:buNone/>
            </a:pPr>
            <a:r>
              <a:rPr lang="en-US" dirty="0"/>
              <a:t>Encapsulation is private instance variable and public accessor methods.</a:t>
            </a:r>
          </a:p>
          <a:p>
            <a:pPr marL="0" indent="0">
              <a:buNone/>
            </a:pPr>
            <a:r>
              <a:rPr lang="en-US" dirty="0"/>
              <a:t>What does it mean – encapsulation helps with data security, allowing you to protect the data stored in a class from system-wide access. As the name suggest, it safeguards the internal contents of a class like a capsule.</a:t>
            </a:r>
          </a:p>
          <a:p>
            <a:pPr marL="0" indent="0">
              <a:buNone/>
            </a:pPr>
            <a:r>
              <a:rPr lang="en-US" dirty="0"/>
              <a:t>You can implement encapsulation in java by making the fields (class variables) private and accessing them via their public getter and setter methods.</a:t>
            </a:r>
          </a:p>
          <a:p>
            <a:pPr marL="0" indent="0">
              <a:buNone/>
            </a:pPr>
            <a:r>
              <a:rPr lang="en-US" dirty="0"/>
              <a:t>Encapsulation in Java:</a:t>
            </a:r>
          </a:p>
          <a:p>
            <a:r>
              <a:rPr lang="en-US" dirty="0"/>
              <a:t>Restrict direct access to data members (fields) of a class</a:t>
            </a:r>
          </a:p>
          <a:p>
            <a:r>
              <a:rPr lang="en-US" dirty="0"/>
              <a:t>Fields are set to private</a:t>
            </a:r>
          </a:p>
          <a:p>
            <a:r>
              <a:rPr lang="en-US" dirty="0"/>
              <a:t>Each field has a getter and setter method</a:t>
            </a:r>
          </a:p>
          <a:p>
            <a:endParaRPr lang="ru-RU" dirty="0"/>
          </a:p>
        </p:txBody>
      </p:sp>
    </p:spTree>
    <p:extLst>
      <p:ext uri="{BB962C8B-B14F-4D97-AF65-F5344CB8AC3E}">
        <p14:creationId xmlns:p14="http://schemas.microsoft.com/office/powerpoint/2010/main" val="1256442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AF935F-94AD-776B-5B14-80B6F65BEDD2}"/>
              </a:ext>
            </a:extLst>
          </p:cNvPr>
          <p:cNvSpPr>
            <a:spLocks noGrp="1"/>
          </p:cNvSpPr>
          <p:nvPr>
            <p:ph type="title"/>
          </p:nvPr>
        </p:nvSpPr>
        <p:spPr>
          <a:xfrm>
            <a:off x="1371600" y="685800"/>
            <a:ext cx="9601200" cy="666345"/>
          </a:xfrm>
        </p:spPr>
        <p:txBody>
          <a:bodyPr>
            <a:normAutofit fontScale="90000"/>
          </a:bodyPr>
          <a:lstStyle/>
          <a:p>
            <a:r>
              <a:rPr lang="en-US" dirty="0"/>
              <a:t>Encapsulation</a:t>
            </a:r>
            <a:endParaRPr lang="ru-RU" dirty="0"/>
          </a:p>
        </p:txBody>
      </p:sp>
      <p:pic>
        <p:nvPicPr>
          <p:cNvPr id="5" name="Рисунок 4">
            <a:extLst>
              <a:ext uri="{FF2B5EF4-FFF2-40B4-BE49-F238E27FC236}">
                <a16:creationId xmlns:a16="http://schemas.microsoft.com/office/drawing/2014/main" id="{9EBAFA1D-D519-090B-DB50-E1FB1629DAEF}"/>
              </a:ext>
            </a:extLst>
          </p:cNvPr>
          <p:cNvPicPr>
            <a:picLocks noChangeAspect="1"/>
          </p:cNvPicPr>
          <p:nvPr/>
        </p:nvPicPr>
        <p:blipFill>
          <a:blip r:embed="rId2"/>
          <a:stretch>
            <a:fillRect/>
          </a:stretch>
        </p:blipFill>
        <p:spPr>
          <a:xfrm>
            <a:off x="1120825" y="1978385"/>
            <a:ext cx="5572903" cy="4029637"/>
          </a:xfrm>
          <a:prstGeom prst="rect">
            <a:avLst/>
          </a:prstGeom>
        </p:spPr>
      </p:pic>
      <p:pic>
        <p:nvPicPr>
          <p:cNvPr id="7" name="Рисунок 6">
            <a:extLst>
              <a:ext uri="{FF2B5EF4-FFF2-40B4-BE49-F238E27FC236}">
                <a16:creationId xmlns:a16="http://schemas.microsoft.com/office/drawing/2014/main" id="{C8CA9D57-F839-2749-0A88-F744F3BAC71B}"/>
              </a:ext>
            </a:extLst>
          </p:cNvPr>
          <p:cNvPicPr>
            <a:picLocks noChangeAspect="1"/>
          </p:cNvPicPr>
          <p:nvPr/>
        </p:nvPicPr>
        <p:blipFill>
          <a:blip r:embed="rId3"/>
          <a:stretch>
            <a:fillRect/>
          </a:stretch>
        </p:blipFill>
        <p:spPr>
          <a:xfrm>
            <a:off x="6940445" y="1978385"/>
            <a:ext cx="4887007" cy="3915321"/>
          </a:xfrm>
          <a:prstGeom prst="rect">
            <a:avLst/>
          </a:prstGeom>
        </p:spPr>
      </p:pic>
    </p:spTree>
    <p:extLst>
      <p:ext uri="{BB962C8B-B14F-4D97-AF65-F5344CB8AC3E}">
        <p14:creationId xmlns:p14="http://schemas.microsoft.com/office/powerpoint/2010/main" val="2975211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95F5C8-FEB7-257E-8ED1-90F11D5FEB21}"/>
              </a:ext>
            </a:extLst>
          </p:cNvPr>
          <p:cNvSpPr>
            <a:spLocks noGrp="1"/>
          </p:cNvSpPr>
          <p:nvPr>
            <p:ph type="title"/>
          </p:nvPr>
        </p:nvSpPr>
        <p:spPr>
          <a:xfrm>
            <a:off x="1371600" y="510702"/>
            <a:ext cx="9601200" cy="763621"/>
          </a:xfrm>
        </p:spPr>
        <p:txBody>
          <a:bodyPr/>
          <a:lstStyle/>
          <a:p>
            <a:r>
              <a:rPr lang="en-US" dirty="0"/>
              <a:t>Polymorphism</a:t>
            </a:r>
            <a:endParaRPr lang="ru-RU" dirty="0"/>
          </a:p>
        </p:txBody>
      </p:sp>
      <p:sp>
        <p:nvSpPr>
          <p:cNvPr id="3" name="Объект 2">
            <a:extLst>
              <a:ext uri="{FF2B5EF4-FFF2-40B4-BE49-F238E27FC236}">
                <a16:creationId xmlns:a16="http://schemas.microsoft.com/office/drawing/2014/main" id="{29A4BA7E-2BD6-2941-AA0A-DE7945D918D5}"/>
              </a:ext>
            </a:extLst>
          </p:cNvPr>
          <p:cNvSpPr>
            <a:spLocks noGrp="1"/>
          </p:cNvSpPr>
          <p:nvPr>
            <p:ph idx="1"/>
          </p:nvPr>
        </p:nvSpPr>
        <p:spPr>
          <a:xfrm>
            <a:off x="1371600" y="1449421"/>
            <a:ext cx="9601200" cy="4417979"/>
          </a:xfrm>
        </p:spPr>
        <p:txBody>
          <a:bodyPr>
            <a:normAutofit fontScale="92500" lnSpcReduction="20000"/>
          </a:bodyPr>
          <a:lstStyle/>
          <a:p>
            <a:pPr marL="0" indent="0">
              <a:buNone/>
            </a:pPr>
            <a:r>
              <a:rPr lang="en-US" dirty="0"/>
              <a:t>Polymorphism means one name many forms. It is further of two types — static and dynamic.</a:t>
            </a:r>
          </a:p>
          <a:p>
            <a:pPr marL="0" indent="0">
              <a:buNone/>
            </a:pPr>
            <a:r>
              <a:rPr lang="en-US" dirty="0"/>
              <a:t>Static polymorphism is achieved using method overloading and dynamic polymorphism using method overriding. It is closely related to inheritance. We can write a code that works on the superclass, and it will work with any subclass type as well.</a:t>
            </a:r>
          </a:p>
          <a:p>
            <a:pPr marL="0" indent="0">
              <a:buNone/>
            </a:pPr>
            <a:r>
              <a:rPr lang="en-US" dirty="0"/>
              <a:t>What does it mean – polymorphism refers to the ability to perform a certain action in different ways. In Java, polymorphism can take two forms: method overloading and method overriding</a:t>
            </a:r>
          </a:p>
          <a:p>
            <a:pPr marL="0" indent="0">
              <a:buNone/>
            </a:pPr>
            <a:r>
              <a:rPr lang="en-US" dirty="0"/>
              <a:t>Polymorphism in Java:</a:t>
            </a:r>
          </a:p>
          <a:p>
            <a:r>
              <a:rPr lang="en-US" dirty="0"/>
              <a:t>The same method name is used several times</a:t>
            </a:r>
          </a:p>
          <a:p>
            <a:r>
              <a:rPr lang="en-US" dirty="0"/>
              <a:t>Different methods of the same name can be called from an object</a:t>
            </a:r>
          </a:p>
          <a:p>
            <a:r>
              <a:rPr lang="en-US" dirty="0"/>
              <a:t>All Java object can be considered polymorphic (at the minimum, they are of their own type and instance of the Object class)</a:t>
            </a:r>
          </a:p>
          <a:p>
            <a:r>
              <a:rPr lang="en-US" dirty="0"/>
              <a:t>Static polymorphism in Java is implemented by method overloading</a:t>
            </a:r>
          </a:p>
          <a:p>
            <a:r>
              <a:rPr lang="en-US" dirty="0"/>
              <a:t>Dynamic polymorphism in Java is implemented by method overriding </a:t>
            </a:r>
          </a:p>
          <a:p>
            <a:endParaRPr lang="ru-RU" dirty="0"/>
          </a:p>
        </p:txBody>
      </p:sp>
    </p:spTree>
    <p:extLst>
      <p:ext uri="{BB962C8B-B14F-4D97-AF65-F5344CB8AC3E}">
        <p14:creationId xmlns:p14="http://schemas.microsoft.com/office/powerpoint/2010/main" val="3445668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143DC4-AE5C-F3CF-9A0F-879ECAADE70F}"/>
              </a:ext>
            </a:extLst>
          </p:cNvPr>
          <p:cNvSpPr>
            <a:spLocks noGrp="1"/>
          </p:cNvSpPr>
          <p:nvPr>
            <p:ph type="title"/>
          </p:nvPr>
        </p:nvSpPr>
        <p:spPr>
          <a:xfrm>
            <a:off x="1371600" y="685800"/>
            <a:ext cx="9601200" cy="831715"/>
          </a:xfrm>
        </p:spPr>
        <p:txBody>
          <a:bodyPr/>
          <a:lstStyle/>
          <a:p>
            <a:r>
              <a:rPr lang="en-US" dirty="0"/>
              <a:t>Polymorphism</a:t>
            </a:r>
            <a:endParaRPr lang="ru-RU" dirty="0"/>
          </a:p>
        </p:txBody>
      </p:sp>
      <p:sp>
        <p:nvSpPr>
          <p:cNvPr id="3" name="Объект 2">
            <a:extLst>
              <a:ext uri="{FF2B5EF4-FFF2-40B4-BE49-F238E27FC236}">
                <a16:creationId xmlns:a16="http://schemas.microsoft.com/office/drawing/2014/main" id="{8E8FA567-6B72-EC37-D34D-CB1983E21E9D}"/>
              </a:ext>
            </a:extLst>
          </p:cNvPr>
          <p:cNvSpPr>
            <a:spLocks noGrp="1"/>
          </p:cNvSpPr>
          <p:nvPr>
            <p:ph idx="1"/>
          </p:nvPr>
        </p:nvSpPr>
        <p:spPr>
          <a:xfrm>
            <a:off x="1371600" y="1517515"/>
            <a:ext cx="9601200" cy="476655"/>
          </a:xfrm>
        </p:spPr>
        <p:txBody>
          <a:bodyPr/>
          <a:lstStyle/>
          <a:p>
            <a:pPr marL="0" indent="0">
              <a:buNone/>
            </a:pPr>
            <a:r>
              <a:rPr lang="en-US" dirty="0"/>
              <a:t>Method overloading example.</a:t>
            </a:r>
            <a:endParaRPr lang="ru-RU" dirty="0"/>
          </a:p>
        </p:txBody>
      </p:sp>
      <p:pic>
        <p:nvPicPr>
          <p:cNvPr id="4" name="Рисунок 3">
            <a:extLst>
              <a:ext uri="{FF2B5EF4-FFF2-40B4-BE49-F238E27FC236}">
                <a16:creationId xmlns:a16="http://schemas.microsoft.com/office/drawing/2014/main" id="{3F9872C0-A622-329B-A928-E2AD9B880BFE}"/>
              </a:ext>
            </a:extLst>
          </p:cNvPr>
          <p:cNvPicPr>
            <a:picLocks noChangeAspect="1"/>
          </p:cNvPicPr>
          <p:nvPr/>
        </p:nvPicPr>
        <p:blipFill>
          <a:blip r:embed="rId2"/>
          <a:stretch>
            <a:fillRect/>
          </a:stretch>
        </p:blipFill>
        <p:spPr>
          <a:xfrm>
            <a:off x="1219200" y="1916398"/>
            <a:ext cx="10754276" cy="4834547"/>
          </a:xfrm>
          <a:prstGeom prst="rect">
            <a:avLst/>
          </a:prstGeom>
        </p:spPr>
      </p:pic>
    </p:spTree>
    <p:extLst>
      <p:ext uri="{BB962C8B-B14F-4D97-AF65-F5344CB8AC3E}">
        <p14:creationId xmlns:p14="http://schemas.microsoft.com/office/powerpoint/2010/main" val="3326413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049B17-5A3C-EF4C-C6E4-BB7B259AF9D0}"/>
              </a:ext>
            </a:extLst>
          </p:cNvPr>
          <p:cNvSpPr>
            <a:spLocks noGrp="1"/>
          </p:cNvSpPr>
          <p:nvPr>
            <p:ph type="title"/>
          </p:nvPr>
        </p:nvSpPr>
        <p:spPr>
          <a:xfrm>
            <a:off x="1371600" y="685800"/>
            <a:ext cx="9601200" cy="676072"/>
          </a:xfrm>
        </p:spPr>
        <p:txBody>
          <a:bodyPr>
            <a:normAutofit fontScale="90000"/>
          </a:bodyPr>
          <a:lstStyle/>
          <a:p>
            <a:r>
              <a:rPr lang="en-US" dirty="0"/>
              <a:t>Polymorphism</a:t>
            </a:r>
            <a:endParaRPr lang="ru-RU" dirty="0"/>
          </a:p>
        </p:txBody>
      </p:sp>
      <p:sp>
        <p:nvSpPr>
          <p:cNvPr id="3" name="Объект 2">
            <a:extLst>
              <a:ext uri="{FF2B5EF4-FFF2-40B4-BE49-F238E27FC236}">
                <a16:creationId xmlns:a16="http://schemas.microsoft.com/office/drawing/2014/main" id="{7249557E-B2CF-08F8-8817-868F9B947690}"/>
              </a:ext>
            </a:extLst>
          </p:cNvPr>
          <p:cNvSpPr>
            <a:spLocks noGrp="1"/>
          </p:cNvSpPr>
          <p:nvPr>
            <p:ph idx="1"/>
          </p:nvPr>
        </p:nvSpPr>
        <p:spPr>
          <a:xfrm>
            <a:off x="1371600" y="1459150"/>
            <a:ext cx="9601200" cy="525293"/>
          </a:xfrm>
        </p:spPr>
        <p:txBody>
          <a:bodyPr/>
          <a:lstStyle/>
          <a:p>
            <a:pPr marL="0" indent="0">
              <a:buNone/>
            </a:pPr>
            <a:r>
              <a:rPr lang="en-US" dirty="0"/>
              <a:t>Method overriding example</a:t>
            </a:r>
            <a:endParaRPr lang="ru-RU" dirty="0"/>
          </a:p>
        </p:txBody>
      </p:sp>
      <p:pic>
        <p:nvPicPr>
          <p:cNvPr id="7" name="Рисунок 6">
            <a:extLst>
              <a:ext uri="{FF2B5EF4-FFF2-40B4-BE49-F238E27FC236}">
                <a16:creationId xmlns:a16="http://schemas.microsoft.com/office/drawing/2014/main" id="{A42C975A-4811-5624-C543-C8FBC2EE0134}"/>
              </a:ext>
            </a:extLst>
          </p:cNvPr>
          <p:cNvPicPr>
            <a:picLocks noChangeAspect="1"/>
          </p:cNvPicPr>
          <p:nvPr/>
        </p:nvPicPr>
        <p:blipFill>
          <a:blip r:embed="rId2"/>
          <a:stretch>
            <a:fillRect/>
          </a:stretch>
        </p:blipFill>
        <p:spPr>
          <a:xfrm>
            <a:off x="1259026" y="1984443"/>
            <a:ext cx="5336327" cy="4480751"/>
          </a:xfrm>
          <a:prstGeom prst="rect">
            <a:avLst/>
          </a:prstGeom>
        </p:spPr>
      </p:pic>
      <p:pic>
        <p:nvPicPr>
          <p:cNvPr id="5" name="Рисунок 4">
            <a:extLst>
              <a:ext uri="{FF2B5EF4-FFF2-40B4-BE49-F238E27FC236}">
                <a16:creationId xmlns:a16="http://schemas.microsoft.com/office/drawing/2014/main" id="{665B48F3-B131-F39B-E3A8-5113CB426638}"/>
              </a:ext>
            </a:extLst>
          </p:cNvPr>
          <p:cNvPicPr>
            <a:picLocks noChangeAspect="1"/>
          </p:cNvPicPr>
          <p:nvPr/>
        </p:nvPicPr>
        <p:blipFill>
          <a:blip r:embed="rId3"/>
          <a:stretch>
            <a:fillRect/>
          </a:stretch>
        </p:blipFill>
        <p:spPr>
          <a:xfrm>
            <a:off x="5058382" y="3623555"/>
            <a:ext cx="6893734" cy="938138"/>
          </a:xfrm>
          <a:prstGeom prst="rect">
            <a:avLst/>
          </a:prstGeom>
        </p:spPr>
      </p:pic>
    </p:spTree>
    <p:extLst>
      <p:ext uri="{BB962C8B-B14F-4D97-AF65-F5344CB8AC3E}">
        <p14:creationId xmlns:p14="http://schemas.microsoft.com/office/powerpoint/2010/main" val="3189291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AAA9A6-7069-442D-FD2A-7FDC62E1D98A}"/>
              </a:ext>
            </a:extLst>
          </p:cNvPr>
          <p:cNvSpPr>
            <a:spLocks noGrp="1"/>
          </p:cNvSpPr>
          <p:nvPr>
            <p:ph type="title"/>
          </p:nvPr>
        </p:nvSpPr>
        <p:spPr>
          <a:xfrm>
            <a:off x="1371600" y="685800"/>
            <a:ext cx="9601200" cy="831715"/>
          </a:xfrm>
        </p:spPr>
        <p:txBody>
          <a:bodyPr/>
          <a:lstStyle/>
          <a:p>
            <a:r>
              <a:rPr lang="en-US" dirty="0"/>
              <a:t>Polymorphism</a:t>
            </a:r>
            <a:endParaRPr lang="ru-RU" dirty="0"/>
          </a:p>
        </p:txBody>
      </p:sp>
      <p:pic>
        <p:nvPicPr>
          <p:cNvPr id="9" name="Рисунок 8">
            <a:extLst>
              <a:ext uri="{FF2B5EF4-FFF2-40B4-BE49-F238E27FC236}">
                <a16:creationId xmlns:a16="http://schemas.microsoft.com/office/drawing/2014/main" id="{79CC01F5-D988-20FA-D820-89C4F5F876E6}"/>
              </a:ext>
            </a:extLst>
          </p:cNvPr>
          <p:cNvPicPr>
            <a:picLocks noChangeAspect="1"/>
          </p:cNvPicPr>
          <p:nvPr/>
        </p:nvPicPr>
        <p:blipFill>
          <a:blip r:embed="rId2"/>
          <a:stretch>
            <a:fillRect/>
          </a:stretch>
        </p:blipFill>
        <p:spPr>
          <a:xfrm>
            <a:off x="1133816" y="1781100"/>
            <a:ext cx="4203002" cy="3529132"/>
          </a:xfrm>
          <a:prstGeom prst="rect">
            <a:avLst/>
          </a:prstGeom>
        </p:spPr>
      </p:pic>
      <p:pic>
        <p:nvPicPr>
          <p:cNvPr id="11" name="Рисунок 10">
            <a:extLst>
              <a:ext uri="{FF2B5EF4-FFF2-40B4-BE49-F238E27FC236}">
                <a16:creationId xmlns:a16="http://schemas.microsoft.com/office/drawing/2014/main" id="{3B36940F-82F3-56A3-19C1-45CA6EF5C6D4}"/>
              </a:ext>
            </a:extLst>
          </p:cNvPr>
          <p:cNvPicPr>
            <a:picLocks noChangeAspect="1"/>
          </p:cNvPicPr>
          <p:nvPr/>
        </p:nvPicPr>
        <p:blipFill>
          <a:blip r:embed="rId3"/>
          <a:stretch>
            <a:fillRect/>
          </a:stretch>
        </p:blipFill>
        <p:spPr>
          <a:xfrm>
            <a:off x="6450490" y="1392572"/>
            <a:ext cx="4743006" cy="5201174"/>
          </a:xfrm>
          <a:prstGeom prst="rect">
            <a:avLst/>
          </a:prstGeom>
        </p:spPr>
      </p:pic>
    </p:spTree>
    <p:extLst>
      <p:ext uri="{BB962C8B-B14F-4D97-AF65-F5344CB8AC3E}">
        <p14:creationId xmlns:p14="http://schemas.microsoft.com/office/powerpoint/2010/main" val="4238919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D1CDBE-9949-5A17-9D0E-B3222C0EBF01}"/>
              </a:ext>
            </a:extLst>
          </p:cNvPr>
          <p:cNvSpPr>
            <a:spLocks noGrp="1"/>
          </p:cNvSpPr>
          <p:nvPr>
            <p:ph type="title"/>
          </p:nvPr>
        </p:nvSpPr>
        <p:spPr>
          <a:xfrm>
            <a:off x="1371600" y="685800"/>
            <a:ext cx="9601200" cy="715161"/>
          </a:xfrm>
        </p:spPr>
        <p:txBody>
          <a:bodyPr/>
          <a:lstStyle/>
          <a:p>
            <a:r>
              <a:rPr lang="en-US" dirty="0"/>
              <a:t>Association</a:t>
            </a:r>
            <a:endParaRPr lang="ru-RU" dirty="0"/>
          </a:p>
        </p:txBody>
      </p:sp>
      <p:sp>
        <p:nvSpPr>
          <p:cNvPr id="3" name="Объект 2">
            <a:extLst>
              <a:ext uri="{FF2B5EF4-FFF2-40B4-BE49-F238E27FC236}">
                <a16:creationId xmlns:a16="http://schemas.microsoft.com/office/drawing/2014/main" id="{C42B9182-C422-9D03-3E8C-3FB471BEE0F5}"/>
              </a:ext>
            </a:extLst>
          </p:cNvPr>
          <p:cNvSpPr>
            <a:spLocks noGrp="1"/>
          </p:cNvSpPr>
          <p:nvPr>
            <p:ph idx="1"/>
          </p:nvPr>
        </p:nvSpPr>
        <p:spPr>
          <a:xfrm>
            <a:off x="1371600" y="1400961"/>
            <a:ext cx="9601200" cy="4466439"/>
          </a:xfrm>
        </p:spPr>
        <p:txBody>
          <a:bodyPr>
            <a:normAutofit lnSpcReduction="10000"/>
          </a:bodyPr>
          <a:lstStyle/>
          <a:p>
            <a:pPr marL="0" indent="0">
              <a:buNone/>
            </a:pPr>
            <a:r>
              <a:rPr lang="en-US" dirty="0"/>
              <a:t>Association is a weak relationship between objects otherwise unrelated objects. An association is a «using» relationship between two or more objects in which the objects have their own lifetime and there is no owner.</a:t>
            </a:r>
          </a:p>
          <a:p>
            <a:pPr marL="0" indent="0">
              <a:buNone/>
            </a:pPr>
            <a:r>
              <a:rPr lang="en-US" dirty="0"/>
              <a:t>What does it mean – Association means act of establishing a relationship between two unrelated classes. For example, when you declare two fields of different types (Service Robot and Military Robots) within the same class and make them interact with each other, you have created an association. Another example, imagine the relationship between a Service Robot and a Factory. A Factory can be associated with multiple Service Robots. At the same time, one Service Robot can work multiple Factories.</a:t>
            </a:r>
          </a:p>
          <a:p>
            <a:pPr marL="0" indent="0">
              <a:buNone/>
            </a:pPr>
            <a:r>
              <a:rPr lang="en-US" dirty="0"/>
              <a:t>Association in Java:</a:t>
            </a:r>
          </a:p>
          <a:p>
            <a:r>
              <a:rPr lang="en-US" dirty="0"/>
              <a:t>Two separate classes are associated through their objects</a:t>
            </a:r>
          </a:p>
          <a:p>
            <a:r>
              <a:rPr lang="en-US" dirty="0"/>
              <a:t>The two classes are unrelated, each can exist without the other one</a:t>
            </a:r>
          </a:p>
          <a:p>
            <a:r>
              <a:rPr lang="en-US" dirty="0"/>
              <a:t>Can be a one-to-one, one-to-many, manty-to-one, many-to-many relationship</a:t>
            </a:r>
          </a:p>
          <a:p>
            <a:endParaRPr lang="ru-RU" dirty="0"/>
          </a:p>
        </p:txBody>
      </p:sp>
    </p:spTree>
    <p:extLst>
      <p:ext uri="{BB962C8B-B14F-4D97-AF65-F5344CB8AC3E}">
        <p14:creationId xmlns:p14="http://schemas.microsoft.com/office/powerpoint/2010/main" val="3587541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3C0F97-C748-0BF0-8BDC-B14041ECE644}"/>
              </a:ext>
            </a:extLst>
          </p:cNvPr>
          <p:cNvSpPr>
            <a:spLocks noGrp="1"/>
          </p:cNvSpPr>
          <p:nvPr>
            <p:ph type="title"/>
          </p:nvPr>
        </p:nvSpPr>
        <p:spPr>
          <a:xfrm>
            <a:off x="1371600" y="685800"/>
            <a:ext cx="9601200" cy="757106"/>
          </a:xfrm>
        </p:spPr>
        <p:txBody>
          <a:bodyPr/>
          <a:lstStyle/>
          <a:p>
            <a:r>
              <a:rPr lang="en-US" dirty="0"/>
              <a:t>Aggregation</a:t>
            </a:r>
            <a:endParaRPr lang="ru-RU" dirty="0"/>
          </a:p>
        </p:txBody>
      </p:sp>
      <p:sp>
        <p:nvSpPr>
          <p:cNvPr id="3" name="Объект 2">
            <a:extLst>
              <a:ext uri="{FF2B5EF4-FFF2-40B4-BE49-F238E27FC236}">
                <a16:creationId xmlns:a16="http://schemas.microsoft.com/office/drawing/2014/main" id="{DFF31C20-8DDE-25B5-5841-F73DC641143E}"/>
              </a:ext>
            </a:extLst>
          </p:cNvPr>
          <p:cNvSpPr>
            <a:spLocks noGrp="1"/>
          </p:cNvSpPr>
          <p:nvPr>
            <p:ph idx="1"/>
          </p:nvPr>
        </p:nvSpPr>
        <p:spPr>
          <a:xfrm>
            <a:off x="1371600" y="1442906"/>
            <a:ext cx="9601200" cy="4424494"/>
          </a:xfrm>
        </p:spPr>
        <p:txBody>
          <a:bodyPr>
            <a:normAutofit lnSpcReduction="10000"/>
          </a:bodyPr>
          <a:lstStyle/>
          <a:p>
            <a:pPr marL="0" indent="0">
              <a:buNone/>
            </a:pPr>
            <a:r>
              <a:rPr lang="en-US" dirty="0"/>
              <a:t>Aggregation is defined as a relation that exists between two or more two objects which individually have their own individual life cycle along with the ownership.</a:t>
            </a:r>
          </a:p>
          <a:p>
            <a:pPr marL="0" indent="0">
              <a:buNone/>
            </a:pPr>
            <a:r>
              <a:rPr lang="en-US" dirty="0"/>
              <a:t>What does it mean – Aggregation is a narrower kind of association. It occurs when there’s a one-way (HAS-A) relationship between the two classes we associate through their objects.</a:t>
            </a:r>
          </a:p>
          <a:p>
            <a:pPr marL="0" indent="0">
              <a:buNone/>
            </a:pPr>
            <a:r>
              <a:rPr lang="en-US" dirty="0"/>
              <a:t>For example, every Weapon has a robot, but the Robot doesn’t necessarily have a Weapon. When you declare the Weapon class, you can create a field of the Robot type that shows which Robot the Weapon belongs to. Then, when you instantiate a new Weapon object, you can access the data stored in the related Robot as well.</a:t>
            </a:r>
          </a:p>
          <a:p>
            <a:pPr marL="0" indent="0">
              <a:buNone/>
            </a:pPr>
            <a:r>
              <a:rPr lang="en-US" dirty="0"/>
              <a:t>Aggregation in Java:</a:t>
            </a:r>
          </a:p>
          <a:p>
            <a:r>
              <a:rPr lang="en-US" dirty="0"/>
              <a:t>One-directional association</a:t>
            </a:r>
          </a:p>
          <a:p>
            <a:r>
              <a:rPr lang="en-US" dirty="0"/>
              <a:t>Represents a HAS-A relationship between two classes/objects</a:t>
            </a:r>
          </a:p>
          <a:p>
            <a:r>
              <a:rPr lang="en-US" dirty="0"/>
              <a:t>Only one class/object is dependent on the other</a:t>
            </a:r>
          </a:p>
          <a:p>
            <a:endParaRPr lang="ru-RU" dirty="0"/>
          </a:p>
        </p:txBody>
      </p:sp>
    </p:spTree>
    <p:extLst>
      <p:ext uri="{BB962C8B-B14F-4D97-AF65-F5344CB8AC3E}">
        <p14:creationId xmlns:p14="http://schemas.microsoft.com/office/powerpoint/2010/main" val="1179599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5C8F9D-27B6-9032-B551-53FA768B986E}"/>
              </a:ext>
            </a:extLst>
          </p:cNvPr>
          <p:cNvSpPr>
            <a:spLocks noGrp="1"/>
          </p:cNvSpPr>
          <p:nvPr>
            <p:ph type="title"/>
          </p:nvPr>
        </p:nvSpPr>
        <p:spPr>
          <a:xfrm>
            <a:off x="1371600" y="685800"/>
            <a:ext cx="9601200" cy="673217"/>
          </a:xfrm>
        </p:spPr>
        <p:txBody>
          <a:bodyPr>
            <a:normAutofit fontScale="90000"/>
          </a:bodyPr>
          <a:lstStyle/>
          <a:p>
            <a:r>
              <a:rPr lang="en-US" dirty="0"/>
              <a:t>Composition </a:t>
            </a:r>
            <a:endParaRPr lang="ru-RU" dirty="0"/>
          </a:p>
        </p:txBody>
      </p:sp>
      <p:sp>
        <p:nvSpPr>
          <p:cNvPr id="3" name="Объект 2">
            <a:extLst>
              <a:ext uri="{FF2B5EF4-FFF2-40B4-BE49-F238E27FC236}">
                <a16:creationId xmlns:a16="http://schemas.microsoft.com/office/drawing/2014/main" id="{B873CB1C-EE4D-E1E5-A4ED-0CB5879C5951}"/>
              </a:ext>
            </a:extLst>
          </p:cNvPr>
          <p:cNvSpPr>
            <a:spLocks noGrp="1"/>
          </p:cNvSpPr>
          <p:nvPr>
            <p:ph idx="1"/>
          </p:nvPr>
        </p:nvSpPr>
        <p:spPr>
          <a:xfrm>
            <a:off x="1371600" y="1359017"/>
            <a:ext cx="9601200" cy="4924337"/>
          </a:xfrm>
        </p:spPr>
        <p:txBody>
          <a:bodyPr>
            <a:normAutofit/>
          </a:bodyPr>
          <a:lstStyle/>
          <a:p>
            <a:pPr marL="0" indent="0">
              <a:buNone/>
            </a:pPr>
            <a:r>
              <a:rPr lang="en-US" dirty="0"/>
              <a:t>Composition is a form of association that occurs when an object's life is tightly bound to another object's life.</a:t>
            </a:r>
          </a:p>
          <a:p>
            <a:pPr marL="0" indent="0">
              <a:buNone/>
            </a:pPr>
            <a:r>
              <a:rPr lang="en-US" dirty="0"/>
              <a:t>What does it mean – Composition is a stricter form of aggregation. It Occurs when the two classes you associate are mutually dependent and can’t exist without each other.</a:t>
            </a:r>
          </a:p>
          <a:p>
            <a:pPr marL="0" indent="0">
              <a:buNone/>
            </a:pPr>
            <a:r>
              <a:rPr lang="en-US" dirty="0"/>
              <a:t>For example, take a Robot and a Reactor class. A Robot cannot run without a Reactor, while the Reactor also can’t function without being built into the Robot. This kind of relationship between objects is also called a PART-OF relationship.</a:t>
            </a:r>
          </a:p>
          <a:p>
            <a:pPr marL="0" indent="0">
              <a:buNone/>
            </a:pPr>
            <a:r>
              <a:rPr lang="en-US" dirty="0"/>
              <a:t>Composition in Java:</a:t>
            </a:r>
          </a:p>
          <a:p>
            <a:r>
              <a:rPr lang="en-US" dirty="0"/>
              <a:t>A restricted form of aggregation</a:t>
            </a:r>
          </a:p>
          <a:p>
            <a:r>
              <a:rPr lang="en-US" dirty="0"/>
              <a:t>Represents a PART-OF relationship between two classes/objects</a:t>
            </a:r>
          </a:p>
          <a:p>
            <a:r>
              <a:rPr lang="en-US" dirty="0"/>
              <a:t>Both classes/objects are dependent on each other</a:t>
            </a:r>
          </a:p>
          <a:p>
            <a:r>
              <a:rPr lang="en-US" dirty="0"/>
              <a:t>If one class/object ceases to exist, the other can’t survive alone</a:t>
            </a:r>
          </a:p>
          <a:p>
            <a:endParaRPr lang="ru-RU" dirty="0"/>
          </a:p>
        </p:txBody>
      </p:sp>
    </p:spTree>
    <p:extLst>
      <p:ext uri="{BB962C8B-B14F-4D97-AF65-F5344CB8AC3E}">
        <p14:creationId xmlns:p14="http://schemas.microsoft.com/office/powerpoint/2010/main" val="3481611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C28584-A82F-53E1-B2B2-91E8963F3F88}"/>
              </a:ext>
            </a:extLst>
          </p:cNvPr>
          <p:cNvSpPr>
            <a:spLocks noGrp="1"/>
          </p:cNvSpPr>
          <p:nvPr>
            <p:ph type="title"/>
          </p:nvPr>
        </p:nvSpPr>
        <p:spPr>
          <a:xfrm>
            <a:off x="1371600" y="685800"/>
            <a:ext cx="9601200" cy="933275"/>
          </a:xfrm>
        </p:spPr>
        <p:txBody>
          <a:bodyPr/>
          <a:lstStyle/>
          <a:p>
            <a:r>
              <a:rPr lang="en-US" dirty="0"/>
              <a:t>What is OOP?</a:t>
            </a:r>
            <a:endParaRPr lang="ru-RU" dirty="0"/>
          </a:p>
        </p:txBody>
      </p:sp>
      <p:sp>
        <p:nvSpPr>
          <p:cNvPr id="3" name="Объект 2">
            <a:extLst>
              <a:ext uri="{FF2B5EF4-FFF2-40B4-BE49-F238E27FC236}">
                <a16:creationId xmlns:a16="http://schemas.microsoft.com/office/drawing/2014/main" id="{6990E48E-03D2-0EA6-095D-43781CE42D0D}"/>
              </a:ext>
            </a:extLst>
          </p:cNvPr>
          <p:cNvSpPr>
            <a:spLocks noGrp="1"/>
          </p:cNvSpPr>
          <p:nvPr>
            <p:ph idx="1"/>
          </p:nvPr>
        </p:nvSpPr>
        <p:spPr>
          <a:xfrm>
            <a:off x="1371600" y="1535185"/>
            <a:ext cx="9601200" cy="4332215"/>
          </a:xfrm>
        </p:spPr>
        <p:txBody>
          <a:bodyPr>
            <a:normAutofit lnSpcReduction="10000"/>
          </a:bodyPr>
          <a:lstStyle/>
          <a:p>
            <a:r>
              <a:rPr lang="en-US" dirty="0"/>
              <a:t>OOP (object-oriented programming) is programming paradigm based on the concept of objects. The objects can contain data and code. The data is fields or attributes or properties of object. The code is methods or procedures.</a:t>
            </a:r>
          </a:p>
          <a:p>
            <a:r>
              <a:rPr lang="en-US" dirty="0"/>
              <a:t>Abstraction is a mechanism to identify the main, most common characteristics of objects.</a:t>
            </a:r>
          </a:p>
          <a:p>
            <a:r>
              <a:rPr lang="en-US" dirty="0"/>
              <a:t>Encapsulation is a mechanism to restrict the ability to read and change data.</a:t>
            </a:r>
          </a:p>
          <a:p>
            <a:r>
              <a:rPr lang="en-US" dirty="0"/>
              <a:t>Inheritance is a mechanism that lets you describe a new class based on an existing (parent) class.</a:t>
            </a:r>
          </a:p>
          <a:p>
            <a:r>
              <a:rPr lang="en-US" dirty="0"/>
              <a:t>Polymorphism is a mechanism to work with several types as if they were the same type.  The change object’s behavior will be different depending on their type.</a:t>
            </a:r>
          </a:p>
          <a:p>
            <a:r>
              <a:rPr lang="en-US" dirty="0"/>
              <a:t>Abstraction, encapsulation, inheritance and polymorphism are the four main theoretical principles of object-oriented programming. But Java also works with three OOP concepts: association, aggregation and composition. </a:t>
            </a:r>
          </a:p>
          <a:p>
            <a:endParaRPr lang="ru-RU" dirty="0"/>
          </a:p>
        </p:txBody>
      </p:sp>
    </p:spTree>
    <p:extLst>
      <p:ext uri="{BB962C8B-B14F-4D97-AF65-F5344CB8AC3E}">
        <p14:creationId xmlns:p14="http://schemas.microsoft.com/office/powerpoint/2010/main" val="2637867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D76F2F-A422-5BBF-0B25-67FAB20B0015}"/>
              </a:ext>
            </a:extLst>
          </p:cNvPr>
          <p:cNvSpPr>
            <a:spLocks noGrp="1"/>
          </p:cNvSpPr>
          <p:nvPr>
            <p:ph type="title"/>
          </p:nvPr>
        </p:nvSpPr>
        <p:spPr>
          <a:xfrm>
            <a:off x="1371600" y="685800"/>
            <a:ext cx="9601200" cy="647700"/>
          </a:xfrm>
        </p:spPr>
        <p:txBody>
          <a:bodyPr>
            <a:normAutofit fontScale="90000"/>
          </a:bodyPr>
          <a:lstStyle/>
          <a:p>
            <a:r>
              <a:rPr lang="en-US" dirty="0"/>
              <a:t>DRY (Base class)</a:t>
            </a:r>
            <a:endParaRPr lang="ru-RU" dirty="0"/>
          </a:p>
        </p:txBody>
      </p:sp>
      <p:pic>
        <p:nvPicPr>
          <p:cNvPr id="4" name="Рисунок 3">
            <a:extLst>
              <a:ext uri="{FF2B5EF4-FFF2-40B4-BE49-F238E27FC236}">
                <a16:creationId xmlns:a16="http://schemas.microsoft.com/office/drawing/2014/main" id="{A2080925-8896-5CAC-E6C6-A7166EDBB37F}"/>
              </a:ext>
            </a:extLst>
          </p:cNvPr>
          <p:cNvPicPr>
            <a:picLocks noChangeAspect="1"/>
          </p:cNvPicPr>
          <p:nvPr/>
        </p:nvPicPr>
        <p:blipFill>
          <a:blip r:embed="rId2"/>
          <a:stretch>
            <a:fillRect/>
          </a:stretch>
        </p:blipFill>
        <p:spPr>
          <a:xfrm>
            <a:off x="2425700" y="1410652"/>
            <a:ext cx="6864215" cy="5268494"/>
          </a:xfrm>
          <a:prstGeom prst="rect">
            <a:avLst/>
          </a:prstGeom>
        </p:spPr>
      </p:pic>
    </p:spTree>
    <p:extLst>
      <p:ext uri="{BB962C8B-B14F-4D97-AF65-F5344CB8AC3E}">
        <p14:creationId xmlns:p14="http://schemas.microsoft.com/office/powerpoint/2010/main" val="3710089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800F08-F47B-385F-80D1-033E9D432990}"/>
              </a:ext>
            </a:extLst>
          </p:cNvPr>
          <p:cNvSpPr>
            <a:spLocks noGrp="1"/>
          </p:cNvSpPr>
          <p:nvPr>
            <p:ph type="title"/>
          </p:nvPr>
        </p:nvSpPr>
        <p:spPr>
          <a:xfrm>
            <a:off x="1371600" y="685800"/>
            <a:ext cx="9601200" cy="646889"/>
          </a:xfrm>
        </p:spPr>
        <p:txBody>
          <a:bodyPr>
            <a:normAutofit fontScale="90000"/>
          </a:bodyPr>
          <a:lstStyle/>
          <a:p>
            <a:r>
              <a:rPr lang="en-US" dirty="0"/>
              <a:t>DRY (Child classes)</a:t>
            </a:r>
            <a:endParaRPr lang="ru-RU" dirty="0"/>
          </a:p>
        </p:txBody>
      </p:sp>
      <p:pic>
        <p:nvPicPr>
          <p:cNvPr id="5" name="Рисунок 4">
            <a:extLst>
              <a:ext uri="{FF2B5EF4-FFF2-40B4-BE49-F238E27FC236}">
                <a16:creationId xmlns:a16="http://schemas.microsoft.com/office/drawing/2014/main" id="{C26298A6-4E11-5224-FA0D-D7A5270D588F}"/>
              </a:ext>
            </a:extLst>
          </p:cNvPr>
          <p:cNvPicPr>
            <a:picLocks noChangeAspect="1"/>
          </p:cNvPicPr>
          <p:nvPr/>
        </p:nvPicPr>
        <p:blipFill>
          <a:blip r:embed="rId2"/>
          <a:stretch>
            <a:fillRect/>
          </a:stretch>
        </p:blipFill>
        <p:spPr>
          <a:xfrm>
            <a:off x="1195695" y="1742840"/>
            <a:ext cx="4993131" cy="2926438"/>
          </a:xfrm>
          <a:prstGeom prst="rect">
            <a:avLst/>
          </a:prstGeom>
        </p:spPr>
      </p:pic>
      <p:pic>
        <p:nvPicPr>
          <p:cNvPr id="7" name="Рисунок 6">
            <a:extLst>
              <a:ext uri="{FF2B5EF4-FFF2-40B4-BE49-F238E27FC236}">
                <a16:creationId xmlns:a16="http://schemas.microsoft.com/office/drawing/2014/main" id="{B33C4563-BD2B-A7AF-05B8-E561292F72D6}"/>
              </a:ext>
            </a:extLst>
          </p:cNvPr>
          <p:cNvPicPr>
            <a:picLocks noChangeAspect="1"/>
          </p:cNvPicPr>
          <p:nvPr/>
        </p:nvPicPr>
        <p:blipFill>
          <a:blip r:embed="rId3"/>
          <a:stretch>
            <a:fillRect/>
          </a:stretch>
        </p:blipFill>
        <p:spPr>
          <a:xfrm>
            <a:off x="5611996" y="2843007"/>
            <a:ext cx="6338946" cy="3450788"/>
          </a:xfrm>
          <a:prstGeom prst="rect">
            <a:avLst/>
          </a:prstGeom>
        </p:spPr>
      </p:pic>
    </p:spTree>
    <p:extLst>
      <p:ext uri="{BB962C8B-B14F-4D97-AF65-F5344CB8AC3E}">
        <p14:creationId xmlns:p14="http://schemas.microsoft.com/office/powerpoint/2010/main" val="1833202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16AFEB-F0BB-D571-B930-27FBDC899B3A}"/>
              </a:ext>
            </a:extLst>
          </p:cNvPr>
          <p:cNvSpPr>
            <a:spLocks noGrp="1"/>
          </p:cNvSpPr>
          <p:nvPr>
            <p:ph type="title"/>
          </p:nvPr>
        </p:nvSpPr>
        <p:spPr>
          <a:xfrm>
            <a:off x="1371600" y="685800"/>
            <a:ext cx="9601200" cy="698383"/>
          </a:xfrm>
        </p:spPr>
        <p:txBody>
          <a:bodyPr/>
          <a:lstStyle/>
          <a:p>
            <a:r>
              <a:rPr lang="en-US" dirty="0"/>
              <a:t>SOLID</a:t>
            </a:r>
            <a:endParaRPr lang="ru-RU" dirty="0"/>
          </a:p>
        </p:txBody>
      </p:sp>
      <p:sp>
        <p:nvSpPr>
          <p:cNvPr id="3" name="Объект 2">
            <a:extLst>
              <a:ext uri="{FF2B5EF4-FFF2-40B4-BE49-F238E27FC236}">
                <a16:creationId xmlns:a16="http://schemas.microsoft.com/office/drawing/2014/main" id="{032EDD10-0F5D-80D7-5214-BD4F4382B171}"/>
              </a:ext>
            </a:extLst>
          </p:cNvPr>
          <p:cNvSpPr>
            <a:spLocks noGrp="1"/>
          </p:cNvSpPr>
          <p:nvPr>
            <p:ph idx="1"/>
          </p:nvPr>
        </p:nvSpPr>
        <p:spPr>
          <a:xfrm>
            <a:off x="1371600" y="1577130"/>
            <a:ext cx="9601200" cy="4290270"/>
          </a:xfrm>
        </p:spPr>
        <p:txBody>
          <a:bodyPr/>
          <a:lstStyle/>
          <a:p>
            <a:pPr marL="0" indent="0">
              <a:buNone/>
            </a:pPr>
            <a:r>
              <a:rPr lang="en-US" dirty="0"/>
              <a:t>SOLID is a mnemonic acronym for five design principles intended to make object-oriented designs more understandable, flexible, and maintainable.</a:t>
            </a:r>
          </a:p>
          <a:p>
            <a:r>
              <a:rPr lang="en-US" dirty="0"/>
              <a:t>S – SRP (Single Responsibility Principle)</a:t>
            </a:r>
          </a:p>
          <a:p>
            <a:r>
              <a:rPr lang="en-US" dirty="0"/>
              <a:t>O – OCP (Open-Closed Principle)</a:t>
            </a:r>
          </a:p>
          <a:p>
            <a:r>
              <a:rPr lang="en-US" dirty="0"/>
              <a:t>L – LSP (</a:t>
            </a:r>
            <a:r>
              <a:rPr lang="en-US" dirty="0" err="1"/>
              <a:t>Liskov</a:t>
            </a:r>
            <a:r>
              <a:rPr lang="en-US" dirty="0"/>
              <a:t> Substitution Principle)</a:t>
            </a:r>
          </a:p>
          <a:p>
            <a:r>
              <a:rPr lang="en-US" dirty="0"/>
              <a:t>I – ISP (Interface Segregation Principle)</a:t>
            </a:r>
          </a:p>
          <a:p>
            <a:r>
              <a:rPr lang="en-US" dirty="0"/>
              <a:t>D – DIP (Dependency Inversion Principle)</a:t>
            </a:r>
          </a:p>
          <a:p>
            <a:endParaRPr lang="ru-RU" dirty="0"/>
          </a:p>
        </p:txBody>
      </p:sp>
    </p:spTree>
    <p:extLst>
      <p:ext uri="{BB962C8B-B14F-4D97-AF65-F5344CB8AC3E}">
        <p14:creationId xmlns:p14="http://schemas.microsoft.com/office/powerpoint/2010/main" val="1512478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05A54A-2B02-F6BC-1124-B33E8515094A}"/>
              </a:ext>
            </a:extLst>
          </p:cNvPr>
          <p:cNvSpPr>
            <a:spLocks noGrp="1"/>
          </p:cNvSpPr>
          <p:nvPr>
            <p:ph type="title"/>
          </p:nvPr>
        </p:nvSpPr>
        <p:spPr>
          <a:xfrm>
            <a:off x="1371600" y="685800"/>
            <a:ext cx="9601200" cy="807440"/>
          </a:xfrm>
        </p:spPr>
        <p:txBody>
          <a:bodyPr/>
          <a:lstStyle/>
          <a:p>
            <a:r>
              <a:rPr lang="en-US" dirty="0"/>
              <a:t>S – SRP (Single Responsibility Principle)</a:t>
            </a:r>
            <a:endParaRPr lang="ru-RU" dirty="0"/>
          </a:p>
        </p:txBody>
      </p:sp>
      <p:sp>
        <p:nvSpPr>
          <p:cNvPr id="3" name="Объект 2">
            <a:extLst>
              <a:ext uri="{FF2B5EF4-FFF2-40B4-BE49-F238E27FC236}">
                <a16:creationId xmlns:a16="http://schemas.microsoft.com/office/drawing/2014/main" id="{E19BD144-4F79-4E1A-0C88-B778C430FA3F}"/>
              </a:ext>
            </a:extLst>
          </p:cNvPr>
          <p:cNvSpPr>
            <a:spLocks noGrp="1"/>
          </p:cNvSpPr>
          <p:nvPr>
            <p:ph idx="1"/>
          </p:nvPr>
        </p:nvSpPr>
        <p:spPr/>
        <p:txBody>
          <a:bodyPr/>
          <a:lstStyle/>
          <a:p>
            <a:pPr marL="0" indent="0">
              <a:buNone/>
            </a:pPr>
            <a:r>
              <a:rPr lang="en-US" dirty="0"/>
              <a:t>This principle states that a class should only have one responsibility. Furthermore, it should only have one reason to change.</a:t>
            </a:r>
          </a:p>
          <a:p>
            <a:pPr marL="0" indent="0">
              <a:buNone/>
            </a:pPr>
            <a:r>
              <a:rPr lang="en-US" dirty="0"/>
              <a:t>What does it mean – every class in Java should have a single job do. </a:t>
            </a:r>
          </a:p>
          <a:p>
            <a:pPr marL="0" indent="0">
              <a:buNone/>
            </a:pPr>
            <a:r>
              <a:rPr lang="en-US" dirty="0"/>
              <a:t>Below you can see an example of a Java class that does not follow the single responsibility principle.</a:t>
            </a:r>
          </a:p>
          <a:p>
            <a:pPr marL="0" indent="0">
              <a:buNone/>
            </a:pPr>
            <a:r>
              <a:rPr lang="en-US" dirty="0"/>
              <a:t>Here you can see an example of Java class that does follow the single responsibility principle. You can see that instead method class contains others classes with this methods. </a:t>
            </a:r>
            <a:endParaRPr lang="ru-RU" dirty="0"/>
          </a:p>
        </p:txBody>
      </p:sp>
    </p:spTree>
    <p:extLst>
      <p:ext uri="{BB962C8B-B14F-4D97-AF65-F5344CB8AC3E}">
        <p14:creationId xmlns:p14="http://schemas.microsoft.com/office/powerpoint/2010/main" val="1520194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277976-2F0E-C837-C143-26AE1E5A170C}"/>
              </a:ext>
            </a:extLst>
          </p:cNvPr>
          <p:cNvSpPr>
            <a:spLocks noGrp="1"/>
          </p:cNvSpPr>
          <p:nvPr>
            <p:ph type="title"/>
          </p:nvPr>
        </p:nvSpPr>
        <p:spPr>
          <a:xfrm>
            <a:off x="1371600" y="685800"/>
            <a:ext cx="9601200" cy="748717"/>
          </a:xfrm>
        </p:spPr>
        <p:txBody>
          <a:bodyPr/>
          <a:lstStyle/>
          <a:p>
            <a:r>
              <a:rPr lang="en-US" dirty="0"/>
              <a:t>S – SRP (Single Responsibility Principle)</a:t>
            </a:r>
            <a:endParaRPr lang="ru-RU" dirty="0"/>
          </a:p>
        </p:txBody>
      </p:sp>
      <p:sp>
        <p:nvSpPr>
          <p:cNvPr id="3" name="Объект 2">
            <a:extLst>
              <a:ext uri="{FF2B5EF4-FFF2-40B4-BE49-F238E27FC236}">
                <a16:creationId xmlns:a16="http://schemas.microsoft.com/office/drawing/2014/main" id="{5435E450-33E9-3C07-CAB4-06A216396F55}"/>
              </a:ext>
            </a:extLst>
          </p:cNvPr>
          <p:cNvSpPr>
            <a:spLocks noGrp="1"/>
          </p:cNvSpPr>
          <p:nvPr>
            <p:ph idx="1"/>
          </p:nvPr>
        </p:nvSpPr>
        <p:spPr>
          <a:xfrm>
            <a:off x="1371600" y="1434517"/>
            <a:ext cx="9601200" cy="423644"/>
          </a:xfrm>
        </p:spPr>
        <p:txBody>
          <a:bodyPr/>
          <a:lstStyle/>
          <a:p>
            <a:pPr marL="0" indent="0">
              <a:buNone/>
            </a:pPr>
            <a:r>
              <a:rPr lang="en-US" dirty="0"/>
              <a:t>Base class</a:t>
            </a:r>
            <a:endParaRPr lang="ru-RU" dirty="0"/>
          </a:p>
        </p:txBody>
      </p:sp>
      <p:pic>
        <p:nvPicPr>
          <p:cNvPr id="5" name="Рисунок 4">
            <a:extLst>
              <a:ext uri="{FF2B5EF4-FFF2-40B4-BE49-F238E27FC236}">
                <a16:creationId xmlns:a16="http://schemas.microsoft.com/office/drawing/2014/main" id="{672B1E64-B9F8-7883-B05C-A0FDCA4AAD75}"/>
              </a:ext>
            </a:extLst>
          </p:cNvPr>
          <p:cNvPicPr>
            <a:picLocks noChangeAspect="1"/>
          </p:cNvPicPr>
          <p:nvPr/>
        </p:nvPicPr>
        <p:blipFill>
          <a:blip r:embed="rId2"/>
          <a:stretch>
            <a:fillRect/>
          </a:stretch>
        </p:blipFill>
        <p:spPr>
          <a:xfrm>
            <a:off x="1371599" y="1858161"/>
            <a:ext cx="6765721" cy="4937148"/>
          </a:xfrm>
          <a:prstGeom prst="rect">
            <a:avLst/>
          </a:prstGeom>
        </p:spPr>
      </p:pic>
    </p:spTree>
    <p:extLst>
      <p:ext uri="{BB962C8B-B14F-4D97-AF65-F5344CB8AC3E}">
        <p14:creationId xmlns:p14="http://schemas.microsoft.com/office/powerpoint/2010/main" val="2874873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1D3BB5-DD00-718D-056D-7A1EF4865F1C}"/>
              </a:ext>
            </a:extLst>
          </p:cNvPr>
          <p:cNvSpPr>
            <a:spLocks noGrp="1"/>
          </p:cNvSpPr>
          <p:nvPr>
            <p:ph type="title"/>
          </p:nvPr>
        </p:nvSpPr>
        <p:spPr>
          <a:xfrm>
            <a:off x="1371600" y="685800"/>
            <a:ext cx="9601200" cy="765495"/>
          </a:xfrm>
        </p:spPr>
        <p:txBody>
          <a:bodyPr/>
          <a:lstStyle/>
          <a:p>
            <a:r>
              <a:rPr lang="en-US" dirty="0"/>
              <a:t>S – SRP (Single Responsibility Principle)</a:t>
            </a:r>
            <a:endParaRPr lang="ru-RU" dirty="0"/>
          </a:p>
        </p:txBody>
      </p:sp>
      <p:sp>
        <p:nvSpPr>
          <p:cNvPr id="3" name="Объект 2">
            <a:extLst>
              <a:ext uri="{FF2B5EF4-FFF2-40B4-BE49-F238E27FC236}">
                <a16:creationId xmlns:a16="http://schemas.microsoft.com/office/drawing/2014/main" id="{526B02E7-5C95-7E9B-87D3-4DD5B759BCEF}"/>
              </a:ext>
            </a:extLst>
          </p:cNvPr>
          <p:cNvSpPr>
            <a:spLocks noGrp="1"/>
          </p:cNvSpPr>
          <p:nvPr>
            <p:ph idx="1"/>
          </p:nvPr>
        </p:nvSpPr>
        <p:spPr>
          <a:xfrm>
            <a:off x="1371600" y="1451296"/>
            <a:ext cx="9601200" cy="478172"/>
          </a:xfrm>
        </p:spPr>
        <p:txBody>
          <a:bodyPr/>
          <a:lstStyle/>
          <a:p>
            <a:pPr marL="0" indent="0">
              <a:buNone/>
            </a:pPr>
            <a:r>
              <a:rPr lang="en-US" dirty="0"/>
              <a:t>Code without SRP</a:t>
            </a:r>
          </a:p>
        </p:txBody>
      </p:sp>
      <p:pic>
        <p:nvPicPr>
          <p:cNvPr id="5" name="Рисунок 4">
            <a:extLst>
              <a:ext uri="{FF2B5EF4-FFF2-40B4-BE49-F238E27FC236}">
                <a16:creationId xmlns:a16="http://schemas.microsoft.com/office/drawing/2014/main" id="{E5A798BD-7281-A691-F3AE-4F77896209B1}"/>
              </a:ext>
            </a:extLst>
          </p:cNvPr>
          <p:cNvPicPr>
            <a:picLocks noChangeAspect="1"/>
          </p:cNvPicPr>
          <p:nvPr/>
        </p:nvPicPr>
        <p:blipFill>
          <a:blip r:embed="rId2"/>
          <a:stretch>
            <a:fillRect/>
          </a:stretch>
        </p:blipFill>
        <p:spPr>
          <a:xfrm>
            <a:off x="4038607" y="1541589"/>
            <a:ext cx="6506354" cy="5191754"/>
          </a:xfrm>
          <a:prstGeom prst="rect">
            <a:avLst/>
          </a:prstGeom>
        </p:spPr>
      </p:pic>
    </p:spTree>
    <p:extLst>
      <p:ext uri="{BB962C8B-B14F-4D97-AF65-F5344CB8AC3E}">
        <p14:creationId xmlns:p14="http://schemas.microsoft.com/office/powerpoint/2010/main" val="393757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3B8B2C-973C-4E6B-D174-3DD9F406994E}"/>
              </a:ext>
            </a:extLst>
          </p:cNvPr>
          <p:cNvSpPr>
            <a:spLocks noGrp="1"/>
          </p:cNvSpPr>
          <p:nvPr>
            <p:ph type="title"/>
          </p:nvPr>
        </p:nvSpPr>
        <p:spPr>
          <a:xfrm>
            <a:off x="1371600" y="685800"/>
            <a:ext cx="9601200" cy="782273"/>
          </a:xfrm>
        </p:spPr>
        <p:txBody>
          <a:bodyPr/>
          <a:lstStyle/>
          <a:p>
            <a:r>
              <a:rPr lang="en-US" dirty="0"/>
              <a:t>S – SRP (Single Responsibility Principle)</a:t>
            </a:r>
            <a:endParaRPr lang="ru-RU" dirty="0"/>
          </a:p>
        </p:txBody>
      </p:sp>
      <p:sp>
        <p:nvSpPr>
          <p:cNvPr id="3" name="Объект 2">
            <a:extLst>
              <a:ext uri="{FF2B5EF4-FFF2-40B4-BE49-F238E27FC236}">
                <a16:creationId xmlns:a16="http://schemas.microsoft.com/office/drawing/2014/main" id="{68EF1FB7-03DB-3020-E13D-B237E7380523}"/>
              </a:ext>
            </a:extLst>
          </p:cNvPr>
          <p:cNvSpPr>
            <a:spLocks noGrp="1"/>
          </p:cNvSpPr>
          <p:nvPr>
            <p:ph idx="1"/>
          </p:nvPr>
        </p:nvSpPr>
        <p:spPr>
          <a:xfrm>
            <a:off x="1371600" y="1468074"/>
            <a:ext cx="9601200" cy="343948"/>
          </a:xfrm>
        </p:spPr>
        <p:txBody>
          <a:bodyPr>
            <a:normAutofit lnSpcReduction="10000"/>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Code with SRP. Part 01</a:t>
            </a:r>
            <a:endParaRPr lang="ru-RU" dirty="0"/>
          </a:p>
        </p:txBody>
      </p:sp>
      <p:pic>
        <p:nvPicPr>
          <p:cNvPr id="5" name="Рисунок 4">
            <a:extLst>
              <a:ext uri="{FF2B5EF4-FFF2-40B4-BE49-F238E27FC236}">
                <a16:creationId xmlns:a16="http://schemas.microsoft.com/office/drawing/2014/main" id="{06F07C85-A7CB-B0FF-2C70-52287B064C41}"/>
              </a:ext>
            </a:extLst>
          </p:cNvPr>
          <p:cNvPicPr>
            <a:picLocks noChangeAspect="1"/>
          </p:cNvPicPr>
          <p:nvPr/>
        </p:nvPicPr>
        <p:blipFill>
          <a:blip r:embed="rId2"/>
          <a:stretch>
            <a:fillRect/>
          </a:stretch>
        </p:blipFill>
        <p:spPr>
          <a:xfrm>
            <a:off x="4192989" y="1468073"/>
            <a:ext cx="5898968" cy="5142843"/>
          </a:xfrm>
          <a:prstGeom prst="rect">
            <a:avLst/>
          </a:prstGeom>
        </p:spPr>
      </p:pic>
    </p:spTree>
    <p:extLst>
      <p:ext uri="{BB962C8B-B14F-4D97-AF65-F5344CB8AC3E}">
        <p14:creationId xmlns:p14="http://schemas.microsoft.com/office/powerpoint/2010/main" val="267966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10905F-F37C-965E-FB27-5FE995527503}"/>
              </a:ext>
            </a:extLst>
          </p:cNvPr>
          <p:cNvSpPr>
            <a:spLocks noGrp="1"/>
          </p:cNvSpPr>
          <p:nvPr>
            <p:ph type="title"/>
          </p:nvPr>
        </p:nvSpPr>
        <p:spPr>
          <a:xfrm>
            <a:off x="1371600" y="685800"/>
            <a:ext cx="9601200" cy="748717"/>
          </a:xfrm>
        </p:spPr>
        <p:txBody>
          <a:bodyPr/>
          <a:lstStyle/>
          <a:p>
            <a:r>
              <a:rPr lang="en-US" dirty="0"/>
              <a:t>S – SRP (Single Responsibility Principle)</a:t>
            </a:r>
            <a:endParaRPr lang="ru-RU" dirty="0"/>
          </a:p>
        </p:txBody>
      </p:sp>
      <p:sp>
        <p:nvSpPr>
          <p:cNvPr id="3" name="Объект 2">
            <a:extLst>
              <a:ext uri="{FF2B5EF4-FFF2-40B4-BE49-F238E27FC236}">
                <a16:creationId xmlns:a16="http://schemas.microsoft.com/office/drawing/2014/main" id="{DE2EE91C-F758-C49A-BE10-510A9E29953C}"/>
              </a:ext>
            </a:extLst>
          </p:cNvPr>
          <p:cNvSpPr>
            <a:spLocks noGrp="1"/>
          </p:cNvSpPr>
          <p:nvPr>
            <p:ph idx="1"/>
          </p:nvPr>
        </p:nvSpPr>
        <p:spPr>
          <a:xfrm>
            <a:off x="1371600" y="1434517"/>
            <a:ext cx="9601200" cy="423644"/>
          </a:xfrm>
        </p:spPr>
        <p:txBody>
          <a:bodyPr/>
          <a:lstStyle/>
          <a:p>
            <a:pPr marL="0" indent="0">
              <a:buNone/>
            </a:pPr>
            <a:r>
              <a:rPr lang="en-US" dirty="0"/>
              <a:t>Code with SRP. Part 02</a:t>
            </a:r>
          </a:p>
          <a:p>
            <a:endParaRPr lang="ru-RU" dirty="0"/>
          </a:p>
        </p:txBody>
      </p:sp>
      <p:pic>
        <p:nvPicPr>
          <p:cNvPr id="5" name="Рисунок 4">
            <a:extLst>
              <a:ext uri="{FF2B5EF4-FFF2-40B4-BE49-F238E27FC236}">
                <a16:creationId xmlns:a16="http://schemas.microsoft.com/office/drawing/2014/main" id="{BF1AF76A-7A2A-5E9B-A820-1E5768CBB564}"/>
              </a:ext>
            </a:extLst>
          </p:cNvPr>
          <p:cNvPicPr>
            <a:picLocks noChangeAspect="1"/>
          </p:cNvPicPr>
          <p:nvPr/>
        </p:nvPicPr>
        <p:blipFill>
          <a:blip r:embed="rId2"/>
          <a:stretch>
            <a:fillRect/>
          </a:stretch>
        </p:blipFill>
        <p:spPr>
          <a:xfrm>
            <a:off x="1371600" y="1858161"/>
            <a:ext cx="5041046" cy="2425766"/>
          </a:xfrm>
          <a:prstGeom prst="rect">
            <a:avLst/>
          </a:prstGeom>
        </p:spPr>
      </p:pic>
      <p:pic>
        <p:nvPicPr>
          <p:cNvPr id="7" name="Рисунок 6">
            <a:extLst>
              <a:ext uri="{FF2B5EF4-FFF2-40B4-BE49-F238E27FC236}">
                <a16:creationId xmlns:a16="http://schemas.microsoft.com/office/drawing/2014/main" id="{D2A4FAD0-4474-D293-8FFB-239E5F42D222}"/>
              </a:ext>
            </a:extLst>
          </p:cNvPr>
          <p:cNvPicPr>
            <a:picLocks noChangeAspect="1"/>
          </p:cNvPicPr>
          <p:nvPr/>
        </p:nvPicPr>
        <p:blipFill>
          <a:blip r:embed="rId3"/>
          <a:stretch>
            <a:fillRect/>
          </a:stretch>
        </p:blipFill>
        <p:spPr>
          <a:xfrm>
            <a:off x="1371600" y="4707571"/>
            <a:ext cx="8040848" cy="2089354"/>
          </a:xfrm>
          <a:prstGeom prst="rect">
            <a:avLst/>
          </a:prstGeom>
        </p:spPr>
      </p:pic>
      <p:pic>
        <p:nvPicPr>
          <p:cNvPr id="9" name="Рисунок 8">
            <a:extLst>
              <a:ext uri="{FF2B5EF4-FFF2-40B4-BE49-F238E27FC236}">
                <a16:creationId xmlns:a16="http://schemas.microsoft.com/office/drawing/2014/main" id="{1B1ED5E3-7960-CAF3-EF27-BED524AE7871}"/>
              </a:ext>
            </a:extLst>
          </p:cNvPr>
          <p:cNvPicPr>
            <a:picLocks noChangeAspect="1"/>
          </p:cNvPicPr>
          <p:nvPr/>
        </p:nvPicPr>
        <p:blipFill>
          <a:blip r:embed="rId4"/>
          <a:stretch>
            <a:fillRect/>
          </a:stretch>
        </p:blipFill>
        <p:spPr>
          <a:xfrm>
            <a:off x="6172200" y="2606878"/>
            <a:ext cx="5265274" cy="2325960"/>
          </a:xfrm>
          <a:prstGeom prst="rect">
            <a:avLst/>
          </a:prstGeom>
        </p:spPr>
      </p:pic>
    </p:spTree>
    <p:extLst>
      <p:ext uri="{BB962C8B-B14F-4D97-AF65-F5344CB8AC3E}">
        <p14:creationId xmlns:p14="http://schemas.microsoft.com/office/powerpoint/2010/main" val="2882864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7E8D97-0150-C083-D8B1-9860FB1FF558}"/>
              </a:ext>
            </a:extLst>
          </p:cNvPr>
          <p:cNvSpPr>
            <a:spLocks noGrp="1"/>
          </p:cNvSpPr>
          <p:nvPr>
            <p:ph type="title"/>
          </p:nvPr>
        </p:nvSpPr>
        <p:spPr>
          <a:xfrm>
            <a:off x="1371600" y="685800"/>
            <a:ext cx="9601200" cy="849385"/>
          </a:xfrm>
        </p:spPr>
        <p:txBody>
          <a:bodyPr/>
          <a:lstStyle/>
          <a:p>
            <a:r>
              <a:rPr lang="en-US" dirty="0"/>
              <a:t>O – OCP (Open-Closed Principle)</a:t>
            </a:r>
            <a:endParaRPr lang="ru-RU" dirty="0"/>
          </a:p>
        </p:txBody>
      </p:sp>
      <p:sp>
        <p:nvSpPr>
          <p:cNvPr id="3" name="Объект 2">
            <a:extLst>
              <a:ext uri="{FF2B5EF4-FFF2-40B4-BE49-F238E27FC236}">
                <a16:creationId xmlns:a16="http://schemas.microsoft.com/office/drawing/2014/main" id="{71164C23-1A5A-68D1-4F4E-CAEA93C85C03}"/>
              </a:ext>
            </a:extLst>
          </p:cNvPr>
          <p:cNvSpPr>
            <a:spLocks noGrp="1"/>
          </p:cNvSpPr>
          <p:nvPr>
            <p:ph idx="1"/>
          </p:nvPr>
        </p:nvSpPr>
        <p:spPr/>
        <p:txBody>
          <a:bodyPr/>
          <a:lstStyle/>
          <a:p>
            <a:pPr marL="0" indent="0">
              <a:buNone/>
            </a:pPr>
            <a:r>
              <a:rPr lang="en-US" dirty="0"/>
              <a:t>Classes should be open for extension but closed for modification. In doing so, we stop ourselves from modifying existing code and causing potential new bugs in an otherwise working application.</a:t>
            </a:r>
          </a:p>
          <a:p>
            <a:pPr marL="0" indent="0">
              <a:buNone/>
            </a:pPr>
            <a:r>
              <a:rPr lang="en-US" dirty="0"/>
              <a:t>What does it mean – you need to design your code in such a way that everyone can reuse your feature by just extending it and if they need any customization they can extend it and add their feature on top of it like a abstraction.</a:t>
            </a:r>
          </a:p>
          <a:p>
            <a:endParaRPr lang="ru-RU" dirty="0"/>
          </a:p>
        </p:txBody>
      </p:sp>
    </p:spTree>
    <p:extLst>
      <p:ext uri="{BB962C8B-B14F-4D97-AF65-F5344CB8AC3E}">
        <p14:creationId xmlns:p14="http://schemas.microsoft.com/office/powerpoint/2010/main" val="4145089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C25282-D102-6634-8239-6CE59A0A8E03}"/>
              </a:ext>
            </a:extLst>
          </p:cNvPr>
          <p:cNvSpPr>
            <a:spLocks noGrp="1"/>
          </p:cNvSpPr>
          <p:nvPr>
            <p:ph type="title"/>
          </p:nvPr>
        </p:nvSpPr>
        <p:spPr>
          <a:xfrm>
            <a:off x="1371600" y="685800"/>
            <a:ext cx="9601200" cy="832607"/>
          </a:xfrm>
        </p:spPr>
        <p:txBody>
          <a:bodyPr/>
          <a:lstStyle/>
          <a:p>
            <a:r>
              <a:rPr lang="en-US" dirty="0"/>
              <a:t>O – OCP (Open-Closed Principle)</a:t>
            </a:r>
            <a:endParaRPr lang="ru-RU" dirty="0"/>
          </a:p>
        </p:txBody>
      </p:sp>
      <p:sp>
        <p:nvSpPr>
          <p:cNvPr id="3" name="Объект 2">
            <a:extLst>
              <a:ext uri="{FF2B5EF4-FFF2-40B4-BE49-F238E27FC236}">
                <a16:creationId xmlns:a16="http://schemas.microsoft.com/office/drawing/2014/main" id="{C74D8B9D-17A2-4D80-DBAD-A59777C1CB00}"/>
              </a:ext>
            </a:extLst>
          </p:cNvPr>
          <p:cNvSpPr>
            <a:spLocks noGrp="1"/>
          </p:cNvSpPr>
          <p:nvPr>
            <p:ph idx="1"/>
          </p:nvPr>
        </p:nvSpPr>
        <p:spPr>
          <a:xfrm>
            <a:off x="1371600" y="1606492"/>
            <a:ext cx="9601200" cy="465589"/>
          </a:xfrm>
        </p:spPr>
        <p:txBody>
          <a:bodyPr/>
          <a:lstStyle/>
          <a:p>
            <a:pPr marL="0" indent="0">
              <a:buNone/>
            </a:pPr>
            <a:r>
              <a:rPr lang="en-US" dirty="0"/>
              <a:t>Code without OCP</a:t>
            </a:r>
            <a:endParaRPr lang="ru-RU" dirty="0"/>
          </a:p>
        </p:txBody>
      </p:sp>
      <p:pic>
        <p:nvPicPr>
          <p:cNvPr id="5" name="Рисунок 4">
            <a:extLst>
              <a:ext uri="{FF2B5EF4-FFF2-40B4-BE49-F238E27FC236}">
                <a16:creationId xmlns:a16="http://schemas.microsoft.com/office/drawing/2014/main" id="{FF70F87B-2BBA-4AA5-2208-5E017EB8FE64}"/>
              </a:ext>
            </a:extLst>
          </p:cNvPr>
          <p:cNvPicPr>
            <a:picLocks noChangeAspect="1"/>
          </p:cNvPicPr>
          <p:nvPr/>
        </p:nvPicPr>
        <p:blipFill>
          <a:blip r:embed="rId2"/>
          <a:stretch>
            <a:fillRect/>
          </a:stretch>
        </p:blipFill>
        <p:spPr>
          <a:xfrm>
            <a:off x="1312877" y="4853033"/>
            <a:ext cx="6119769" cy="1900394"/>
          </a:xfrm>
          <a:prstGeom prst="rect">
            <a:avLst/>
          </a:prstGeom>
        </p:spPr>
      </p:pic>
      <p:pic>
        <p:nvPicPr>
          <p:cNvPr id="7" name="Рисунок 6">
            <a:extLst>
              <a:ext uri="{FF2B5EF4-FFF2-40B4-BE49-F238E27FC236}">
                <a16:creationId xmlns:a16="http://schemas.microsoft.com/office/drawing/2014/main" id="{7ABD42B0-A0C5-0DC6-AE98-795728D5D18E}"/>
              </a:ext>
            </a:extLst>
          </p:cNvPr>
          <p:cNvPicPr>
            <a:picLocks noChangeAspect="1"/>
          </p:cNvPicPr>
          <p:nvPr/>
        </p:nvPicPr>
        <p:blipFill>
          <a:blip r:embed="rId3"/>
          <a:stretch>
            <a:fillRect/>
          </a:stretch>
        </p:blipFill>
        <p:spPr>
          <a:xfrm>
            <a:off x="7748521" y="4853033"/>
            <a:ext cx="4077269" cy="428685"/>
          </a:xfrm>
          <a:prstGeom prst="rect">
            <a:avLst/>
          </a:prstGeom>
        </p:spPr>
      </p:pic>
      <p:pic>
        <p:nvPicPr>
          <p:cNvPr id="9" name="Рисунок 8">
            <a:extLst>
              <a:ext uri="{FF2B5EF4-FFF2-40B4-BE49-F238E27FC236}">
                <a16:creationId xmlns:a16="http://schemas.microsoft.com/office/drawing/2014/main" id="{6BC17119-6621-F824-C0B3-549AB41E8AD3}"/>
              </a:ext>
            </a:extLst>
          </p:cNvPr>
          <p:cNvPicPr>
            <a:picLocks noChangeAspect="1"/>
          </p:cNvPicPr>
          <p:nvPr/>
        </p:nvPicPr>
        <p:blipFill>
          <a:blip r:embed="rId4"/>
          <a:stretch>
            <a:fillRect/>
          </a:stretch>
        </p:blipFill>
        <p:spPr>
          <a:xfrm>
            <a:off x="7748521" y="5760471"/>
            <a:ext cx="4353533" cy="409632"/>
          </a:xfrm>
          <a:prstGeom prst="rect">
            <a:avLst/>
          </a:prstGeom>
        </p:spPr>
      </p:pic>
      <p:pic>
        <p:nvPicPr>
          <p:cNvPr id="11" name="Рисунок 10">
            <a:extLst>
              <a:ext uri="{FF2B5EF4-FFF2-40B4-BE49-F238E27FC236}">
                <a16:creationId xmlns:a16="http://schemas.microsoft.com/office/drawing/2014/main" id="{F678F04A-0F89-F014-981C-C7CC9CEA5E41}"/>
              </a:ext>
            </a:extLst>
          </p:cNvPr>
          <p:cNvPicPr>
            <a:picLocks noChangeAspect="1"/>
          </p:cNvPicPr>
          <p:nvPr/>
        </p:nvPicPr>
        <p:blipFill>
          <a:blip r:embed="rId5"/>
          <a:stretch>
            <a:fillRect/>
          </a:stretch>
        </p:blipFill>
        <p:spPr>
          <a:xfrm>
            <a:off x="4223871" y="1603337"/>
            <a:ext cx="4801270" cy="3010320"/>
          </a:xfrm>
          <a:prstGeom prst="rect">
            <a:avLst/>
          </a:prstGeom>
        </p:spPr>
      </p:pic>
    </p:spTree>
    <p:extLst>
      <p:ext uri="{BB962C8B-B14F-4D97-AF65-F5344CB8AC3E}">
        <p14:creationId xmlns:p14="http://schemas.microsoft.com/office/powerpoint/2010/main" val="220107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EB3C58-B674-16FD-0330-CE7B8EA9733E}"/>
              </a:ext>
            </a:extLst>
          </p:cNvPr>
          <p:cNvSpPr>
            <a:spLocks noGrp="1"/>
          </p:cNvSpPr>
          <p:nvPr>
            <p:ph type="title"/>
          </p:nvPr>
        </p:nvSpPr>
        <p:spPr/>
        <p:txBody>
          <a:bodyPr/>
          <a:lstStyle/>
          <a:p>
            <a:r>
              <a:rPr lang="en-US" dirty="0"/>
              <a:t>OOP Principles and design principles</a:t>
            </a:r>
            <a:endParaRPr lang="ru-RU" dirty="0"/>
          </a:p>
        </p:txBody>
      </p:sp>
      <p:sp>
        <p:nvSpPr>
          <p:cNvPr id="3" name="Объект 2">
            <a:extLst>
              <a:ext uri="{FF2B5EF4-FFF2-40B4-BE49-F238E27FC236}">
                <a16:creationId xmlns:a16="http://schemas.microsoft.com/office/drawing/2014/main" id="{97762C5D-9BBD-C4D1-1A22-ABF35BDB79A0}"/>
              </a:ext>
            </a:extLst>
          </p:cNvPr>
          <p:cNvSpPr>
            <a:spLocks noGrp="1"/>
          </p:cNvSpPr>
          <p:nvPr>
            <p:ph idx="1"/>
          </p:nvPr>
        </p:nvSpPr>
        <p:spPr>
          <a:xfrm>
            <a:off x="1371600" y="2286000"/>
            <a:ext cx="9601200" cy="4127500"/>
          </a:xfrm>
        </p:spPr>
        <p:txBody>
          <a:bodyPr>
            <a:normAutofit/>
          </a:bodyPr>
          <a:lstStyle/>
          <a:p>
            <a:r>
              <a:rPr lang="en-US" sz="2800" dirty="0"/>
              <a:t>Abstraction</a:t>
            </a:r>
          </a:p>
          <a:p>
            <a:r>
              <a:rPr lang="en-US" sz="2800" dirty="0"/>
              <a:t>Encapsulation</a:t>
            </a:r>
          </a:p>
          <a:p>
            <a:r>
              <a:rPr lang="en-US" sz="2800" dirty="0"/>
              <a:t>Inheritance</a:t>
            </a:r>
          </a:p>
          <a:p>
            <a:r>
              <a:rPr lang="en-US" sz="2800" dirty="0"/>
              <a:t>Polymorphism</a:t>
            </a:r>
          </a:p>
          <a:p>
            <a:r>
              <a:rPr lang="en-US" sz="2800" dirty="0"/>
              <a:t>+ Association, aggregation, composition</a:t>
            </a:r>
          </a:p>
          <a:p>
            <a:r>
              <a:rPr lang="en-US" sz="2800" dirty="0"/>
              <a:t>+ SOLID (SRP, OCP, LSP, ISP, DIP)</a:t>
            </a:r>
          </a:p>
          <a:p>
            <a:r>
              <a:rPr lang="en-US" sz="2800" dirty="0"/>
              <a:t>+ DRY (Don’t repeat yourself)</a:t>
            </a:r>
          </a:p>
        </p:txBody>
      </p:sp>
    </p:spTree>
    <p:extLst>
      <p:ext uri="{BB962C8B-B14F-4D97-AF65-F5344CB8AC3E}">
        <p14:creationId xmlns:p14="http://schemas.microsoft.com/office/powerpoint/2010/main" val="4034197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0F45D4-F0BB-46D5-E2CF-D205037C56EB}"/>
              </a:ext>
            </a:extLst>
          </p:cNvPr>
          <p:cNvSpPr>
            <a:spLocks noGrp="1"/>
          </p:cNvSpPr>
          <p:nvPr>
            <p:ph type="title"/>
          </p:nvPr>
        </p:nvSpPr>
        <p:spPr>
          <a:xfrm>
            <a:off x="1371600" y="685800"/>
            <a:ext cx="9601200" cy="715161"/>
          </a:xfrm>
        </p:spPr>
        <p:txBody>
          <a:bodyPr/>
          <a:lstStyle/>
          <a:p>
            <a:r>
              <a:rPr lang="en-US" dirty="0"/>
              <a:t>O – OCP (Open-Closed Principle)</a:t>
            </a:r>
            <a:endParaRPr lang="ru-RU" dirty="0"/>
          </a:p>
        </p:txBody>
      </p:sp>
      <p:sp>
        <p:nvSpPr>
          <p:cNvPr id="3" name="Объект 2">
            <a:extLst>
              <a:ext uri="{FF2B5EF4-FFF2-40B4-BE49-F238E27FC236}">
                <a16:creationId xmlns:a16="http://schemas.microsoft.com/office/drawing/2014/main" id="{878E1F23-DBF9-697C-E766-CE8C950F7455}"/>
              </a:ext>
            </a:extLst>
          </p:cNvPr>
          <p:cNvSpPr>
            <a:spLocks noGrp="1"/>
          </p:cNvSpPr>
          <p:nvPr>
            <p:ph idx="1"/>
          </p:nvPr>
        </p:nvSpPr>
        <p:spPr>
          <a:xfrm>
            <a:off x="1295400" y="1570839"/>
            <a:ext cx="9601200" cy="490756"/>
          </a:xfrm>
        </p:spPr>
        <p:txBody>
          <a:bodyPr/>
          <a:lstStyle/>
          <a:p>
            <a:pPr marL="0" indent="0">
              <a:buNone/>
            </a:pPr>
            <a:r>
              <a:rPr lang="en-US" dirty="0"/>
              <a:t>Code with OCP</a:t>
            </a:r>
            <a:endParaRPr lang="ru-RU" dirty="0"/>
          </a:p>
        </p:txBody>
      </p:sp>
      <p:pic>
        <p:nvPicPr>
          <p:cNvPr id="5" name="Рисунок 4">
            <a:extLst>
              <a:ext uri="{FF2B5EF4-FFF2-40B4-BE49-F238E27FC236}">
                <a16:creationId xmlns:a16="http://schemas.microsoft.com/office/drawing/2014/main" id="{6BD2BDF3-8666-ED4D-6C97-C7BDC28F7436}"/>
              </a:ext>
            </a:extLst>
          </p:cNvPr>
          <p:cNvPicPr>
            <a:picLocks noChangeAspect="1"/>
          </p:cNvPicPr>
          <p:nvPr/>
        </p:nvPicPr>
        <p:blipFill>
          <a:blip r:embed="rId2"/>
          <a:stretch>
            <a:fillRect/>
          </a:stretch>
        </p:blipFill>
        <p:spPr>
          <a:xfrm>
            <a:off x="1295400" y="3945583"/>
            <a:ext cx="6668431" cy="1838582"/>
          </a:xfrm>
          <a:prstGeom prst="rect">
            <a:avLst/>
          </a:prstGeom>
        </p:spPr>
      </p:pic>
      <p:pic>
        <p:nvPicPr>
          <p:cNvPr id="7" name="Рисунок 6">
            <a:extLst>
              <a:ext uri="{FF2B5EF4-FFF2-40B4-BE49-F238E27FC236}">
                <a16:creationId xmlns:a16="http://schemas.microsoft.com/office/drawing/2014/main" id="{4B62BC1B-428B-D593-E337-43AA15E14F26}"/>
              </a:ext>
            </a:extLst>
          </p:cNvPr>
          <p:cNvPicPr>
            <a:picLocks noChangeAspect="1"/>
          </p:cNvPicPr>
          <p:nvPr/>
        </p:nvPicPr>
        <p:blipFill>
          <a:blip r:embed="rId3"/>
          <a:stretch>
            <a:fillRect/>
          </a:stretch>
        </p:blipFill>
        <p:spPr>
          <a:xfrm>
            <a:off x="5657766" y="5620646"/>
            <a:ext cx="6148328" cy="1103107"/>
          </a:xfrm>
          <a:prstGeom prst="rect">
            <a:avLst/>
          </a:prstGeom>
        </p:spPr>
      </p:pic>
      <p:pic>
        <p:nvPicPr>
          <p:cNvPr id="9" name="Рисунок 8">
            <a:extLst>
              <a:ext uri="{FF2B5EF4-FFF2-40B4-BE49-F238E27FC236}">
                <a16:creationId xmlns:a16="http://schemas.microsoft.com/office/drawing/2014/main" id="{FE0A329B-3F15-2EE0-B41A-B4720599CB00}"/>
              </a:ext>
            </a:extLst>
          </p:cNvPr>
          <p:cNvPicPr>
            <a:picLocks noChangeAspect="1"/>
          </p:cNvPicPr>
          <p:nvPr/>
        </p:nvPicPr>
        <p:blipFill>
          <a:blip r:embed="rId4"/>
          <a:stretch>
            <a:fillRect/>
          </a:stretch>
        </p:blipFill>
        <p:spPr>
          <a:xfrm>
            <a:off x="5354846" y="3350187"/>
            <a:ext cx="6754168" cy="1190791"/>
          </a:xfrm>
          <a:prstGeom prst="rect">
            <a:avLst/>
          </a:prstGeom>
        </p:spPr>
      </p:pic>
      <p:pic>
        <p:nvPicPr>
          <p:cNvPr id="11" name="Рисунок 10">
            <a:extLst>
              <a:ext uri="{FF2B5EF4-FFF2-40B4-BE49-F238E27FC236}">
                <a16:creationId xmlns:a16="http://schemas.microsoft.com/office/drawing/2014/main" id="{388D9C78-BB60-17C0-67F3-DC530606D4CD}"/>
              </a:ext>
            </a:extLst>
          </p:cNvPr>
          <p:cNvPicPr>
            <a:picLocks noChangeAspect="1"/>
          </p:cNvPicPr>
          <p:nvPr/>
        </p:nvPicPr>
        <p:blipFill>
          <a:blip r:embed="rId5"/>
          <a:stretch>
            <a:fillRect/>
          </a:stretch>
        </p:blipFill>
        <p:spPr>
          <a:xfrm>
            <a:off x="2607157" y="2115586"/>
            <a:ext cx="6658904" cy="971686"/>
          </a:xfrm>
          <a:prstGeom prst="rect">
            <a:avLst/>
          </a:prstGeom>
        </p:spPr>
      </p:pic>
    </p:spTree>
    <p:extLst>
      <p:ext uri="{BB962C8B-B14F-4D97-AF65-F5344CB8AC3E}">
        <p14:creationId xmlns:p14="http://schemas.microsoft.com/office/powerpoint/2010/main" val="3660407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942670-857C-3D44-A728-5C8F35308C48}"/>
              </a:ext>
            </a:extLst>
          </p:cNvPr>
          <p:cNvSpPr>
            <a:spLocks noGrp="1"/>
          </p:cNvSpPr>
          <p:nvPr>
            <p:ph type="title"/>
          </p:nvPr>
        </p:nvSpPr>
        <p:spPr>
          <a:xfrm>
            <a:off x="1371600" y="685800"/>
            <a:ext cx="9601200" cy="824218"/>
          </a:xfrm>
        </p:spPr>
        <p:txBody>
          <a:bodyPr/>
          <a:lstStyle/>
          <a:p>
            <a:r>
              <a:rPr lang="fr-FR" dirty="0"/>
              <a:t>L – LSP (Liskov Substitution Principle)</a:t>
            </a:r>
            <a:endParaRPr lang="ru-RU" dirty="0"/>
          </a:p>
        </p:txBody>
      </p:sp>
      <p:sp>
        <p:nvSpPr>
          <p:cNvPr id="3" name="Объект 2">
            <a:extLst>
              <a:ext uri="{FF2B5EF4-FFF2-40B4-BE49-F238E27FC236}">
                <a16:creationId xmlns:a16="http://schemas.microsoft.com/office/drawing/2014/main" id="{F8ACCEB4-FFA8-280A-2366-023FADB0D512}"/>
              </a:ext>
            </a:extLst>
          </p:cNvPr>
          <p:cNvSpPr>
            <a:spLocks noGrp="1"/>
          </p:cNvSpPr>
          <p:nvPr>
            <p:ph idx="1"/>
          </p:nvPr>
        </p:nvSpPr>
        <p:spPr/>
        <p:txBody>
          <a:bodyPr/>
          <a:lstStyle/>
          <a:p>
            <a:pPr marL="0" indent="0">
              <a:buNone/>
            </a:pPr>
            <a:r>
              <a:rPr lang="en-US" dirty="0"/>
              <a:t>If class A is a subtype of class B, we should be able to replace B with A without disrupting the behavior of our program.</a:t>
            </a:r>
          </a:p>
          <a:p>
            <a:pPr marL="0" indent="0">
              <a:buNone/>
            </a:pPr>
            <a:r>
              <a:rPr lang="en-US" dirty="0"/>
              <a:t>What does it mean - The child class must retain the logic defined in the parent class.</a:t>
            </a:r>
          </a:p>
          <a:p>
            <a:endParaRPr lang="ru-RU" dirty="0"/>
          </a:p>
        </p:txBody>
      </p:sp>
    </p:spTree>
    <p:extLst>
      <p:ext uri="{BB962C8B-B14F-4D97-AF65-F5344CB8AC3E}">
        <p14:creationId xmlns:p14="http://schemas.microsoft.com/office/powerpoint/2010/main" val="2884914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31C067-9961-F1A5-4F16-30A8B827326B}"/>
              </a:ext>
            </a:extLst>
          </p:cNvPr>
          <p:cNvSpPr>
            <a:spLocks noGrp="1"/>
          </p:cNvSpPr>
          <p:nvPr>
            <p:ph type="title"/>
          </p:nvPr>
        </p:nvSpPr>
        <p:spPr>
          <a:xfrm>
            <a:off x="1371600" y="685800"/>
            <a:ext cx="9601200" cy="757106"/>
          </a:xfrm>
        </p:spPr>
        <p:txBody>
          <a:bodyPr/>
          <a:lstStyle/>
          <a:p>
            <a:r>
              <a:rPr lang="fr-FR" dirty="0"/>
              <a:t>L – LSP (Liskov Substitution Principle)</a:t>
            </a:r>
            <a:endParaRPr lang="ru-RU" dirty="0"/>
          </a:p>
        </p:txBody>
      </p:sp>
      <p:sp>
        <p:nvSpPr>
          <p:cNvPr id="3" name="Объект 2">
            <a:extLst>
              <a:ext uri="{FF2B5EF4-FFF2-40B4-BE49-F238E27FC236}">
                <a16:creationId xmlns:a16="http://schemas.microsoft.com/office/drawing/2014/main" id="{41277E01-E90C-9058-6B34-F451AE996CA1}"/>
              </a:ext>
            </a:extLst>
          </p:cNvPr>
          <p:cNvSpPr>
            <a:spLocks noGrp="1"/>
          </p:cNvSpPr>
          <p:nvPr>
            <p:ph idx="1"/>
          </p:nvPr>
        </p:nvSpPr>
        <p:spPr>
          <a:xfrm>
            <a:off x="1371600" y="1442906"/>
            <a:ext cx="9601200" cy="457200"/>
          </a:xfrm>
        </p:spPr>
        <p:txBody>
          <a:bodyPr/>
          <a:lstStyle/>
          <a:p>
            <a:pPr marL="0" indent="0">
              <a:buNone/>
            </a:pPr>
            <a:r>
              <a:rPr lang="en-US" dirty="0"/>
              <a:t>Code without LSP</a:t>
            </a:r>
          </a:p>
          <a:p>
            <a:pPr marL="0" indent="0">
              <a:buNone/>
            </a:pPr>
            <a:endParaRPr lang="ru-RU" dirty="0"/>
          </a:p>
        </p:txBody>
      </p:sp>
      <p:pic>
        <p:nvPicPr>
          <p:cNvPr id="5" name="Рисунок 4">
            <a:extLst>
              <a:ext uri="{FF2B5EF4-FFF2-40B4-BE49-F238E27FC236}">
                <a16:creationId xmlns:a16="http://schemas.microsoft.com/office/drawing/2014/main" id="{2D606AA2-E5B5-C5E3-2C96-8D1AC7045C00}"/>
              </a:ext>
            </a:extLst>
          </p:cNvPr>
          <p:cNvPicPr>
            <a:picLocks noChangeAspect="1"/>
          </p:cNvPicPr>
          <p:nvPr/>
        </p:nvPicPr>
        <p:blipFill>
          <a:blip r:embed="rId2"/>
          <a:stretch>
            <a:fillRect/>
          </a:stretch>
        </p:blipFill>
        <p:spPr>
          <a:xfrm>
            <a:off x="1052819" y="2805249"/>
            <a:ext cx="3745684" cy="2224814"/>
          </a:xfrm>
          <a:prstGeom prst="rect">
            <a:avLst/>
          </a:prstGeom>
        </p:spPr>
      </p:pic>
      <p:pic>
        <p:nvPicPr>
          <p:cNvPr id="7" name="Рисунок 6">
            <a:extLst>
              <a:ext uri="{FF2B5EF4-FFF2-40B4-BE49-F238E27FC236}">
                <a16:creationId xmlns:a16="http://schemas.microsoft.com/office/drawing/2014/main" id="{2AE1D897-EA74-43FB-F793-D63B9F497B20}"/>
              </a:ext>
            </a:extLst>
          </p:cNvPr>
          <p:cNvPicPr>
            <a:picLocks noChangeAspect="1"/>
          </p:cNvPicPr>
          <p:nvPr/>
        </p:nvPicPr>
        <p:blipFill>
          <a:blip r:embed="rId3"/>
          <a:stretch>
            <a:fillRect/>
          </a:stretch>
        </p:blipFill>
        <p:spPr>
          <a:xfrm>
            <a:off x="5165432" y="1419561"/>
            <a:ext cx="5516822" cy="2009439"/>
          </a:xfrm>
          <a:prstGeom prst="rect">
            <a:avLst/>
          </a:prstGeom>
        </p:spPr>
      </p:pic>
      <p:pic>
        <p:nvPicPr>
          <p:cNvPr id="11" name="Рисунок 10">
            <a:extLst>
              <a:ext uri="{FF2B5EF4-FFF2-40B4-BE49-F238E27FC236}">
                <a16:creationId xmlns:a16="http://schemas.microsoft.com/office/drawing/2014/main" id="{A2929063-12D7-23C6-BF97-E496A79BEA7E}"/>
              </a:ext>
            </a:extLst>
          </p:cNvPr>
          <p:cNvPicPr>
            <a:picLocks noChangeAspect="1"/>
          </p:cNvPicPr>
          <p:nvPr/>
        </p:nvPicPr>
        <p:blipFill>
          <a:blip r:embed="rId4"/>
          <a:stretch>
            <a:fillRect/>
          </a:stretch>
        </p:blipFill>
        <p:spPr>
          <a:xfrm>
            <a:off x="5165432" y="3561043"/>
            <a:ext cx="4663224" cy="3095621"/>
          </a:xfrm>
          <a:prstGeom prst="rect">
            <a:avLst/>
          </a:prstGeom>
        </p:spPr>
      </p:pic>
    </p:spTree>
    <p:extLst>
      <p:ext uri="{BB962C8B-B14F-4D97-AF65-F5344CB8AC3E}">
        <p14:creationId xmlns:p14="http://schemas.microsoft.com/office/powerpoint/2010/main" val="3484710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969A7E-0F75-F3A3-F2AA-CAA5ACDE1337}"/>
              </a:ext>
            </a:extLst>
          </p:cNvPr>
          <p:cNvSpPr>
            <a:spLocks noGrp="1"/>
          </p:cNvSpPr>
          <p:nvPr>
            <p:ph type="title"/>
          </p:nvPr>
        </p:nvSpPr>
        <p:spPr>
          <a:xfrm>
            <a:off x="1371600" y="395744"/>
            <a:ext cx="9601200" cy="765495"/>
          </a:xfrm>
        </p:spPr>
        <p:txBody>
          <a:bodyPr/>
          <a:lstStyle/>
          <a:p>
            <a:r>
              <a:rPr lang="fr-FR" dirty="0"/>
              <a:t>L – LSP (Liskov Substitution Principle)</a:t>
            </a:r>
            <a:endParaRPr lang="ru-RU" dirty="0"/>
          </a:p>
        </p:txBody>
      </p:sp>
      <p:sp>
        <p:nvSpPr>
          <p:cNvPr id="3" name="Объект 2">
            <a:extLst>
              <a:ext uri="{FF2B5EF4-FFF2-40B4-BE49-F238E27FC236}">
                <a16:creationId xmlns:a16="http://schemas.microsoft.com/office/drawing/2014/main" id="{8E952CB8-10EE-76F4-3DEC-27EDA0A6ABE5}"/>
              </a:ext>
            </a:extLst>
          </p:cNvPr>
          <p:cNvSpPr>
            <a:spLocks noGrp="1"/>
          </p:cNvSpPr>
          <p:nvPr>
            <p:ph idx="1"/>
          </p:nvPr>
        </p:nvSpPr>
        <p:spPr>
          <a:xfrm>
            <a:off x="1371600" y="1690381"/>
            <a:ext cx="9601200" cy="515923"/>
          </a:xfrm>
        </p:spPr>
        <p:txBody>
          <a:bodyPr/>
          <a:lstStyle/>
          <a:p>
            <a:pPr marL="0" indent="0">
              <a:buNone/>
            </a:pPr>
            <a:r>
              <a:rPr lang="en-US" dirty="0"/>
              <a:t>Code with LSP</a:t>
            </a:r>
          </a:p>
          <a:p>
            <a:endParaRPr lang="ru-RU" dirty="0"/>
          </a:p>
        </p:txBody>
      </p:sp>
      <p:pic>
        <p:nvPicPr>
          <p:cNvPr id="5" name="Рисунок 4">
            <a:extLst>
              <a:ext uri="{FF2B5EF4-FFF2-40B4-BE49-F238E27FC236}">
                <a16:creationId xmlns:a16="http://schemas.microsoft.com/office/drawing/2014/main" id="{00D93337-AF6E-1E9D-4753-3D2997C283D7}"/>
              </a:ext>
            </a:extLst>
          </p:cNvPr>
          <p:cNvPicPr>
            <a:picLocks noChangeAspect="1"/>
          </p:cNvPicPr>
          <p:nvPr/>
        </p:nvPicPr>
        <p:blipFill>
          <a:blip r:embed="rId2"/>
          <a:stretch>
            <a:fillRect/>
          </a:stretch>
        </p:blipFill>
        <p:spPr>
          <a:xfrm>
            <a:off x="1371600" y="3224697"/>
            <a:ext cx="3423126" cy="2033225"/>
          </a:xfrm>
          <a:prstGeom prst="rect">
            <a:avLst/>
          </a:prstGeom>
        </p:spPr>
      </p:pic>
      <p:pic>
        <p:nvPicPr>
          <p:cNvPr id="7" name="Рисунок 6">
            <a:extLst>
              <a:ext uri="{FF2B5EF4-FFF2-40B4-BE49-F238E27FC236}">
                <a16:creationId xmlns:a16="http://schemas.microsoft.com/office/drawing/2014/main" id="{66D0EFF6-2731-8C2B-CC9E-8A2695737077}"/>
              </a:ext>
            </a:extLst>
          </p:cNvPr>
          <p:cNvPicPr>
            <a:picLocks noChangeAspect="1"/>
          </p:cNvPicPr>
          <p:nvPr/>
        </p:nvPicPr>
        <p:blipFill>
          <a:blip r:embed="rId3"/>
          <a:stretch>
            <a:fillRect/>
          </a:stretch>
        </p:blipFill>
        <p:spPr>
          <a:xfrm>
            <a:off x="5131773" y="1337620"/>
            <a:ext cx="5897936" cy="2558141"/>
          </a:xfrm>
          <a:prstGeom prst="rect">
            <a:avLst/>
          </a:prstGeom>
        </p:spPr>
      </p:pic>
      <p:pic>
        <p:nvPicPr>
          <p:cNvPr id="9" name="Рисунок 8">
            <a:extLst>
              <a:ext uri="{FF2B5EF4-FFF2-40B4-BE49-F238E27FC236}">
                <a16:creationId xmlns:a16="http://schemas.microsoft.com/office/drawing/2014/main" id="{CEECF1B7-4822-8452-BCAE-DF81F54CF705}"/>
              </a:ext>
            </a:extLst>
          </p:cNvPr>
          <p:cNvPicPr>
            <a:picLocks noChangeAspect="1"/>
          </p:cNvPicPr>
          <p:nvPr/>
        </p:nvPicPr>
        <p:blipFill>
          <a:blip r:embed="rId4"/>
          <a:stretch>
            <a:fillRect/>
          </a:stretch>
        </p:blipFill>
        <p:spPr>
          <a:xfrm>
            <a:off x="5131773" y="4134847"/>
            <a:ext cx="4144747" cy="2558141"/>
          </a:xfrm>
          <a:prstGeom prst="rect">
            <a:avLst/>
          </a:prstGeom>
        </p:spPr>
      </p:pic>
    </p:spTree>
    <p:extLst>
      <p:ext uri="{BB962C8B-B14F-4D97-AF65-F5344CB8AC3E}">
        <p14:creationId xmlns:p14="http://schemas.microsoft.com/office/powerpoint/2010/main" val="1954695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BEFADE-C076-C971-945C-878A1D9BA1BC}"/>
              </a:ext>
            </a:extLst>
          </p:cNvPr>
          <p:cNvSpPr>
            <a:spLocks noGrp="1"/>
          </p:cNvSpPr>
          <p:nvPr>
            <p:ph type="title"/>
          </p:nvPr>
        </p:nvSpPr>
        <p:spPr>
          <a:xfrm>
            <a:off x="1371600" y="685800"/>
            <a:ext cx="9601200" cy="815829"/>
          </a:xfrm>
        </p:spPr>
        <p:txBody>
          <a:bodyPr/>
          <a:lstStyle/>
          <a:p>
            <a:r>
              <a:rPr lang="en-US" dirty="0"/>
              <a:t>I – ISP (Interface Segregation Principle)</a:t>
            </a:r>
            <a:endParaRPr lang="ru-RU" dirty="0"/>
          </a:p>
        </p:txBody>
      </p:sp>
      <p:sp>
        <p:nvSpPr>
          <p:cNvPr id="3" name="Объект 2">
            <a:extLst>
              <a:ext uri="{FF2B5EF4-FFF2-40B4-BE49-F238E27FC236}">
                <a16:creationId xmlns:a16="http://schemas.microsoft.com/office/drawing/2014/main" id="{911511E9-A28C-14D2-CC63-F3EB718DAB9F}"/>
              </a:ext>
            </a:extLst>
          </p:cNvPr>
          <p:cNvSpPr>
            <a:spLocks noGrp="1"/>
          </p:cNvSpPr>
          <p:nvPr>
            <p:ph idx="1"/>
          </p:nvPr>
        </p:nvSpPr>
        <p:spPr/>
        <p:txBody>
          <a:bodyPr/>
          <a:lstStyle/>
          <a:p>
            <a:pPr marL="0" indent="0">
              <a:buNone/>
            </a:pPr>
            <a:r>
              <a:rPr lang="en-US" dirty="0"/>
              <a:t>Larger interfaces should be split into smaller ones. By doing so, we can ensure that implementing classes only need to be concerned about the methods that are of interest to them.</a:t>
            </a:r>
          </a:p>
          <a:p>
            <a:pPr marL="0" indent="0">
              <a:buNone/>
            </a:pPr>
            <a:r>
              <a:rPr lang="en-US" dirty="0"/>
              <a:t>What does it mean – we need segregate interface based on client need. Because in another case our class will be contain many useless methods.</a:t>
            </a:r>
          </a:p>
          <a:p>
            <a:endParaRPr lang="ru-RU" dirty="0"/>
          </a:p>
        </p:txBody>
      </p:sp>
    </p:spTree>
    <p:extLst>
      <p:ext uri="{BB962C8B-B14F-4D97-AF65-F5344CB8AC3E}">
        <p14:creationId xmlns:p14="http://schemas.microsoft.com/office/powerpoint/2010/main" val="2421879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D5CD88-B1A8-8ACF-8B7A-0C81D35770A4}"/>
              </a:ext>
            </a:extLst>
          </p:cNvPr>
          <p:cNvSpPr>
            <a:spLocks noGrp="1"/>
          </p:cNvSpPr>
          <p:nvPr>
            <p:ph type="title"/>
          </p:nvPr>
        </p:nvSpPr>
        <p:spPr>
          <a:xfrm>
            <a:off x="1371600" y="685800"/>
            <a:ext cx="9601200" cy="832607"/>
          </a:xfrm>
        </p:spPr>
        <p:txBody>
          <a:bodyPr/>
          <a:lstStyle/>
          <a:p>
            <a:r>
              <a:rPr lang="en-US" dirty="0"/>
              <a:t>I – ISP (Interface Segregation Principle)</a:t>
            </a:r>
            <a:endParaRPr lang="ru-RU" dirty="0"/>
          </a:p>
        </p:txBody>
      </p:sp>
      <p:sp>
        <p:nvSpPr>
          <p:cNvPr id="3" name="Объект 2">
            <a:extLst>
              <a:ext uri="{FF2B5EF4-FFF2-40B4-BE49-F238E27FC236}">
                <a16:creationId xmlns:a16="http://schemas.microsoft.com/office/drawing/2014/main" id="{F0F8A4AB-5C1B-4F63-A7FD-2205EE17C242}"/>
              </a:ext>
            </a:extLst>
          </p:cNvPr>
          <p:cNvSpPr>
            <a:spLocks noGrp="1"/>
          </p:cNvSpPr>
          <p:nvPr>
            <p:ph idx="1"/>
          </p:nvPr>
        </p:nvSpPr>
        <p:spPr>
          <a:xfrm>
            <a:off x="1371600" y="1677798"/>
            <a:ext cx="9601200" cy="448811"/>
          </a:xfrm>
        </p:spPr>
        <p:txBody>
          <a:bodyPr/>
          <a:lstStyle/>
          <a:p>
            <a:pPr marL="0" indent="0">
              <a:buNone/>
            </a:pPr>
            <a:r>
              <a:rPr lang="en-US" dirty="0"/>
              <a:t>Code without ISP</a:t>
            </a:r>
          </a:p>
          <a:p>
            <a:endParaRPr lang="ru-RU" dirty="0"/>
          </a:p>
        </p:txBody>
      </p:sp>
      <p:pic>
        <p:nvPicPr>
          <p:cNvPr id="7" name="Рисунок 6">
            <a:extLst>
              <a:ext uri="{FF2B5EF4-FFF2-40B4-BE49-F238E27FC236}">
                <a16:creationId xmlns:a16="http://schemas.microsoft.com/office/drawing/2014/main" id="{456FD51F-6BC1-08A7-A3A2-8D113E77F323}"/>
              </a:ext>
            </a:extLst>
          </p:cNvPr>
          <p:cNvPicPr>
            <a:picLocks noChangeAspect="1"/>
          </p:cNvPicPr>
          <p:nvPr/>
        </p:nvPicPr>
        <p:blipFill>
          <a:blip r:embed="rId2"/>
          <a:stretch>
            <a:fillRect/>
          </a:stretch>
        </p:blipFill>
        <p:spPr>
          <a:xfrm>
            <a:off x="1371600" y="3003358"/>
            <a:ext cx="3258005" cy="1790950"/>
          </a:xfrm>
          <a:prstGeom prst="rect">
            <a:avLst/>
          </a:prstGeom>
        </p:spPr>
      </p:pic>
      <p:pic>
        <p:nvPicPr>
          <p:cNvPr id="9" name="Рисунок 8">
            <a:extLst>
              <a:ext uri="{FF2B5EF4-FFF2-40B4-BE49-F238E27FC236}">
                <a16:creationId xmlns:a16="http://schemas.microsoft.com/office/drawing/2014/main" id="{0BCB9FF4-420D-4FD7-AA7F-2E86BA864F35}"/>
              </a:ext>
            </a:extLst>
          </p:cNvPr>
          <p:cNvPicPr>
            <a:picLocks noChangeAspect="1"/>
          </p:cNvPicPr>
          <p:nvPr/>
        </p:nvPicPr>
        <p:blipFill>
          <a:blip r:embed="rId3"/>
          <a:stretch>
            <a:fillRect/>
          </a:stretch>
        </p:blipFill>
        <p:spPr>
          <a:xfrm>
            <a:off x="5131266" y="1456627"/>
            <a:ext cx="5757644" cy="5257747"/>
          </a:xfrm>
          <a:prstGeom prst="rect">
            <a:avLst/>
          </a:prstGeom>
        </p:spPr>
      </p:pic>
    </p:spTree>
    <p:extLst>
      <p:ext uri="{BB962C8B-B14F-4D97-AF65-F5344CB8AC3E}">
        <p14:creationId xmlns:p14="http://schemas.microsoft.com/office/powerpoint/2010/main" val="39568890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3BC2BD-7811-20F1-AB5E-62685E4FDE7F}"/>
              </a:ext>
            </a:extLst>
          </p:cNvPr>
          <p:cNvSpPr>
            <a:spLocks noGrp="1"/>
          </p:cNvSpPr>
          <p:nvPr>
            <p:ph type="title"/>
          </p:nvPr>
        </p:nvSpPr>
        <p:spPr>
          <a:xfrm>
            <a:off x="1371600" y="685800"/>
            <a:ext cx="9601200" cy="849385"/>
          </a:xfrm>
        </p:spPr>
        <p:txBody>
          <a:bodyPr/>
          <a:lstStyle/>
          <a:p>
            <a:r>
              <a:rPr lang="en-US" dirty="0"/>
              <a:t>I – ISP (Interface Segregation Principle)</a:t>
            </a:r>
            <a:endParaRPr lang="ru-RU" dirty="0"/>
          </a:p>
        </p:txBody>
      </p:sp>
      <p:sp>
        <p:nvSpPr>
          <p:cNvPr id="3" name="Объект 2">
            <a:extLst>
              <a:ext uri="{FF2B5EF4-FFF2-40B4-BE49-F238E27FC236}">
                <a16:creationId xmlns:a16="http://schemas.microsoft.com/office/drawing/2014/main" id="{3EDB748E-3BF8-7835-4807-D00DF56B2E5A}"/>
              </a:ext>
            </a:extLst>
          </p:cNvPr>
          <p:cNvSpPr>
            <a:spLocks noGrp="1"/>
          </p:cNvSpPr>
          <p:nvPr>
            <p:ph idx="1"/>
          </p:nvPr>
        </p:nvSpPr>
        <p:spPr>
          <a:xfrm>
            <a:off x="1371600" y="1535185"/>
            <a:ext cx="9601200" cy="465589"/>
          </a:xfrm>
        </p:spPr>
        <p:txBody>
          <a:bodyPr/>
          <a:lstStyle/>
          <a:p>
            <a:pPr marL="0" indent="0">
              <a:buNone/>
            </a:pPr>
            <a:r>
              <a:rPr lang="en-US" dirty="0"/>
              <a:t>Code with ISP</a:t>
            </a:r>
          </a:p>
          <a:p>
            <a:pPr marL="0" indent="0">
              <a:buNone/>
            </a:pPr>
            <a:endParaRPr lang="ru-RU" dirty="0"/>
          </a:p>
        </p:txBody>
      </p:sp>
      <p:pic>
        <p:nvPicPr>
          <p:cNvPr id="5" name="Рисунок 4">
            <a:extLst>
              <a:ext uri="{FF2B5EF4-FFF2-40B4-BE49-F238E27FC236}">
                <a16:creationId xmlns:a16="http://schemas.microsoft.com/office/drawing/2014/main" id="{23242201-29D7-913D-7B48-133217815346}"/>
              </a:ext>
            </a:extLst>
          </p:cNvPr>
          <p:cNvPicPr>
            <a:picLocks noChangeAspect="1"/>
          </p:cNvPicPr>
          <p:nvPr/>
        </p:nvPicPr>
        <p:blipFill>
          <a:blip r:embed="rId2"/>
          <a:stretch>
            <a:fillRect/>
          </a:stretch>
        </p:blipFill>
        <p:spPr>
          <a:xfrm>
            <a:off x="5569986" y="2189526"/>
            <a:ext cx="6389970" cy="4272968"/>
          </a:xfrm>
          <a:prstGeom prst="rect">
            <a:avLst/>
          </a:prstGeom>
        </p:spPr>
      </p:pic>
      <p:pic>
        <p:nvPicPr>
          <p:cNvPr id="7" name="Рисунок 6">
            <a:extLst>
              <a:ext uri="{FF2B5EF4-FFF2-40B4-BE49-F238E27FC236}">
                <a16:creationId xmlns:a16="http://schemas.microsoft.com/office/drawing/2014/main" id="{169D8D2B-9981-876E-023E-B6BDD176B821}"/>
              </a:ext>
            </a:extLst>
          </p:cNvPr>
          <p:cNvPicPr>
            <a:picLocks noChangeAspect="1"/>
          </p:cNvPicPr>
          <p:nvPr/>
        </p:nvPicPr>
        <p:blipFill>
          <a:blip r:embed="rId3"/>
          <a:stretch>
            <a:fillRect/>
          </a:stretch>
        </p:blipFill>
        <p:spPr>
          <a:xfrm>
            <a:off x="1520896" y="2382473"/>
            <a:ext cx="3143689" cy="714475"/>
          </a:xfrm>
          <a:prstGeom prst="rect">
            <a:avLst/>
          </a:prstGeom>
        </p:spPr>
      </p:pic>
      <p:pic>
        <p:nvPicPr>
          <p:cNvPr id="9" name="Рисунок 8">
            <a:extLst>
              <a:ext uri="{FF2B5EF4-FFF2-40B4-BE49-F238E27FC236}">
                <a16:creationId xmlns:a16="http://schemas.microsoft.com/office/drawing/2014/main" id="{110DCE58-EF06-A4C0-AA3D-4D5FB4431B0C}"/>
              </a:ext>
            </a:extLst>
          </p:cNvPr>
          <p:cNvPicPr>
            <a:picLocks noChangeAspect="1"/>
          </p:cNvPicPr>
          <p:nvPr/>
        </p:nvPicPr>
        <p:blipFill>
          <a:blip r:embed="rId4"/>
          <a:stretch>
            <a:fillRect/>
          </a:stretch>
        </p:blipFill>
        <p:spPr>
          <a:xfrm>
            <a:off x="1520896" y="3761053"/>
            <a:ext cx="3353268" cy="790685"/>
          </a:xfrm>
          <a:prstGeom prst="rect">
            <a:avLst/>
          </a:prstGeom>
        </p:spPr>
      </p:pic>
      <p:pic>
        <p:nvPicPr>
          <p:cNvPr id="11" name="Рисунок 10">
            <a:extLst>
              <a:ext uri="{FF2B5EF4-FFF2-40B4-BE49-F238E27FC236}">
                <a16:creationId xmlns:a16="http://schemas.microsoft.com/office/drawing/2014/main" id="{8C8D6036-970B-5C8E-3E0D-D8C7402BF957}"/>
              </a:ext>
            </a:extLst>
          </p:cNvPr>
          <p:cNvPicPr>
            <a:picLocks noChangeAspect="1"/>
          </p:cNvPicPr>
          <p:nvPr/>
        </p:nvPicPr>
        <p:blipFill>
          <a:blip r:embed="rId5"/>
          <a:stretch>
            <a:fillRect/>
          </a:stretch>
        </p:blipFill>
        <p:spPr>
          <a:xfrm>
            <a:off x="1520896" y="5359384"/>
            <a:ext cx="3153215" cy="952633"/>
          </a:xfrm>
          <a:prstGeom prst="rect">
            <a:avLst/>
          </a:prstGeom>
        </p:spPr>
      </p:pic>
    </p:spTree>
    <p:extLst>
      <p:ext uri="{BB962C8B-B14F-4D97-AF65-F5344CB8AC3E}">
        <p14:creationId xmlns:p14="http://schemas.microsoft.com/office/powerpoint/2010/main" val="5912925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0534AC-79A2-DB7A-815E-79B61EC1101B}"/>
              </a:ext>
            </a:extLst>
          </p:cNvPr>
          <p:cNvSpPr>
            <a:spLocks noGrp="1"/>
          </p:cNvSpPr>
          <p:nvPr>
            <p:ph type="title"/>
          </p:nvPr>
        </p:nvSpPr>
        <p:spPr>
          <a:xfrm>
            <a:off x="1371600" y="685800"/>
            <a:ext cx="9936760" cy="1361114"/>
          </a:xfrm>
        </p:spPr>
        <p:txBody>
          <a:bodyPr/>
          <a:lstStyle/>
          <a:p>
            <a:r>
              <a:rPr lang="en-US" dirty="0"/>
              <a:t>D – DIP (Dependency Inversion Principle)</a:t>
            </a:r>
            <a:endParaRPr lang="ru-RU" dirty="0"/>
          </a:p>
        </p:txBody>
      </p:sp>
      <p:sp>
        <p:nvSpPr>
          <p:cNvPr id="3" name="Объект 2">
            <a:extLst>
              <a:ext uri="{FF2B5EF4-FFF2-40B4-BE49-F238E27FC236}">
                <a16:creationId xmlns:a16="http://schemas.microsoft.com/office/drawing/2014/main" id="{05D2F2A8-BB38-9715-D8CD-BA0E2C9878A0}"/>
              </a:ext>
            </a:extLst>
          </p:cNvPr>
          <p:cNvSpPr>
            <a:spLocks noGrp="1"/>
          </p:cNvSpPr>
          <p:nvPr>
            <p:ph idx="1"/>
          </p:nvPr>
        </p:nvSpPr>
        <p:spPr/>
        <p:txBody>
          <a:bodyPr/>
          <a:lstStyle/>
          <a:p>
            <a:pPr marL="0" indent="0">
              <a:buNone/>
            </a:pPr>
            <a:r>
              <a:rPr lang="en-US" dirty="0"/>
              <a:t>The principle of dependency inversion refers to the decoupling of software modules. This way, instead of high-level modules depending on low-level modules, both will depend on abstractions.</a:t>
            </a:r>
          </a:p>
          <a:p>
            <a:pPr marL="0" indent="0">
              <a:buNone/>
            </a:pPr>
            <a:r>
              <a:rPr lang="en-US" dirty="0"/>
              <a:t>What does it mean – The principle states that we must use abstractions instead of concrete implementation. High-level modules should not depend on low-level module but both should depend on the abstraction. </a:t>
            </a:r>
          </a:p>
          <a:p>
            <a:pPr marL="0" indent="0">
              <a:buNone/>
            </a:pPr>
            <a:r>
              <a:rPr lang="en-US" dirty="0"/>
              <a:t>Let’s consider an use case</a:t>
            </a:r>
          </a:p>
          <a:p>
            <a:pPr marL="0" indent="0">
              <a:buNone/>
            </a:pPr>
            <a:r>
              <a:rPr lang="en-US" dirty="0"/>
              <a:t>I will create robots and get to robot weapons. In the First case the robot was got weapons from classes. But the Second case the robot was got weapons from abstraction.</a:t>
            </a:r>
          </a:p>
          <a:p>
            <a:endParaRPr lang="ru-RU" dirty="0"/>
          </a:p>
        </p:txBody>
      </p:sp>
    </p:spTree>
    <p:extLst>
      <p:ext uri="{BB962C8B-B14F-4D97-AF65-F5344CB8AC3E}">
        <p14:creationId xmlns:p14="http://schemas.microsoft.com/office/powerpoint/2010/main" val="566633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6D8E64-3019-57DF-2AA4-C7326B7DEA36}"/>
              </a:ext>
            </a:extLst>
          </p:cNvPr>
          <p:cNvSpPr>
            <a:spLocks noGrp="1"/>
          </p:cNvSpPr>
          <p:nvPr>
            <p:ph type="title"/>
          </p:nvPr>
        </p:nvSpPr>
        <p:spPr>
          <a:xfrm>
            <a:off x="1371600" y="369720"/>
            <a:ext cx="9601200" cy="1310780"/>
          </a:xfrm>
        </p:spPr>
        <p:txBody>
          <a:bodyPr/>
          <a:lstStyle/>
          <a:p>
            <a:r>
              <a:rPr lang="en-US" dirty="0"/>
              <a:t>D – DIP (Dependency Inversion Principle)</a:t>
            </a:r>
            <a:endParaRPr lang="ru-RU" dirty="0"/>
          </a:p>
        </p:txBody>
      </p:sp>
      <p:sp>
        <p:nvSpPr>
          <p:cNvPr id="3" name="Объект 2">
            <a:extLst>
              <a:ext uri="{FF2B5EF4-FFF2-40B4-BE49-F238E27FC236}">
                <a16:creationId xmlns:a16="http://schemas.microsoft.com/office/drawing/2014/main" id="{08B44F15-76A6-79CB-D2F5-5BC33CB8E1DF}"/>
              </a:ext>
            </a:extLst>
          </p:cNvPr>
          <p:cNvSpPr>
            <a:spLocks noGrp="1"/>
          </p:cNvSpPr>
          <p:nvPr>
            <p:ph idx="1"/>
          </p:nvPr>
        </p:nvSpPr>
        <p:spPr>
          <a:xfrm>
            <a:off x="1371465" y="1835834"/>
            <a:ext cx="9324363" cy="448811"/>
          </a:xfrm>
        </p:spPr>
        <p:txBody>
          <a:bodyPr/>
          <a:lstStyle/>
          <a:p>
            <a:pPr marL="0" indent="0">
              <a:buNone/>
            </a:pPr>
            <a:r>
              <a:rPr lang="en-US" dirty="0"/>
              <a:t>I create laser and rocket weapons from different classes. </a:t>
            </a:r>
            <a:endParaRPr lang="ru-RU" dirty="0"/>
          </a:p>
        </p:txBody>
      </p:sp>
      <p:pic>
        <p:nvPicPr>
          <p:cNvPr id="5" name="Рисунок 4">
            <a:extLst>
              <a:ext uri="{FF2B5EF4-FFF2-40B4-BE49-F238E27FC236}">
                <a16:creationId xmlns:a16="http://schemas.microsoft.com/office/drawing/2014/main" id="{D3C2DD4E-DEF7-9015-A8FE-1345F56EEA53}"/>
              </a:ext>
            </a:extLst>
          </p:cNvPr>
          <p:cNvPicPr>
            <a:picLocks noChangeAspect="1"/>
          </p:cNvPicPr>
          <p:nvPr/>
        </p:nvPicPr>
        <p:blipFill>
          <a:blip r:embed="rId2"/>
          <a:stretch>
            <a:fillRect/>
          </a:stretch>
        </p:blipFill>
        <p:spPr>
          <a:xfrm>
            <a:off x="1304489" y="2406221"/>
            <a:ext cx="6732165" cy="972767"/>
          </a:xfrm>
          <a:prstGeom prst="rect">
            <a:avLst/>
          </a:prstGeom>
        </p:spPr>
      </p:pic>
      <p:pic>
        <p:nvPicPr>
          <p:cNvPr id="7" name="Рисунок 6">
            <a:extLst>
              <a:ext uri="{FF2B5EF4-FFF2-40B4-BE49-F238E27FC236}">
                <a16:creationId xmlns:a16="http://schemas.microsoft.com/office/drawing/2014/main" id="{E9C595ED-F376-4A82-E68C-5352BF6384C1}"/>
              </a:ext>
            </a:extLst>
          </p:cNvPr>
          <p:cNvPicPr>
            <a:picLocks noChangeAspect="1"/>
          </p:cNvPicPr>
          <p:nvPr/>
        </p:nvPicPr>
        <p:blipFill>
          <a:blip r:embed="rId3"/>
          <a:stretch>
            <a:fillRect/>
          </a:stretch>
        </p:blipFill>
        <p:spPr>
          <a:xfrm>
            <a:off x="1304489" y="3576954"/>
            <a:ext cx="8306959" cy="1463529"/>
          </a:xfrm>
          <a:prstGeom prst="rect">
            <a:avLst/>
          </a:prstGeom>
        </p:spPr>
      </p:pic>
      <p:pic>
        <p:nvPicPr>
          <p:cNvPr id="9" name="Рисунок 8">
            <a:extLst>
              <a:ext uri="{FF2B5EF4-FFF2-40B4-BE49-F238E27FC236}">
                <a16:creationId xmlns:a16="http://schemas.microsoft.com/office/drawing/2014/main" id="{BC6ED647-F015-94B4-22CE-94D8947395A9}"/>
              </a:ext>
            </a:extLst>
          </p:cNvPr>
          <p:cNvPicPr>
            <a:picLocks noChangeAspect="1"/>
          </p:cNvPicPr>
          <p:nvPr/>
        </p:nvPicPr>
        <p:blipFill>
          <a:blip r:embed="rId4"/>
          <a:stretch>
            <a:fillRect/>
          </a:stretch>
        </p:blipFill>
        <p:spPr>
          <a:xfrm>
            <a:off x="1304489" y="5238449"/>
            <a:ext cx="8699115" cy="1544469"/>
          </a:xfrm>
          <a:prstGeom prst="rect">
            <a:avLst/>
          </a:prstGeom>
        </p:spPr>
      </p:pic>
    </p:spTree>
    <p:extLst>
      <p:ext uri="{BB962C8B-B14F-4D97-AF65-F5344CB8AC3E}">
        <p14:creationId xmlns:p14="http://schemas.microsoft.com/office/powerpoint/2010/main" val="36045634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49009A-C210-1CA1-38DD-D807DFD61FE1}"/>
              </a:ext>
            </a:extLst>
          </p:cNvPr>
          <p:cNvSpPr>
            <a:spLocks noGrp="1"/>
          </p:cNvSpPr>
          <p:nvPr>
            <p:ph type="title"/>
          </p:nvPr>
        </p:nvSpPr>
        <p:spPr>
          <a:xfrm>
            <a:off x="1371600" y="685800"/>
            <a:ext cx="9601200" cy="1260446"/>
          </a:xfrm>
        </p:spPr>
        <p:txBody>
          <a:bodyPr>
            <a:normAutofit fontScale="90000"/>
          </a:bodyPr>
          <a:lstStyle/>
          <a:p>
            <a:r>
              <a:rPr lang="en-US" dirty="0"/>
              <a:t>D – DIP (Dependency Inversion Principle)</a:t>
            </a:r>
            <a:endParaRPr lang="ru-RU" dirty="0"/>
          </a:p>
        </p:txBody>
      </p:sp>
      <p:sp>
        <p:nvSpPr>
          <p:cNvPr id="3" name="Объект 2">
            <a:extLst>
              <a:ext uri="{FF2B5EF4-FFF2-40B4-BE49-F238E27FC236}">
                <a16:creationId xmlns:a16="http://schemas.microsoft.com/office/drawing/2014/main" id="{FFF766B8-DBE1-ADEA-EB75-7DC1D72BC17B}"/>
              </a:ext>
            </a:extLst>
          </p:cNvPr>
          <p:cNvSpPr>
            <a:spLocks noGrp="1"/>
          </p:cNvSpPr>
          <p:nvPr>
            <p:ph idx="1"/>
          </p:nvPr>
        </p:nvSpPr>
        <p:spPr>
          <a:xfrm>
            <a:off x="1371600" y="1430322"/>
            <a:ext cx="9357919" cy="1003600"/>
          </a:xfrm>
        </p:spPr>
        <p:txBody>
          <a:bodyPr>
            <a:normAutofit fontScale="92500" lnSpcReduction="10000"/>
          </a:bodyPr>
          <a:lstStyle/>
          <a:p>
            <a:pPr marL="0" indent="0">
              <a:buNone/>
            </a:pPr>
            <a:r>
              <a:rPr lang="en-US" dirty="0"/>
              <a:t>I have created two classes for robot. Once of them uses rocket weapons, another uses laser weapons. </a:t>
            </a:r>
          </a:p>
          <a:p>
            <a:pPr marL="0" indent="0">
              <a:buNone/>
            </a:pPr>
            <a:r>
              <a:rPr lang="en-US" sz="2100" dirty="0"/>
              <a:t>This code violates the principle of DIP (Dependency Inversion Principle).</a:t>
            </a:r>
            <a:endParaRPr lang="ru-RU" sz="2100" dirty="0"/>
          </a:p>
          <a:p>
            <a:pPr marL="0" indent="0">
              <a:buNone/>
            </a:pPr>
            <a:endParaRPr lang="ru-RU" dirty="0"/>
          </a:p>
        </p:txBody>
      </p:sp>
      <p:pic>
        <p:nvPicPr>
          <p:cNvPr id="5" name="Рисунок 4">
            <a:extLst>
              <a:ext uri="{FF2B5EF4-FFF2-40B4-BE49-F238E27FC236}">
                <a16:creationId xmlns:a16="http://schemas.microsoft.com/office/drawing/2014/main" id="{1590F533-B0AF-1879-029D-15F78AAD8DF7}"/>
              </a:ext>
            </a:extLst>
          </p:cNvPr>
          <p:cNvPicPr>
            <a:picLocks noChangeAspect="1"/>
          </p:cNvPicPr>
          <p:nvPr/>
        </p:nvPicPr>
        <p:blipFill>
          <a:blip r:embed="rId2"/>
          <a:stretch>
            <a:fillRect/>
          </a:stretch>
        </p:blipFill>
        <p:spPr>
          <a:xfrm>
            <a:off x="1462481" y="2618480"/>
            <a:ext cx="9154803" cy="1991003"/>
          </a:xfrm>
          <a:prstGeom prst="rect">
            <a:avLst/>
          </a:prstGeom>
        </p:spPr>
      </p:pic>
      <p:pic>
        <p:nvPicPr>
          <p:cNvPr id="7" name="Рисунок 6">
            <a:extLst>
              <a:ext uri="{FF2B5EF4-FFF2-40B4-BE49-F238E27FC236}">
                <a16:creationId xmlns:a16="http://schemas.microsoft.com/office/drawing/2014/main" id="{A6BF51C0-44EA-8B0C-7EBA-C43BA7767AC5}"/>
              </a:ext>
            </a:extLst>
          </p:cNvPr>
          <p:cNvPicPr>
            <a:picLocks noChangeAspect="1"/>
          </p:cNvPicPr>
          <p:nvPr/>
        </p:nvPicPr>
        <p:blipFill>
          <a:blip r:embed="rId3"/>
          <a:stretch>
            <a:fillRect/>
          </a:stretch>
        </p:blipFill>
        <p:spPr>
          <a:xfrm>
            <a:off x="1462481" y="4794041"/>
            <a:ext cx="8897592" cy="1971950"/>
          </a:xfrm>
          <a:prstGeom prst="rect">
            <a:avLst/>
          </a:prstGeom>
        </p:spPr>
      </p:pic>
    </p:spTree>
    <p:extLst>
      <p:ext uri="{BB962C8B-B14F-4D97-AF65-F5344CB8AC3E}">
        <p14:creationId xmlns:p14="http://schemas.microsoft.com/office/powerpoint/2010/main" val="645711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AE7C63-5716-F17A-F0F6-D0F4FECEE95E}"/>
              </a:ext>
            </a:extLst>
          </p:cNvPr>
          <p:cNvSpPr>
            <a:spLocks noGrp="1"/>
          </p:cNvSpPr>
          <p:nvPr>
            <p:ph type="title"/>
          </p:nvPr>
        </p:nvSpPr>
        <p:spPr>
          <a:xfrm>
            <a:off x="1371600" y="685800"/>
            <a:ext cx="9601200" cy="965200"/>
          </a:xfrm>
        </p:spPr>
        <p:txBody>
          <a:bodyPr/>
          <a:lstStyle/>
          <a:p>
            <a:r>
              <a:rPr lang="en-US" dirty="0"/>
              <a:t>DRY (Don’t repeat yourself)</a:t>
            </a:r>
            <a:endParaRPr lang="ru-RU" dirty="0"/>
          </a:p>
        </p:txBody>
      </p:sp>
      <p:sp>
        <p:nvSpPr>
          <p:cNvPr id="3" name="Объект 2">
            <a:extLst>
              <a:ext uri="{FF2B5EF4-FFF2-40B4-BE49-F238E27FC236}">
                <a16:creationId xmlns:a16="http://schemas.microsoft.com/office/drawing/2014/main" id="{77DC8AD2-5DA3-005A-556D-F5DCC6C42468}"/>
              </a:ext>
            </a:extLst>
          </p:cNvPr>
          <p:cNvSpPr>
            <a:spLocks noGrp="1"/>
          </p:cNvSpPr>
          <p:nvPr>
            <p:ph idx="1"/>
          </p:nvPr>
        </p:nvSpPr>
        <p:spPr>
          <a:xfrm>
            <a:off x="1371600" y="1460500"/>
            <a:ext cx="9601200" cy="1968500"/>
          </a:xfrm>
        </p:spPr>
        <p:txBody>
          <a:bodyPr/>
          <a:lstStyle/>
          <a:p>
            <a:r>
              <a:rPr lang="en-US" dirty="0"/>
              <a:t>Don't repeat yourself (DRY) could be the motto for the inheritance concept.</a:t>
            </a:r>
          </a:p>
          <a:p>
            <a:r>
              <a:rPr lang="en-US" dirty="0"/>
              <a:t>Inheritance lets you create a child class that inherits the fields and methods of the parent class without redefining them.</a:t>
            </a:r>
          </a:p>
          <a:p>
            <a:r>
              <a:rPr lang="en-US" dirty="0"/>
              <a:t>With such a common code, we take it to the base class from which other classes that use the common code and new their implementation are inherited</a:t>
            </a:r>
          </a:p>
          <a:p>
            <a:endParaRPr lang="ru-RU" dirty="0"/>
          </a:p>
        </p:txBody>
      </p:sp>
    </p:spTree>
    <p:extLst>
      <p:ext uri="{BB962C8B-B14F-4D97-AF65-F5344CB8AC3E}">
        <p14:creationId xmlns:p14="http://schemas.microsoft.com/office/powerpoint/2010/main" val="2610728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09F01A-7FDB-FB23-553B-C369456A0A57}"/>
              </a:ext>
            </a:extLst>
          </p:cNvPr>
          <p:cNvSpPr>
            <a:spLocks noGrp="1"/>
          </p:cNvSpPr>
          <p:nvPr>
            <p:ph type="title"/>
          </p:nvPr>
        </p:nvSpPr>
        <p:spPr>
          <a:xfrm>
            <a:off x="1371600" y="335210"/>
            <a:ext cx="9911593" cy="797304"/>
          </a:xfrm>
        </p:spPr>
        <p:txBody>
          <a:bodyPr/>
          <a:lstStyle/>
          <a:p>
            <a:r>
              <a:rPr lang="en-US" dirty="0"/>
              <a:t>D – DIP (Dependency Inversion Principle)</a:t>
            </a:r>
            <a:endParaRPr lang="ru-RU" dirty="0"/>
          </a:p>
        </p:txBody>
      </p:sp>
      <p:sp>
        <p:nvSpPr>
          <p:cNvPr id="3" name="Объект 2">
            <a:extLst>
              <a:ext uri="{FF2B5EF4-FFF2-40B4-BE49-F238E27FC236}">
                <a16:creationId xmlns:a16="http://schemas.microsoft.com/office/drawing/2014/main" id="{2141ED9F-34A1-C56B-C7B9-B3D6880F002A}"/>
              </a:ext>
            </a:extLst>
          </p:cNvPr>
          <p:cNvSpPr>
            <a:spLocks noGrp="1"/>
          </p:cNvSpPr>
          <p:nvPr>
            <p:ph idx="1"/>
          </p:nvPr>
        </p:nvSpPr>
        <p:spPr>
          <a:xfrm>
            <a:off x="1295400" y="1132514"/>
            <a:ext cx="9601200" cy="1963024"/>
          </a:xfrm>
        </p:spPr>
        <p:txBody>
          <a:bodyPr>
            <a:normAutofit lnSpcReduction="10000"/>
          </a:bodyPr>
          <a:lstStyle/>
          <a:p>
            <a:pPr marL="0" indent="0">
              <a:buNone/>
            </a:pPr>
            <a:r>
              <a:rPr lang="en-US" dirty="0"/>
              <a:t>Below You can see right code. This code follows the principle of DIP.</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classes of weapons implementation one interface with general method. I do not specify a specific weapon class in the construct in the robot class.</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only specify the interface. Thus, the robot class does not depend on the specific class, but depends on the abstraction. I can create any robot with any weapon.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ru-RU" dirty="0"/>
          </a:p>
        </p:txBody>
      </p:sp>
      <p:pic>
        <p:nvPicPr>
          <p:cNvPr id="7" name="Рисунок 6">
            <a:extLst>
              <a:ext uri="{FF2B5EF4-FFF2-40B4-BE49-F238E27FC236}">
                <a16:creationId xmlns:a16="http://schemas.microsoft.com/office/drawing/2014/main" id="{774646E5-3E65-215A-C1B3-22A88D055793}"/>
              </a:ext>
            </a:extLst>
          </p:cNvPr>
          <p:cNvPicPr>
            <a:picLocks noChangeAspect="1"/>
          </p:cNvPicPr>
          <p:nvPr/>
        </p:nvPicPr>
        <p:blipFill>
          <a:blip r:embed="rId2"/>
          <a:stretch>
            <a:fillRect/>
          </a:stretch>
        </p:blipFill>
        <p:spPr>
          <a:xfrm>
            <a:off x="1371600" y="2944155"/>
            <a:ext cx="3536023" cy="969689"/>
          </a:xfrm>
          <a:prstGeom prst="rect">
            <a:avLst/>
          </a:prstGeom>
        </p:spPr>
      </p:pic>
      <p:pic>
        <p:nvPicPr>
          <p:cNvPr id="9" name="Рисунок 8">
            <a:extLst>
              <a:ext uri="{FF2B5EF4-FFF2-40B4-BE49-F238E27FC236}">
                <a16:creationId xmlns:a16="http://schemas.microsoft.com/office/drawing/2014/main" id="{BCEBE929-B233-A086-4A3F-9FEE2E855033}"/>
              </a:ext>
            </a:extLst>
          </p:cNvPr>
          <p:cNvPicPr>
            <a:picLocks noChangeAspect="1"/>
          </p:cNvPicPr>
          <p:nvPr/>
        </p:nvPicPr>
        <p:blipFill>
          <a:blip r:embed="rId3"/>
          <a:stretch>
            <a:fillRect/>
          </a:stretch>
        </p:blipFill>
        <p:spPr>
          <a:xfrm>
            <a:off x="3792589" y="3993160"/>
            <a:ext cx="7490604" cy="1212904"/>
          </a:xfrm>
          <a:prstGeom prst="rect">
            <a:avLst/>
          </a:prstGeom>
        </p:spPr>
      </p:pic>
      <p:pic>
        <p:nvPicPr>
          <p:cNvPr id="11" name="Рисунок 10">
            <a:extLst>
              <a:ext uri="{FF2B5EF4-FFF2-40B4-BE49-F238E27FC236}">
                <a16:creationId xmlns:a16="http://schemas.microsoft.com/office/drawing/2014/main" id="{F254FC9A-638E-B036-3914-6474845FF72F}"/>
              </a:ext>
            </a:extLst>
          </p:cNvPr>
          <p:cNvPicPr>
            <a:picLocks noChangeAspect="1"/>
          </p:cNvPicPr>
          <p:nvPr/>
        </p:nvPicPr>
        <p:blipFill>
          <a:blip r:embed="rId4"/>
          <a:stretch>
            <a:fillRect/>
          </a:stretch>
        </p:blipFill>
        <p:spPr>
          <a:xfrm>
            <a:off x="3792589" y="5351538"/>
            <a:ext cx="7841377" cy="1209291"/>
          </a:xfrm>
          <a:prstGeom prst="rect">
            <a:avLst/>
          </a:prstGeom>
        </p:spPr>
      </p:pic>
    </p:spTree>
    <p:extLst>
      <p:ext uri="{BB962C8B-B14F-4D97-AF65-F5344CB8AC3E}">
        <p14:creationId xmlns:p14="http://schemas.microsoft.com/office/powerpoint/2010/main" val="6938325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81693A-D067-8BA2-B156-43362831E3F3}"/>
              </a:ext>
            </a:extLst>
          </p:cNvPr>
          <p:cNvSpPr>
            <a:spLocks noGrp="1"/>
          </p:cNvSpPr>
          <p:nvPr>
            <p:ph type="title"/>
          </p:nvPr>
        </p:nvSpPr>
        <p:spPr>
          <a:xfrm>
            <a:off x="1371600" y="434131"/>
            <a:ext cx="9735424" cy="715161"/>
          </a:xfrm>
        </p:spPr>
        <p:txBody>
          <a:bodyPr>
            <a:normAutofit fontScale="90000"/>
          </a:bodyPr>
          <a:lstStyle/>
          <a:p>
            <a:r>
              <a:rPr lang="en-US" dirty="0"/>
              <a:t>D – DIP (Dependency Inversion Principle)</a:t>
            </a:r>
            <a:endParaRPr lang="ru-RU" dirty="0"/>
          </a:p>
        </p:txBody>
      </p:sp>
      <p:sp>
        <p:nvSpPr>
          <p:cNvPr id="3" name="Объект 2">
            <a:extLst>
              <a:ext uri="{FF2B5EF4-FFF2-40B4-BE49-F238E27FC236}">
                <a16:creationId xmlns:a16="http://schemas.microsoft.com/office/drawing/2014/main" id="{3401E55C-459D-1E52-2C6F-FED2A5C40238}"/>
              </a:ext>
            </a:extLst>
          </p:cNvPr>
          <p:cNvSpPr>
            <a:spLocks noGrp="1"/>
          </p:cNvSpPr>
          <p:nvPr>
            <p:ph idx="1"/>
          </p:nvPr>
        </p:nvSpPr>
        <p:spPr>
          <a:xfrm>
            <a:off x="1438712" y="1237376"/>
            <a:ext cx="9601200" cy="390088"/>
          </a:xfrm>
        </p:spPr>
        <p:txBody>
          <a:bodyPr/>
          <a:lstStyle/>
          <a:p>
            <a:pPr marL="0" indent="0">
              <a:buNone/>
            </a:pPr>
            <a:r>
              <a:rPr lang="en-US" dirty="0"/>
              <a:t>Classes with DIP principles</a:t>
            </a:r>
            <a:endParaRPr lang="ru-RU" dirty="0"/>
          </a:p>
        </p:txBody>
      </p:sp>
      <p:pic>
        <p:nvPicPr>
          <p:cNvPr id="5" name="Рисунок 4">
            <a:extLst>
              <a:ext uri="{FF2B5EF4-FFF2-40B4-BE49-F238E27FC236}">
                <a16:creationId xmlns:a16="http://schemas.microsoft.com/office/drawing/2014/main" id="{436BA952-9230-DC79-7C8E-01E790CC360C}"/>
              </a:ext>
            </a:extLst>
          </p:cNvPr>
          <p:cNvPicPr>
            <a:picLocks noChangeAspect="1"/>
          </p:cNvPicPr>
          <p:nvPr/>
        </p:nvPicPr>
        <p:blipFill>
          <a:blip r:embed="rId2"/>
          <a:stretch>
            <a:fillRect/>
          </a:stretch>
        </p:blipFill>
        <p:spPr>
          <a:xfrm>
            <a:off x="1438712" y="1939551"/>
            <a:ext cx="8821381" cy="1981477"/>
          </a:xfrm>
          <a:prstGeom prst="rect">
            <a:avLst/>
          </a:prstGeom>
        </p:spPr>
      </p:pic>
      <p:pic>
        <p:nvPicPr>
          <p:cNvPr id="7" name="Рисунок 6">
            <a:extLst>
              <a:ext uri="{FF2B5EF4-FFF2-40B4-BE49-F238E27FC236}">
                <a16:creationId xmlns:a16="http://schemas.microsoft.com/office/drawing/2014/main" id="{012EC7FF-C2E1-E14E-5D69-527DAA2FEC9F}"/>
              </a:ext>
            </a:extLst>
          </p:cNvPr>
          <p:cNvPicPr>
            <a:picLocks noChangeAspect="1"/>
          </p:cNvPicPr>
          <p:nvPr/>
        </p:nvPicPr>
        <p:blipFill>
          <a:blip r:embed="rId3"/>
          <a:stretch>
            <a:fillRect/>
          </a:stretch>
        </p:blipFill>
        <p:spPr>
          <a:xfrm>
            <a:off x="3037784" y="4406331"/>
            <a:ext cx="8649907" cy="1686160"/>
          </a:xfrm>
          <a:prstGeom prst="rect">
            <a:avLst/>
          </a:prstGeom>
        </p:spPr>
      </p:pic>
    </p:spTree>
    <p:extLst>
      <p:ext uri="{BB962C8B-B14F-4D97-AF65-F5344CB8AC3E}">
        <p14:creationId xmlns:p14="http://schemas.microsoft.com/office/powerpoint/2010/main" val="26335546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C15839-44AB-47E2-1E7F-8AF1D90F87FC}"/>
              </a:ext>
            </a:extLst>
          </p:cNvPr>
          <p:cNvSpPr>
            <a:spLocks noGrp="1"/>
          </p:cNvSpPr>
          <p:nvPr>
            <p:ph type="title"/>
          </p:nvPr>
        </p:nvSpPr>
        <p:spPr>
          <a:xfrm>
            <a:off x="1371600" y="408965"/>
            <a:ext cx="10029039" cy="757106"/>
          </a:xfrm>
        </p:spPr>
        <p:txBody>
          <a:bodyPr/>
          <a:lstStyle/>
          <a:p>
            <a:r>
              <a:rPr lang="en-US" dirty="0"/>
              <a:t>Useful Links:</a:t>
            </a:r>
            <a:endParaRPr lang="ru-RU" dirty="0"/>
          </a:p>
        </p:txBody>
      </p:sp>
      <p:sp>
        <p:nvSpPr>
          <p:cNvPr id="3" name="Объект 2">
            <a:extLst>
              <a:ext uri="{FF2B5EF4-FFF2-40B4-BE49-F238E27FC236}">
                <a16:creationId xmlns:a16="http://schemas.microsoft.com/office/drawing/2014/main" id="{A0E8732F-5172-FEE7-3FCB-BB6DCCFA8D3E}"/>
              </a:ext>
            </a:extLst>
          </p:cNvPr>
          <p:cNvSpPr>
            <a:spLocks noGrp="1"/>
          </p:cNvSpPr>
          <p:nvPr>
            <p:ph idx="1"/>
          </p:nvPr>
        </p:nvSpPr>
        <p:spPr>
          <a:xfrm>
            <a:off x="1371600" y="1166071"/>
            <a:ext cx="9601200" cy="4701329"/>
          </a:xfrm>
        </p:spPr>
        <p:txBody>
          <a:bodyPr/>
          <a:lstStyle/>
          <a:p>
            <a:r>
              <a:rPr lang="en-US" dirty="0"/>
              <a:t>https://raygun.com/blog/oop-concepts-java/</a:t>
            </a:r>
          </a:p>
          <a:p>
            <a:r>
              <a:rPr lang="en-US" dirty="0"/>
              <a:t>https://www.infoworld.com/article/3029325/exploring-association-aggregation-and-composition-in-oop.html</a:t>
            </a:r>
          </a:p>
          <a:p>
            <a:r>
              <a:rPr lang="en-US" dirty="0"/>
              <a:t>https://en.wikipedia.org/wiki/Association_(object-oriented_programming)</a:t>
            </a:r>
          </a:p>
          <a:p>
            <a:r>
              <a:rPr lang="en-US" dirty="0"/>
              <a:t>https://algodaily.com/lessons/association-aggregation-composition-casting</a:t>
            </a:r>
          </a:p>
          <a:p>
            <a:r>
              <a:rPr lang="en-US" dirty="0"/>
              <a:t>https://www.digitalocean.com/community/conceptual_articles/s-o-l-i-d-the-first-five-principles-of-object-oriented-design</a:t>
            </a:r>
          </a:p>
          <a:p>
            <a:r>
              <a:rPr lang="en-US" dirty="0" err="1"/>
              <a:t>Github</a:t>
            </a:r>
            <a:r>
              <a:rPr lang="en-US" dirty="0"/>
              <a:t>: https://github.com/NikolayIvTkachenko/oop_solid_course</a:t>
            </a:r>
            <a:endParaRPr lang="ru-RU" dirty="0"/>
          </a:p>
        </p:txBody>
      </p:sp>
    </p:spTree>
    <p:extLst>
      <p:ext uri="{BB962C8B-B14F-4D97-AF65-F5344CB8AC3E}">
        <p14:creationId xmlns:p14="http://schemas.microsoft.com/office/powerpoint/2010/main" val="2612125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8BC210-3AC9-7EAD-56AD-5F5F502719B6}"/>
              </a:ext>
            </a:extLst>
          </p:cNvPr>
          <p:cNvSpPr>
            <a:spLocks noGrp="1"/>
          </p:cNvSpPr>
          <p:nvPr>
            <p:ph type="title"/>
          </p:nvPr>
        </p:nvSpPr>
        <p:spPr>
          <a:xfrm>
            <a:off x="1371600" y="685800"/>
            <a:ext cx="9601200" cy="802532"/>
          </a:xfrm>
        </p:spPr>
        <p:txBody>
          <a:bodyPr/>
          <a:lstStyle/>
          <a:p>
            <a:r>
              <a:rPr lang="en-US" dirty="0"/>
              <a:t>What are class and object?</a:t>
            </a:r>
            <a:endParaRPr lang="ru-RU" dirty="0"/>
          </a:p>
        </p:txBody>
      </p:sp>
      <p:sp>
        <p:nvSpPr>
          <p:cNvPr id="3" name="Объект 2">
            <a:extLst>
              <a:ext uri="{FF2B5EF4-FFF2-40B4-BE49-F238E27FC236}">
                <a16:creationId xmlns:a16="http://schemas.microsoft.com/office/drawing/2014/main" id="{FA589E75-5FC9-8313-9A3C-F17E29AD7DC5}"/>
              </a:ext>
            </a:extLst>
          </p:cNvPr>
          <p:cNvSpPr>
            <a:spLocks noGrp="1"/>
          </p:cNvSpPr>
          <p:nvPr>
            <p:ph idx="1"/>
          </p:nvPr>
        </p:nvSpPr>
        <p:spPr>
          <a:xfrm>
            <a:off x="1371600" y="2286000"/>
            <a:ext cx="9601200" cy="2393004"/>
          </a:xfrm>
        </p:spPr>
        <p:txBody>
          <a:bodyPr/>
          <a:lstStyle/>
          <a:p>
            <a:r>
              <a:rPr lang="en-US" dirty="0"/>
              <a:t>A class is an abstract blueprint used to create more specific, concrete objects. Classes often represent broad categories, like Robots or Machines that share attributes. These classes define what attributes an instance of this type will have, like mass or power, but not the value of those attributes for a specific object.</a:t>
            </a:r>
          </a:p>
          <a:p>
            <a:r>
              <a:rPr lang="en-US" dirty="0"/>
              <a:t>Classes can also contain functions, called methods available only to objects of that type. These functions are defined within the class and perform some action helpful to that specific type of object.</a:t>
            </a:r>
          </a:p>
          <a:p>
            <a:endParaRPr lang="ru-RU" dirty="0"/>
          </a:p>
        </p:txBody>
      </p:sp>
    </p:spTree>
    <p:extLst>
      <p:ext uri="{BB962C8B-B14F-4D97-AF65-F5344CB8AC3E}">
        <p14:creationId xmlns:p14="http://schemas.microsoft.com/office/powerpoint/2010/main" val="202105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DB3DCA-177F-3E63-6A53-550024DA545F}"/>
              </a:ext>
            </a:extLst>
          </p:cNvPr>
          <p:cNvSpPr>
            <a:spLocks noGrp="1"/>
          </p:cNvSpPr>
          <p:nvPr>
            <p:ph type="title"/>
          </p:nvPr>
        </p:nvSpPr>
        <p:spPr>
          <a:xfrm>
            <a:off x="1371600" y="685800"/>
            <a:ext cx="9601200" cy="646889"/>
          </a:xfrm>
        </p:spPr>
        <p:txBody>
          <a:bodyPr>
            <a:normAutofit fontScale="90000"/>
          </a:bodyPr>
          <a:lstStyle/>
          <a:p>
            <a:r>
              <a:rPr lang="en-US" dirty="0"/>
              <a:t>Inheritance</a:t>
            </a:r>
            <a:endParaRPr lang="ru-RU" dirty="0"/>
          </a:p>
        </p:txBody>
      </p:sp>
      <p:sp>
        <p:nvSpPr>
          <p:cNvPr id="3" name="Объект 2">
            <a:extLst>
              <a:ext uri="{FF2B5EF4-FFF2-40B4-BE49-F238E27FC236}">
                <a16:creationId xmlns:a16="http://schemas.microsoft.com/office/drawing/2014/main" id="{5C46A5D1-D331-6B01-D6B3-376D6B845468}"/>
              </a:ext>
            </a:extLst>
          </p:cNvPr>
          <p:cNvSpPr>
            <a:spLocks noGrp="1"/>
          </p:cNvSpPr>
          <p:nvPr>
            <p:ph idx="1"/>
          </p:nvPr>
        </p:nvSpPr>
        <p:spPr>
          <a:xfrm>
            <a:off x="1371600" y="1449421"/>
            <a:ext cx="9601200" cy="4417979"/>
          </a:xfrm>
        </p:spPr>
        <p:txBody>
          <a:bodyPr>
            <a:normAutofit fontScale="85000" lnSpcReduction="10000"/>
          </a:bodyPr>
          <a:lstStyle/>
          <a:p>
            <a:pPr marL="0" indent="0">
              <a:buNone/>
            </a:pPr>
            <a:r>
              <a:rPr lang="en-US" dirty="0"/>
              <a:t>Inheritance is a mechanism that lets you describe a new class based on an existing (parent) class. Using Inheritance, in derived classes we can reuse the code of existing super classes.</a:t>
            </a:r>
          </a:p>
          <a:p>
            <a:pPr marL="0" indent="0">
              <a:buNone/>
            </a:pPr>
            <a:r>
              <a:rPr lang="en-US" dirty="0"/>
              <a:t>What does it mean – inheritance makes it possible to create a child class that inherits the fields and methods of the parent class. The child class can override the values and methods of the parent class, but it’s not necessary. It can also add new data and functionality to its parent.</a:t>
            </a:r>
          </a:p>
          <a:p>
            <a:pPr marL="0" indent="0">
              <a:buNone/>
            </a:pPr>
            <a:r>
              <a:rPr lang="en-US" dirty="0"/>
              <a:t>Parent classes are also called </a:t>
            </a:r>
            <a:r>
              <a:rPr lang="en-US" dirty="0" err="1"/>
              <a:t>superclasses</a:t>
            </a:r>
            <a:r>
              <a:rPr lang="en-US" dirty="0"/>
              <a:t> or base classes, while child classes are known as subclasses or derived classes as well. Java uses the extends keyword to implement the principle of inheritance in code.</a:t>
            </a:r>
          </a:p>
          <a:p>
            <a:pPr marL="0" indent="0">
              <a:buNone/>
            </a:pPr>
            <a:r>
              <a:rPr lang="en-US" dirty="0"/>
              <a:t>Inheritance in Java:</a:t>
            </a:r>
          </a:p>
          <a:p>
            <a:r>
              <a:rPr lang="en-US" dirty="0"/>
              <a:t>A class (child class) can extend another (parent class) by inheriting its features</a:t>
            </a:r>
          </a:p>
          <a:p>
            <a:r>
              <a:rPr lang="en-US" dirty="0"/>
              <a:t>Implements the DRY (Don’t repeat yourself) programming principle</a:t>
            </a:r>
          </a:p>
          <a:p>
            <a:r>
              <a:rPr lang="en-US" dirty="0"/>
              <a:t>Improves code reusability</a:t>
            </a:r>
          </a:p>
          <a:p>
            <a:r>
              <a:rPr lang="en-US" dirty="0"/>
              <a:t>Multi-level inheritance is allowed in Java (a child class can have its own child class as well)</a:t>
            </a:r>
          </a:p>
          <a:p>
            <a:r>
              <a:rPr lang="en-US" dirty="0"/>
              <a:t>Multiple inheritances are not allowed in Java (a class can’t extend more than one class)</a:t>
            </a:r>
          </a:p>
          <a:p>
            <a:endParaRPr lang="ru-RU" dirty="0"/>
          </a:p>
        </p:txBody>
      </p:sp>
    </p:spTree>
    <p:extLst>
      <p:ext uri="{BB962C8B-B14F-4D97-AF65-F5344CB8AC3E}">
        <p14:creationId xmlns:p14="http://schemas.microsoft.com/office/powerpoint/2010/main" val="968556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6AA677-07A6-C89B-461A-F63D8DB840CB}"/>
              </a:ext>
            </a:extLst>
          </p:cNvPr>
          <p:cNvSpPr>
            <a:spLocks noGrp="1"/>
          </p:cNvSpPr>
          <p:nvPr>
            <p:ph type="title"/>
          </p:nvPr>
        </p:nvSpPr>
        <p:spPr>
          <a:xfrm>
            <a:off x="1371600" y="685800"/>
            <a:ext cx="9601200" cy="753894"/>
          </a:xfrm>
        </p:spPr>
        <p:txBody>
          <a:bodyPr/>
          <a:lstStyle/>
          <a:p>
            <a:r>
              <a:rPr lang="en-US" dirty="0"/>
              <a:t>Inheritance</a:t>
            </a:r>
            <a:endParaRPr lang="ru-RU" dirty="0"/>
          </a:p>
        </p:txBody>
      </p:sp>
      <p:sp>
        <p:nvSpPr>
          <p:cNvPr id="3" name="Объект 2">
            <a:extLst>
              <a:ext uri="{FF2B5EF4-FFF2-40B4-BE49-F238E27FC236}">
                <a16:creationId xmlns:a16="http://schemas.microsoft.com/office/drawing/2014/main" id="{0713F5D7-D4FA-64C7-E4B7-13399A7DAFD9}"/>
              </a:ext>
            </a:extLst>
          </p:cNvPr>
          <p:cNvSpPr>
            <a:spLocks noGrp="1"/>
          </p:cNvSpPr>
          <p:nvPr>
            <p:ph idx="1"/>
          </p:nvPr>
        </p:nvSpPr>
        <p:spPr>
          <a:xfrm>
            <a:off x="1371600" y="1439694"/>
            <a:ext cx="9601200" cy="418289"/>
          </a:xfrm>
        </p:spPr>
        <p:txBody>
          <a:bodyPr/>
          <a:lstStyle/>
          <a:p>
            <a:pPr marL="0" indent="0" algn="ctr">
              <a:buNone/>
            </a:pPr>
            <a:r>
              <a:rPr lang="en-US" dirty="0"/>
              <a:t>The Base class</a:t>
            </a:r>
            <a:endParaRPr lang="ru-RU" dirty="0"/>
          </a:p>
        </p:txBody>
      </p:sp>
      <p:pic>
        <p:nvPicPr>
          <p:cNvPr id="5" name="Рисунок 4">
            <a:extLst>
              <a:ext uri="{FF2B5EF4-FFF2-40B4-BE49-F238E27FC236}">
                <a16:creationId xmlns:a16="http://schemas.microsoft.com/office/drawing/2014/main" id="{7AE6061F-0900-A14B-5C6E-8BA63485A798}"/>
              </a:ext>
            </a:extLst>
          </p:cNvPr>
          <p:cNvPicPr>
            <a:picLocks noChangeAspect="1"/>
          </p:cNvPicPr>
          <p:nvPr/>
        </p:nvPicPr>
        <p:blipFill>
          <a:blip r:embed="rId2"/>
          <a:stretch>
            <a:fillRect/>
          </a:stretch>
        </p:blipFill>
        <p:spPr>
          <a:xfrm>
            <a:off x="3289891" y="1857983"/>
            <a:ext cx="5961113" cy="4652327"/>
          </a:xfrm>
          <a:prstGeom prst="rect">
            <a:avLst/>
          </a:prstGeom>
        </p:spPr>
      </p:pic>
    </p:spTree>
    <p:extLst>
      <p:ext uri="{BB962C8B-B14F-4D97-AF65-F5344CB8AC3E}">
        <p14:creationId xmlns:p14="http://schemas.microsoft.com/office/powerpoint/2010/main" val="434713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4D7723-87FB-034A-E1CD-62C3580BA148}"/>
              </a:ext>
            </a:extLst>
          </p:cNvPr>
          <p:cNvSpPr>
            <a:spLocks noGrp="1"/>
          </p:cNvSpPr>
          <p:nvPr>
            <p:ph type="title"/>
          </p:nvPr>
        </p:nvSpPr>
        <p:spPr>
          <a:xfrm>
            <a:off x="1371600" y="685800"/>
            <a:ext cx="9601200" cy="724711"/>
          </a:xfrm>
        </p:spPr>
        <p:txBody>
          <a:bodyPr/>
          <a:lstStyle/>
          <a:p>
            <a:r>
              <a:rPr lang="en-US" dirty="0"/>
              <a:t>Inheritance</a:t>
            </a:r>
            <a:endParaRPr lang="ru-RU" dirty="0"/>
          </a:p>
        </p:txBody>
      </p:sp>
      <p:sp>
        <p:nvSpPr>
          <p:cNvPr id="3" name="Объект 2">
            <a:extLst>
              <a:ext uri="{FF2B5EF4-FFF2-40B4-BE49-F238E27FC236}">
                <a16:creationId xmlns:a16="http://schemas.microsoft.com/office/drawing/2014/main" id="{7F061A05-FF9E-3C3B-7C94-48C952044A33}"/>
              </a:ext>
            </a:extLst>
          </p:cNvPr>
          <p:cNvSpPr>
            <a:spLocks noGrp="1"/>
          </p:cNvSpPr>
          <p:nvPr>
            <p:ph idx="1"/>
          </p:nvPr>
        </p:nvSpPr>
        <p:spPr>
          <a:xfrm>
            <a:off x="1371600" y="1410511"/>
            <a:ext cx="9601200" cy="398834"/>
          </a:xfrm>
        </p:spPr>
        <p:txBody>
          <a:bodyPr/>
          <a:lstStyle/>
          <a:p>
            <a:pPr marL="0" indent="0" algn="ctr">
              <a:buNone/>
            </a:pPr>
            <a:r>
              <a:rPr lang="en-US" dirty="0"/>
              <a:t>Child classes</a:t>
            </a:r>
            <a:endParaRPr lang="ru-RU" dirty="0"/>
          </a:p>
        </p:txBody>
      </p:sp>
      <p:pic>
        <p:nvPicPr>
          <p:cNvPr id="7" name="Рисунок 6">
            <a:extLst>
              <a:ext uri="{FF2B5EF4-FFF2-40B4-BE49-F238E27FC236}">
                <a16:creationId xmlns:a16="http://schemas.microsoft.com/office/drawing/2014/main" id="{8CB18607-DC36-E986-CD16-82E953AA27CC}"/>
              </a:ext>
            </a:extLst>
          </p:cNvPr>
          <p:cNvPicPr>
            <a:picLocks noChangeAspect="1"/>
          </p:cNvPicPr>
          <p:nvPr/>
        </p:nvPicPr>
        <p:blipFill>
          <a:blip r:embed="rId2"/>
          <a:stretch>
            <a:fillRect/>
          </a:stretch>
        </p:blipFill>
        <p:spPr>
          <a:xfrm>
            <a:off x="6266625" y="2273840"/>
            <a:ext cx="5645758" cy="3730557"/>
          </a:xfrm>
          <a:prstGeom prst="rect">
            <a:avLst/>
          </a:prstGeom>
        </p:spPr>
      </p:pic>
      <p:pic>
        <p:nvPicPr>
          <p:cNvPr id="9" name="Рисунок 8">
            <a:extLst>
              <a:ext uri="{FF2B5EF4-FFF2-40B4-BE49-F238E27FC236}">
                <a16:creationId xmlns:a16="http://schemas.microsoft.com/office/drawing/2014/main" id="{FFB01CB5-A19D-B7B9-B41C-A33555711B09}"/>
              </a:ext>
            </a:extLst>
          </p:cNvPr>
          <p:cNvPicPr>
            <a:picLocks noChangeAspect="1"/>
          </p:cNvPicPr>
          <p:nvPr/>
        </p:nvPicPr>
        <p:blipFill>
          <a:blip r:embed="rId3"/>
          <a:stretch>
            <a:fillRect/>
          </a:stretch>
        </p:blipFill>
        <p:spPr>
          <a:xfrm>
            <a:off x="1070507" y="2167168"/>
            <a:ext cx="4953691" cy="3943900"/>
          </a:xfrm>
          <a:prstGeom prst="rect">
            <a:avLst/>
          </a:prstGeom>
        </p:spPr>
      </p:pic>
    </p:spTree>
    <p:extLst>
      <p:ext uri="{BB962C8B-B14F-4D97-AF65-F5344CB8AC3E}">
        <p14:creationId xmlns:p14="http://schemas.microsoft.com/office/powerpoint/2010/main" val="397039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C207D1-2849-69C3-7772-7503CDAE8AF3}"/>
              </a:ext>
            </a:extLst>
          </p:cNvPr>
          <p:cNvSpPr>
            <a:spLocks noGrp="1"/>
          </p:cNvSpPr>
          <p:nvPr>
            <p:ph type="title"/>
          </p:nvPr>
        </p:nvSpPr>
        <p:spPr>
          <a:xfrm>
            <a:off x="1371600" y="432881"/>
            <a:ext cx="9601200" cy="705255"/>
          </a:xfrm>
        </p:spPr>
        <p:txBody>
          <a:bodyPr/>
          <a:lstStyle/>
          <a:p>
            <a:r>
              <a:rPr lang="en-US" dirty="0"/>
              <a:t>Abstraction</a:t>
            </a:r>
            <a:endParaRPr lang="ru-RU" dirty="0"/>
          </a:p>
        </p:txBody>
      </p:sp>
      <p:sp>
        <p:nvSpPr>
          <p:cNvPr id="3" name="Объект 2">
            <a:extLst>
              <a:ext uri="{FF2B5EF4-FFF2-40B4-BE49-F238E27FC236}">
                <a16:creationId xmlns:a16="http://schemas.microsoft.com/office/drawing/2014/main" id="{40FBF5F9-0C48-0B50-031E-39535AA29230}"/>
              </a:ext>
            </a:extLst>
          </p:cNvPr>
          <p:cNvSpPr>
            <a:spLocks noGrp="1"/>
          </p:cNvSpPr>
          <p:nvPr>
            <p:ph idx="1"/>
          </p:nvPr>
        </p:nvSpPr>
        <p:spPr>
          <a:xfrm>
            <a:off x="1371600" y="1391055"/>
            <a:ext cx="9601200" cy="5223754"/>
          </a:xfrm>
        </p:spPr>
        <p:txBody>
          <a:bodyPr>
            <a:normAutofit fontScale="47500" lnSpcReduction="20000"/>
          </a:bodyPr>
          <a:lstStyle/>
          <a:p>
            <a:pPr marL="0" indent="0">
              <a:lnSpc>
                <a:spcPct val="114000"/>
              </a:lnSpc>
              <a:buNone/>
            </a:pPr>
            <a:r>
              <a:rPr lang="en-US" sz="3400" dirty="0"/>
              <a:t>Abstraction means a concept or an Idea which is not associated with any particular instance. Using abstract class/Interface we express the intent of the class rather than the actual implementation. In a way, one class should not know the inner details of another in order to use it, just knowing the interfaces should be good enough.</a:t>
            </a:r>
          </a:p>
          <a:p>
            <a:pPr marL="0" indent="0">
              <a:lnSpc>
                <a:spcPct val="114000"/>
              </a:lnSpc>
              <a:buNone/>
            </a:pPr>
            <a:r>
              <a:rPr lang="en-US" sz="3400" dirty="0"/>
              <a:t>What does it mean – abstraction aims to hide complexity from users and show them only relevant information. For example, if you’re manage a robot, you don’t need to know about its internal workings.</a:t>
            </a:r>
          </a:p>
          <a:p>
            <a:pPr marL="0" indent="0">
              <a:lnSpc>
                <a:spcPct val="114000"/>
              </a:lnSpc>
              <a:buNone/>
            </a:pPr>
            <a:r>
              <a:rPr lang="en-US" sz="3400" dirty="0"/>
              <a:t>You can hide internal implementation details using abstract classes or interfaces. On the abstract level, you only need to define the method signature (name and parameter list) and let each class implement them in their own way.</a:t>
            </a:r>
          </a:p>
          <a:p>
            <a:pPr marL="0" indent="0">
              <a:lnSpc>
                <a:spcPct val="114000"/>
              </a:lnSpc>
              <a:buNone/>
            </a:pPr>
            <a:r>
              <a:rPr lang="en-US" sz="3400" dirty="0"/>
              <a:t>Abstraction in Java:</a:t>
            </a:r>
          </a:p>
          <a:p>
            <a:pPr>
              <a:lnSpc>
                <a:spcPct val="114000"/>
              </a:lnSpc>
              <a:buFont typeface="Wingdings" panose="05000000000000000000" pitchFamily="2" charset="2"/>
              <a:buChar char="§"/>
            </a:pPr>
            <a:r>
              <a:rPr lang="en-US" sz="3400" dirty="0"/>
              <a:t>Hides the underlying complexity of data</a:t>
            </a:r>
          </a:p>
          <a:p>
            <a:pPr>
              <a:lnSpc>
                <a:spcPct val="114000"/>
              </a:lnSpc>
              <a:buFont typeface="Wingdings" panose="05000000000000000000" pitchFamily="2" charset="2"/>
              <a:buChar char="§"/>
            </a:pPr>
            <a:r>
              <a:rPr lang="en-US" sz="3400" dirty="0"/>
              <a:t>Helps avoid repetitive code</a:t>
            </a:r>
          </a:p>
          <a:p>
            <a:pPr>
              <a:lnSpc>
                <a:spcPct val="114000"/>
              </a:lnSpc>
              <a:buFont typeface="Wingdings" panose="05000000000000000000" pitchFamily="2" charset="2"/>
              <a:buChar char="§"/>
            </a:pPr>
            <a:r>
              <a:rPr lang="en-US" sz="3400" dirty="0"/>
              <a:t>Presents only the signature of internal functionality</a:t>
            </a:r>
          </a:p>
          <a:p>
            <a:pPr>
              <a:lnSpc>
                <a:spcPct val="114000"/>
              </a:lnSpc>
              <a:buFont typeface="Wingdings" panose="05000000000000000000" pitchFamily="2" charset="2"/>
              <a:buChar char="§"/>
            </a:pPr>
            <a:r>
              <a:rPr lang="en-US" sz="3400" dirty="0"/>
              <a:t>Gives flexibility to programmers to change the implementation of abstract behavior</a:t>
            </a:r>
          </a:p>
          <a:p>
            <a:pPr>
              <a:lnSpc>
                <a:spcPct val="114000"/>
              </a:lnSpc>
              <a:buFont typeface="Wingdings" panose="05000000000000000000" pitchFamily="2" charset="2"/>
              <a:buChar char="§"/>
            </a:pPr>
            <a:r>
              <a:rPr lang="en-US" sz="3400" dirty="0"/>
              <a:t>Partial abstraction can be achieved with abstract classes</a:t>
            </a:r>
          </a:p>
          <a:p>
            <a:pPr>
              <a:lnSpc>
                <a:spcPct val="114000"/>
              </a:lnSpc>
              <a:buFont typeface="Wingdings" panose="05000000000000000000" pitchFamily="2" charset="2"/>
              <a:buChar char="§"/>
            </a:pPr>
            <a:r>
              <a:rPr lang="en-US" sz="3400" dirty="0"/>
              <a:t>Total abstraction can be achieved with interfaces </a:t>
            </a:r>
          </a:p>
          <a:p>
            <a:endParaRPr lang="ru-RU" dirty="0"/>
          </a:p>
        </p:txBody>
      </p:sp>
    </p:spTree>
    <p:extLst>
      <p:ext uri="{BB962C8B-B14F-4D97-AF65-F5344CB8AC3E}">
        <p14:creationId xmlns:p14="http://schemas.microsoft.com/office/powerpoint/2010/main" val="2091807974"/>
      </p:ext>
    </p:extLst>
  </p:cSld>
  <p:clrMapOvr>
    <a:masterClrMapping/>
  </p:clrMapOvr>
</p:sld>
</file>

<file path=ppt/theme/theme1.xml><?xml version="1.0" encoding="utf-8"?>
<a:theme xmlns:a="http://schemas.openxmlformats.org/drawingml/2006/main" name="Уголки">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TM10001105[[fn=Уголки]]</Template>
  <TotalTime>4357</TotalTime>
  <Words>2345</Words>
  <Application>Microsoft Office PowerPoint</Application>
  <PresentationFormat>Широкоэкранный</PresentationFormat>
  <Paragraphs>166</Paragraphs>
  <Slides>42</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42</vt:i4>
      </vt:variant>
    </vt:vector>
  </HeadingPairs>
  <TitlesOfParts>
    <vt:vector size="46" baseType="lpstr">
      <vt:lpstr>Calibri</vt:lpstr>
      <vt:lpstr>Franklin Gothic Book</vt:lpstr>
      <vt:lpstr>Wingdings</vt:lpstr>
      <vt:lpstr>Уголки</vt:lpstr>
      <vt:lpstr>OOP + SOLID</vt:lpstr>
      <vt:lpstr>What is OOP?</vt:lpstr>
      <vt:lpstr>OOP Principles and design principles</vt:lpstr>
      <vt:lpstr>DRY (Don’t repeat yourself)</vt:lpstr>
      <vt:lpstr>What are class and object?</vt:lpstr>
      <vt:lpstr>Inheritance</vt:lpstr>
      <vt:lpstr>Inheritance</vt:lpstr>
      <vt:lpstr>Inheritance</vt:lpstr>
      <vt:lpstr>Abstraction</vt:lpstr>
      <vt:lpstr>Abstraction</vt:lpstr>
      <vt:lpstr>Encapsulation</vt:lpstr>
      <vt:lpstr>Encapsulation</vt:lpstr>
      <vt:lpstr>Polymorphism</vt:lpstr>
      <vt:lpstr>Polymorphism</vt:lpstr>
      <vt:lpstr>Polymorphism</vt:lpstr>
      <vt:lpstr>Polymorphism</vt:lpstr>
      <vt:lpstr>Association</vt:lpstr>
      <vt:lpstr>Aggregation</vt:lpstr>
      <vt:lpstr>Composition </vt:lpstr>
      <vt:lpstr>DRY (Base class)</vt:lpstr>
      <vt:lpstr>DRY (Child classes)</vt:lpstr>
      <vt:lpstr>SOLID</vt:lpstr>
      <vt:lpstr>S – SRP (Single Responsibility Principle)</vt:lpstr>
      <vt:lpstr>S – SRP (Single Responsibility Principle)</vt:lpstr>
      <vt:lpstr>S – SRP (Single Responsibility Principle)</vt:lpstr>
      <vt:lpstr>S – SRP (Single Responsibility Principle)</vt:lpstr>
      <vt:lpstr>S – SRP (Single Responsibility Principle)</vt:lpstr>
      <vt:lpstr>O – OCP (Open-Closed Principle)</vt:lpstr>
      <vt:lpstr>O – OCP (Open-Closed Principle)</vt:lpstr>
      <vt:lpstr>O – OCP (Open-Closed Principle)</vt:lpstr>
      <vt:lpstr>L – LSP (Liskov Substitution Principle)</vt:lpstr>
      <vt:lpstr>L – LSP (Liskov Substitution Principle)</vt:lpstr>
      <vt:lpstr>L – LSP (Liskov Substitution Principle)</vt:lpstr>
      <vt:lpstr>I – ISP (Interface Segregation Principle)</vt:lpstr>
      <vt:lpstr>I – ISP (Interface Segregation Principle)</vt:lpstr>
      <vt:lpstr>I – ISP (Interface Segregation Principle)</vt:lpstr>
      <vt:lpstr>D – DIP (Dependency Inversion Principle)</vt:lpstr>
      <vt:lpstr>D – DIP (Dependency Inversion Principle)</vt:lpstr>
      <vt:lpstr>D – DIP (Dependency Inversion Principle)</vt:lpstr>
      <vt:lpstr>D – DIP (Dependency Inversion Principle)</vt:lpstr>
      <vt:lpstr>D – DIP (Dependency Inversion Principle)</vt:lpstr>
      <vt:lpstr>Useful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 SOLID</dc:title>
  <dc:creator>Николай Ткаченко</dc:creator>
  <cp:lastModifiedBy>Николай Ткаченко</cp:lastModifiedBy>
  <cp:revision>34</cp:revision>
  <dcterms:created xsi:type="dcterms:W3CDTF">2022-07-08T12:15:29Z</dcterms:created>
  <dcterms:modified xsi:type="dcterms:W3CDTF">2022-07-12T16:46:12Z</dcterms:modified>
</cp:coreProperties>
</file>