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96"/>
  </p:notesMasterIdLst>
  <p:handoutMasterIdLst>
    <p:handoutMasterId r:id="rId9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50" r:id="rId92"/>
    <p:sldId id="347" r:id="rId93"/>
    <p:sldId id="348" r:id="rId94"/>
    <p:sldId id="349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E8F5961-3439-4F81-BF3A-1D0605B90997}">
          <p14:sldIdLst>
            <p14:sldId id="256"/>
            <p14:sldId id="257"/>
          </p14:sldIdLst>
        </p14:section>
        <p14:section name="Hash Tables" id="{176B47CE-A252-4674-BD4C-FD236D610368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Sets and Bags" id="{D7DCAD1B-ADA7-46CB-845E-143D789C5850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Comparing Keys" id="{6CEEDBF7-6070-4B67-B173-6EEECDD3DDFC}">
          <p14:sldIdLst>
            <p14:sldId id="330"/>
            <p14:sldId id="331"/>
            <p14:sldId id="332"/>
            <p14:sldId id="333"/>
          </p14:sldIdLst>
        </p14:section>
        <p14:section name="Maps (Dictionaries)" id="{7E0758E6-8C30-495A-A939-2B2C6DC0FEAD}">
          <p14:sldIdLst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</p14:sldIdLst>
        </p14:section>
        <p14:section name="Conclusions" id="{BBAFE67D-35E5-4020-A03F-723DF01D0201}">
          <p14:sldIdLst>
            <p14:sldId id="344"/>
            <p14:sldId id="345"/>
            <p14:sldId id="350"/>
            <p14:sldId id="347"/>
            <p14:sldId id="348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61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94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99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2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42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86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75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65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49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30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26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8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11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18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63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53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19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40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637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AA7746-686C-444E-ACA5-B582CEC14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15119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BB63ED0-1CF6-4D2C-976B-02C225C5E8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639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38EAE-CAAD-4E71-AF7B-09008F89F2F9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42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93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8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9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16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06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7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12" Type="http://schemas.openxmlformats.org/officeDocument/2006/relationships/image" Target="../media/image2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5" Type="http://schemas.openxmlformats.org/officeDocument/2006/relationships/image" Target="../media/image27.png"/><Relationship Id="rId10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9.png"/><Relationship Id="rId14" Type="http://schemas.openxmlformats.org/officeDocument/2006/relationships/image" Target="../media/image2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09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8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tab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NUL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86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NUL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88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NUL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5.pn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6.png"/><Relationship Id="rId15" Type="http://schemas.openxmlformats.org/officeDocument/2006/relationships/image" Target="../media/image41.jpeg"/><Relationship Id="rId23" Type="http://schemas.openxmlformats.org/officeDocument/2006/relationships/image" Target="../media/image4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www.youtube.com/c/CodeItUpwithIvo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Hashing and Collisions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 Tables</a:t>
            </a:r>
            <a:r>
              <a:rPr lang="bg-BG" dirty="0"/>
              <a:t>, </a:t>
            </a:r>
            <a:r>
              <a:rPr lang="en-US" dirty="0"/>
              <a:t>Sets </a:t>
            </a:r>
            <a:r>
              <a:rPr lang="en-US" dirty="0" smtClean="0"/>
              <a:t>and </a:t>
            </a:r>
            <a:r>
              <a:rPr lang="en-US" dirty="0"/>
              <a:t>Dictionaries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853" y="5808536"/>
            <a:ext cx="2951518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8643853" y="6107518"/>
            <a:ext cx="2951518" cy="563857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545096" y="4872059"/>
            <a:ext cx="2951518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545096" y="5364000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graphicFrame>
        <p:nvGraphicFramePr>
          <p:cNvPr id="13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27345"/>
              </p:ext>
            </p:extLst>
          </p:nvPr>
        </p:nvGraphicFramePr>
        <p:xfrm>
          <a:off x="562583" y="3916554"/>
          <a:ext cx="5075061" cy="6096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7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noProof="1" smtClean="0">
                          <a:ln>
                            <a:noFill/>
                          </a:ln>
                          <a:effectLst/>
                        </a:rPr>
                        <a:t>SoftUni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noProof="1" smtClean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87857"/>
              </p:ext>
            </p:extLst>
          </p:nvPr>
        </p:nvGraphicFramePr>
        <p:xfrm>
          <a:off x="562582" y="3402883"/>
          <a:ext cx="5073154" cy="419472"/>
        </p:xfrm>
        <a:graphic>
          <a:graphicData uri="http://schemas.openxmlformats.org/drawingml/2006/table">
            <a:tbl>
              <a:tblPr/>
              <a:tblGrid>
                <a:gridCol w="1040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2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05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Good hashing function </a:t>
            </a:r>
            <a:endParaRPr lang="bg-BG" dirty="0" smtClean="0"/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Consistent</a:t>
            </a:r>
            <a:r>
              <a:rPr lang="en-US" dirty="0" smtClean="0"/>
              <a:t> - equal keys must produce the same hash value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Efficient</a:t>
            </a:r>
            <a:r>
              <a:rPr lang="en-US" dirty="0" smtClean="0"/>
              <a:t> - efficient to compute the hash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Uniform</a:t>
            </a:r>
            <a:r>
              <a:rPr lang="en-US" dirty="0" smtClean="0"/>
              <a:t> - should uniformly distribute the keys</a:t>
            </a:r>
            <a:endParaRPr lang="en-US" dirty="0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Hashing Functions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18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 smtClean="0"/>
          </a:p>
          <a:p>
            <a:r>
              <a:rPr lang="en-US" dirty="0" smtClean="0"/>
              <a:t>Which of the following is </a:t>
            </a:r>
            <a:r>
              <a:rPr lang="en-US" b="1" dirty="0" smtClean="0">
                <a:solidFill>
                  <a:schemeClr val="bg1"/>
                </a:solidFill>
              </a:rPr>
              <a:t>not</a:t>
            </a:r>
            <a:r>
              <a:rPr lang="en-US" dirty="0" smtClean="0"/>
              <a:t> property of a </a:t>
            </a:r>
            <a:r>
              <a:rPr lang="en-US" b="1" noProof="1">
                <a:solidFill>
                  <a:schemeClr val="bg1"/>
                </a:solidFill>
              </a:rPr>
              <a:t>h</a:t>
            </a:r>
            <a:r>
              <a:rPr lang="en-US" b="1" noProof="1" smtClean="0">
                <a:solidFill>
                  <a:schemeClr val="bg1"/>
                </a:solidFill>
              </a:rPr>
              <a:t>ashCode()</a:t>
            </a:r>
            <a:r>
              <a:rPr lang="en-US" dirty="0" smtClean="0"/>
              <a:t> for strings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Can return a negative integer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Can take time proportional to the length of the string to compute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A string and its reverse will have the same hash code</a:t>
            </a:r>
          </a:p>
          <a:p>
            <a:pPr lvl="1"/>
            <a:r>
              <a:rPr lang="en-US" noProof="1" smtClean="0">
                <a:hlinkClick r:id="rId3" action="ppaction://hlinksldjump"/>
              </a:rPr>
              <a:t>Two strings with different hash code values are different strings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Functions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068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Which of the following is </a:t>
            </a:r>
            <a:r>
              <a:rPr lang="en-US" b="1" dirty="0" smtClean="0">
                <a:solidFill>
                  <a:schemeClr val="bg1"/>
                </a:solidFill>
              </a:rPr>
              <a:t>not</a:t>
            </a:r>
            <a:r>
              <a:rPr lang="en-US" dirty="0" smtClean="0"/>
              <a:t> property of a </a:t>
            </a:r>
            <a:r>
              <a:rPr lang="en-US" b="1" noProof="1">
                <a:solidFill>
                  <a:schemeClr val="bg1"/>
                </a:solidFill>
              </a:rPr>
              <a:t>h</a:t>
            </a:r>
            <a:r>
              <a:rPr lang="en-US" b="1" noProof="1" smtClean="0">
                <a:solidFill>
                  <a:schemeClr val="bg1"/>
                </a:solidFill>
              </a:rPr>
              <a:t>ashCode()</a:t>
            </a:r>
            <a:r>
              <a:rPr lang="en-US" dirty="0" smtClean="0"/>
              <a:t> for strings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 return a negative integer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 take time proportional to the length of the string to compute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A string and its reverse will have the same hash code</a:t>
            </a:r>
          </a:p>
          <a:p>
            <a:pPr lvl="1"/>
            <a:r>
              <a:rPr lang="en-US" noProof="1" smtClean="0">
                <a:solidFill>
                  <a:srgbClr val="FF0000"/>
                </a:solidFill>
              </a:rPr>
              <a:t>Two strings with different hash code values are different strings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Functions - Answer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Graphic 7" descr="Checkmark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2547" y="3796658"/>
            <a:ext cx="914400" cy="914400"/>
          </a:xfrm>
          <a:prstGeom prst="rect">
            <a:avLst/>
          </a:prstGeom>
        </p:spPr>
      </p:pic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958923" y="3638689"/>
            <a:ext cx="6856353" cy="510778"/>
          </a:xfrm>
          <a:prstGeom prst="wedgeRoundRectCallout">
            <a:avLst>
              <a:gd name="adj1" fmla="val -9259"/>
              <a:gd name="adj2" fmla="val 9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"ab</a:t>
            </a:r>
            <a:r>
              <a:rPr lang="en-US" sz="2400" b="1" noProof="1" smtClean="0">
                <a:solidFill>
                  <a:srgbClr val="FFFFFF"/>
                </a:solidFill>
              </a:rPr>
              <a:t>".</a:t>
            </a:r>
            <a:r>
              <a:rPr lang="en-US" sz="2400" b="1" noProof="1" smtClean="0">
                <a:solidFill>
                  <a:schemeClr val="bg1"/>
                </a:solidFill>
              </a:rPr>
              <a:t>hashCode</a:t>
            </a:r>
            <a:r>
              <a:rPr lang="en-US" sz="2400" b="1" noProof="1">
                <a:solidFill>
                  <a:schemeClr val="bg1"/>
                </a:solidFill>
              </a:rPr>
              <a:t>()</a:t>
            </a:r>
            <a:r>
              <a:rPr lang="en-US" sz="2400" b="1" noProof="1">
                <a:solidFill>
                  <a:srgbClr val="FFFFFF"/>
                </a:solidFill>
              </a:rPr>
              <a:t> != "ba</a:t>
            </a:r>
            <a:r>
              <a:rPr lang="en-US" sz="2400" b="1" noProof="1" smtClean="0">
                <a:solidFill>
                  <a:srgbClr val="FFFFFF"/>
                </a:solidFill>
              </a:rPr>
              <a:t>".</a:t>
            </a:r>
            <a:r>
              <a:rPr lang="en-US" sz="2400" b="1" noProof="1" smtClean="0">
                <a:solidFill>
                  <a:schemeClr val="bg1"/>
                </a:solidFill>
              </a:rPr>
              <a:t>hashCode</a:t>
            </a:r>
            <a:r>
              <a:rPr lang="en-US" sz="2400" b="1" noProof="1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6399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591226" y="298198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511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 with length 16</a:t>
            </a:r>
          </a:p>
          <a:p>
            <a:r>
              <a:rPr lang="en-US" dirty="0" smtClean="0"/>
              <a:t>Insert "</a:t>
            </a:r>
            <a:r>
              <a:rPr lang="en-US" noProof="1" smtClean="0"/>
              <a:t>Example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Use the remainder of </a:t>
            </a:r>
            <a:br>
              <a:rPr lang="en-US" dirty="0" smtClean="0"/>
            </a:br>
            <a:r>
              <a:rPr lang="en-US" b="1" noProof="1">
                <a:solidFill>
                  <a:schemeClr val="bg1"/>
                </a:solidFill>
              </a:rPr>
              <a:t>h</a:t>
            </a:r>
            <a:r>
              <a:rPr lang="en-US" b="1" noProof="1" smtClean="0">
                <a:solidFill>
                  <a:schemeClr val="bg1"/>
                </a:solidFill>
              </a:rPr>
              <a:t>ashCode</a:t>
            </a:r>
            <a:r>
              <a:rPr lang="bg-BG" b="1" dirty="0" smtClean="0">
                <a:solidFill>
                  <a:schemeClr val="bg1"/>
                </a:solidFill>
              </a:rPr>
              <a:t>()</a:t>
            </a:r>
            <a:r>
              <a:rPr lang="en-US" b="1" dirty="0" smtClean="0">
                <a:solidFill>
                  <a:schemeClr val="bg1"/>
                </a:solidFill>
              </a:rPr>
              <a:t> / </a:t>
            </a:r>
            <a:r>
              <a:rPr lang="en-US" b="1" noProof="1" smtClean="0">
                <a:solidFill>
                  <a:schemeClr val="bg1"/>
                </a:solidFill>
              </a:rPr>
              <a:t>Array.Length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Modular Hashing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/>
          </p:nvPr>
        </p:nvGraphicFramePr>
        <p:xfrm>
          <a:off x="8001000" y="1676400"/>
          <a:ext cx="2946484" cy="4568830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8084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6" name="Flowchart: Process 5"/>
          <p:cNvSpPr/>
          <p:nvPr/>
        </p:nvSpPr>
        <p:spPr>
          <a:xfrm>
            <a:off x="2895600" y="2895600"/>
            <a:ext cx="2590800" cy="1219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Hash Function</a:t>
            </a:r>
            <a:endParaRPr lang="bg-BG" sz="2800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  <a:stCxn id="6" idx="1"/>
          </p:cNvCxnSpPr>
          <p:nvPr/>
        </p:nvCxnSpPr>
        <p:spPr>
          <a:xfrm flipH="1">
            <a:off x="1525588" y="3505200"/>
            <a:ext cx="13700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  <a:endCxn id="6" idx="3"/>
          </p:cNvCxnSpPr>
          <p:nvPr/>
        </p:nvCxnSpPr>
        <p:spPr>
          <a:xfrm flipH="1">
            <a:off x="5486400" y="3505200"/>
            <a:ext cx="7785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0748" y="298198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Example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4763775" y="1474869"/>
            <a:ext cx="3002258" cy="1055608"/>
          </a:xfrm>
          <a:prstGeom prst="wedgeRoundRectCallout">
            <a:avLst>
              <a:gd name="adj1" fmla="val -9172"/>
              <a:gd name="adj2" fmla="val 91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511 is bigger than the table length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933326" y="6069300"/>
            <a:ext cx="3884651" cy="578882"/>
          </a:xfrm>
          <a:prstGeom prst="wedgeRoundRectCallout">
            <a:avLst>
              <a:gd name="adj1" fmla="val -40467"/>
              <a:gd name="adj2" fmla="val -92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noProof="1">
                <a:solidFill>
                  <a:schemeClr val="bg1"/>
                </a:solidFill>
              </a:rPr>
              <a:t>511 % 16</a:t>
            </a:r>
            <a:r>
              <a:rPr lang="en-US" sz="2800" b="1" noProof="1">
                <a:solidFill>
                  <a:schemeClr val="bg1"/>
                </a:solidFill>
              </a:rPr>
              <a:t> = 15</a:t>
            </a:r>
          </a:p>
        </p:txBody>
      </p:sp>
    </p:spTree>
    <p:extLst>
      <p:ext uri="{BB962C8B-B14F-4D97-AF65-F5344CB8AC3E}">
        <p14:creationId xmlns:p14="http://schemas.microsoft.com/office/powerpoint/2010/main" val="1170806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  <p:bldP spid="9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to Hash Table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1105694" y="3657600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Example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343400" y="2957513"/>
            <a:ext cx="2819400" cy="1499616"/>
            <a:chOff x="4265612" y="2728913"/>
            <a:chExt cx="3352799" cy="1499616"/>
          </a:xfrm>
        </p:grpSpPr>
        <p:sp>
          <p:nvSpPr>
            <p:cNvPr id="12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  <p:sp>
        <p:nvSpPr>
          <p:cNvPr id="15" name="Slide Number Placeholder 1"/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6" name="Content Placeholder 7"/>
          <p:cNvGraphicFramePr>
            <a:graphicFrameLocks/>
          </p:cNvGraphicFramePr>
          <p:nvPr>
            <p:extLst/>
          </p:nvPr>
        </p:nvGraphicFramePr>
        <p:xfrm>
          <a:off x="8004175" y="1665668"/>
          <a:ext cx="2946484" cy="4568830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8084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3.33333E-6 L 0.28445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to Hash Table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8004175" y="1665668"/>
          <a:ext cx="2946484" cy="4568830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8084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8004175" y="1676400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Example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105694" y="3657600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43400" y="2957513"/>
            <a:ext cx="2819400" cy="1499616"/>
            <a:chOff x="4265612" y="2728913"/>
            <a:chExt cx="3352799" cy="553998"/>
          </a:xfrm>
        </p:grpSpPr>
        <p:sp>
          <p:nvSpPr>
            <p:cNvPr id="15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65612" y="2728913"/>
              <a:ext cx="3352799" cy="147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8446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3.33333E-6 L 0.28445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to Hash Table 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8004175" y="1678541"/>
          <a:ext cx="2946484" cy="4568830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8084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8004175" y="1676400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Example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8004177" y="4419598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105694" y="3657600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343398" y="2957513"/>
            <a:ext cx="2819401" cy="1499616"/>
            <a:chOff x="4265611" y="2728913"/>
            <a:chExt cx="3352800" cy="1499616"/>
          </a:xfrm>
        </p:grpSpPr>
        <p:sp>
          <p:nvSpPr>
            <p:cNvPr id="2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5611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764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3.33333E-6 L 0.28445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to Hash Table (4)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8007873" y="1676400"/>
          <a:ext cx="2946484" cy="4568830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8084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8004175" y="1676400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Example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8004177" y="4419598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43400" y="2957513"/>
            <a:ext cx="2819400" cy="1499616"/>
            <a:chOff x="4265612" y="2728913"/>
            <a:chExt cx="3352799" cy="553998"/>
          </a:xfrm>
        </p:grpSpPr>
        <p:sp>
          <p:nvSpPr>
            <p:cNvPr id="15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  <p:sp>
        <p:nvSpPr>
          <p:cNvPr id="12" name="Flowchart: Process 11"/>
          <p:cNvSpPr/>
          <p:nvPr/>
        </p:nvSpPr>
        <p:spPr>
          <a:xfrm>
            <a:off x="8001001" y="3505200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105694" y="3657600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16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3.33333E-6 L 0.28445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to Hash Table (5)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8007873" y="1679568"/>
          <a:ext cx="2946484" cy="4568830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8084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8004175" y="1676400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Example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8004177" y="4419598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8001001" y="3505200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8001001" y="5791198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1105694" y="3657600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343400" y="2957513"/>
            <a:ext cx="2819400" cy="1499616"/>
            <a:chOff x="4265612" y="2728913"/>
            <a:chExt cx="3352799" cy="553998"/>
          </a:xfrm>
        </p:grpSpPr>
        <p:sp>
          <p:nvSpPr>
            <p:cNvPr id="18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375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3.33333E-6 L 0.28445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to Hash Table (6)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8008599" y="1665668"/>
          <a:ext cx="2946484" cy="4568830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8084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8004175" y="1676400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 smtClean="0">
                <a:solidFill>
                  <a:schemeClr val="tx2"/>
                </a:solidFill>
              </a:rPr>
              <a:t>Example</a:t>
            </a:r>
            <a:endParaRPr lang="en-US" sz="2800" noProof="1">
              <a:solidFill>
                <a:schemeClr val="tx2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8004177" y="4419598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 smtClean="0"/>
              <a:t>SoftUni</a:t>
            </a:r>
            <a:endParaRPr lang="en-US" sz="2800" noProof="1"/>
          </a:p>
        </p:txBody>
      </p:sp>
      <p:sp>
        <p:nvSpPr>
          <p:cNvPr id="12" name="Flowchart: Process 11"/>
          <p:cNvSpPr/>
          <p:nvPr/>
        </p:nvSpPr>
        <p:spPr>
          <a:xfrm>
            <a:off x="8001001" y="3505200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 smtClean="0"/>
              <a:t>C#</a:t>
            </a:r>
            <a:endParaRPr lang="en-US" sz="2800" noProof="1"/>
          </a:p>
        </p:txBody>
      </p:sp>
      <p:sp>
        <p:nvSpPr>
          <p:cNvPr id="13" name="Flowchart: Process 12"/>
          <p:cNvSpPr/>
          <p:nvPr/>
        </p:nvSpPr>
        <p:spPr>
          <a:xfrm>
            <a:off x="8001001" y="5791198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 smtClean="0"/>
              <a:t>C++</a:t>
            </a:r>
            <a:endParaRPr lang="en-US" sz="2800" noProof="1"/>
          </a:p>
        </p:txBody>
      </p:sp>
      <p:sp>
        <p:nvSpPr>
          <p:cNvPr id="14" name="Flowchart: Process 13"/>
          <p:cNvSpPr/>
          <p:nvPr/>
        </p:nvSpPr>
        <p:spPr>
          <a:xfrm>
            <a:off x="8001000" y="3478721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 smtClean="0"/>
              <a:t>Java</a:t>
            </a:r>
            <a:endParaRPr lang="en-US" sz="2800" noProof="1"/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5186300" y="1938894"/>
            <a:ext cx="2362200" cy="578882"/>
          </a:xfrm>
          <a:prstGeom prst="wedgeRoundRectCallout">
            <a:avLst>
              <a:gd name="adj1" fmla="val 73841"/>
              <a:gd name="adj2" fmla="val 895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Collision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343400" y="2957513"/>
            <a:ext cx="2819400" cy="1499616"/>
            <a:chOff x="4265612" y="2728913"/>
            <a:chExt cx="3352799" cy="553998"/>
          </a:xfrm>
        </p:grpSpPr>
        <p:sp>
          <p:nvSpPr>
            <p:cNvPr id="26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  <p:pic>
        <p:nvPicPr>
          <p:cNvPr id="28" name="Graphic 4" descr="Clos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9213" y="1515752"/>
            <a:ext cx="4129201" cy="41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2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Hash tables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Sets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2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dirty="0" smtClean="0"/>
              <a:t>A </a:t>
            </a:r>
            <a:r>
              <a:rPr lang="en-US" sz="3500" b="1" dirty="0" smtClean="0">
                <a:solidFill>
                  <a:schemeClr val="bg1"/>
                </a:solidFill>
              </a:rPr>
              <a:t>collision</a:t>
            </a:r>
            <a:r>
              <a:rPr lang="en-US" sz="3500" dirty="0" smtClean="0"/>
              <a:t> comes when </a:t>
            </a:r>
            <a:r>
              <a:rPr lang="en-US" sz="3500" b="1" dirty="0" smtClean="0">
                <a:solidFill>
                  <a:schemeClr val="bg1"/>
                </a:solidFill>
              </a:rPr>
              <a:t>different key</a:t>
            </a:r>
            <a:r>
              <a:rPr lang="en-US" sz="3500" dirty="0" smtClean="0"/>
              <a:t>s have the </a:t>
            </a:r>
            <a:r>
              <a:rPr lang="en-US" sz="3500" b="1" dirty="0" smtClean="0">
                <a:solidFill>
                  <a:schemeClr val="bg1"/>
                </a:solidFill>
              </a:rPr>
              <a:t>same hash value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h(k</a:t>
            </a:r>
            <a:r>
              <a:rPr lang="en-US" b="1" baseline="-25000" dirty="0" smtClean="0">
                <a:solidFill>
                  <a:schemeClr val="bg1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) = h(k</a:t>
            </a:r>
            <a:r>
              <a:rPr lang="en-US" b="1" baseline="-25000" dirty="0" smtClean="0">
                <a:solidFill>
                  <a:schemeClr val="bg1"/>
                </a:solidFill>
              </a:rPr>
              <a:t>2</a:t>
            </a:r>
            <a:r>
              <a:rPr lang="en-US" b="1" dirty="0" smtClean="0">
                <a:solidFill>
                  <a:schemeClr val="bg1"/>
                </a:solidFill>
              </a:rPr>
              <a:t>) for k</a:t>
            </a:r>
            <a:r>
              <a:rPr lang="en-US" b="1" baseline="-25000" dirty="0" smtClean="0">
                <a:solidFill>
                  <a:schemeClr val="bg1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 ≠ k</a:t>
            </a:r>
            <a:r>
              <a:rPr lang="en-US" b="1" baseline="-25000" dirty="0" smtClean="0">
                <a:solidFill>
                  <a:schemeClr val="bg1"/>
                </a:solidFill>
              </a:rPr>
              <a:t>2</a:t>
            </a:r>
          </a:p>
          <a:p>
            <a:r>
              <a:rPr lang="en-US" sz="3500" dirty="0" smtClean="0"/>
              <a:t>When the number of collisions is sufficiently small, the hash tables work quite well (fast)</a:t>
            </a:r>
          </a:p>
          <a:p>
            <a:pPr>
              <a:buClr>
                <a:schemeClr val="tx1"/>
              </a:buClr>
            </a:pPr>
            <a:r>
              <a:rPr lang="en-US" sz="3500" dirty="0" smtClean="0"/>
              <a:t>Several </a:t>
            </a:r>
            <a:r>
              <a:rPr lang="en-US" sz="3500" b="1" dirty="0" smtClean="0">
                <a:solidFill>
                  <a:schemeClr val="bg1"/>
                </a:solidFill>
              </a:rPr>
              <a:t>collisions resolution strategies </a:t>
            </a:r>
            <a:r>
              <a:rPr lang="en-US" sz="3500" dirty="0" smtClean="0"/>
              <a:t>exist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Chaining</a:t>
            </a:r>
            <a:r>
              <a:rPr lang="en-US" dirty="0" smtClean="0"/>
              <a:t> collided keys (+ values) in a list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chemeClr val="bg1"/>
                </a:solidFill>
              </a:rPr>
              <a:t>other slots</a:t>
            </a:r>
            <a:r>
              <a:rPr lang="en-US" dirty="0" smtClean="0"/>
              <a:t> in the table (open addressing)</a:t>
            </a:r>
          </a:p>
          <a:p>
            <a:pPr lvl="1"/>
            <a:r>
              <a:rPr lang="en-US" dirty="0" smtClean="0"/>
              <a:t>Cuckoo hashing</a:t>
            </a:r>
          </a:p>
          <a:p>
            <a:pPr lvl="1"/>
            <a:r>
              <a:rPr lang="en-US" dirty="0" smtClean="0"/>
              <a:t>Many other</a:t>
            </a:r>
            <a:endParaRPr lang="en-US" dirty="0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Collisions in a Hash Table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51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Chaining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graphicFrame>
        <p:nvGraphicFramePr>
          <p:cNvPr id="12" name="Content Placeholder 7"/>
          <p:cNvGraphicFramePr>
            <a:graphicFrameLocks/>
          </p:cNvGraphicFramePr>
          <p:nvPr>
            <p:extLst/>
          </p:nvPr>
        </p:nvGraphicFramePr>
        <p:xfrm>
          <a:off x="915198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56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Chaining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5198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211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Chaining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5198" y="3351727"/>
          <a:ext cx="10515600" cy="916546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93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66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Chaining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5198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54350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169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47877" y="4267200"/>
            <a:ext cx="533400" cy="5334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Chaining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4400" y="3352798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54350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856954" y="4782251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Python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1524000" y="5427240"/>
            <a:ext cx="2971800" cy="1055608"/>
          </a:xfrm>
          <a:prstGeom prst="wedgeRoundRectCallout">
            <a:avLst>
              <a:gd name="adj1" fmla="val 75930"/>
              <a:gd name="adj2" fmla="val -66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Items are chained into a linked list</a:t>
            </a:r>
          </a:p>
        </p:txBody>
      </p:sp>
    </p:spTree>
    <p:extLst>
      <p:ext uri="{BB962C8B-B14F-4D97-AF65-F5344CB8AC3E}">
        <p14:creationId xmlns:p14="http://schemas.microsoft.com/office/powerpoint/2010/main" val="2531194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47877" y="4267200"/>
            <a:ext cx="533400" cy="5334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Chaining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4400" y="3352798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54350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856954" y="4782251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10114754" y="3809999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Python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289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47877" y="4267200"/>
            <a:ext cx="533400" cy="5334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Chaining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4400" y="3352799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54350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856954" y="4782251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10114754" y="3809999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Python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7486253" y="4782251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pic>
        <p:nvPicPr>
          <p:cNvPr id="16" name="Graphic 15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77176" y="4267200"/>
            <a:ext cx="533400" cy="53340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4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47877" y="4267200"/>
            <a:ext cx="533400" cy="5334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Chaining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4400" y="3352799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54350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856954" y="4782251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10114754" y="3809999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Python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7486253" y="4782251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pic>
        <p:nvPicPr>
          <p:cNvPr id="16" name="Graphic 15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77176" y="4267200"/>
            <a:ext cx="533400" cy="53340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914400" y="3809999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Angular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46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47877" y="4267200"/>
            <a:ext cx="533400" cy="5334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Chaining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4400" y="3352799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54350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856954" y="4782251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10114754" y="3809999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Python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7486253" y="4782251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pic>
        <p:nvPicPr>
          <p:cNvPr id="16" name="Graphic 15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77176" y="4267200"/>
            <a:ext cx="533400" cy="53340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914400" y="3809999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7486253" y="5754502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Angular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pic>
        <p:nvPicPr>
          <p:cNvPr id="19" name="Graphic 18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77176" y="523945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97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Hashing and Collision </a:t>
            </a:r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996205" y="1668546"/>
          <a:ext cx="2281288" cy="1929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0644">
                  <a:extLst>
                    <a:ext uri="{9D8B030D-6E8A-4147-A177-3AD203B41FA5}">
                      <a16:colId xmlns:a16="http://schemas.microsoft.com/office/drawing/2014/main" val="4077837466"/>
                    </a:ext>
                  </a:extLst>
                </a:gridCol>
                <a:gridCol w="1140644">
                  <a:extLst>
                    <a:ext uri="{9D8B030D-6E8A-4147-A177-3AD203B41FA5}">
                      <a16:colId xmlns:a16="http://schemas.microsoft.com/office/drawing/2014/main" val="316118639"/>
                    </a:ext>
                  </a:extLst>
                </a:gridCol>
              </a:tblGrid>
              <a:tr h="527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31036"/>
                  </a:ext>
                </a:extLst>
              </a:tr>
              <a:tr h="6946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57206"/>
                  </a:ext>
                </a:extLst>
              </a:tr>
              <a:tr h="6946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868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90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Open addressing</a:t>
            </a:r>
            <a:r>
              <a:rPr lang="en-US" dirty="0" smtClean="0"/>
              <a:t> as collision resolution strategy means to take another slot in the hash-table in case of collision, e.g.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Linear probing</a:t>
            </a:r>
            <a:r>
              <a:rPr lang="en-US" dirty="0" smtClean="0"/>
              <a:t>: take the next empty slot just after the collision</a:t>
            </a: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h(key,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i)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=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h(key)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+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i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where </a:t>
            </a:r>
            <a:r>
              <a:rPr lang="en-US" b="1" noProof="1" smtClean="0">
                <a:solidFill>
                  <a:schemeClr val="bg1"/>
                </a:solidFill>
              </a:rPr>
              <a:t>i</a:t>
            </a:r>
            <a:r>
              <a:rPr lang="en-US" dirty="0" smtClean="0"/>
              <a:t> is the attempt number: 0, 1, 2, …</a:t>
            </a: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h(key) + 1, h(key) + 2, h(key) + 3</a:t>
            </a:r>
            <a:r>
              <a:rPr lang="en-US" noProof="1" smtClean="0"/>
              <a:t>, etc.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Open Addressing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3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Quadratic probing</a:t>
            </a:r>
            <a:r>
              <a:rPr lang="en-US" dirty="0" smtClean="0"/>
              <a:t>: the </a:t>
            </a:r>
            <a:r>
              <a:rPr lang="en-US" b="1" noProof="1" smtClean="0">
                <a:solidFill>
                  <a:schemeClr val="bg1"/>
                </a:solidFill>
              </a:rPr>
              <a:t>i</a:t>
            </a:r>
            <a:r>
              <a:rPr lang="en-US" b="1" baseline="30000" noProof="1" smtClean="0">
                <a:solidFill>
                  <a:schemeClr val="bg1"/>
                </a:solidFill>
              </a:rPr>
              <a:t>th</a:t>
            </a:r>
            <a:r>
              <a:rPr lang="en-US" dirty="0" smtClean="0"/>
              <a:t> next slot is calculated by a quadratic polynomial (</a:t>
            </a:r>
            <a:r>
              <a:rPr lang="en-US" b="1" noProof="1" smtClean="0">
                <a:solidFill>
                  <a:schemeClr val="bg1"/>
                </a:solidFill>
              </a:rPr>
              <a:t>c</a:t>
            </a:r>
            <a:r>
              <a:rPr lang="en-US" b="1" baseline="-25000" noProof="1" smtClean="0">
                <a:solidFill>
                  <a:schemeClr val="bg1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b="1" noProof="1" smtClean="0">
                <a:solidFill>
                  <a:schemeClr val="bg1"/>
                </a:solidFill>
              </a:rPr>
              <a:t>c</a:t>
            </a:r>
            <a:r>
              <a:rPr lang="en-US" b="1" baseline="-25000" noProof="1" smtClean="0">
                <a:solidFill>
                  <a:schemeClr val="bg1"/>
                </a:solidFill>
              </a:rPr>
              <a:t>2</a:t>
            </a:r>
            <a:r>
              <a:rPr lang="en-US" dirty="0" smtClean="0"/>
              <a:t> are some constants)</a:t>
            </a: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h(key,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i)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=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h(key)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+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c</a:t>
            </a:r>
            <a:r>
              <a:rPr lang="en-US" b="1" baseline="-25000" noProof="1" smtClean="0">
                <a:solidFill>
                  <a:schemeClr val="bg1"/>
                </a:solidFill>
              </a:rPr>
              <a:t>1</a:t>
            </a:r>
            <a:r>
              <a:rPr lang="en-US" b="1" noProof="1" smtClean="0">
                <a:solidFill>
                  <a:schemeClr val="bg1"/>
                </a:solidFill>
              </a:rPr>
              <a:t>*i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+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c</a:t>
            </a:r>
            <a:r>
              <a:rPr lang="en-US" b="1" baseline="-25000" noProof="1" smtClean="0">
                <a:solidFill>
                  <a:schemeClr val="bg1"/>
                </a:solidFill>
              </a:rPr>
              <a:t>2</a:t>
            </a:r>
            <a:r>
              <a:rPr lang="en-US" b="1" noProof="1" smtClean="0">
                <a:solidFill>
                  <a:schemeClr val="bg1"/>
                </a:solidFill>
              </a:rPr>
              <a:t>*i</a:t>
            </a:r>
            <a:r>
              <a:rPr lang="en-US" b="1" baseline="30000" noProof="1" smtClean="0">
                <a:solidFill>
                  <a:schemeClr val="bg1"/>
                </a:solidFill>
              </a:rPr>
              <a:t>2</a:t>
            </a:r>
            <a:r>
              <a:rPr lang="en-US" noProof="1" smtClean="0"/>
              <a:t> </a:t>
            </a: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h(key) + 1</a:t>
            </a:r>
            <a:r>
              <a:rPr lang="en-US" b="1" baseline="30000" noProof="1" smtClean="0">
                <a:solidFill>
                  <a:schemeClr val="bg1"/>
                </a:solidFill>
              </a:rPr>
              <a:t>2</a:t>
            </a:r>
            <a:r>
              <a:rPr lang="en-US" b="1" noProof="1" smtClean="0">
                <a:solidFill>
                  <a:schemeClr val="bg1"/>
                </a:solidFill>
              </a:rPr>
              <a:t>, h(key) + 2</a:t>
            </a:r>
            <a:r>
              <a:rPr lang="en-US" b="1" baseline="30000" noProof="1" smtClean="0">
                <a:solidFill>
                  <a:schemeClr val="bg1"/>
                </a:solidFill>
              </a:rPr>
              <a:t>2</a:t>
            </a:r>
            <a:r>
              <a:rPr lang="en-US" b="1" noProof="1" smtClean="0">
                <a:solidFill>
                  <a:schemeClr val="bg1"/>
                </a:solidFill>
              </a:rPr>
              <a:t>, h(key) + 3</a:t>
            </a:r>
            <a:r>
              <a:rPr lang="en-US" b="1" baseline="30000" noProof="1" smtClean="0">
                <a:solidFill>
                  <a:schemeClr val="bg1"/>
                </a:solidFill>
              </a:rPr>
              <a:t>2</a:t>
            </a:r>
            <a:r>
              <a:rPr lang="en-US" noProof="1" smtClean="0"/>
              <a:t>, etc.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Re-hashing</a:t>
            </a:r>
            <a:r>
              <a:rPr lang="en-US" dirty="0" smtClean="0"/>
              <a:t>: use separate (second) hash-function for collisions</a:t>
            </a: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h(key, i) = h</a:t>
            </a:r>
            <a:r>
              <a:rPr lang="en-US" b="1" baseline="-25000" noProof="1" smtClean="0">
                <a:solidFill>
                  <a:schemeClr val="bg1"/>
                </a:solidFill>
              </a:rPr>
              <a:t>1</a:t>
            </a:r>
            <a:r>
              <a:rPr lang="en-US" b="1" noProof="1" smtClean="0">
                <a:solidFill>
                  <a:schemeClr val="bg1"/>
                </a:solidFill>
              </a:rPr>
              <a:t>(key) + i*h</a:t>
            </a:r>
            <a:r>
              <a:rPr lang="en-US" b="1" baseline="-25000" noProof="1" smtClean="0">
                <a:solidFill>
                  <a:schemeClr val="bg1"/>
                </a:solidFill>
              </a:rPr>
              <a:t>2</a:t>
            </a:r>
            <a:r>
              <a:rPr lang="en-US" b="1" noProof="1" smtClean="0">
                <a:solidFill>
                  <a:schemeClr val="bg1"/>
                </a:solidFill>
              </a:rPr>
              <a:t>(key)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Open Addressing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1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5334000" y="219043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graphicFrame>
        <p:nvGraphicFramePr>
          <p:cNvPr id="10" name="Content Placeholder 7"/>
          <p:cNvGraphicFramePr>
            <a:graphicFrameLocks/>
          </p:cNvGraphicFramePr>
          <p:nvPr>
            <p:extLst/>
          </p:nvPr>
        </p:nvGraphicFramePr>
        <p:xfrm>
          <a:off x="914400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4400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334000" y="219043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88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4400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5334000" y="219043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79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4400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5334000" y="219043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49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4400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856954" y="3037772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7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4400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6172200" y="3037772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97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3604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5334000" y="219043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45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3604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2" name="Flowchart: Process 11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39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Given a key of any type, convert it to an integer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Function</a:t>
            </a:r>
            <a:endParaRPr lang="bg-BG" dirty="0"/>
          </a:p>
        </p:txBody>
      </p:sp>
      <p:sp>
        <p:nvSpPr>
          <p:cNvPr id="2" name="Flowchart: Process 1"/>
          <p:cNvSpPr/>
          <p:nvPr/>
        </p:nvSpPr>
        <p:spPr>
          <a:xfrm>
            <a:off x="7542212" y="2054441"/>
            <a:ext cx="2590800" cy="1216152"/>
          </a:xfrm>
          <a:prstGeom prst="flowChartProcess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Hash Function</a:t>
            </a:r>
            <a:endParaRPr lang="bg-BG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8" name="Straight Connector 17"/>
          <p:cNvCxnSpPr>
            <a:cxnSpLocks/>
            <a:stCxn id="2" idx="1"/>
          </p:cNvCxnSpPr>
          <p:nvPr/>
        </p:nvCxnSpPr>
        <p:spPr>
          <a:xfrm flipH="1">
            <a:off x="6172200" y="2667000"/>
            <a:ext cx="13700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endCxn id="2" idx="3"/>
          </p:cNvCxnSpPr>
          <p:nvPr/>
        </p:nvCxnSpPr>
        <p:spPr>
          <a:xfrm flipH="1">
            <a:off x="10133012" y="2667000"/>
            <a:ext cx="7785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72201" y="214378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Pesho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37838" y="214378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511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2309038" y="2057400"/>
            <a:ext cx="2590800" cy="1216152"/>
          </a:xfrm>
          <a:prstGeom prst="flowChartProcess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Hash Function</a:t>
            </a:r>
            <a:endParaRPr lang="bg-BG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0" name="Straight Connector 29"/>
          <p:cNvCxnSpPr>
            <a:cxnSpLocks/>
            <a:stCxn id="29" idx="1"/>
          </p:cNvCxnSpPr>
          <p:nvPr/>
        </p:nvCxnSpPr>
        <p:spPr>
          <a:xfrm flipH="1">
            <a:off x="939026" y="2667000"/>
            <a:ext cx="13700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endCxn id="29" idx="3"/>
          </p:cNvCxnSpPr>
          <p:nvPr/>
        </p:nvCxnSpPr>
        <p:spPr>
          <a:xfrm flipH="1">
            <a:off x="4899838" y="2667000"/>
            <a:ext cx="7785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39027" y="214378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Ivan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04664" y="214378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398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7111307" y="4647211"/>
            <a:ext cx="2590800" cy="1216152"/>
          </a:xfrm>
          <a:prstGeom prst="flowChartProcess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Hash </a:t>
            </a: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Function</a:t>
            </a:r>
            <a:endParaRPr lang="bg-BG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5" name="Straight Connector 34"/>
          <p:cNvCxnSpPr>
            <a:cxnSpLocks/>
            <a:stCxn id="34" idx="1"/>
          </p:cNvCxnSpPr>
          <p:nvPr/>
        </p:nvCxnSpPr>
        <p:spPr>
          <a:xfrm flipH="1">
            <a:off x="5741295" y="5265691"/>
            <a:ext cx="13700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endCxn id="34" idx="3"/>
          </p:cNvCxnSpPr>
          <p:nvPr/>
        </p:nvCxnSpPr>
        <p:spPr>
          <a:xfrm flipH="1">
            <a:off x="9702107" y="5265691"/>
            <a:ext cx="7785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38800" y="3809907"/>
            <a:ext cx="13676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Ivan</a:t>
            </a:r>
          </a:p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Petrov</a:t>
            </a:r>
          </a:p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06933" y="474247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25950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1335276" y="3936299"/>
            <a:ext cx="3564563" cy="2139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class Person {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firstName;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lastName;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  int age;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8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3604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3" name="Flowchart: Process 12"/>
          <p:cNvSpPr/>
          <p:nvPr/>
        </p:nvSpPr>
        <p:spPr>
          <a:xfrm>
            <a:off x="7485854" y="3037772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97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3604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3" name="Flowchart: Process 12"/>
          <p:cNvSpPr/>
          <p:nvPr/>
        </p:nvSpPr>
        <p:spPr>
          <a:xfrm>
            <a:off x="8798712" y="3037772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07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3604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3" name="Flowchart: Process 12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Angular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973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1216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4" name="Flowchart: Process 13"/>
          <p:cNvSpPr/>
          <p:nvPr/>
        </p:nvSpPr>
        <p:spPr>
          <a:xfrm>
            <a:off x="911216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Angular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Phyton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0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3604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5" name="Flowchart: Process 14"/>
          <p:cNvSpPr/>
          <p:nvPr/>
        </p:nvSpPr>
        <p:spPr>
          <a:xfrm>
            <a:off x="7485854" y="3037772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Phyton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911216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Angular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19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1216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5" name="Flowchart: Process 14"/>
          <p:cNvSpPr/>
          <p:nvPr/>
        </p:nvSpPr>
        <p:spPr>
          <a:xfrm>
            <a:off x="8807440" y="3037772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Phyton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911216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Angular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41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1216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5" name="Flowchart: Process 14"/>
          <p:cNvSpPr/>
          <p:nvPr/>
        </p:nvSpPr>
        <p:spPr>
          <a:xfrm>
            <a:off x="10111574" y="3037772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Phyton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911216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Angular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935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1216" y="3348607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5" name="Flowchart: Process 14"/>
          <p:cNvSpPr/>
          <p:nvPr/>
        </p:nvSpPr>
        <p:spPr>
          <a:xfrm>
            <a:off x="911216" y="3037772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Phyton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911216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Angular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9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1216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5" name="Flowchart: Process 14"/>
          <p:cNvSpPr/>
          <p:nvPr/>
        </p:nvSpPr>
        <p:spPr>
          <a:xfrm>
            <a:off x="2226462" y="3037772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Phyton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911216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Angular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45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1216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5" name="Flowchart: Process 14"/>
          <p:cNvSpPr/>
          <p:nvPr/>
        </p:nvSpPr>
        <p:spPr>
          <a:xfrm>
            <a:off x="222089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Phyton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911216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Angular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54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de"/>
          <p:cNvSpPr>
            <a:spLocks noChangeArrowheads="1"/>
          </p:cNvSpPr>
          <p:nvPr/>
        </p:nvSpPr>
        <p:spPr bwMode="auto">
          <a:xfrm>
            <a:off x="533400" y="1524001"/>
            <a:ext cx="10134600" cy="4839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class </a:t>
            </a:r>
            <a:r>
              <a:rPr lang="en-US" sz="2200" b="1" noProof="1" smtClean="0">
                <a:latin typeface="Consolas" pitchFamily="49" charset="0"/>
              </a:rPr>
              <a:t>Person {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String </a:t>
            </a:r>
            <a:r>
              <a:rPr lang="en-US" sz="2200" b="1" noProof="1">
                <a:latin typeface="Consolas" pitchFamily="49" charset="0"/>
              </a:rPr>
              <a:t>firstName;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String </a:t>
            </a:r>
            <a:r>
              <a:rPr lang="en-US" sz="2200" b="1" noProof="1">
                <a:latin typeface="Consolas" pitchFamily="49" charset="0"/>
              </a:rPr>
              <a:t>lastName;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int </a:t>
            </a:r>
            <a:r>
              <a:rPr lang="en-US" sz="2200" b="1" noProof="1" smtClean="0">
                <a:latin typeface="Consolas" pitchFamily="49" charset="0"/>
              </a:rPr>
              <a:t>age;</a:t>
            </a:r>
          </a:p>
          <a:p>
            <a:pPr defTabSz="1218438">
              <a:lnSpc>
                <a:spcPct val="105000"/>
              </a:lnSpc>
            </a:pPr>
            <a:endParaRPr lang="en-US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 smtClean="0">
                <a:latin typeface="Consolas" pitchFamily="49" charset="0"/>
              </a:rPr>
              <a:t>  @Override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 smtClean="0">
                <a:latin typeface="Consolas" pitchFamily="49" charset="0"/>
              </a:rPr>
              <a:t>  public </a:t>
            </a:r>
            <a:r>
              <a:rPr lang="en-US" sz="2200" b="1" noProof="1">
                <a:latin typeface="Consolas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ashCode()</a:t>
            </a:r>
            <a:r>
              <a:rPr lang="en-US" sz="2200" b="1" noProof="1" smtClean="0">
                <a:latin typeface="Consolas" pitchFamily="49" charset="0"/>
              </a:rPr>
              <a:t> {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int firstNameHash = firstName.GetHashCode() * age;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int lastNameHash = lastName.GetHashCode() * age;</a:t>
            </a:r>
          </a:p>
          <a:p>
            <a:pPr defTabSz="1218438">
              <a:lnSpc>
                <a:spcPct val="105000"/>
              </a:lnSpc>
            </a:pPr>
            <a:endParaRPr lang="en-US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return firstNameHash + lastNameHash;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Function (2)</a:t>
            </a:r>
            <a:endParaRPr lang="bg-BG" dirty="0"/>
          </a:p>
        </p:txBody>
      </p:sp>
      <p:sp>
        <p:nvSpPr>
          <p:cNvPr id="34" name="Flowchart: Process 33"/>
          <p:cNvSpPr/>
          <p:nvPr/>
        </p:nvSpPr>
        <p:spPr>
          <a:xfrm>
            <a:off x="1270018" y="4106563"/>
            <a:ext cx="7747715" cy="1406656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Hash Function</a:t>
            </a:r>
            <a:endParaRPr lang="bg-BG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02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the average running time of delete in linear-probing hash table? Your hash function satisfies the uniform hashing assumption and that the hash table is at most 50% full.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O(1)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O(log N)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O(N)</a:t>
            </a:r>
          </a:p>
          <a:p>
            <a:pPr lvl="1"/>
            <a:r>
              <a:rPr lang="en-US" noProof="1" smtClean="0">
                <a:hlinkClick r:id="rId3" action="ppaction://hlinksldjump"/>
              </a:rPr>
              <a:t>O(N log N)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Probing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159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the average running time of delete in linear-probing hash table? Your hash function satisfies the uniform hashing assumption and that the hash table is at most 50% full.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O(log N)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O(N)</a:t>
            </a:r>
          </a:p>
          <a:p>
            <a:pPr lvl="1">
              <a:buClr>
                <a:schemeClr val="tx1"/>
              </a:buClr>
            </a:pPr>
            <a:r>
              <a:rPr lang="en-US" noProof="1" smtClean="0">
                <a:solidFill>
                  <a:srgbClr val="FF0000"/>
                </a:solidFill>
              </a:rPr>
              <a:t>O(N log N)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Probing - Answer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Graphic 7" descr="Checkmark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3600" y="2743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hash-table performance depends on the probability</a:t>
            </a:r>
            <a:br>
              <a:rPr lang="en-US" dirty="0" smtClean="0"/>
            </a:br>
            <a:r>
              <a:rPr lang="en-US" dirty="0" smtClean="0"/>
              <a:t>of collisions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Less collisions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faster</a:t>
            </a:r>
            <a:r>
              <a:rPr lang="en-US" dirty="0" smtClean="0">
                <a:sym typeface="Wingdings" panose="05000000000000000000" pitchFamily="2" charset="2"/>
              </a:rPr>
              <a:t> add / find / delete operations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Collisions resolution</a:t>
            </a:r>
            <a:r>
              <a:rPr lang="en-US" dirty="0" smtClean="0">
                <a:sym typeface="Wingdings" panose="05000000000000000000" pitchFamily="2" charset="2"/>
              </a:rPr>
              <a:t> algorithm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Fill factor</a:t>
            </a:r>
            <a:r>
              <a:rPr lang="en-US" dirty="0" smtClean="0"/>
              <a:t> (used buckets / all buckets)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Table Performance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0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Add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bg1"/>
                </a:solidFill>
              </a:rPr>
              <a:t>Find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bg1"/>
                </a:solidFill>
              </a:rPr>
              <a:t>Delete</a:t>
            </a:r>
            <a:r>
              <a:rPr lang="en-US" dirty="0" smtClean="0"/>
              <a:t> take just few primitive operations</a:t>
            </a:r>
          </a:p>
          <a:p>
            <a:pPr lvl="1"/>
            <a:r>
              <a:rPr lang="en-US" dirty="0" smtClean="0"/>
              <a:t>Speed does not depend on the size of the hash-table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Amortized complexity </a:t>
            </a:r>
            <a:r>
              <a:rPr lang="en-US" b="1" dirty="0" smtClean="0">
                <a:solidFill>
                  <a:schemeClr val="bg1"/>
                </a:solidFill>
              </a:rPr>
              <a:t>O(1)</a:t>
            </a:r>
            <a:r>
              <a:rPr lang="en-US" dirty="0" smtClean="0"/>
              <a:t> – constant time</a:t>
            </a:r>
          </a:p>
          <a:p>
            <a:r>
              <a:rPr lang="en-US" dirty="0" smtClean="0"/>
              <a:t>Example:</a:t>
            </a:r>
            <a:endParaRPr lang="bg-BG" dirty="0" smtClean="0"/>
          </a:p>
          <a:p>
            <a:pPr lvl="1">
              <a:buClr>
                <a:schemeClr val="tx1"/>
              </a:buClr>
            </a:pPr>
            <a:r>
              <a:rPr lang="en-US" dirty="0" smtClean="0"/>
              <a:t>Finding an element in a </a:t>
            </a:r>
            <a:r>
              <a:rPr lang="en-US" b="1" dirty="0" smtClean="0">
                <a:solidFill>
                  <a:schemeClr val="bg1"/>
                </a:solidFill>
              </a:rPr>
              <a:t>hash-table</a:t>
            </a:r>
            <a:r>
              <a:rPr lang="en-US" dirty="0" smtClean="0"/>
              <a:t> holding </a:t>
            </a:r>
            <a:r>
              <a:rPr lang="en-US" b="1" dirty="0" smtClean="0">
                <a:solidFill>
                  <a:schemeClr val="bg1"/>
                </a:solidFill>
              </a:rPr>
              <a:t>1 000 000 elements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takes average just </a:t>
            </a:r>
            <a:r>
              <a:rPr lang="en-US" b="1" dirty="0" smtClean="0">
                <a:solidFill>
                  <a:schemeClr val="bg1"/>
                </a:solidFill>
              </a:rPr>
              <a:t>1-2 steps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Finding an element in an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  <a:r>
              <a:rPr lang="en-US" dirty="0" smtClean="0"/>
              <a:t> holding </a:t>
            </a:r>
            <a:r>
              <a:rPr lang="en-US" b="1" dirty="0" smtClean="0">
                <a:solidFill>
                  <a:schemeClr val="bg1"/>
                </a:solidFill>
              </a:rPr>
              <a:t>1 000 000 elements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takes average </a:t>
            </a:r>
            <a:r>
              <a:rPr lang="en-US" b="1" dirty="0" smtClean="0">
                <a:solidFill>
                  <a:schemeClr val="bg1"/>
                </a:solidFill>
              </a:rPr>
              <a:t>500 000 steps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Tables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load factor </a:t>
            </a:r>
            <a:r>
              <a:rPr lang="en-US" dirty="0" smtClean="0"/>
              <a:t>(fill factor) </a:t>
            </a:r>
            <a:r>
              <a:rPr lang="en-US" b="1" dirty="0" smtClean="0">
                <a:solidFill>
                  <a:schemeClr val="bg1"/>
                </a:solidFill>
              </a:rPr>
              <a:t>= used cells / all cells</a:t>
            </a:r>
          </a:p>
          <a:p>
            <a:pPr lvl="1"/>
            <a:r>
              <a:rPr lang="en-US" dirty="0" smtClean="0"/>
              <a:t>How much the hash table is filled, e.g. 65%</a:t>
            </a:r>
          </a:p>
          <a:p>
            <a:r>
              <a:rPr lang="en-US" dirty="0" smtClean="0"/>
              <a:t>Smaller fill factor leads to less collisions (faster average </a:t>
            </a:r>
            <a:br>
              <a:rPr lang="en-US" dirty="0" smtClean="0"/>
            </a:br>
            <a:r>
              <a:rPr lang="en-US" dirty="0" smtClean="0"/>
              <a:t>seek time)</a:t>
            </a:r>
          </a:p>
          <a:p>
            <a:r>
              <a:rPr lang="en-US" dirty="0" smtClean="0"/>
              <a:t>Recommended fill factors:</a:t>
            </a:r>
          </a:p>
          <a:p>
            <a:pPr lvl="1"/>
            <a:r>
              <a:rPr lang="en-US" dirty="0" smtClean="0"/>
              <a:t>When </a:t>
            </a:r>
            <a:r>
              <a:rPr lang="en-US" b="1" dirty="0" smtClean="0">
                <a:solidFill>
                  <a:schemeClr val="bg1"/>
                </a:solidFill>
              </a:rPr>
              <a:t>chaining</a:t>
            </a:r>
            <a:r>
              <a:rPr lang="en-US" dirty="0" smtClean="0"/>
              <a:t> is used as collision resolution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less than </a:t>
            </a:r>
            <a:r>
              <a:rPr lang="en-US" b="1" dirty="0" smtClean="0">
                <a:solidFill>
                  <a:schemeClr val="bg1"/>
                </a:solidFill>
              </a:rPr>
              <a:t>75%</a:t>
            </a:r>
          </a:p>
          <a:p>
            <a:pPr lvl="1"/>
            <a:r>
              <a:rPr lang="en-US" dirty="0" smtClean="0"/>
              <a:t>When </a:t>
            </a:r>
            <a:r>
              <a:rPr lang="en-US" b="1" dirty="0" smtClean="0">
                <a:solidFill>
                  <a:schemeClr val="bg1"/>
                </a:solidFill>
              </a:rPr>
              <a:t>open addressing </a:t>
            </a:r>
            <a:r>
              <a:rPr lang="en-US" dirty="0" smtClean="0"/>
              <a:t>is used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less than </a:t>
            </a:r>
            <a:r>
              <a:rPr lang="en-US" b="1" dirty="0" smtClean="0">
                <a:solidFill>
                  <a:schemeClr val="bg1"/>
                </a:solidFill>
              </a:rPr>
              <a:t>50%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Big the Hash-Table Should Be?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2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Item to Hash Table With Chaining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Line 49"/>
          <p:cNvSpPr>
            <a:spLocks noChangeShapeType="1"/>
          </p:cNvSpPr>
          <p:nvPr/>
        </p:nvSpPr>
        <p:spPr bwMode="auto">
          <a:xfrm>
            <a:off x="6676154" y="5101362"/>
            <a:ext cx="0" cy="459760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 noProof="1"/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6323899" y="5523179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6904640" y="5517775"/>
            <a:ext cx="10006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aphicFrame>
        <p:nvGraphicFramePr>
          <p:cNvPr id="13" name="Group 194"/>
          <p:cNvGraphicFramePr>
            <a:graphicFrameLocks noGrp="1"/>
          </p:cNvGraphicFramePr>
          <p:nvPr>
            <p:extLst/>
          </p:nvPr>
        </p:nvGraphicFramePr>
        <p:xfrm>
          <a:off x="5562600" y="4547147"/>
          <a:ext cx="5486401" cy="609600"/>
        </p:xfrm>
        <a:graphic>
          <a:graphicData uri="http://schemas.openxmlformats.org/drawingml/2006/table">
            <a:tbl>
              <a:tblPr/>
              <a:tblGrid>
                <a:gridCol w="76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</a:p>
                  </a:txBody>
                  <a:tcPr marL="121888" marR="121888"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kumimoji="1" lang="en-US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C++</a:t>
                      </a:r>
                      <a:endParaRPr kumimoji="1" lang="en-US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en-US" sz="3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JS</a:t>
                      </a:r>
                      <a:endParaRPr kumimoji="1" lang="en-US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218"/>
          <p:cNvGraphicFramePr>
            <a:graphicFrameLocks noGrp="1"/>
          </p:cNvGraphicFramePr>
          <p:nvPr>
            <p:extLst/>
          </p:nvPr>
        </p:nvGraphicFramePr>
        <p:xfrm>
          <a:off x="5549352" y="4163196"/>
          <a:ext cx="5486400" cy="332604"/>
        </p:xfrm>
        <a:graphic>
          <a:graphicData uri="http://schemas.openxmlformats.org/drawingml/2006/table">
            <a:tbl>
              <a:tblPr/>
              <a:tblGrid>
                <a:gridCol w="783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3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2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23172" y="4586957"/>
            <a:ext cx="486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1124" y="13716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noProof="1" smtClean="0">
                <a:solidFill>
                  <a:schemeClr val="bg1"/>
                </a:solidFill>
              </a:rPr>
              <a:t>Java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317649" y="1755845"/>
            <a:ext cx="41923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noProof="1"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sz="25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5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en-US" sz="2500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5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500" noProof="1">
                <a:latin typeface="Consolas" panose="020B0609020204030204" pitchFamily="49" charset="0"/>
                <a:cs typeface="Consolas" panose="020B0609020204030204" pitchFamily="49" charset="0"/>
              </a:rPr>
              <a:t>% m =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1735" y="2516771"/>
            <a:ext cx="2954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Fill factor &gt;= 75%?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4540790"/>
            <a:ext cx="278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Resize &amp; rehash</a:t>
            </a:r>
          </a:p>
        </p:txBody>
      </p:sp>
      <p:sp>
        <p:nvSpPr>
          <p:cNvPr id="23" name="Line 60"/>
          <p:cNvSpPr>
            <a:spLocks noChangeShapeType="1"/>
          </p:cNvSpPr>
          <p:nvPr/>
        </p:nvSpPr>
        <p:spPr bwMode="auto">
          <a:xfrm>
            <a:off x="1937924" y="1886312"/>
            <a:ext cx="1" cy="639762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 noProof="1"/>
          </a:p>
        </p:txBody>
      </p:sp>
      <p:sp>
        <p:nvSpPr>
          <p:cNvPr id="24" name="Line 60"/>
          <p:cNvSpPr>
            <a:spLocks noChangeShapeType="1"/>
          </p:cNvSpPr>
          <p:nvPr/>
        </p:nvSpPr>
        <p:spPr bwMode="auto">
          <a:xfrm flipH="1">
            <a:off x="1937924" y="3074943"/>
            <a:ext cx="9658" cy="1465847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 noProof="1"/>
          </a:p>
        </p:txBody>
      </p:sp>
      <p:sp>
        <p:nvSpPr>
          <p:cNvPr id="25" name="TextBox 24"/>
          <p:cNvSpPr txBox="1"/>
          <p:nvPr/>
        </p:nvSpPr>
        <p:spPr>
          <a:xfrm>
            <a:off x="2079038" y="343079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26" name="Line 60"/>
          <p:cNvSpPr>
            <a:spLocks noChangeShapeType="1"/>
          </p:cNvSpPr>
          <p:nvPr/>
        </p:nvSpPr>
        <p:spPr bwMode="auto">
          <a:xfrm flipV="1">
            <a:off x="3472277" y="2743200"/>
            <a:ext cx="1252491" cy="0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none" w="med" len="med"/>
          </a:ln>
          <a:effectLst/>
        </p:spPr>
        <p:txBody>
          <a:bodyPr/>
          <a:lstStyle/>
          <a:p>
            <a:endParaRPr lang="en-US" b="1" noProof="1"/>
          </a:p>
        </p:txBody>
      </p:sp>
      <p:sp>
        <p:nvSpPr>
          <p:cNvPr id="27" name="TextBox 26"/>
          <p:cNvSpPr txBox="1"/>
          <p:nvPr/>
        </p:nvSpPr>
        <p:spPr>
          <a:xfrm>
            <a:off x="3710773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no</a:t>
            </a:r>
          </a:p>
        </p:txBody>
      </p:sp>
      <p:cxnSp>
        <p:nvCxnSpPr>
          <p:cNvPr id="30" name="Elbow Connector 29"/>
          <p:cNvCxnSpPr/>
          <p:nvPr/>
        </p:nvCxnSpPr>
        <p:spPr>
          <a:xfrm rot="5400000" flipH="1" flipV="1">
            <a:off x="2709827" y="2862225"/>
            <a:ext cx="2581348" cy="1447802"/>
          </a:xfrm>
          <a:prstGeom prst="bentConnector3">
            <a:avLst>
              <a:gd name="adj1" fmla="val -720"/>
            </a:avLst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46" name="Line 60"/>
          <p:cNvSpPr>
            <a:spLocks noChangeShapeType="1"/>
          </p:cNvSpPr>
          <p:nvPr/>
        </p:nvSpPr>
        <p:spPr bwMode="auto">
          <a:xfrm>
            <a:off x="8229600" y="2362200"/>
            <a:ext cx="6552" cy="1752601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 noProof="1"/>
          </a:p>
        </p:txBody>
      </p:sp>
      <p:sp>
        <p:nvSpPr>
          <p:cNvPr id="50" name="TextBox 49"/>
          <p:cNvSpPr txBox="1"/>
          <p:nvPr/>
        </p:nvSpPr>
        <p:spPr>
          <a:xfrm>
            <a:off x="7905262" y="1746731"/>
            <a:ext cx="32199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map[3] == null?</a:t>
            </a:r>
          </a:p>
        </p:txBody>
      </p:sp>
      <p:sp>
        <p:nvSpPr>
          <p:cNvPr id="51" name="Line 60"/>
          <p:cNvSpPr>
            <a:spLocks noChangeShapeType="1"/>
          </p:cNvSpPr>
          <p:nvPr/>
        </p:nvSpPr>
        <p:spPr bwMode="auto">
          <a:xfrm>
            <a:off x="8236152" y="2800440"/>
            <a:ext cx="1365048" cy="18961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 noProof="1"/>
          </a:p>
        </p:txBody>
      </p:sp>
      <p:sp>
        <p:nvSpPr>
          <p:cNvPr id="52" name="TextBox 51"/>
          <p:cNvSpPr txBox="1"/>
          <p:nvPr/>
        </p:nvSpPr>
        <p:spPr>
          <a:xfrm>
            <a:off x="5814109" y="3430799"/>
            <a:ext cx="24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Insert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noProof="1" smtClean="0">
                <a:solidFill>
                  <a:schemeClr val="bg1"/>
                </a:solidFill>
              </a:rPr>
              <a:t>Java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noProof="1" smtClean="0"/>
              <a:t>)</a:t>
            </a:r>
            <a:endParaRPr lang="en-US" sz="2800" noProof="1"/>
          </a:p>
        </p:txBody>
      </p:sp>
      <p:sp>
        <p:nvSpPr>
          <p:cNvPr id="53" name="Line 60"/>
          <p:cNvSpPr>
            <a:spLocks noChangeShapeType="1"/>
          </p:cNvSpPr>
          <p:nvPr/>
        </p:nvSpPr>
        <p:spPr bwMode="auto">
          <a:xfrm>
            <a:off x="7249778" y="2018676"/>
            <a:ext cx="655485" cy="9491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 noProof="1"/>
          </a:p>
        </p:txBody>
      </p:sp>
      <p:sp>
        <p:nvSpPr>
          <p:cNvPr id="54" name="TextBox 53"/>
          <p:cNvSpPr txBox="1"/>
          <p:nvPr/>
        </p:nvSpPr>
        <p:spPr>
          <a:xfrm>
            <a:off x="9385243" y="2379032"/>
            <a:ext cx="18222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noProof="1"/>
              <a:t>Initiliaze</a:t>
            </a:r>
          </a:p>
          <a:p>
            <a:pPr algn="ctr"/>
            <a:r>
              <a:rPr lang="en-US" sz="2500" noProof="1"/>
              <a:t>linked list</a:t>
            </a:r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>
            <a:off x="6676154" y="5892511"/>
            <a:ext cx="0" cy="459760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 noProof="1"/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6169194" y="6336268"/>
            <a:ext cx="10006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57" name="Line 49"/>
          <p:cNvSpPr>
            <a:spLocks noChangeShapeType="1"/>
          </p:cNvSpPr>
          <p:nvPr/>
        </p:nvSpPr>
        <p:spPr bwMode="auto">
          <a:xfrm>
            <a:off x="7418720" y="5101362"/>
            <a:ext cx="0" cy="459760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 noProof="1"/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10124578" y="5513528"/>
            <a:ext cx="10006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59" name="Line 49"/>
          <p:cNvSpPr>
            <a:spLocks noChangeShapeType="1"/>
          </p:cNvSpPr>
          <p:nvPr/>
        </p:nvSpPr>
        <p:spPr bwMode="auto">
          <a:xfrm>
            <a:off x="10638658" y="5097115"/>
            <a:ext cx="0" cy="459760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 noProof="1"/>
          </a:p>
        </p:txBody>
      </p:sp>
      <p:sp>
        <p:nvSpPr>
          <p:cNvPr id="62" name="TextBox 61"/>
          <p:cNvSpPr txBox="1"/>
          <p:nvPr/>
        </p:nvSpPr>
        <p:spPr>
          <a:xfrm>
            <a:off x="8458200" y="229618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yes</a:t>
            </a:r>
          </a:p>
        </p:txBody>
      </p:sp>
      <p:cxnSp>
        <p:nvCxnSpPr>
          <p:cNvPr id="63" name="Elbow Connector 62"/>
          <p:cNvCxnSpPr/>
          <p:nvPr/>
        </p:nvCxnSpPr>
        <p:spPr>
          <a:xfrm rot="10800000" flipV="1">
            <a:off x="8236152" y="3316281"/>
            <a:ext cx="1918316" cy="200594"/>
          </a:xfrm>
          <a:prstGeom prst="bentConnector3">
            <a:avLst>
              <a:gd name="adj1" fmla="val 1045"/>
            </a:avLst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9635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 animBg="1"/>
      <p:bldP spid="24" grpId="0" animBg="1"/>
      <p:bldP spid="25" grpId="0"/>
      <p:bldP spid="26" grpId="0" animBg="1"/>
      <p:bldP spid="27" grpId="0"/>
      <p:bldP spid="46" grpId="0" animBg="1"/>
      <p:bldP spid="50" grpId="0"/>
      <p:bldP spid="51" grpId="0" animBg="1"/>
      <p:bldP spid="52" grpId="0"/>
      <p:bldP spid="53" grpId="0" animBg="1"/>
      <p:bldP spid="54" grpId="0"/>
      <p:bldP spid="6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Implement a Hash-Table with Chaining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883" y="1035192"/>
            <a:ext cx="2928328" cy="302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Sets</a:t>
            </a:r>
            <a:r>
              <a:rPr lang="bg-BG" dirty="0"/>
              <a:t> </a:t>
            </a:r>
            <a:r>
              <a:rPr lang="en-US" dirty="0"/>
              <a:t>and Bags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Operations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315524" y="1529861"/>
            <a:ext cx="3552335" cy="2238271"/>
            <a:chOff x="3541800" y="1600200"/>
            <a:chExt cx="5108400" cy="3240000"/>
          </a:xfrm>
        </p:grpSpPr>
        <p:sp>
          <p:nvSpPr>
            <p:cNvPr id="3" name="Oval 2"/>
            <p:cNvSpPr/>
            <p:nvPr/>
          </p:nvSpPr>
          <p:spPr>
            <a:xfrm>
              <a:off x="5410200" y="1600200"/>
              <a:ext cx="3240000" cy="3240000"/>
            </a:xfrm>
            <a:prstGeom prst="ellipse">
              <a:avLst/>
            </a:prstGeom>
            <a:solidFill>
              <a:srgbClr val="F0A22E">
                <a:alpha val="18039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/>
                <a:t>9</a:t>
              </a:r>
              <a:r>
                <a:rPr lang="en-US" sz="2800" dirty="0" smtClean="0"/>
                <a:t>     11</a:t>
              </a:r>
              <a:endParaRPr lang="en-US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41800" y="1600200"/>
              <a:ext cx="3240000" cy="3240000"/>
            </a:xfrm>
            <a:prstGeom prst="ellipse">
              <a:avLst/>
            </a:prstGeom>
            <a:solidFill>
              <a:srgbClr val="F0A22E">
                <a:alpha val="18039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5</a:t>
              </a:r>
              <a:endParaRPr lang="en-US" sz="2800" dirty="0"/>
            </a:p>
            <a:p>
              <a:pPr algn="ctr"/>
              <a:endParaRPr lang="en-US" sz="2800" dirty="0" smtClean="0"/>
            </a:p>
            <a:p>
              <a:pPr algn="ctr"/>
              <a:r>
                <a:rPr lang="en-US" sz="2800" dirty="0" smtClean="0"/>
                <a:t>3</a:t>
              </a:r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115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The abstract data type (ADT) "</a:t>
            </a:r>
            <a:r>
              <a:rPr lang="en-US" b="1" dirty="0" smtClean="0">
                <a:solidFill>
                  <a:schemeClr val="bg1"/>
                </a:solidFill>
              </a:rPr>
              <a:t>set</a:t>
            </a:r>
            <a:r>
              <a:rPr lang="en-US" dirty="0" smtClean="0"/>
              <a:t>" keeps a set of elements with no duplicates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Sets with duplicates are also known as ADT "</a:t>
            </a:r>
            <a:r>
              <a:rPr lang="en-US" b="1" dirty="0" smtClean="0">
                <a:solidFill>
                  <a:schemeClr val="bg1"/>
                </a:solidFill>
              </a:rPr>
              <a:t>bag</a:t>
            </a:r>
            <a:r>
              <a:rPr lang="en-US" dirty="0" smtClean="0"/>
              <a:t>"</a:t>
            </a:r>
          </a:p>
          <a:p>
            <a:r>
              <a:rPr lang="en-US" dirty="0" smtClean="0"/>
              <a:t>Set specific operations: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sym typeface="Wingdings" pitchFamily="2" charset="2"/>
              </a:rPr>
              <a:t>u</a:t>
            </a:r>
            <a:r>
              <a:rPr lang="en-US" b="1" noProof="1" smtClean="0">
                <a:solidFill>
                  <a:schemeClr val="bg1"/>
                </a:solidFill>
                <a:sym typeface="Wingdings" pitchFamily="2" charset="2"/>
              </a:rPr>
              <a:t>nionWith(set) 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sym typeface="Wingdings" pitchFamily="2" charset="2"/>
              </a:rPr>
              <a:t>i</a:t>
            </a:r>
            <a:r>
              <a:rPr lang="en-US" b="1" noProof="1" smtClean="0">
                <a:solidFill>
                  <a:schemeClr val="bg1"/>
                </a:solidFill>
                <a:sym typeface="Wingdings" pitchFamily="2" charset="2"/>
              </a:rPr>
              <a:t>ntersectWith(set)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sym typeface="Wingdings" pitchFamily="2" charset="2"/>
              </a:rPr>
              <a:t>e</a:t>
            </a:r>
            <a:r>
              <a:rPr lang="en-US" b="1" noProof="1" smtClean="0">
                <a:solidFill>
                  <a:schemeClr val="bg1"/>
                </a:solidFill>
                <a:sym typeface="Wingdings" pitchFamily="2" charset="2"/>
              </a:rPr>
              <a:t>xceptWith(set)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sym typeface="Wingdings" pitchFamily="2" charset="2"/>
              </a:rPr>
              <a:t>s</a:t>
            </a:r>
            <a:r>
              <a:rPr lang="en-US" b="1" noProof="1" smtClean="0">
                <a:solidFill>
                  <a:schemeClr val="bg1"/>
                </a:solidFill>
                <a:sym typeface="Wingdings" pitchFamily="2" charset="2"/>
              </a:rPr>
              <a:t>ymmetricExceptWith(set)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and Bag ADTs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010400" y="5641317"/>
            <a:ext cx="3886200" cy="1055608"/>
          </a:xfrm>
          <a:prstGeom prst="wedgeRoundRectCallout">
            <a:avLst>
              <a:gd name="adj1" fmla="val -79544"/>
              <a:gd name="adj2" fmla="val -374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Known as symmetric difference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324600" y="3501033"/>
            <a:ext cx="2971800" cy="1532334"/>
          </a:xfrm>
          <a:prstGeom prst="wedgeRoundRectCallout">
            <a:avLst>
              <a:gd name="adj1" fmla="val -122468"/>
              <a:gd name="adj2" fmla="val 437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Known as relative complement in math</a:t>
            </a:r>
          </a:p>
        </p:txBody>
      </p:sp>
    </p:spTree>
    <p:extLst>
      <p:ext uri="{BB962C8B-B14F-4D97-AF65-F5344CB8AC3E}">
        <p14:creationId xmlns:p14="http://schemas.microsoft.com/office/powerpoint/2010/main" val="1243032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48600" y="18288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1103400" y="18288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9" name="Group 194"/>
          <p:cNvGraphicFramePr>
            <a:graphicFrameLocks noGrp="1"/>
          </p:cNvGraphicFramePr>
          <p:nvPr>
            <p:extLst/>
          </p:nvPr>
        </p:nvGraphicFramePr>
        <p:xfrm>
          <a:off x="1103400" y="5334000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94"/>
          <p:cNvGraphicFramePr>
            <a:graphicFrameLocks noGrp="1"/>
          </p:cNvGraphicFramePr>
          <p:nvPr>
            <p:extLst/>
          </p:nvPr>
        </p:nvGraphicFramePr>
        <p:xfrm>
          <a:off x="7848600" y="5334000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52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de"/>
          <p:cNvSpPr>
            <a:spLocks noChangeArrowheads="1"/>
          </p:cNvSpPr>
          <p:nvPr/>
        </p:nvSpPr>
        <p:spPr bwMode="auto">
          <a:xfrm>
            <a:off x="533400" y="1511017"/>
            <a:ext cx="10134600" cy="44838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class </a:t>
            </a:r>
            <a:r>
              <a:rPr lang="en-US" sz="2200" b="1" noProof="1" smtClean="0">
                <a:latin typeface="Consolas" pitchFamily="49" charset="0"/>
              </a:rPr>
              <a:t>Person {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String </a:t>
            </a:r>
            <a:r>
              <a:rPr lang="en-US" sz="2200" b="1" noProof="1">
                <a:latin typeface="Consolas" pitchFamily="49" charset="0"/>
              </a:rPr>
              <a:t>firstName;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String </a:t>
            </a:r>
            <a:r>
              <a:rPr lang="en-US" sz="2200" b="1" noProof="1">
                <a:latin typeface="Consolas" pitchFamily="49" charset="0"/>
              </a:rPr>
              <a:t>lastName;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int age;</a:t>
            </a:r>
          </a:p>
          <a:p>
            <a:pPr defTabSz="1218438">
              <a:lnSpc>
                <a:spcPct val="105000"/>
              </a:lnSpc>
            </a:pPr>
            <a:endParaRPr lang="en-US" sz="2200" b="1" noProof="1" smtClean="0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@Override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public </a:t>
            </a:r>
            <a:r>
              <a:rPr lang="en-US" sz="2200" b="1" noProof="1" smtClean="0">
                <a:latin typeface="Consolas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hashCode() </a:t>
            </a:r>
            <a:r>
              <a:rPr lang="en-US" sz="2200" b="1" noProof="1" smtClean="0">
                <a:latin typeface="Consolas" pitchFamily="49" charset="0"/>
              </a:rPr>
              <a:t>{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return firstName.getHashCode</a:t>
            </a:r>
            <a:r>
              <a:rPr lang="en-US" sz="2200" b="1" noProof="1" smtClean="0">
                <a:latin typeface="Consolas" pitchFamily="49" charset="0"/>
              </a:rPr>
              <a:t>()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     </a:t>
            </a:r>
            <a:r>
              <a:rPr lang="en-US" sz="2200" b="1" noProof="1">
                <a:latin typeface="Consolas" pitchFamily="49" charset="0"/>
              </a:rPr>
              <a:t>+ </a:t>
            </a:r>
            <a:r>
              <a:rPr lang="en-US" sz="2200" b="1" noProof="1" smtClean="0">
                <a:latin typeface="Consolas" pitchFamily="49" charset="0"/>
              </a:rPr>
              <a:t>lastName.getHashCode()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     + Integer.hashCode(age);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Function (3)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5269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62600" y="13716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89400" y="13716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9600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1773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94"/>
          <p:cNvGraphicFramePr>
            <a:graphicFrameLocks noGrp="1"/>
          </p:cNvGraphicFramePr>
          <p:nvPr>
            <p:extLst/>
          </p:nvPr>
        </p:nvGraphicFramePr>
        <p:xfrm>
          <a:off x="3124201" y="4980076"/>
          <a:ext cx="5867397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34209441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783150339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007799904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15090188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628825725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924442706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35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9" name="Freeform: Shape 8"/>
          <p:cNvSpPr/>
          <p:nvPr/>
        </p:nvSpPr>
        <p:spPr>
          <a:xfrm>
            <a:off x="3389400" y="1371600"/>
            <a:ext cx="5413200" cy="3240000"/>
          </a:xfrm>
          <a:custGeom>
            <a:avLst/>
            <a:gdLst>
              <a:gd name="connsiteX0" fmla="*/ 1620000 w 5413200"/>
              <a:gd name="connsiteY0" fmla="*/ 0 h 3240000"/>
              <a:gd name="connsiteX1" fmla="*/ 2650471 w 5413200"/>
              <a:gd name="connsiteY1" fmla="*/ 369929 h 3240000"/>
              <a:gd name="connsiteX2" fmla="*/ 2706600 w 5413200"/>
              <a:gd name="connsiteY2" fmla="*/ 420944 h 3240000"/>
              <a:gd name="connsiteX3" fmla="*/ 2762730 w 5413200"/>
              <a:gd name="connsiteY3" fmla="*/ 369929 h 3240000"/>
              <a:gd name="connsiteX4" fmla="*/ 3793200 w 5413200"/>
              <a:gd name="connsiteY4" fmla="*/ 0 h 3240000"/>
              <a:gd name="connsiteX5" fmla="*/ 5413200 w 5413200"/>
              <a:gd name="connsiteY5" fmla="*/ 1620000 h 3240000"/>
              <a:gd name="connsiteX6" fmla="*/ 3793200 w 5413200"/>
              <a:gd name="connsiteY6" fmla="*/ 3240000 h 3240000"/>
              <a:gd name="connsiteX7" fmla="*/ 2762730 w 5413200"/>
              <a:gd name="connsiteY7" fmla="*/ 2870071 h 3240000"/>
              <a:gd name="connsiteX8" fmla="*/ 2706600 w 5413200"/>
              <a:gd name="connsiteY8" fmla="*/ 2819057 h 3240000"/>
              <a:gd name="connsiteX9" fmla="*/ 2650471 w 5413200"/>
              <a:gd name="connsiteY9" fmla="*/ 2870071 h 3240000"/>
              <a:gd name="connsiteX10" fmla="*/ 1620000 w 5413200"/>
              <a:gd name="connsiteY10" fmla="*/ 3240000 h 3240000"/>
              <a:gd name="connsiteX11" fmla="*/ 0 w 5413200"/>
              <a:gd name="connsiteY11" fmla="*/ 1620000 h 3240000"/>
              <a:gd name="connsiteX12" fmla="*/ 1620000 w 5413200"/>
              <a:gd name="connsiteY12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13200" h="3240000">
                <a:moveTo>
                  <a:pt x="1620000" y="0"/>
                </a:moveTo>
                <a:cubicBezTo>
                  <a:pt x="2011432" y="0"/>
                  <a:pt x="2370439" y="138827"/>
                  <a:pt x="2650471" y="369929"/>
                </a:cubicBezTo>
                <a:lnTo>
                  <a:pt x="2706600" y="420944"/>
                </a:lnTo>
                <a:lnTo>
                  <a:pt x="2762730" y="369929"/>
                </a:lnTo>
                <a:cubicBezTo>
                  <a:pt x="3042761" y="138827"/>
                  <a:pt x="3401769" y="0"/>
                  <a:pt x="3793200" y="0"/>
                </a:cubicBezTo>
                <a:cubicBezTo>
                  <a:pt x="4687901" y="0"/>
                  <a:pt x="5413200" y="725299"/>
                  <a:pt x="5413200" y="1620000"/>
                </a:cubicBezTo>
                <a:cubicBezTo>
                  <a:pt x="5413200" y="2514701"/>
                  <a:pt x="4687901" y="3240000"/>
                  <a:pt x="3793200" y="3240000"/>
                </a:cubicBezTo>
                <a:cubicBezTo>
                  <a:pt x="3401769" y="3240000"/>
                  <a:pt x="3042761" y="3101173"/>
                  <a:pt x="2762730" y="2870071"/>
                </a:cubicBezTo>
                <a:lnTo>
                  <a:pt x="2706600" y="2819057"/>
                </a:lnTo>
                <a:lnTo>
                  <a:pt x="2650471" y="2870071"/>
                </a:lnTo>
                <a:cubicBezTo>
                  <a:pt x="2370439" y="3101173"/>
                  <a:pt x="2011432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9600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1773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94"/>
          <p:cNvGraphicFramePr>
            <a:graphicFrameLocks noGrp="1"/>
          </p:cNvGraphicFramePr>
          <p:nvPr>
            <p:extLst/>
          </p:nvPr>
        </p:nvGraphicFramePr>
        <p:xfrm>
          <a:off x="3124201" y="4980076"/>
          <a:ext cx="5867397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34209441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783150339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007799904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15090188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628825725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924442706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30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Intersects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48600" y="18288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1103400" y="18288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9" name="Group 194"/>
          <p:cNvGraphicFramePr>
            <a:graphicFrameLocks noGrp="1"/>
          </p:cNvGraphicFramePr>
          <p:nvPr>
            <p:extLst/>
          </p:nvPr>
        </p:nvGraphicFramePr>
        <p:xfrm>
          <a:off x="1103400" y="5334000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94"/>
          <p:cNvGraphicFramePr>
            <a:graphicFrameLocks noGrp="1"/>
          </p:cNvGraphicFramePr>
          <p:nvPr>
            <p:extLst/>
          </p:nvPr>
        </p:nvGraphicFramePr>
        <p:xfrm>
          <a:off x="7848600" y="5334000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2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Intersects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62600" y="13716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89400" y="13716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9600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1773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94"/>
          <p:cNvGraphicFramePr>
            <a:graphicFrameLocks noGrp="1"/>
          </p:cNvGraphicFramePr>
          <p:nvPr>
            <p:extLst/>
          </p:nvPr>
        </p:nvGraphicFramePr>
        <p:xfrm>
          <a:off x="5105401" y="4953001"/>
          <a:ext cx="1955799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34209441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007799904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150901881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863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Intersects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9" name="Freeform: Shape 8"/>
          <p:cNvSpPr/>
          <p:nvPr/>
        </p:nvSpPr>
        <p:spPr>
          <a:xfrm>
            <a:off x="5562600" y="1792546"/>
            <a:ext cx="1066800" cy="2398113"/>
          </a:xfrm>
          <a:custGeom>
            <a:avLst/>
            <a:gdLst>
              <a:gd name="connsiteX0" fmla="*/ 533400 w 1066800"/>
              <a:gd name="connsiteY0" fmla="*/ 0 h 2398113"/>
              <a:gd name="connsiteX1" fmla="*/ 592313 w 1066800"/>
              <a:gd name="connsiteY1" fmla="*/ 53543 h 2398113"/>
              <a:gd name="connsiteX2" fmla="*/ 1066800 w 1066800"/>
              <a:gd name="connsiteY2" fmla="*/ 1199056 h 2398113"/>
              <a:gd name="connsiteX3" fmla="*/ 592313 w 1066800"/>
              <a:gd name="connsiteY3" fmla="*/ 2344569 h 2398113"/>
              <a:gd name="connsiteX4" fmla="*/ 533400 w 1066800"/>
              <a:gd name="connsiteY4" fmla="*/ 2398113 h 2398113"/>
              <a:gd name="connsiteX5" fmla="*/ 474487 w 1066800"/>
              <a:gd name="connsiteY5" fmla="*/ 2344569 h 2398113"/>
              <a:gd name="connsiteX6" fmla="*/ 0 w 1066800"/>
              <a:gd name="connsiteY6" fmla="*/ 1199056 h 2398113"/>
              <a:gd name="connsiteX7" fmla="*/ 474487 w 1066800"/>
              <a:gd name="connsiteY7" fmla="*/ 53543 h 239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" h="2398113">
                <a:moveTo>
                  <a:pt x="533400" y="0"/>
                </a:moveTo>
                <a:lnTo>
                  <a:pt x="592313" y="53543"/>
                </a:lnTo>
                <a:cubicBezTo>
                  <a:pt x="885475" y="346706"/>
                  <a:pt x="1066800" y="751706"/>
                  <a:pt x="1066800" y="1199056"/>
                </a:cubicBezTo>
                <a:cubicBezTo>
                  <a:pt x="1066800" y="1646407"/>
                  <a:pt x="885475" y="2051407"/>
                  <a:pt x="592313" y="2344569"/>
                </a:cubicBezTo>
                <a:lnTo>
                  <a:pt x="533400" y="2398113"/>
                </a:lnTo>
                <a:lnTo>
                  <a:pt x="474487" y="2344569"/>
                </a:lnTo>
                <a:cubicBezTo>
                  <a:pt x="181325" y="2051407"/>
                  <a:pt x="0" y="1646407"/>
                  <a:pt x="0" y="1199056"/>
                </a:cubicBezTo>
                <a:cubicBezTo>
                  <a:pt x="0" y="751706"/>
                  <a:pt x="181325" y="346706"/>
                  <a:pt x="474487" y="53543"/>
                </a:cubicBezTo>
                <a:close/>
              </a:path>
            </a:pathLst>
          </a:cu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9600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1773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94"/>
          <p:cNvGraphicFramePr>
            <a:graphicFrameLocks noGrp="1"/>
          </p:cNvGraphicFramePr>
          <p:nvPr>
            <p:extLst/>
          </p:nvPr>
        </p:nvGraphicFramePr>
        <p:xfrm>
          <a:off x="5105401" y="4953001"/>
          <a:ext cx="1955799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34209441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007799904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150901881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85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48600" y="18288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1103400" y="18288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9" name="Group 194"/>
          <p:cNvGraphicFramePr>
            <a:graphicFrameLocks noGrp="1"/>
          </p:cNvGraphicFramePr>
          <p:nvPr>
            <p:extLst/>
          </p:nvPr>
        </p:nvGraphicFramePr>
        <p:xfrm>
          <a:off x="1103400" y="5334000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94"/>
          <p:cNvGraphicFramePr>
            <a:graphicFrameLocks noGrp="1"/>
          </p:cNvGraphicFramePr>
          <p:nvPr>
            <p:extLst/>
          </p:nvPr>
        </p:nvGraphicFramePr>
        <p:xfrm>
          <a:off x="7848600" y="5334000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00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62600" y="13716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89400" y="13716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9600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1773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94"/>
          <p:cNvGraphicFramePr>
            <a:graphicFrameLocks noGrp="1"/>
          </p:cNvGraphicFramePr>
          <p:nvPr>
            <p:extLst/>
          </p:nvPr>
        </p:nvGraphicFramePr>
        <p:xfrm>
          <a:off x="5105401" y="4953001"/>
          <a:ext cx="1955799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783150339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798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9" name="Freeform: Shape 8"/>
          <p:cNvSpPr/>
          <p:nvPr/>
        </p:nvSpPr>
        <p:spPr>
          <a:xfrm>
            <a:off x="3389400" y="1371600"/>
            <a:ext cx="2706600" cy="3240000"/>
          </a:xfrm>
          <a:custGeom>
            <a:avLst/>
            <a:gdLst>
              <a:gd name="connsiteX0" fmla="*/ 1620000 w 2706600"/>
              <a:gd name="connsiteY0" fmla="*/ 0 h 3240000"/>
              <a:gd name="connsiteX1" fmla="*/ 2650471 w 2706600"/>
              <a:gd name="connsiteY1" fmla="*/ 369929 h 3240000"/>
              <a:gd name="connsiteX2" fmla="*/ 2706600 w 2706600"/>
              <a:gd name="connsiteY2" fmla="*/ 420944 h 3240000"/>
              <a:gd name="connsiteX3" fmla="*/ 2647687 w 2706600"/>
              <a:gd name="connsiteY3" fmla="*/ 474487 h 3240000"/>
              <a:gd name="connsiteX4" fmla="*/ 2173200 w 2706600"/>
              <a:gd name="connsiteY4" fmla="*/ 1620000 h 3240000"/>
              <a:gd name="connsiteX5" fmla="*/ 2647687 w 2706600"/>
              <a:gd name="connsiteY5" fmla="*/ 2765513 h 3240000"/>
              <a:gd name="connsiteX6" fmla="*/ 2706600 w 2706600"/>
              <a:gd name="connsiteY6" fmla="*/ 2819057 h 3240000"/>
              <a:gd name="connsiteX7" fmla="*/ 2650471 w 2706600"/>
              <a:gd name="connsiteY7" fmla="*/ 2870071 h 3240000"/>
              <a:gd name="connsiteX8" fmla="*/ 1620000 w 2706600"/>
              <a:gd name="connsiteY8" fmla="*/ 3240000 h 3240000"/>
              <a:gd name="connsiteX9" fmla="*/ 0 w 2706600"/>
              <a:gd name="connsiteY9" fmla="*/ 1620000 h 3240000"/>
              <a:gd name="connsiteX10" fmla="*/ 1620000 w 2706600"/>
              <a:gd name="connsiteY10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06600" h="3240000">
                <a:moveTo>
                  <a:pt x="1620000" y="0"/>
                </a:moveTo>
                <a:cubicBezTo>
                  <a:pt x="2011432" y="0"/>
                  <a:pt x="2370439" y="138827"/>
                  <a:pt x="2650471" y="369929"/>
                </a:cubicBezTo>
                <a:lnTo>
                  <a:pt x="2706600" y="420944"/>
                </a:lnTo>
                <a:lnTo>
                  <a:pt x="2647687" y="474487"/>
                </a:lnTo>
                <a:cubicBezTo>
                  <a:pt x="2354525" y="767650"/>
                  <a:pt x="2173200" y="1172650"/>
                  <a:pt x="2173200" y="1620000"/>
                </a:cubicBezTo>
                <a:cubicBezTo>
                  <a:pt x="2173200" y="2067351"/>
                  <a:pt x="2354525" y="2472351"/>
                  <a:pt x="2647687" y="2765513"/>
                </a:cubicBezTo>
                <a:lnTo>
                  <a:pt x="2706600" y="2819057"/>
                </a:lnTo>
                <a:lnTo>
                  <a:pt x="2650471" y="2870071"/>
                </a:lnTo>
                <a:cubicBezTo>
                  <a:pt x="2370439" y="3101173"/>
                  <a:pt x="2011432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9600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1773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94"/>
          <p:cNvGraphicFramePr>
            <a:graphicFrameLocks noGrp="1"/>
          </p:cNvGraphicFramePr>
          <p:nvPr>
            <p:extLst/>
          </p:nvPr>
        </p:nvGraphicFramePr>
        <p:xfrm>
          <a:off x="5105401" y="4953001"/>
          <a:ext cx="1955799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783150339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17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Symmetric Except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48600" y="18288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1103400" y="18288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9" name="Group 194"/>
          <p:cNvGraphicFramePr>
            <a:graphicFrameLocks noGrp="1"/>
          </p:cNvGraphicFramePr>
          <p:nvPr>
            <p:extLst/>
          </p:nvPr>
        </p:nvGraphicFramePr>
        <p:xfrm>
          <a:off x="1103400" y="5334000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94"/>
          <p:cNvGraphicFramePr>
            <a:graphicFrameLocks noGrp="1"/>
          </p:cNvGraphicFramePr>
          <p:nvPr>
            <p:extLst/>
          </p:nvPr>
        </p:nvGraphicFramePr>
        <p:xfrm>
          <a:off x="7848600" y="5334000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90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Symmetric Except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62600" y="13716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89400" y="13716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9600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1773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94"/>
          <p:cNvGraphicFramePr>
            <a:graphicFrameLocks noGrp="1"/>
          </p:cNvGraphicFramePr>
          <p:nvPr>
            <p:extLst/>
          </p:nvPr>
        </p:nvGraphicFramePr>
        <p:xfrm>
          <a:off x="4267200" y="4953001"/>
          <a:ext cx="3733800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783150339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62699671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03431032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403308937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0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 smtClean="0"/>
              <a:t>A </a:t>
            </a:r>
            <a:r>
              <a:rPr lang="en-CA" dirty="0" smtClean="0">
                <a:hlinkClick r:id="rId3"/>
              </a:rPr>
              <a:t>hash table</a:t>
            </a:r>
            <a:r>
              <a:rPr lang="en-CA" dirty="0" smtClean="0"/>
              <a:t> is an array that holds a set of </a:t>
            </a:r>
            <a:r>
              <a:rPr lang="en-CA" b="1" dirty="0" smtClean="0">
                <a:solidFill>
                  <a:schemeClr val="bg1"/>
                </a:solidFill>
              </a:rPr>
              <a:t>{key, value} pairs</a:t>
            </a:r>
          </a:p>
          <a:p>
            <a:r>
              <a:rPr lang="en-CA" dirty="0" smtClean="0"/>
              <a:t>The process of mapping a key to a position in a table is </a:t>
            </a:r>
            <a:br>
              <a:rPr lang="en-CA" dirty="0" smtClean="0"/>
            </a:br>
            <a:r>
              <a:rPr lang="en-CA" dirty="0" smtClean="0"/>
              <a:t>called </a:t>
            </a:r>
            <a:r>
              <a:rPr lang="en-CA" b="1" dirty="0" smtClean="0">
                <a:solidFill>
                  <a:schemeClr val="bg1"/>
                </a:solidFill>
              </a:rPr>
              <a:t>hashing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Table</a:t>
            </a:r>
            <a:endParaRPr lang="bg-BG"/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9" name="Group 194"/>
          <p:cNvGraphicFramePr>
            <a:graphicFrameLocks noGrp="1"/>
          </p:cNvGraphicFramePr>
          <p:nvPr>
            <p:extLst/>
          </p:nvPr>
        </p:nvGraphicFramePr>
        <p:xfrm>
          <a:off x="3205608" y="3733801"/>
          <a:ext cx="5789693" cy="686371"/>
        </p:xfrm>
        <a:graphic>
          <a:graphicData uri="http://schemas.openxmlformats.org/drawingml/2006/table">
            <a:tbl>
              <a:tblPr/>
              <a:tblGrid>
                <a:gridCol w="72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63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18"/>
          <p:cNvGraphicFramePr>
            <a:graphicFrameLocks noGrp="1"/>
          </p:cNvGraphicFramePr>
          <p:nvPr>
            <p:extLst/>
          </p:nvPr>
        </p:nvGraphicFramePr>
        <p:xfrm>
          <a:off x="3205606" y="3200400"/>
          <a:ext cx="5789694" cy="419472"/>
        </p:xfrm>
        <a:graphic>
          <a:graphicData uri="http://schemas.openxmlformats.org/drawingml/2006/table">
            <a:tbl>
              <a:tblPr/>
              <a:tblGrid>
                <a:gridCol w="72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m-1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705970" y="38433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35" name="AutoShape 8"/>
          <p:cNvSpPr>
            <a:spLocks noChangeArrowheads="1"/>
          </p:cNvSpPr>
          <p:nvPr/>
        </p:nvSpPr>
        <p:spPr bwMode="auto">
          <a:xfrm>
            <a:off x="8763000" y="4932997"/>
            <a:ext cx="2186092" cy="1055608"/>
          </a:xfrm>
          <a:prstGeom prst="wedgeRoundRectCallout">
            <a:avLst>
              <a:gd name="adj1" fmla="val -73703"/>
              <a:gd name="adj2" fmla="val -57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Hash table</a:t>
            </a:r>
            <a:br>
              <a:rPr lang="en-US" sz="2800" b="1" noProof="1">
                <a:solidFill>
                  <a:srgbClr val="FFFFFF"/>
                </a:solidFill>
              </a:rPr>
            </a:br>
            <a:r>
              <a:rPr lang="en-US" sz="2800" b="1" noProof="1">
                <a:solidFill>
                  <a:srgbClr val="FFFFFF"/>
                </a:solidFill>
              </a:rPr>
              <a:t>of size </a:t>
            </a:r>
            <a:r>
              <a:rPr lang="en-US" sz="2800" b="1" noProof="1">
                <a:solidFill>
                  <a:schemeClr val="bg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881753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Symmetric Except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9" name="Freeform: Shape 8"/>
          <p:cNvSpPr/>
          <p:nvPr/>
        </p:nvSpPr>
        <p:spPr>
          <a:xfrm>
            <a:off x="3389400" y="1371600"/>
            <a:ext cx="5413200" cy="3240000"/>
          </a:xfrm>
          <a:custGeom>
            <a:avLst/>
            <a:gdLst>
              <a:gd name="connsiteX0" fmla="*/ 3793200 w 5413200"/>
              <a:gd name="connsiteY0" fmla="*/ 0 h 3240000"/>
              <a:gd name="connsiteX1" fmla="*/ 5413200 w 5413200"/>
              <a:gd name="connsiteY1" fmla="*/ 1620000 h 3240000"/>
              <a:gd name="connsiteX2" fmla="*/ 3793200 w 5413200"/>
              <a:gd name="connsiteY2" fmla="*/ 3240000 h 3240000"/>
              <a:gd name="connsiteX3" fmla="*/ 2762730 w 5413200"/>
              <a:gd name="connsiteY3" fmla="*/ 2870071 h 3240000"/>
              <a:gd name="connsiteX4" fmla="*/ 2706600 w 5413200"/>
              <a:gd name="connsiteY4" fmla="*/ 2819057 h 3240000"/>
              <a:gd name="connsiteX5" fmla="*/ 2765513 w 5413200"/>
              <a:gd name="connsiteY5" fmla="*/ 2765513 h 3240000"/>
              <a:gd name="connsiteX6" fmla="*/ 3240000 w 5413200"/>
              <a:gd name="connsiteY6" fmla="*/ 1620000 h 3240000"/>
              <a:gd name="connsiteX7" fmla="*/ 2765513 w 5413200"/>
              <a:gd name="connsiteY7" fmla="*/ 474487 h 3240000"/>
              <a:gd name="connsiteX8" fmla="*/ 2706600 w 5413200"/>
              <a:gd name="connsiteY8" fmla="*/ 420944 h 3240000"/>
              <a:gd name="connsiteX9" fmla="*/ 2762730 w 5413200"/>
              <a:gd name="connsiteY9" fmla="*/ 369929 h 3240000"/>
              <a:gd name="connsiteX10" fmla="*/ 3793200 w 5413200"/>
              <a:gd name="connsiteY10" fmla="*/ 0 h 3240000"/>
              <a:gd name="connsiteX11" fmla="*/ 1620000 w 5413200"/>
              <a:gd name="connsiteY11" fmla="*/ 0 h 3240000"/>
              <a:gd name="connsiteX12" fmla="*/ 2650471 w 5413200"/>
              <a:gd name="connsiteY12" fmla="*/ 369929 h 3240000"/>
              <a:gd name="connsiteX13" fmla="*/ 2706600 w 5413200"/>
              <a:gd name="connsiteY13" fmla="*/ 420944 h 3240000"/>
              <a:gd name="connsiteX14" fmla="*/ 2647687 w 5413200"/>
              <a:gd name="connsiteY14" fmla="*/ 474487 h 3240000"/>
              <a:gd name="connsiteX15" fmla="*/ 2173200 w 5413200"/>
              <a:gd name="connsiteY15" fmla="*/ 1620000 h 3240000"/>
              <a:gd name="connsiteX16" fmla="*/ 2647687 w 5413200"/>
              <a:gd name="connsiteY16" fmla="*/ 2765513 h 3240000"/>
              <a:gd name="connsiteX17" fmla="*/ 2706600 w 5413200"/>
              <a:gd name="connsiteY17" fmla="*/ 2819057 h 3240000"/>
              <a:gd name="connsiteX18" fmla="*/ 2650471 w 5413200"/>
              <a:gd name="connsiteY18" fmla="*/ 2870071 h 3240000"/>
              <a:gd name="connsiteX19" fmla="*/ 1620000 w 5413200"/>
              <a:gd name="connsiteY19" fmla="*/ 3240000 h 3240000"/>
              <a:gd name="connsiteX20" fmla="*/ 0 w 5413200"/>
              <a:gd name="connsiteY20" fmla="*/ 1620000 h 3240000"/>
              <a:gd name="connsiteX21" fmla="*/ 1620000 w 5413200"/>
              <a:gd name="connsiteY21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13200" h="3240000">
                <a:moveTo>
                  <a:pt x="3793200" y="0"/>
                </a:moveTo>
                <a:cubicBezTo>
                  <a:pt x="4687901" y="0"/>
                  <a:pt x="5413200" y="725299"/>
                  <a:pt x="5413200" y="1620000"/>
                </a:cubicBezTo>
                <a:cubicBezTo>
                  <a:pt x="5413200" y="2514701"/>
                  <a:pt x="4687901" y="3240000"/>
                  <a:pt x="3793200" y="3240000"/>
                </a:cubicBezTo>
                <a:cubicBezTo>
                  <a:pt x="3401769" y="3240000"/>
                  <a:pt x="3042761" y="3101173"/>
                  <a:pt x="2762730" y="2870071"/>
                </a:cubicBezTo>
                <a:lnTo>
                  <a:pt x="2706600" y="2819057"/>
                </a:lnTo>
                <a:lnTo>
                  <a:pt x="2765513" y="2765513"/>
                </a:lnTo>
                <a:cubicBezTo>
                  <a:pt x="3058675" y="2472351"/>
                  <a:pt x="3240000" y="2067351"/>
                  <a:pt x="3240000" y="1620000"/>
                </a:cubicBezTo>
                <a:cubicBezTo>
                  <a:pt x="3240000" y="1172650"/>
                  <a:pt x="3058675" y="767650"/>
                  <a:pt x="2765513" y="474487"/>
                </a:cubicBezTo>
                <a:lnTo>
                  <a:pt x="2706600" y="420944"/>
                </a:lnTo>
                <a:lnTo>
                  <a:pt x="2762730" y="369929"/>
                </a:lnTo>
                <a:cubicBezTo>
                  <a:pt x="3042761" y="138827"/>
                  <a:pt x="3401769" y="0"/>
                  <a:pt x="3793200" y="0"/>
                </a:cubicBezTo>
                <a:close/>
                <a:moveTo>
                  <a:pt x="1620000" y="0"/>
                </a:moveTo>
                <a:cubicBezTo>
                  <a:pt x="2011432" y="0"/>
                  <a:pt x="2370439" y="138827"/>
                  <a:pt x="2650471" y="369929"/>
                </a:cubicBezTo>
                <a:lnTo>
                  <a:pt x="2706600" y="420944"/>
                </a:lnTo>
                <a:lnTo>
                  <a:pt x="2647687" y="474487"/>
                </a:lnTo>
                <a:cubicBezTo>
                  <a:pt x="2354525" y="767650"/>
                  <a:pt x="2173200" y="1172650"/>
                  <a:pt x="2173200" y="1620000"/>
                </a:cubicBezTo>
                <a:cubicBezTo>
                  <a:pt x="2173200" y="2067351"/>
                  <a:pt x="2354525" y="2472351"/>
                  <a:pt x="2647687" y="2765513"/>
                </a:cubicBezTo>
                <a:lnTo>
                  <a:pt x="2706600" y="2819057"/>
                </a:lnTo>
                <a:lnTo>
                  <a:pt x="2650471" y="2870071"/>
                </a:lnTo>
                <a:cubicBezTo>
                  <a:pt x="2370439" y="3101173"/>
                  <a:pt x="2011432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9600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1773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94"/>
          <p:cNvGraphicFramePr>
            <a:graphicFrameLocks noGrp="1"/>
          </p:cNvGraphicFramePr>
          <p:nvPr>
            <p:extLst/>
          </p:nvPr>
        </p:nvGraphicFramePr>
        <p:xfrm>
          <a:off x="4267200" y="4953001"/>
          <a:ext cx="3733800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783150339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62699671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03431032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403308937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81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HashSet&lt;T&gt;</a:t>
            </a:r>
            <a:r>
              <a:rPr lang="en-US" dirty="0" smtClean="0"/>
              <a:t> implements ADT </a:t>
            </a:r>
            <a:r>
              <a:rPr lang="en-US" b="1" dirty="0" smtClean="0">
                <a:solidFill>
                  <a:schemeClr val="bg1"/>
                </a:solidFill>
              </a:rPr>
              <a:t>set</a:t>
            </a:r>
            <a:r>
              <a:rPr lang="en-US" dirty="0" smtClean="0"/>
              <a:t> by hash table</a:t>
            </a:r>
          </a:p>
          <a:p>
            <a:pPr lvl="1"/>
            <a:r>
              <a:rPr lang="en-US" dirty="0" smtClean="0"/>
              <a:t>Elements are in no particular order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All major operations are fast: </a:t>
            </a:r>
            <a:r>
              <a:rPr lang="en-US" b="1" dirty="0" smtClean="0">
                <a:solidFill>
                  <a:schemeClr val="bg1"/>
                </a:solidFill>
              </a:rPr>
              <a:t>Add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bg1"/>
                </a:solidFill>
              </a:rPr>
              <a:t>Delete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bg1"/>
                </a:solidFill>
              </a:rPr>
              <a:t>Contains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HashSet&lt;T&gt;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5" name="Graphic 4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47877" y="4267200"/>
            <a:ext cx="533400" cy="533400"/>
          </a:xfrm>
          <a:prstGeom prst="rect">
            <a:avLst/>
          </a:prstGeom>
        </p:spPr>
      </p:pic>
      <p:graphicFrame>
        <p:nvGraphicFramePr>
          <p:cNvPr id="6" name="Content Placeholder 7"/>
          <p:cNvGraphicFramePr>
            <a:graphicFrameLocks/>
          </p:cNvGraphicFramePr>
          <p:nvPr/>
        </p:nvGraphicFramePr>
        <p:xfrm>
          <a:off x="914400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7" name="Flowchart: Process 6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54350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4856954" y="4782251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10114754" y="3809999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Phyton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7486253" y="4782251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Angular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pic>
        <p:nvPicPr>
          <p:cNvPr id="13" name="Graphic 12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77176" y="4267200"/>
            <a:ext cx="533400" cy="533400"/>
          </a:xfrm>
          <a:prstGeom prst="rect">
            <a:avLst/>
          </a:prstGeom>
        </p:spPr>
      </p:pic>
      <p:sp>
        <p:nvSpPr>
          <p:cNvPr id="14" name="Flowchart: Process 13"/>
          <p:cNvSpPr/>
          <p:nvPr/>
        </p:nvSpPr>
        <p:spPr>
          <a:xfrm>
            <a:off x="914400" y="3809999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7486253" y="5754502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React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pic>
        <p:nvPicPr>
          <p:cNvPr id="16" name="Graphic 15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77176" y="523945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6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TreeSet&lt;T&gt;</a:t>
            </a:r>
            <a:r>
              <a:rPr lang="en-US" dirty="0" smtClean="0"/>
              <a:t> implements ADT </a:t>
            </a:r>
            <a:r>
              <a:rPr lang="en-US" b="1" dirty="0" smtClean="0">
                <a:solidFill>
                  <a:schemeClr val="bg1"/>
                </a:solidFill>
              </a:rPr>
              <a:t>set</a:t>
            </a:r>
            <a:r>
              <a:rPr lang="en-US" dirty="0" smtClean="0"/>
              <a:t> by balanced search tree (red-black tree)</a:t>
            </a:r>
          </a:p>
          <a:p>
            <a:pPr lvl="1"/>
            <a:r>
              <a:rPr lang="en-US" dirty="0" smtClean="0"/>
              <a:t>Elements are sorted in increasing order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TreeSet&lt;T&gt;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162801" y="507991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19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707096" y="42126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889641" y="5099308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7025162" y="4894282"/>
            <a:ext cx="256270" cy="285745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524550" y="33453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5423168" y="4020768"/>
            <a:ext cx="237264" cy="291129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613653" y="4899473"/>
            <a:ext cx="252958" cy="345396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6346324" y="419653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5522927" y="51054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6225061" y="4894281"/>
            <a:ext cx="252958" cy="345396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210441" y="4020768"/>
            <a:ext cx="237264" cy="291129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74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given sets - {</a:t>
            </a:r>
            <a:r>
              <a:rPr lang="en-US" dirty="0" smtClean="0">
                <a:solidFill>
                  <a:schemeClr val="bg1"/>
                </a:solidFill>
              </a:rPr>
              <a:t>1, 2, 3, 4, 5</a:t>
            </a:r>
            <a:r>
              <a:rPr lang="en-US" dirty="0" smtClean="0"/>
              <a:t>} and {</a:t>
            </a:r>
            <a:r>
              <a:rPr lang="en-US" dirty="0" smtClean="0">
                <a:solidFill>
                  <a:schemeClr val="bg1"/>
                </a:solidFill>
              </a:rPr>
              <a:t>3, 4, 5, 6, 7</a:t>
            </a:r>
            <a:r>
              <a:rPr lang="en-US" dirty="0" smtClean="0"/>
              <a:t>}, what is the operation that will give us the following result: {</a:t>
            </a:r>
            <a:r>
              <a:rPr lang="en-US" dirty="0" smtClean="0">
                <a:solidFill>
                  <a:schemeClr val="bg1"/>
                </a:solidFill>
              </a:rPr>
              <a:t>1, 2, 6, 7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Union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Intersects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Except</a:t>
            </a:r>
          </a:p>
          <a:p>
            <a:pPr lvl="1"/>
            <a:r>
              <a:rPr lang="en-US" noProof="1" smtClean="0">
                <a:hlinkClick r:id="rId3" action="ppaction://hlinksldjump"/>
              </a:rPr>
              <a:t>SymmetricExcept</a:t>
            </a:r>
            <a:endParaRPr lang="en-US" noProof="1">
              <a:hlinkClick r:id="rId4" action="ppaction://hlinksldjump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Sets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6380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For given sets - {</a:t>
            </a:r>
            <a:r>
              <a:rPr lang="en-US" dirty="0" smtClean="0">
                <a:solidFill>
                  <a:schemeClr val="bg1"/>
                </a:solidFill>
              </a:rPr>
              <a:t>1, 2, 3, 4, 5</a:t>
            </a:r>
            <a:r>
              <a:rPr lang="en-US" dirty="0" smtClean="0"/>
              <a:t>} and {</a:t>
            </a:r>
            <a:r>
              <a:rPr lang="en-US" dirty="0" smtClean="0">
                <a:solidFill>
                  <a:schemeClr val="bg1"/>
                </a:solidFill>
              </a:rPr>
              <a:t>3, 4, 5, 6, 7</a:t>
            </a:r>
            <a:r>
              <a:rPr lang="en-US" dirty="0" smtClean="0"/>
              <a:t>}, what is the operation that will give us the following result: {</a:t>
            </a:r>
            <a:r>
              <a:rPr lang="en-US" dirty="0" smtClean="0">
                <a:solidFill>
                  <a:schemeClr val="bg1"/>
                </a:solidFill>
              </a:rPr>
              <a:t>1, 2, 6, 7</a:t>
            </a:r>
            <a:r>
              <a:rPr lang="en-US" dirty="0" smtClean="0"/>
              <a:t>}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Union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Intersects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Except</a:t>
            </a:r>
          </a:p>
          <a:p>
            <a:pPr lvl="1">
              <a:buClr>
                <a:schemeClr val="tx1"/>
              </a:buClr>
            </a:pPr>
            <a:r>
              <a:rPr lang="en-US" noProof="1" smtClean="0">
                <a:solidFill>
                  <a:schemeClr val="accent2"/>
                </a:solidFill>
              </a:rPr>
              <a:t>SymmetricExcept</a:t>
            </a:r>
            <a:endParaRPr lang="en-US" noProof="1">
              <a:solidFill>
                <a:schemeClr val="accent2"/>
              </a:solidFill>
              <a:hlinkClick r:id="rId2" action="ppaction://hlinksldjump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Sets - Answer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8" name="Graphic 7" descr="Checkmark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3700" y="414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749" r="-26067"/>
          <a:stretch/>
        </p:blipFill>
        <p:spPr>
          <a:xfrm>
            <a:off x="5067300" y="622301"/>
            <a:ext cx="2678035" cy="3289299"/>
          </a:xfrm>
          <a:prstGeom prst="rtTriangle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Comparing Keys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Using Custom Key </a:t>
            </a:r>
            <a:r>
              <a:rPr lang="en-US" noProof="1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9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Map&lt;Key, Value&gt;</a:t>
            </a:r>
            <a:r>
              <a:rPr lang="en-US" dirty="0" smtClean="0"/>
              <a:t> relies on</a:t>
            </a:r>
          </a:p>
          <a:p>
            <a:pPr lvl="1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Object.e</a:t>
            </a:r>
            <a:r>
              <a:rPr lang="en-US" b="1" dirty="0" err="1" smtClean="0">
                <a:solidFill>
                  <a:schemeClr val="bg1"/>
                </a:solidFill>
              </a:rPr>
              <a:t>quals</a:t>
            </a:r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noProof="1" smtClean="0">
                <a:solidFill>
                  <a:schemeClr val="bg1"/>
                </a:solidFill>
              </a:rPr>
              <a:t>)</a:t>
            </a:r>
            <a:r>
              <a:rPr lang="en-US" dirty="0" smtClean="0"/>
              <a:t> – for comparing the keys</a:t>
            </a:r>
          </a:p>
          <a:p>
            <a:pPr lvl="1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Object.hashCode()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for calculating the hash codes of the keys</a:t>
            </a:r>
          </a:p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TreeMap&lt;Key, Value&gt;</a:t>
            </a:r>
            <a:r>
              <a:rPr lang="en-US" dirty="0" smtClean="0"/>
              <a:t> relies on </a:t>
            </a:r>
            <a:r>
              <a:rPr lang="en-US" b="1" noProof="1" smtClean="0">
                <a:solidFill>
                  <a:schemeClr val="bg1"/>
                </a:solidFill>
              </a:rPr>
              <a:t>Comparable&lt;Key&gt;</a:t>
            </a:r>
            <a:r>
              <a:rPr lang="en-US" dirty="0" smtClean="0"/>
              <a:t> for ordering the keys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Comparasion Methods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8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equals() and </a:t>
            </a:r>
            <a:r>
              <a:rPr lang="en-US" noProof="1"/>
              <a:t>h</a:t>
            </a:r>
            <a:r>
              <a:rPr lang="en-US" noProof="1" smtClean="0"/>
              <a:t>ashCode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1236494"/>
            <a:ext cx="11738841" cy="54695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public class </a:t>
            </a:r>
            <a:r>
              <a:rPr lang="en-US" sz="2500" b="1" noProof="1" smtClean="0">
                <a:latin typeface="Consolas" pitchFamily="49" charset="0"/>
              </a:rPr>
              <a:t>Point {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public int </a:t>
            </a:r>
            <a:r>
              <a:rPr lang="en-US" sz="2500" b="1" noProof="1" smtClean="0">
                <a:latin typeface="Consolas" pitchFamily="49" charset="0"/>
              </a:rPr>
              <a:t>x;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public int </a:t>
            </a:r>
            <a:r>
              <a:rPr lang="en-US" sz="2500" b="1" noProof="1" smtClean="0">
                <a:latin typeface="Consolas" pitchFamily="49" charset="0"/>
              </a:rPr>
              <a:t>y;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public </a:t>
            </a:r>
            <a:r>
              <a:rPr lang="en-US" sz="2500" b="1" noProof="1" smtClean="0">
                <a:latin typeface="Consolas" pitchFamily="49" charset="0"/>
              </a:rPr>
              <a:t>boolean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500" b="1" noProof="1" smtClean="0">
                <a:solidFill>
                  <a:schemeClr val="bg1"/>
                </a:solidFill>
                <a:latin typeface="Consolas" pitchFamily="49" charset="0"/>
              </a:rPr>
              <a:t>quals</a:t>
            </a:r>
            <a:r>
              <a:rPr lang="en-US" sz="2500" b="1" noProof="1" smtClean="0">
                <a:latin typeface="Consolas" pitchFamily="49" charset="0"/>
              </a:rPr>
              <a:t>(Object obj) {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if </a:t>
            </a:r>
            <a:r>
              <a:rPr lang="en-US" sz="2500" b="1" noProof="1" smtClean="0">
                <a:latin typeface="Consolas" pitchFamily="49" charset="0"/>
              </a:rPr>
              <a:t>(this </a:t>
            </a:r>
            <a:r>
              <a:rPr lang="en-US" sz="2500" b="1" noProof="1">
                <a:latin typeface="Consolas" pitchFamily="49" charset="0"/>
              </a:rPr>
              <a:t>== </a:t>
            </a:r>
            <a:r>
              <a:rPr lang="en-US" sz="2500" b="1" noProof="1" smtClean="0">
                <a:latin typeface="Consolas" pitchFamily="49" charset="0"/>
              </a:rPr>
              <a:t>obj) </a:t>
            </a:r>
            <a:r>
              <a:rPr lang="en-US" sz="2500" b="1" noProof="1">
                <a:latin typeface="Consolas" pitchFamily="49" charset="0"/>
              </a:rPr>
              <a:t>return </a:t>
            </a:r>
            <a:r>
              <a:rPr lang="en-US" sz="2500" b="1" noProof="1" smtClean="0">
                <a:latin typeface="Consolas" pitchFamily="49" charset="0"/>
              </a:rPr>
              <a:t>true;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 smtClean="0">
                <a:latin typeface="Consolas" pitchFamily="49" charset="0"/>
              </a:rPr>
              <a:t>    if </a:t>
            </a:r>
            <a:r>
              <a:rPr lang="en-US" sz="2500" b="1" noProof="1">
                <a:latin typeface="Consolas" pitchFamily="49" charset="0"/>
              </a:rPr>
              <a:t>(o == null || getClass() != o.getClass()) return false</a:t>
            </a:r>
            <a:r>
              <a:rPr lang="en-US" sz="2500" b="1" noProof="1" smtClean="0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 smtClean="0">
                <a:latin typeface="Consolas" pitchFamily="49" charset="0"/>
              </a:rPr>
              <a:t>    </a:t>
            </a:r>
            <a:r>
              <a:rPr lang="en-US" sz="2500" b="1" noProof="1">
                <a:latin typeface="Consolas" pitchFamily="49" charset="0"/>
              </a:rPr>
              <a:t>Point p = (Point)obj;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return </a:t>
            </a:r>
            <a:r>
              <a:rPr lang="en-US" sz="2500" b="1" noProof="1" smtClean="0">
                <a:latin typeface="Consolas" pitchFamily="49" charset="0"/>
              </a:rPr>
              <a:t>(x </a:t>
            </a:r>
            <a:r>
              <a:rPr lang="en-US" sz="2500" b="1" noProof="1">
                <a:latin typeface="Consolas" pitchFamily="49" charset="0"/>
              </a:rPr>
              <a:t>== </a:t>
            </a:r>
            <a:r>
              <a:rPr lang="en-US" sz="2500" b="1" noProof="1" smtClean="0">
                <a:latin typeface="Consolas" pitchFamily="49" charset="0"/>
              </a:rPr>
              <a:t>p.x) </a:t>
            </a:r>
            <a:r>
              <a:rPr lang="en-US" sz="2500" b="1" noProof="1">
                <a:latin typeface="Consolas" pitchFamily="49" charset="0"/>
              </a:rPr>
              <a:t>&amp;&amp; </a:t>
            </a:r>
            <a:r>
              <a:rPr lang="en-US" sz="2500" b="1" noProof="1" smtClean="0">
                <a:latin typeface="Consolas" pitchFamily="49" charset="0"/>
              </a:rPr>
              <a:t>(y </a:t>
            </a:r>
            <a:r>
              <a:rPr lang="en-US" sz="2500" b="1" noProof="1">
                <a:latin typeface="Consolas" pitchFamily="49" charset="0"/>
              </a:rPr>
              <a:t>== </a:t>
            </a:r>
            <a:r>
              <a:rPr lang="en-US" sz="2500" b="1" noProof="1" smtClean="0">
                <a:latin typeface="Consolas" pitchFamily="49" charset="0"/>
              </a:rPr>
              <a:t>p.y);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</a:t>
            </a:r>
            <a:r>
              <a:rPr lang="en-US" sz="2500" b="1" noProof="1" smtClean="0">
                <a:latin typeface="Consolas" pitchFamily="49" charset="0"/>
              </a:rPr>
              <a:t>public int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500" b="1" noProof="1" smtClean="0">
                <a:solidFill>
                  <a:schemeClr val="bg1"/>
                </a:solidFill>
                <a:latin typeface="Consolas" pitchFamily="49" charset="0"/>
              </a:rPr>
              <a:t>ashCode</a:t>
            </a:r>
            <a:r>
              <a:rPr lang="en-US" sz="2500" b="1" noProof="1" smtClean="0">
                <a:latin typeface="Consolas" pitchFamily="49" charset="0"/>
              </a:rPr>
              <a:t>() {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return </a:t>
            </a:r>
            <a:r>
              <a:rPr lang="en-US" sz="2500" b="1" noProof="1" smtClean="0">
                <a:latin typeface="Consolas" pitchFamily="49" charset="0"/>
              </a:rPr>
              <a:t>(x </a:t>
            </a:r>
            <a:r>
              <a:rPr lang="en-US" sz="2500" b="1" noProof="1">
                <a:latin typeface="Consolas" pitchFamily="49" charset="0"/>
              </a:rPr>
              <a:t>&lt;&lt; 16 | </a:t>
            </a:r>
            <a:r>
              <a:rPr lang="en-US" sz="2500" b="1" noProof="1" smtClean="0">
                <a:latin typeface="Consolas" pitchFamily="49" charset="0"/>
              </a:rPr>
              <a:t>y </a:t>
            </a:r>
            <a:r>
              <a:rPr lang="en-US" sz="2500" b="1" noProof="1">
                <a:latin typeface="Consolas" pitchFamily="49" charset="0"/>
              </a:rPr>
              <a:t>&gt;&gt; 16) ^ </a:t>
            </a:r>
            <a:r>
              <a:rPr lang="en-US" sz="2500" b="1" noProof="1" smtClean="0">
                <a:latin typeface="Consolas" pitchFamily="49" charset="0"/>
              </a:rPr>
              <a:t>y;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29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Implementing Comparable&lt;T&gt;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1761" y="1143002"/>
            <a:ext cx="10556064" cy="54695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public class Point </a:t>
            </a:r>
            <a:r>
              <a:rPr lang="en-US" sz="2500" b="1" noProof="1" smtClean="0">
                <a:latin typeface="Consolas" pitchFamily="49" charset="0"/>
              </a:rPr>
              <a:t>implements Comparable&lt;Point&gt; {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public int </a:t>
            </a:r>
            <a:r>
              <a:rPr lang="en-US" sz="2500" b="1" noProof="1" smtClean="0">
                <a:latin typeface="Consolas" pitchFamily="49" charset="0"/>
              </a:rPr>
              <a:t>x; 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 smtClean="0">
                <a:latin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</a:rPr>
              <a:t>public int </a:t>
            </a:r>
            <a:r>
              <a:rPr lang="en-US" sz="2500" b="1" noProof="1" smtClean="0">
                <a:latin typeface="Consolas" pitchFamily="49" charset="0"/>
              </a:rPr>
              <a:t>y;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public int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c</a:t>
            </a:r>
            <a:r>
              <a:rPr lang="en-US" sz="2500" b="1" noProof="1" smtClean="0">
                <a:solidFill>
                  <a:schemeClr val="bg1"/>
                </a:solidFill>
                <a:latin typeface="Consolas" pitchFamily="49" charset="0"/>
              </a:rPr>
              <a:t>ompareTo</a:t>
            </a:r>
            <a:r>
              <a:rPr lang="en-US" sz="2500" b="1" noProof="1" smtClean="0">
                <a:latin typeface="Consolas" pitchFamily="49" charset="0"/>
              </a:rPr>
              <a:t>(Point other) {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if </a:t>
            </a:r>
            <a:r>
              <a:rPr lang="en-US" sz="2500" b="1" noProof="1" smtClean="0">
                <a:latin typeface="Consolas" pitchFamily="49" charset="0"/>
              </a:rPr>
              <a:t>(x </a:t>
            </a:r>
            <a:r>
              <a:rPr lang="en-US" sz="2500" b="1" noProof="1">
                <a:latin typeface="Consolas" pitchFamily="49" charset="0"/>
              </a:rPr>
              <a:t>!= </a:t>
            </a:r>
            <a:r>
              <a:rPr lang="en-US" sz="2500" b="1" noProof="1" smtClean="0">
                <a:latin typeface="Consolas" pitchFamily="49" charset="0"/>
              </a:rPr>
              <a:t>other.x) {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return </a:t>
            </a:r>
            <a:r>
              <a:rPr lang="en-US" sz="2500" b="1" noProof="1" smtClean="0">
                <a:latin typeface="Consolas" pitchFamily="49" charset="0"/>
              </a:rPr>
              <a:t>this.X.CompareTo(other.x);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</a:t>
            </a:r>
            <a:r>
              <a:rPr lang="en-US" sz="2500" b="1" noProof="1" smtClean="0">
                <a:latin typeface="Consolas" pitchFamily="49" charset="0"/>
              </a:rPr>
              <a:t>else {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return </a:t>
            </a:r>
            <a:r>
              <a:rPr lang="en-US" sz="2500" b="1" noProof="1" smtClean="0">
                <a:latin typeface="Consolas" pitchFamily="49" charset="0"/>
              </a:rPr>
              <a:t>this.y.CompareTo(other.y);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836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Maps (Dictionaries)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</a:t>
            </a:r>
            <a:r>
              <a:rPr lang="en-US" dirty="0" smtClean="0"/>
              <a:t>Operations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49" y="646908"/>
            <a:ext cx="4040387" cy="404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 smtClean="0"/>
              <a:t>A hash table has </a:t>
            </a:r>
            <a:r>
              <a:rPr lang="en-CA" b="1" dirty="0" smtClean="0">
                <a:solidFill>
                  <a:schemeClr val="bg1"/>
                </a:solidFill>
              </a:rPr>
              <a:t>m</a:t>
            </a:r>
            <a:r>
              <a:rPr lang="en-CA" dirty="0" smtClean="0"/>
              <a:t> slots, indexed from </a:t>
            </a:r>
            <a:r>
              <a:rPr lang="en-CA" b="1" dirty="0" smtClean="0">
                <a:solidFill>
                  <a:schemeClr val="bg1"/>
                </a:solidFill>
              </a:rPr>
              <a:t>0</a:t>
            </a:r>
            <a:r>
              <a:rPr lang="en-CA" dirty="0" smtClean="0"/>
              <a:t> to </a:t>
            </a:r>
            <a:r>
              <a:rPr lang="en-CA" b="1" dirty="0" smtClean="0">
                <a:solidFill>
                  <a:schemeClr val="bg1"/>
                </a:solidFill>
              </a:rPr>
              <a:t>m-1</a:t>
            </a:r>
          </a:p>
          <a:p>
            <a:r>
              <a:rPr lang="en-CA" dirty="0" smtClean="0"/>
              <a:t>A hash function converts </a:t>
            </a:r>
            <a:r>
              <a:rPr lang="en-CA" b="1" dirty="0" smtClean="0">
                <a:solidFill>
                  <a:schemeClr val="bg1"/>
                </a:solidFill>
              </a:rPr>
              <a:t>keys</a:t>
            </a:r>
            <a:r>
              <a:rPr lang="en-CA" dirty="0" smtClean="0"/>
              <a:t> into array indices</a:t>
            </a:r>
            <a:endParaRPr lang="bg-BG" dirty="0"/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Functions and Hashing</a:t>
            </a:r>
            <a:endParaRPr lang="bg-BG" dirty="0"/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5" name="Group 194"/>
          <p:cNvGraphicFramePr>
            <a:graphicFrameLocks noGrp="1"/>
          </p:cNvGraphicFramePr>
          <p:nvPr>
            <p:extLst/>
          </p:nvPr>
        </p:nvGraphicFramePr>
        <p:xfrm>
          <a:off x="3205608" y="3733801"/>
          <a:ext cx="5789693" cy="686371"/>
        </p:xfrm>
        <a:graphic>
          <a:graphicData uri="http://schemas.openxmlformats.org/drawingml/2006/table">
            <a:tbl>
              <a:tblPr/>
              <a:tblGrid>
                <a:gridCol w="72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63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218"/>
          <p:cNvGraphicFramePr>
            <a:graphicFrameLocks noGrp="1"/>
          </p:cNvGraphicFramePr>
          <p:nvPr>
            <p:extLst/>
          </p:nvPr>
        </p:nvGraphicFramePr>
        <p:xfrm>
          <a:off x="3205606" y="3200400"/>
          <a:ext cx="5789694" cy="419472"/>
        </p:xfrm>
        <a:graphic>
          <a:graphicData uri="http://schemas.openxmlformats.org/drawingml/2006/table">
            <a:tbl>
              <a:tblPr/>
              <a:tblGrid>
                <a:gridCol w="72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m-1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705970" y="38433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4038600" y="5004435"/>
            <a:ext cx="3429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k.hashCode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V="1">
            <a:off x="5736480" y="4596447"/>
            <a:ext cx="0" cy="33655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7902254" y="5527655"/>
            <a:ext cx="3222946" cy="1055608"/>
          </a:xfrm>
          <a:prstGeom prst="wedgeRoundRectCallout">
            <a:avLst>
              <a:gd name="adj1" fmla="val -73703"/>
              <a:gd name="adj2" fmla="val -57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Returns 32-bit integer</a:t>
            </a:r>
          </a:p>
        </p:txBody>
      </p:sp>
    </p:spTree>
    <p:extLst>
      <p:ext uri="{BB962C8B-B14F-4D97-AF65-F5344CB8AC3E}">
        <p14:creationId xmlns:p14="http://schemas.microsoft.com/office/powerpoint/2010/main" val="1711663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abstract data type (ADT) "</a:t>
            </a:r>
            <a:r>
              <a:rPr lang="en-US" b="1" dirty="0" smtClean="0">
                <a:solidFill>
                  <a:schemeClr val="bg1"/>
                </a:solidFill>
              </a:rPr>
              <a:t>dictionary</a:t>
            </a:r>
            <a:r>
              <a:rPr lang="en-US" dirty="0" smtClean="0"/>
              <a:t>" maps key to values</a:t>
            </a:r>
          </a:p>
          <a:p>
            <a:pPr lvl="1"/>
            <a:r>
              <a:rPr lang="en-US" dirty="0" smtClean="0"/>
              <a:t>Also known as "</a:t>
            </a:r>
            <a:r>
              <a:rPr lang="en-US" b="1" dirty="0" smtClean="0">
                <a:solidFill>
                  <a:schemeClr val="bg1"/>
                </a:solidFill>
              </a:rPr>
              <a:t>map</a:t>
            </a:r>
            <a:r>
              <a:rPr lang="en-US" dirty="0" smtClean="0"/>
              <a:t>" or "</a:t>
            </a:r>
            <a:r>
              <a:rPr lang="en-US" b="1" dirty="0" smtClean="0">
                <a:solidFill>
                  <a:schemeClr val="bg1"/>
                </a:solidFill>
              </a:rPr>
              <a:t>associative array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Holds a set of </a:t>
            </a:r>
            <a:r>
              <a:rPr lang="en-US" b="1" dirty="0" smtClean="0">
                <a:solidFill>
                  <a:schemeClr val="bg1"/>
                </a:solidFill>
              </a:rPr>
              <a:t>{key, value} pairs</a:t>
            </a:r>
          </a:p>
          <a:p>
            <a:r>
              <a:rPr lang="en-US" dirty="0" smtClean="0"/>
              <a:t>Many implementations</a:t>
            </a:r>
          </a:p>
          <a:p>
            <a:pPr lvl="1"/>
            <a:r>
              <a:rPr lang="en-US" dirty="0" smtClean="0"/>
              <a:t>Hash table, balanced tree, list, array, ...</a:t>
            </a:r>
            <a:endParaRPr lang="en-US" noProof="1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Dictionary (Map) ADT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8" name="Rounded Rectangle 10"/>
          <p:cNvSpPr/>
          <p:nvPr/>
        </p:nvSpPr>
        <p:spPr>
          <a:xfrm>
            <a:off x="3124200" y="4495801"/>
            <a:ext cx="5486400" cy="187287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/>
          </p:nvPr>
        </p:nvGraphicFramePr>
        <p:xfrm>
          <a:off x="3450608" y="5164768"/>
          <a:ext cx="4856798" cy="103632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59441" y="4599293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86383" y="4603788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702991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Sample dictionary: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Map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81</a:t>
            </a:fld>
            <a:endParaRPr lang="en-US" dirty="0"/>
          </a:p>
        </p:txBody>
      </p:sp>
      <p:graphicFrame>
        <p:nvGraphicFramePr>
          <p:cNvPr id="7" name="Group 49"/>
          <p:cNvGraphicFramePr>
            <a:graphicFrameLocks/>
          </p:cNvGraphicFramePr>
          <p:nvPr>
            <p:extLst/>
          </p:nvPr>
        </p:nvGraphicFramePr>
        <p:xfrm>
          <a:off x="764398" y="2099858"/>
          <a:ext cx="10589402" cy="4072342"/>
        </p:xfrm>
        <a:graphic>
          <a:graphicData uri="http://schemas.openxmlformats.org/drawingml/2006/table">
            <a:tbl>
              <a:tblPr/>
              <a:tblGrid>
                <a:gridCol w="1750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7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kumimoji="1" lang="bg-BG" sz="3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Java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/>
                      </a:endParaRP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Modern general-purpose object-oriented programming 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language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/>
                      </a:endParaRP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PHP</a:t>
                      </a:r>
                      <a:endParaRPr kumimoji="0" lang="bg-BG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/>
                      </a:endParaRP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Popular server-side scripting language for Web development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compiler</a:t>
                      </a:r>
                      <a:endParaRPr kumimoji="0" lang="bg-BG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/>
                      </a:endParaRP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Software that transforms a computer program to executable machine code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…</a:t>
                      </a:r>
                      <a:endParaRPr kumimoji="0" lang="bg-BG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/>
                      </a:endParaRP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95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Major operations: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</a:t>
            </a:r>
            <a:r>
              <a:rPr lang="en-US" b="1" noProof="1" smtClean="0">
                <a:solidFill>
                  <a:schemeClr val="bg1"/>
                </a:solidFill>
              </a:rPr>
              <a:t>dd(key, value)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– adds an element by key + value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r</a:t>
            </a:r>
            <a:r>
              <a:rPr lang="en-US" b="1" noProof="1" smtClean="0">
                <a:solidFill>
                  <a:schemeClr val="bg1"/>
                </a:solidFill>
              </a:rPr>
              <a:t>emove(key)</a:t>
            </a:r>
            <a:r>
              <a:rPr lang="en-US" dirty="0" smtClean="0"/>
              <a:t> – removes a value by key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g</a:t>
            </a:r>
            <a:r>
              <a:rPr lang="en-US" b="1" noProof="1" smtClean="0">
                <a:solidFill>
                  <a:schemeClr val="bg1"/>
                </a:solidFill>
              </a:rPr>
              <a:t>et(key) </a:t>
            </a:r>
            <a:r>
              <a:rPr lang="en-US" noProof="1"/>
              <a:t>– returns the value by key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k</a:t>
            </a:r>
            <a:r>
              <a:rPr lang="en-US" b="1" noProof="1" smtClean="0">
                <a:solidFill>
                  <a:schemeClr val="bg1"/>
                </a:solidFill>
              </a:rPr>
              <a:t>eys</a:t>
            </a:r>
            <a:r>
              <a:rPr lang="en-US" dirty="0" smtClean="0"/>
              <a:t> – returns a collection of all keys (in order of entry)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b="1" dirty="0" smtClean="0">
                <a:solidFill>
                  <a:schemeClr val="bg1"/>
                </a:solidFill>
              </a:rPr>
              <a:t>alues</a:t>
            </a:r>
            <a:r>
              <a:rPr lang="en-US" dirty="0" smtClean="0"/>
              <a:t> – returns a collection of all values (in order of entry)</a:t>
            </a:r>
            <a:endParaRPr lang="en-US" dirty="0"/>
          </a:p>
        </p:txBody>
      </p:sp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Map &lt;Key, Value&gt;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66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Major operations: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</a:t>
            </a:r>
            <a:r>
              <a:rPr lang="en-US" b="1" noProof="1" smtClean="0">
                <a:solidFill>
                  <a:schemeClr val="bg1"/>
                </a:solidFill>
              </a:rPr>
              <a:t>ontainsKey(key)</a:t>
            </a:r>
            <a:r>
              <a:rPr lang="en-US" dirty="0" smtClean="0"/>
              <a:t> – checks if given key exists in the dictionary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</a:t>
            </a:r>
            <a:r>
              <a:rPr lang="en-US" b="1" noProof="1" smtClean="0">
                <a:solidFill>
                  <a:schemeClr val="bg1"/>
                </a:solidFill>
              </a:rPr>
              <a:t>ontainsValue(value)</a:t>
            </a:r>
            <a:r>
              <a:rPr lang="en-US" dirty="0" smtClean="0"/>
              <a:t> – checks whether the dictionary contains given value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Warning: slow operation – </a:t>
            </a:r>
            <a:r>
              <a:rPr lang="en-US" b="1" dirty="0" smtClean="0">
                <a:solidFill>
                  <a:schemeClr val="bg1"/>
                </a:solidFill>
              </a:rPr>
              <a:t>O(n)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Map&lt;Key, Value&gt;</a:t>
            </a:r>
            <a:r>
              <a:rPr lang="en-US" dirty="0" smtClean="0"/>
              <a:t> (2)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39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TreeMap&lt;Key, Value&gt;</a:t>
            </a:r>
            <a:r>
              <a:rPr lang="en-US" dirty="0" smtClean="0"/>
              <a:t> implements the ADT "dictionary" as self-balancing search tree</a:t>
            </a:r>
          </a:p>
          <a:p>
            <a:pPr lvl="1"/>
            <a:r>
              <a:rPr lang="en-US" dirty="0" smtClean="0"/>
              <a:t>Elements are arranged in the tree ordered by key</a:t>
            </a:r>
          </a:p>
          <a:p>
            <a:pPr lvl="1"/>
            <a:r>
              <a:rPr lang="en-US" dirty="0" smtClean="0"/>
              <a:t>Traversing the tree returns the elements in increasing order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b="1" dirty="0" smtClean="0">
                <a:solidFill>
                  <a:schemeClr val="bg1"/>
                </a:solidFill>
              </a:rPr>
              <a:t>dd</a:t>
            </a:r>
            <a:r>
              <a:rPr lang="en-US" dirty="0" smtClean="0"/>
              <a:t> / </a:t>
            </a:r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ind</a:t>
            </a:r>
            <a:r>
              <a:rPr lang="en-US" dirty="0" smtClean="0"/>
              <a:t> /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b="1" dirty="0" smtClean="0">
                <a:solidFill>
                  <a:schemeClr val="bg1"/>
                </a:solidFill>
              </a:rPr>
              <a:t>elete</a:t>
            </a:r>
            <a:r>
              <a:rPr lang="en-US" dirty="0" smtClean="0"/>
              <a:t> perform </a:t>
            </a:r>
            <a:r>
              <a:rPr lang="en-US" b="1" dirty="0" smtClean="0">
                <a:solidFill>
                  <a:schemeClr val="bg1"/>
                </a:solidFill>
              </a:rPr>
              <a:t>log N</a:t>
            </a:r>
            <a:r>
              <a:rPr lang="en-US" dirty="0" smtClean="0"/>
              <a:t> operations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Use </a:t>
            </a:r>
            <a:r>
              <a:rPr lang="en-US" b="1" noProof="1" smtClean="0">
                <a:solidFill>
                  <a:schemeClr val="bg1"/>
                </a:solidFill>
              </a:rPr>
              <a:t>TreeMap&lt;Key, Value&gt;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when you need the elements sorted by key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Otherwise use </a:t>
            </a:r>
            <a:r>
              <a:rPr lang="en-US" b="1" noProof="1" smtClean="0">
                <a:solidFill>
                  <a:schemeClr val="bg1"/>
                </a:solidFill>
              </a:rPr>
              <a:t>Map&lt;Key, Value&gt;</a:t>
            </a:r>
            <a:r>
              <a:rPr lang="en-US" dirty="0" smtClean="0"/>
              <a:t> – it has better performance</a:t>
            </a:r>
            <a:endParaRPr lang="en-US" dirty="0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TreeMap&lt;Key, Value&gt;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67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Which built-in implementation of </a:t>
            </a:r>
            <a:r>
              <a:rPr lang="en-US" b="1" noProof="1" smtClean="0">
                <a:solidFill>
                  <a:schemeClr val="bg1"/>
                </a:solidFill>
              </a:rPr>
              <a:t>Map&lt;Key, Value&gt;</a:t>
            </a:r>
            <a:r>
              <a:rPr lang="en-US" noProof="1" smtClean="0"/>
              <a:t> </a:t>
            </a:r>
            <a:r>
              <a:rPr lang="en-US" dirty="0" smtClean="0"/>
              <a:t>sorts the items by value?</a:t>
            </a:r>
          </a:p>
          <a:p>
            <a:pPr lvl="1"/>
            <a:r>
              <a:rPr lang="en-US" noProof="1" smtClean="0">
                <a:hlinkClick r:id="rId2" action="ppaction://hlinksldjump"/>
              </a:rPr>
              <a:t>HashMap&lt;Key, Value&gt;</a:t>
            </a:r>
          </a:p>
          <a:p>
            <a:pPr lvl="1"/>
            <a:r>
              <a:rPr lang="en-US" noProof="1" smtClean="0">
                <a:hlinkClick r:id="rId2" action="ppaction://hlinksldjump"/>
              </a:rPr>
              <a:t>TreeMap&lt;Key, Value&gt;</a:t>
            </a:r>
          </a:p>
          <a:p>
            <a:pPr lvl="1"/>
            <a:r>
              <a:rPr lang="en-US" noProof="1" smtClean="0">
                <a:hlinkClick r:id="rId2" action="ppaction://hlinksldjump"/>
              </a:rPr>
              <a:t>None</a:t>
            </a:r>
            <a:endParaRPr lang="en-US" noProof="1">
              <a:hlinkClick r:id="rId3" action="ppaction://hlinksldjump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629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Which built-in implementation of </a:t>
            </a:r>
            <a:r>
              <a:rPr lang="en-US" b="1" noProof="1" smtClean="0">
                <a:solidFill>
                  <a:schemeClr val="bg1"/>
                </a:solidFill>
              </a:rPr>
              <a:t>Map&lt;Key, Value&gt; </a:t>
            </a:r>
            <a:r>
              <a:rPr lang="en-US" dirty="0" smtClean="0"/>
              <a:t>sorts the items by value?</a:t>
            </a:r>
          </a:p>
          <a:p>
            <a:pPr lvl="1">
              <a:buClr>
                <a:schemeClr val="tx1"/>
              </a:buClr>
            </a:pPr>
            <a:r>
              <a:rPr lang="en-US" noProof="1" smtClean="0">
                <a:solidFill>
                  <a:srgbClr val="FF0000"/>
                </a:solidFill>
              </a:rPr>
              <a:t>HashMap&lt;Key, Value&gt;</a:t>
            </a:r>
          </a:p>
          <a:p>
            <a:pPr lvl="1">
              <a:buClr>
                <a:schemeClr val="tx1"/>
              </a:buClr>
            </a:pPr>
            <a:r>
              <a:rPr lang="en-US" noProof="1" smtClean="0">
                <a:solidFill>
                  <a:srgbClr val="FF0000"/>
                </a:solidFill>
              </a:rPr>
              <a:t>TreeMap&lt;Key, Value&gt;</a:t>
            </a:r>
          </a:p>
          <a:p>
            <a:pPr lvl="1">
              <a:buClr>
                <a:schemeClr val="tx1"/>
              </a:buClr>
            </a:pPr>
            <a:r>
              <a:rPr lang="en-US" noProof="1" smtClean="0">
                <a:solidFill>
                  <a:schemeClr val="accent2"/>
                </a:solidFill>
              </a:rPr>
              <a:t>None</a:t>
            </a:r>
            <a:endParaRPr lang="en-US" noProof="1">
              <a:solidFill>
                <a:schemeClr val="accent2"/>
              </a:solidFill>
              <a:hlinkClick r:id="rId2" action="ppaction://hlinksldjump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- Answer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8" name="Graphic 7" descr="Checkmark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6602" y="35249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Which is the main reason to use a hash table instead of a red-black BST?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Supports more operations efficiently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Better worst-case performance guarantee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Better performance in practice on typical inputs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Tables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171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Which is the main reason to use a hash table instead of a red-black BST?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Supports more operations efficiently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Better worst-case performance guarantee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Better performance in practice on typical inputs</a:t>
            </a:r>
            <a:endParaRPr lang="en-US" dirty="0">
              <a:solidFill>
                <a:schemeClr val="accent2"/>
              </a:solidFill>
              <a:hlinkClick r:id="rId2" action="ppaction://hlinksldjump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Tables - Answer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88</a:t>
            </a:fld>
            <a:endParaRPr lang="en-US" dirty="0"/>
          </a:p>
        </p:txBody>
      </p:sp>
      <p:pic>
        <p:nvPicPr>
          <p:cNvPr id="8" name="Graphic 7" descr="Checkmark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0200" y="34790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9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Hash-tables</a:t>
            </a:r>
            <a:r>
              <a:rPr lang="en-US" sz="3200" dirty="0"/>
              <a:t> map keys to 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Rely on hash-functions to distribute the keys in the table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Collisions needs resolution algorithm (e.g. chaining)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Very fast add / find / delete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O(1)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Sets</a:t>
            </a:r>
            <a:r>
              <a:rPr lang="en-US" sz="3200" dirty="0"/>
              <a:t> hold a group of elements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Maps</a:t>
            </a:r>
            <a:r>
              <a:rPr lang="en-US" sz="3200" dirty="0" smtClean="0"/>
              <a:t> </a:t>
            </a:r>
            <a:r>
              <a:rPr lang="en-US" sz="3200" dirty="0"/>
              <a:t>map key to value</a:t>
            </a:r>
          </a:p>
          <a:p>
            <a:pPr lvl="0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Perfect hashing function (PHF)</a:t>
            </a:r>
            <a:endParaRPr lang="bg-BG" dirty="0" smtClean="0"/>
          </a:p>
          <a:p>
            <a:pPr lvl="1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h(k)</a:t>
            </a:r>
            <a:r>
              <a:rPr lang="en-US" dirty="0" smtClean="0"/>
              <a:t>: one-to-one mapping of each key </a:t>
            </a:r>
            <a:r>
              <a:rPr lang="en-US" b="1" dirty="0" smtClean="0">
                <a:solidFill>
                  <a:schemeClr val="bg1"/>
                </a:solidFill>
              </a:rPr>
              <a:t>k</a:t>
            </a:r>
            <a:r>
              <a:rPr lang="en-US" dirty="0" smtClean="0"/>
              <a:t> to an integer in the range </a:t>
            </a:r>
            <a:r>
              <a:rPr lang="en-US" b="1" dirty="0" smtClean="0">
                <a:solidFill>
                  <a:schemeClr val="bg1"/>
                </a:solidFill>
              </a:rPr>
              <a:t>[</a:t>
            </a:r>
            <a:r>
              <a:rPr lang="bg-BG" b="1" dirty="0" smtClean="0">
                <a:solidFill>
                  <a:schemeClr val="bg1"/>
                </a:solidFill>
              </a:rPr>
              <a:t>0</a:t>
            </a:r>
            <a:r>
              <a:rPr lang="en-US" b="1" dirty="0" smtClean="0">
                <a:solidFill>
                  <a:schemeClr val="bg1"/>
                </a:solidFill>
              </a:rPr>
              <a:t>, m</a:t>
            </a:r>
            <a:r>
              <a:rPr lang="bg-BG" b="1" dirty="0" smtClean="0">
                <a:solidFill>
                  <a:schemeClr val="bg1"/>
                </a:solidFill>
              </a:rPr>
              <a:t>-1</a:t>
            </a:r>
            <a:r>
              <a:rPr lang="en-US" b="1" dirty="0" smtClean="0">
                <a:solidFill>
                  <a:schemeClr val="bg1"/>
                </a:solidFill>
              </a:rPr>
              <a:t>]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The PHF maps each key to a </a:t>
            </a:r>
            <a:r>
              <a:rPr lang="en-US" b="1" dirty="0" smtClean="0">
                <a:solidFill>
                  <a:schemeClr val="bg1"/>
                </a:solidFill>
              </a:rPr>
              <a:t>distinct</a:t>
            </a:r>
            <a:r>
              <a:rPr lang="en-US" dirty="0" smtClean="0"/>
              <a:t> integer within some manageable range</a:t>
            </a:r>
          </a:p>
          <a:p>
            <a:r>
              <a:rPr lang="en-US" dirty="0" smtClean="0"/>
              <a:t>Finding a perfect hashing function is impossible in most cases</a:t>
            </a:r>
            <a:endParaRPr lang="en-US" dirty="0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Hashing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77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0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9" y="3684106"/>
            <a:ext cx="3260611" cy="183420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1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0209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B72353-7C45-4B4B-8540-F0559682AF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8DEBD4-F712-442E-8148-2C6D31CAC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402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Words>3622</Words>
  <Application>Microsoft Office PowerPoint</Application>
  <PresentationFormat>Widescreen</PresentationFormat>
  <Paragraphs>1323</Paragraphs>
  <Slides>94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Hash Tables, Sets and Dictionaries</vt:lpstr>
      <vt:lpstr>Table of Contents</vt:lpstr>
      <vt:lpstr>PowerPoint Presentation</vt:lpstr>
      <vt:lpstr>Hash Function</vt:lpstr>
      <vt:lpstr>Hash Function (2)</vt:lpstr>
      <vt:lpstr>Hash Function (3)</vt:lpstr>
      <vt:lpstr>Hash Table</vt:lpstr>
      <vt:lpstr>Hash Functions and Hashing</vt:lpstr>
      <vt:lpstr>Hashing Functions</vt:lpstr>
      <vt:lpstr>Hashing Functions (2)</vt:lpstr>
      <vt:lpstr>Hash Functions - Quiz</vt:lpstr>
      <vt:lpstr>Hash Functions - Answer</vt:lpstr>
      <vt:lpstr>Modular Hashing</vt:lpstr>
      <vt:lpstr>Adding to Hash Table</vt:lpstr>
      <vt:lpstr>Adding to Hash Table (2)</vt:lpstr>
      <vt:lpstr>Adding to Hash Table (3)</vt:lpstr>
      <vt:lpstr>Adding to Hash Table (4)</vt:lpstr>
      <vt:lpstr>Adding to Hash Table (5)</vt:lpstr>
      <vt:lpstr>Adding to Hash Table (6)</vt:lpstr>
      <vt:lpstr>Collisions in a Hash Table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Open Addressing</vt:lpstr>
      <vt:lpstr>Collision Resolution: Open Addressing (2)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Linear Probing - Quiz</vt:lpstr>
      <vt:lpstr>Linear Probing - Answer</vt:lpstr>
      <vt:lpstr>Hash Table Performance</vt:lpstr>
      <vt:lpstr>Hash Tables Efficiency</vt:lpstr>
      <vt:lpstr>How Big the Hash-Table Should Be?</vt:lpstr>
      <vt:lpstr>Adding Item to Hash Table With Chaining</vt:lpstr>
      <vt:lpstr>PowerPoint Presentation</vt:lpstr>
      <vt:lpstr>PowerPoint Presentation</vt:lpstr>
      <vt:lpstr>Set and Bag ADTs</vt:lpstr>
      <vt:lpstr>Union</vt:lpstr>
      <vt:lpstr>Union</vt:lpstr>
      <vt:lpstr>Union</vt:lpstr>
      <vt:lpstr>Intersects</vt:lpstr>
      <vt:lpstr>Intersects</vt:lpstr>
      <vt:lpstr>Intersects</vt:lpstr>
      <vt:lpstr>Except</vt:lpstr>
      <vt:lpstr>Except</vt:lpstr>
      <vt:lpstr>Except</vt:lpstr>
      <vt:lpstr>Symmetric Except</vt:lpstr>
      <vt:lpstr>Symmetric Except</vt:lpstr>
      <vt:lpstr>Symmetric Except</vt:lpstr>
      <vt:lpstr>HashSet&lt;T&gt;</vt:lpstr>
      <vt:lpstr>TreeSet&lt;T&gt;</vt:lpstr>
      <vt:lpstr>Sets - Quiz</vt:lpstr>
      <vt:lpstr>Sets - Answer</vt:lpstr>
      <vt:lpstr>PowerPoint Presentation</vt:lpstr>
      <vt:lpstr>Comparasion Methods</vt:lpstr>
      <vt:lpstr>Implementing equals() and hashCode()</vt:lpstr>
      <vt:lpstr>Implementing Comparable&lt;T&gt;</vt:lpstr>
      <vt:lpstr>PowerPoint Presentation</vt:lpstr>
      <vt:lpstr>The Dictionary (Map) ADT</vt:lpstr>
      <vt:lpstr>ADT Map – Example</vt:lpstr>
      <vt:lpstr>Map &lt;Key, Value&gt;</vt:lpstr>
      <vt:lpstr>Map&lt;Key, Value&gt; (2)</vt:lpstr>
      <vt:lpstr>TreeMap&lt;Key, Value&gt;</vt:lpstr>
      <vt:lpstr>Maps - Quiz</vt:lpstr>
      <vt:lpstr>Maps - Answer</vt:lpstr>
      <vt:lpstr>Hash Tables - Quiz</vt:lpstr>
      <vt:lpstr>Hash Tables - Answer</vt:lpstr>
      <vt:lpstr>Summary</vt:lpstr>
      <vt:lpstr>PowerPoint Presentation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53</cp:revision>
  <dcterms:created xsi:type="dcterms:W3CDTF">2018-05-23T13:08:44Z</dcterms:created>
  <dcterms:modified xsi:type="dcterms:W3CDTF">2022-03-22T12:39:25Z</dcterms:modified>
  <cp:category>programming;computer programming;software development;web development</cp:category>
</cp:coreProperties>
</file>