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7"/>
  </p:notesMasterIdLst>
  <p:handoutMasterIdLst>
    <p:handoutMasterId r:id="rId88"/>
  </p:handoutMasterIdLst>
  <p:sldIdLst>
    <p:sldId id="503" r:id="rId2"/>
    <p:sldId id="504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80" r:id="rId63"/>
    <p:sldId id="681" r:id="rId64"/>
    <p:sldId id="682" r:id="rId65"/>
    <p:sldId id="683" r:id="rId66"/>
    <p:sldId id="684" r:id="rId67"/>
    <p:sldId id="685" r:id="rId68"/>
    <p:sldId id="686" r:id="rId69"/>
    <p:sldId id="687" r:id="rId70"/>
    <p:sldId id="688" r:id="rId71"/>
    <p:sldId id="689" r:id="rId72"/>
    <p:sldId id="690" r:id="rId73"/>
    <p:sldId id="691" r:id="rId74"/>
    <p:sldId id="692" r:id="rId75"/>
    <p:sldId id="693" r:id="rId76"/>
    <p:sldId id="694" r:id="rId77"/>
    <p:sldId id="695" r:id="rId78"/>
    <p:sldId id="696" r:id="rId79"/>
    <p:sldId id="697" r:id="rId80"/>
    <p:sldId id="583" r:id="rId81"/>
    <p:sldId id="616" r:id="rId82"/>
    <p:sldId id="617" r:id="rId83"/>
    <p:sldId id="618" r:id="rId84"/>
    <p:sldId id="619" r:id="rId85"/>
    <p:sldId id="62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204D5-C1A3-45B9-B826-4C1F8D2223D7}">
          <p14:sldIdLst>
            <p14:sldId id="503"/>
            <p14:sldId id="504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</p14:sldIdLst>
        </p14:section>
        <p14:section name="Conclusion" id="{65B8A0BC-CCC7-40AE-8FD4-18A3E836C125}">
          <p14:sldIdLst>
            <p14:sldId id="583"/>
            <p14:sldId id="616"/>
            <p14:sldId id="617"/>
            <p14:sldId id="618"/>
            <p14:sldId id="619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41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2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5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7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37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00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0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120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70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BSTs, Operations Insertions and Rotations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B-Trees </a:t>
            </a:r>
            <a:r>
              <a:rPr lang="en-US" dirty="0"/>
              <a:t>- 2-3 </a:t>
            </a:r>
            <a:r>
              <a:rPr lang="en-US" dirty="0" smtClean="0"/>
              <a:t>Trees and </a:t>
            </a:r>
            <a:r>
              <a:rPr lang="en-US" dirty="0"/>
              <a:t>AVL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Structures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2-3 Trees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2-3 Trees </a:t>
            </a:r>
            <a:r>
              <a:rPr lang="en-US" dirty="0" smtClean="0"/>
              <a:t>Operations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8" y="2201592"/>
            <a:ext cx="3160294" cy="8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2-3 search tree can contain:</a:t>
            </a:r>
          </a:p>
          <a:p>
            <a:pPr lvl="1"/>
            <a:r>
              <a:rPr lang="en-US" dirty="0" smtClean="0"/>
              <a:t>Empty node (</a:t>
            </a:r>
            <a:r>
              <a:rPr lang="en-US" b="1" dirty="0" smtClean="0">
                <a:solidFill>
                  <a:schemeClr val="bg1"/>
                </a:solidFill>
              </a:rPr>
              <a:t>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2-node with </a:t>
            </a:r>
            <a:r>
              <a:rPr lang="en-US" b="1" dirty="0" smtClean="0">
                <a:solidFill>
                  <a:schemeClr val="bg1"/>
                </a:solidFill>
              </a:rPr>
              <a:t>1 key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2 links</a:t>
            </a:r>
            <a:r>
              <a:rPr lang="bg-BG" dirty="0" smtClean="0"/>
              <a:t> (</a:t>
            </a:r>
            <a:r>
              <a:rPr lang="en-US" dirty="0" smtClean="0"/>
              <a:t>children)</a:t>
            </a:r>
          </a:p>
          <a:p>
            <a:pPr lvl="1"/>
            <a:r>
              <a:rPr lang="en-US" dirty="0" smtClean="0"/>
              <a:t>3-node with </a:t>
            </a:r>
            <a:r>
              <a:rPr lang="en-US" b="1" dirty="0" smtClean="0">
                <a:solidFill>
                  <a:schemeClr val="bg1"/>
                </a:solidFill>
              </a:rPr>
              <a:t>2 keys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3 links</a:t>
            </a:r>
            <a:r>
              <a:rPr lang="en-US" dirty="0" smtClean="0"/>
              <a:t> (children)</a:t>
            </a:r>
          </a:p>
          <a:p>
            <a:r>
              <a:rPr lang="en-US" dirty="0" smtClean="0"/>
              <a:t>As usual for BSTs, all items to the left are smaller, all items to the right are larger.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4832" y="2543231"/>
            <a:ext cx="1829304" cy="104731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2063" y="2543232"/>
            <a:ext cx="2531664" cy="1048039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4919" y="4274023"/>
            <a:ext cx="1519770" cy="86185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60543" y="4274023"/>
            <a:ext cx="1137531" cy="86464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41444" y="4274022"/>
            <a:ext cx="21173" cy="861858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2691" y="4274022"/>
            <a:ext cx="1384036" cy="86185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4658" y="4274023"/>
            <a:ext cx="1170106" cy="86185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30073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3-node with 2 keys and 3 links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85148" y="3089728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9696" y="3367758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4233" y="2009033"/>
            <a:ext cx="2432543" cy="919401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2-node with 1 key and 2 links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8296" y="487669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56120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1653" y="4017278"/>
            <a:ext cx="2194649" cy="510778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than 11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1634" y="3780407"/>
            <a:ext cx="2415447" cy="510778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than 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962972" y="4571895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2295" y="6099342"/>
            <a:ext cx="4556222" cy="510778"/>
          </a:xfrm>
          <a:prstGeom prst="wedgeRoundRectCallout">
            <a:avLst>
              <a:gd name="adj1" fmla="val 5407"/>
              <a:gd name="adj2" fmla="val -74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than 7, smaller than 11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Searching</a:t>
            </a:r>
            <a:endParaRPr lang="bg-BG" dirty="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7972" y="1380688"/>
            <a:ext cx="2196237" cy="919401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for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1654" y="1487784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Identical to BST Search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101081" y="1754663"/>
            <a:ext cx="9982428" cy="3968158"/>
            <a:chOff x="1214582" y="1860479"/>
            <a:chExt cx="9982428" cy="3968158"/>
          </a:xfrm>
        </p:grpSpPr>
        <p:cxnSp>
          <p:nvCxnSpPr>
            <p:cNvPr id="161" name="Straight Arrow Connector 160"/>
            <p:cNvCxnSpPr>
              <a:cxnSpLocks/>
              <a:stCxn id="169" idx="2"/>
            </p:cNvCxnSpPr>
            <p:nvPr/>
          </p:nvCxnSpPr>
          <p:spPr>
            <a:xfrm flipH="1">
              <a:off x="3944832" y="2543231"/>
              <a:ext cx="1829304" cy="104731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" name="Straight Arrow Connector 161"/>
            <p:cNvCxnSpPr>
              <a:cxnSpLocks/>
              <a:stCxn id="170" idx="2"/>
              <a:endCxn id="185" idx="0"/>
            </p:cNvCxnSpPr>
            <p:nvPr/>
          </p:nvCxnSpPr>
          <p:spPr>
            <a:xfrm>
              <a:off x="6272063" y="2543232"/>
              <a:ext cx="2531664" cy="1048039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3" name="Rectangle 162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6" name="Straight Arrow Connector 175"/>
            <p:cNvCxnSpPr>
              <a:cxnSpLocks/>
              <a:stCxn id="165" idx="2"/>
            </p:cNvCxnSpPr>
            <p:nvPr/>
          </p:nvCxnSpPr>
          <p:spPr>
            <a:xfrm flipH="1">
              <a:off x="1944919" y="4274023"/>
              <a:ext cx="1519770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7" name="Rectangle 176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3" name="Straight Arrow Connector 182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4460543" y="4274023"/>
              <a:ext cx="1137531" cy="864643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Straight Arrow Connector 183"/>
            <p:cNvCxnSpPr>
              <a:cxnSpLocks/>
              <a:stCxn id="166" idx="2"/>
              <a:endCxn id="177" idx="0"/>
            </p:cNvCxnSpPr>
            <p:nvPr/>
          </p:nvCxnSpPr>
          <p:spPr>
            <a:xfrm flipH="1">
              <a:off x="3941444" y="4274022"/>
              <a:ext cx="21173" cy="861858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5" name="Rectangle 184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1" name="Straight Arrow Connector 190"/>
            <p:cNvCxnSpPr>
              <a:cxnSpLocks/>
              <a:stCxn id="187" idx="2"/>
            </p:cNvCxnSpPr>
            <p:nvPr/>
          </p:nvCxnSpPr>
          <p:spPr>
            <a:xfrm>
              <a:off x="9052691" y="4274022"/>
              <a:ext cx="1384036" cy="86185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2" name="Straight Arrow Connector 191"/>
            <p:cNvCxnSpPr>
              <a:cxnSpLocks/>
              <a:stCxn id="186" idx="2"/>
              <a:endCxn id="188" idx="0"/>
            </p:cNvCxnSpPr>
            <p:nvPr/>
          </p:nvCxnSpPr>
          <p:spPr>
            <a:xfrm flipH="1">
              <a:off x="7384658" y="4274023"/>
              <a:ext cx="1170106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3" name="Rectangle 192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50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73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8" name="Oval 197"/>
          <p:cNvSpPr/>
          <p:nvPr/>
        </p:nvSpPr>
        <p:spPr>
          <a:xfrm>
            <a:off x="4925332" y="1410123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471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 0.24861 L -4.58333E-6 -2.22222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 0.25023 L -0.03528 0.476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50" grpId="0" animBg="1"/>
      <p:bldP spid="198" grpId="0" animBg="1"/>
      <p:bldP spid="198" grpId="1" animBg="1"/>
      <p:bldP spid="198" grpId="2" animBg="1"/>
      <p:bldP spid="198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4376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0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7866" y="3752450"/>
            <a:ext cx="581223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9664" y="3752450"/>
            <a:ext cx="681336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4376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8442" y="3752449"/>
            <a:ext cx="581222" cy="66715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4054" y="1640185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Becomes a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3-node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0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600376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9800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3866" y="3752450"/>
            <a:ext cx="581223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5664" y="3752450"/>
            <a:ext cx="681336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600376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699095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6241" y="3752450"/>
            <a:ext cx="681335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90952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71181" y="1339267"/>
            <a:ext cx="2196237" cy="919401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4-node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5664" y="2743200"/>
            <a:ext cx="2390576" cy="13716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5088" y="2752324"/>
            <a:ext cx="2390576" cy="13624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73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7767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6874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7767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5694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3620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740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740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532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4291" y="2663952"/>
            <a:ext cx="322582" cy="53195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9147" y="2590041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8710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8710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6637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5601" y="2663952"/>
            <a:ext cx="899639" cy="53405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787478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710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478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29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955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247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724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6090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8783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7345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6452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7345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5272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3198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8050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8050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5977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9194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9194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7121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2162" y="5062072"/>
            <a:ext cx="1034959" cy="51561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5977" y="5062071"/>
            <a:ext cx="8259" cy="51019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8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8607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7714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8607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6534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460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6755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5862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6755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4682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2608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5862" y="2822618"/>
            <a:ext cx="751709" cy="39302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5771" y="2323506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3424" y="2822617"/>
            <a:ext cx="456177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5497" y="2822618"/>
            <a:ext cx="0" cy="39302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66" name="Arrow: Right 65"/>
          <p:cNvSpPr/>
          <p:nvPr/>
        </p:nvSpPr>
        <p:spPr>
          <a:xfrm>
            <a:off x="4800600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7428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653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42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535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328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385490" y="2822617"/>
            <a:ext cx="650902" cy="33333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2245" y="2822617"/>
            <a:ext cx="456177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4318" y="2822617"/>
            <a:ext cx="364552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5257800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40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780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59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2570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549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80259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8270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41208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4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0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93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5978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889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3667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3403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3403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81330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4547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4547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2474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2679" y="5044784"/>
            <a:ext cx="519795" cy="44466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81329" y="5044783"/>
            <a:ext cx="457264" cy="43924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21" name="Arrow: Right 120"/>
          <p:cNvSpPr/>
          <p:nvPr/>
        </p:nvSpPr>
        <p:spPr>
          <a:xfrm rot="10800000">
            <a:off x="5944115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10873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90513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1657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91001" y="4786837"/>
            <a:ext cx="538583" cy="24778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8439" y="4786838"/>
            <a:ext cx="497926" cy="24236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33" name="Rectangle 132"/>
          <p:cNvSpPr/>
          <p:nvPr/>
        </p:nvSpPr>
        <p:spPr>
          <a:xfrm>
            <a:off x="1899748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9001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7674" y="5455920"/>
            <a:ext cx="569896" cy="369358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90993" y="5455921"/>
            <a:ext cx="435934" cy="36948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70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50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3909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000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2947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255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 smtClean="0"/>
              <a:t>Insertion</a:t>
            </a:r>
          </a:p>
          <a:p>
            <a:r>
              <a:rPr lang="en-GB" dirty="0"/>
              <a:t>AVL Trees</a:t>
            </a:r>
          </a:p>
          <a:p>
            <a:pPr lvl="1"/>
            <a:r>
              <a:rPr lang="en-GB" dirty="0"/>
              <a:t>Properties of AVL</a:t>
            </a:r>
          </a:p>
          <a:p>
            <a:pPr lvl="1"/>
            <a:r>
              <a:rPr lang="en-GB" dirty="0"/>
              <a:t>Rotations in AVL (Double Left, Double Right)</a:t>
            </a:r>
          </a:p>
          <a:p>
            <a:pPr lvl="1"/>
            <a:r>
              <a:rPr lang="en-GB" dirty="0"/>
              <a:t>AVL Insertion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35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7075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774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8963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7075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1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7748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4075" y="4673600"/>
            <a:ext cx="174734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21422" y="46736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92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20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6654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9980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7327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3654" y="2159000"/>
            <a:ext cx="174734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21001" y="21590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2150654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719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3454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6780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4127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4800" y="2159000"/>
            <a:ext cx="2623000" cy="5080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7801" y="2159000"/>
            <a:ext cx="1749327" cy="5080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217454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179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4680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7854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8979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852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5527" y="4902200"/>
            <a:ext cx="1743222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2201" y="49022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131854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5076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8528" y="4902200"/>
            <a:ext cx="4125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2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2168" y="2311400"/>
            <a:ext cx="1295352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2522" y="2311400"/>
            <a:ext cx="1296202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2586" y="2311400"/>
            <a:ext cx="2861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72509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837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16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58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6166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33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2676" y="2311400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2522" y="2311400"/>
            <a:ext cx="247552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6276" y="2311400"/>
            <a:ext cx="488320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3896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80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936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40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2676" y="2311400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2522" y="2311400"/>
            <a:ext cx="331372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4596" y="2311400"/>
            <a:ext cx="875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2096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62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7145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3791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544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2676" y="4698124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4056" y="4698124"/>
            <a:ext cx="2311668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020444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70952" y="4698124"/>
            <a:ext cx="143644" cy="7120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89560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6800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6980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8648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7095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80399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8325" y="4698124"/>
            <a:ext cx="1049151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27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9048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6876" y="3631324"/>
            <a:ext cx="1215648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2124" y="3631324"/>
            <a:ext cx="797800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4254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2525" y="3631324"/>
            <a:ext cx="1251173" cy="7120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20980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1000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50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2848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515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4599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1676" y="3631324"/>
            <a:ext cx="950449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6124" y="2387600"/>
            <a:ext cx="2286000" cy="60872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2524" y="2387600"/>
            <a:ext cx="2133600" cy="60872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34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Unlike standard BSTs, 2-3 trees </a:t>
            </a:r>
            <a:r>
              <a:rPr lang="en-US" b="1" dirty="0" smtClean="0">
                <a:solidFill>
                  <a:schemeClr val="bg1"/>
                </a:solidFill>
              </a:rPr>
              <a:t>grow from the bottom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number of links</a:t>
            </a:r>
            <a:r>
              <a:rPr lang="en-US" dirty="0" smtClean="0"/>
              <a:t> from the root to any </a:t>
            </a:r>
            <a:r>
              <a:rPr lang="en-US" b="1" dirty="0" smtClean="0">
                <a:solidFill>
                  <a:schemeClr val="bg1"/>
                </a:solidFill>
              </a:rPr>
              <a:t>null</a:t>
            </a:r>
            <a:r>
              <a:rPr lang="en-US" dirty="0" smtClean="0"/>
              <a:t> node is the same</a:t>
            </a:r>
          </a:p>
          <a:p>
            <a:r>
              <a:rPr lang="en-US" dirty="0" smtClean="0"/>
              <a:t>Transformations are </a:t>
            </a:r>
            <a:r>
              <a:rPr lang="en-US" b="1" dirty="0" smtClean="0">
                <a:solidFill>
                  <a:schemeClr val="bg1"/>
                </a:solidFill>
              </a:rPr>
              <a:t>local</a:t>
            </a:r>
          </a:p>
          <a:p>
            <a:r>
              <a:rPr lang="en-US" dirty="0" smtClean="0"/>
              <a:t>Nearly </a:t>
            </a:r>
            <a:r>
              <a:rPr lang="en-US" b="1" dirty="0" smtClean="0">
                <a:solidFill>
                  <a:schemeClr val="bg1"/>
                </a:solidFill>
              </a:rPr>
              <a:t>perfectly balanced</a:t>
            </a:r>
          </a:p>
          <a:p>
            <a:r>
              <a:rPr lang="en-US" dirty="0" smtClean="0"/>
              <a:t>Inserting </a:t>
            </a:r>
            <a:r>
              <a:rPr lang="en-US" b="1" dirty="0" smtClean="0">
                <a:solidFill>
                  <a:schemeClr val="bg1"/>
                </a:solidFill>
              </a:rPr>
              <a:t>10 nodes</a:t>
            </a:r>
            <a:r>
              <a:rPr lang="en-US" dirty="0" smtClean="0"/>
              <a:t> will result with height of the tree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dirty="0" smtClean="0"/>
              <a:t>For normal BSTs the height can be </a:t>
            </a:r>
            <a:r>
              <a:rPr lang="en-US" b="1" dirty="0" smtClean="0">
                <a:solidFill>
                  <a:schemeClr val="bg1"/>
                </a:solidFill>
              </a:rPr>
              <a:t>9</a:t>
            </a:r>
            <a:r>
              <a:rPr lang="en-US" dirty="0" smtClean="0"/>
              <a:t> in the worst case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93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 smtClean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 smtClean="0">
                <a:hlinkClick r:id="" action="ppaction://noaction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 smtClean="0">
                <a:hlinkClick r:id="" action="ppaction://noaction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 smtClean="0">
                <a:hlinkClick r:id="" action="ppaction://noaction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 smtClean="0">
                <a:hlinkClick r:id="" action="ppaction://noaction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mtClean="0"/>
              <a:t>2-3 Tree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55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smtClean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smtClean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smtClean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smtClean="0">
                <a:solidFill>
                  <a:srgbClr val="92D050"/>
                </a:solidFill>
              </a:rPr>
              <a:t>When every node on the search path from the root is a 3-node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2-3 Tree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Balanced BSTs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Balancing a </a:t>
            </a:r>
            <a:r>
              <a:rPr lang="en-US" dirty="0" smtClean="0"/>
              <a:t>BST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98631" y="1582089"/>
            <a:ext cx="3194737" cy="1785574"/>
            <a:chOff x="2782365" y="3943936"/>
            <a:chExt cx="3706236" cy="2519455"/>
          </a:xfrm>
        </p:grpSpPr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5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5613"/>
              </p:ext>
            </p:extLst>
          </p:nvPr>
        </p:nvGraphicFramePr>
        <p:xfrm>
          <a:off x="674680" y="2057400"/>
          <a:ext cx="10891731" cy="2305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84199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9093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70373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9817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13782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8263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algn="ctr" defTabSz="914400" rtl="0" eaLnBrk="1" latinLnBrk="0" hangingPunct="1"/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Worst case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Average case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Search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Insert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Delete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Search Hit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Insert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BST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noProof="1"/>
                        <a:t>1.39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noProof="1"/>
                        <a:t>1.39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2-3 Tree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noProof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51860" y="4870845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 depend on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8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Properties and </a:t>
            </a:r>
            <a:r>
              <a:rPr lang="en-US" dirty="0" smtClean="0"/>
              <a:t>Rotations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97" y="1509321"/>
            <a:ext cx="3213954" cy="20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AVL tree</a:t>
            </a:r>
            <a:r>
              <a:rPr lang="en-US" dirty="0" smtClean="0"/>
              <a:t> </a:t>
            </a:r>
            <a:r>
              <a:rPr lang="en-US" noProof="1" smtClean="0"/>
              <a:t>is a </a:t>
            </a:r>
            <a:r>
              <a:rPr lang="en-US" dirty="0" smtClean="0"/>
              <a:t>self-balancing binary-search tree (</a:t>
            </a:r>
            <a:r>
              <a:rPr lang="en-US" dirty="0" smtClean="0">
                <a:hlinkClick r:id="rId3"/>
              </a:rPr>
              <a:t>visualization</a:t>
            </a:r>
            <a:r>
              <a:rPr lang="en-US" dirty="0" smtClean="0"/>
              <a:t>)</a:t>
            </a:r>
          </a:p>
          <a:p>
            <a:pPr lvl="1"/>
            <a:r>
              <a:rPr lang="en-US" noProof="1" smtClean="0"/>
              <a:t>Height of two subtrees can </a:t>
            </a:r>
            <a:r>
              <a:rPr lang="en-US" b="1" noProof="1" smtClean="0">
                <a:solidFill>
                  <a:schemeClr val="bg1"/>
                </a:solidFill>
              </a:rPr>
              <a:t>differ by at most 1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4200" y="3357669"/>
          <a:ext cx="3928618" cy="228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4123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Height difference is measured by a balance factor (BF)</a:t>
            </a:r>
            <a:endParaRPr lang="bg-BG" noProof="1" smtClean="0"/>
          </a:p>
          <a:p>
            <a:pPr>
              <a:buClr>
                <a:schemeClr val="tx1"/>
              </a:buClr>
            </a:pPr>
            <a:r>
              <a:rPr lang="en-GB" b="1" noProof="1" smtClean="0">
                <a:solidFill>
                  <a:schemeClr val="bg1"/>
                </a:solidFill>
              </a:rPr>
              <a:t>BF(Tree)</a:t>
            </a:r>
            <a:r>
              <a:rPr lang="en-GB" noProof="1" smtClean="0"/>
              <a:t> = </a:t>
            </a:r>
            <a:r>
              <a:rPr lang="en-US" b="1" noProof="1" smtClean="0">
                <a:solidFill>
                  <a:schemeClr val="bg1"/>
                </a:solidFill>
              </a:rPr>
              <a:t>Height(Left)</a:t>
            </a:r>
            <a:r>
              <a:rPr lang="en-US" noProof="1" smtClean="0"/>
              <a:t> – </a:t>
            </a:r>
            <a:r>
              <a:rPr lang="en-US" b="1" noProof="1" smtClean="0">
                <a:solidFill>
                  <a:schemeClr val="bg1"/>
                </a:solidFill>
              </a:rPr>
              <a:t>Height(Right)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BF of any node is in the range </a:t>
            </a:r>
            <a:r>
              <a:rPr lang="en-US" b="1" dirty="0" smtClean="0">
                <a:solidFill>
                  <a:schemeClr val="bg1"/>
                </a:solidFill>
              </a:rPr>
              <a:t>[-1, 1]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BF becomes </a:t>
            </a:r>
            <a:r>
              <a:rPr lang="en-US" b="1" dirty="0" smtClean="0">
                <a:solidFill>
                  <a:schemeClr val="bg1"/>
                </a:solidFill>
              </a:rPr>
              <a:t>-2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</a:t>
            </a:r>
            <a:r>
              <a:rPr lang="en-US" noProof="1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rebalance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Rebalancing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2454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063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Rebalancing is done by </a:t>
            </a:r>
            <a:r>
              <a:rPr lang="en-US" b="1" dirty="0" smtClean="0">
                <a:solidFill>
                  <a:schemeClr val="bg1"/>
                </a:solidFill>
              </a:rPr>
              <a:t>retracing</a:t>
            </a:r>
          </a:p>
          <a:p>
            <a:pPr lvl="1"/>
            <a:r>
              <a:rPr lang="en-US" dirty="0" smtClean="0"/>
              <a:t>Start from inserted node's parent</a:t>
            </a:r>
            <a:br>
              <a:rPr lang="en-US" dirty="0" smtClean="0"/>
            </a:br>
            <a:r>
              <a:rPr lang="en-US" dirty="0" smtClean="0"/>
              <a:t>and go up to root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>
                <a:solidFill>
                  <a:schemeClr val="bg1"/>
                </a:solidFill>
              </a:rPr>
              <a:t>rotations</a:t>
            </a:r>
            <a:r>
              <a:rPr lang="en-US" dirty="0" smtClean="0"/>
              <a:t> to restore balance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Rebalancing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2454" y="2221368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rgbClr val="D1D5DD"/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 useBgFill="1">
        <p:nvSpPr>
          <p:cNvPr id="41" name="TextBox 40"/>
          <p:cNvSpPr txBox="1"/>
          <p:nvPr/>
        </p:nvSpPr>
        <p:spPr>
          <a:xfrm>
            <a:off x="11099626" y="456367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 useBgFill="1">
        <p:nvSpPr>
          <p:cNvPr id="42" name="TextBox 41"/>
          <p:cNvSpPr txBox="1"/>
          <p:nvPr/>
        </p:nvSpPr>
        <p:spPr>
          <a:xfrm>
            <a:off x="11650223" y="3155136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43" name="TextBox 42"/>
          <p:cNvSpPr txBox="1"/>
          <p:nvPr/>
        </p:nvSpPr>
        <p:spPr>
          <a:xfrm>
            <a:off x="10355782" y="1910688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5152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3175" y="3178737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          to be child of </a:t>
            </a:r>
          </a:p>
          <a:p>
            <a:r>
              <a:rPr lang="en-US" dirty="0" smtClean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440602"/>
            <a:ext cx="1879552" cy="1055608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 Order Preserved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20" y="1109203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115" y="1109203"/>
            <a:ext cx="654795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216" y="1838139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57" y="1835770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60652" y="3335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2429412" y="39188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1458" y="433966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673113" y="522466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5159" y="56454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37" name="Isosceles Triangle 36"/>
          <p:cNvSpPr/>
          <p:nvPr/>
        </p:nvSpPr>
        <p:spPr bwMode="auto">
          <a:xfrm>
            <a:off x="1893234" y="520304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15280" y="562383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7" name="Isosceles Triangle 46"/>
          <p:cNvSpPr/>
          <p:nvPr/>
        </p:nvSpPr>
        <p:spPr bwMode="auto">
          <a:xfrm>
            <a:off x="10079167" y="513388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1213" y="555467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8944267" y="513388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83103" y="555467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51" name="Isosceles Triangle 50"/>
          <p:cNvSpPr/>
          <p:nvPr/>
        </p:nvSpPr>
        <p:spPr bwMode="auto">
          <a:xfrm>
            <a:off x="8173394" y="379665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3379" y="420611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208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          to be child of </a:t>
            </a:r>
          </a:p>
          <a:p>
            <a:r>
              <a:rPr lang="en-US" dirty="0" smtClean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891318" y="1663196"/>
            <a:ext cx="1820518" cy="1055608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 Order Preserved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96" y="1196125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951" y="1196125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93" y="1862157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654" y="1867707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5700" y="3241319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242740" y="504273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4915" y="549867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1077557" y="381180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8572" y="41978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2049414" y="50570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3824" y="55427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8006693" y="508227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7708" y="54683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7" name="Isosceles Triangle 46"/>
          <p:cNvSpPr/>
          <p:nvPr/>
        </p:nvSpPr>
        <p:spPr bwMode="auto">
          <a:xfrm>
            <a:off x="9260421" y="50570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84831" y="55427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9" name="Isosceles Triangle 48"/>
          <p:cNvSpPr/>
          <p:nvPr/>
        </p:nvSpPr>
        <p:spPr bwMode="auto">
          <a:xfrm>
            <a:off x="10152881" y="384270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65056" y="429864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like in </a:t>
            </a:r>
            <a:r>
              <a:rPr lang="en-US" b="1" dirty="0" smtClean="0">
                <a:solidFill>
                  <a:schemeClr val="bg1"/>
                </a:solidFill>
              </a:rPr>
              <a:t>ordinary BST</a:t>
            </a:r>
          </a:p>
          <a:p>
            <a:r>
              <a:rPr lang="en-US" dirty="0" smtClean="0"/>
              <a:t>Retrace </a:t>
            </a:r>
            <a:r>
              <a:rPr lang="en-US" b="1" dirty="0" smtClean="0">
                <a:solidFill>
                  <a:schemeClr val="bg1"/>
                </a:solidFill>
              </a:rPr>
              <a:t>up</a:t>
            </a:r>
            <a:r>
              <a:rPr lang="en-US" dirty="0" smtClean="0"/>
              <a:t> to root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Modify balance / height</a:t>
            </a:r>
          </a:p>
          <a:p>
            <a:pPr lvl="1"/>
            <a:r>
              <a:rPr lang="en-US" dirty="0" smtClean="0"/>
              <a:t>If balance factor </a:t>
            </a:r>
            <a:r>
              <a:rPr lang="en-US" b="1" noProof="1" smtClean="0">
                <a:solidFill>
                  <a:schemeClr val="bg1"/>
                </a:solidFill>
              </a:rPr>
              <a:t>∉</a:t>
            </a:r>
            <a:r>
              <a:rPr lang="en-US" noProof="1" smtClean="0"/>
              <a:t> </a:t>
            </a:r>
            <a:r>
              <a:rPr lang="en-US" b="1" noProof="1" smtClean="0">
                <a:solidFill>
                  <a:schemeClr val="bg1"/>
                </a:solidFill>
              </a:rPr>
              <a:t>[-1,1]</a:t>
            </a:r>
            <a:br>
              <a:rPr lang="en-US" b="1" noProof="1" smtClean="0">
                <a:solidFill>
                  <a:schemeClr val="bg1"/>
                </a:solidFill>
              </a:rPr>
            </a:br>
            <a:r>
              <a:rPr lang="en-US" noProof="1" smtClean="0"/>
              <a:t> </a:t>
            </a:r>
            <a:r>
              <a:rPr lang="en-US" noProof="1" smtClean="0">
                <a:sym typeface="Wingdings" panose="05000000000000000000" pitchFamily="2" charset="2"/>
              </a:rPr>
              <a:t></a:t>
            </a:r>
            <a:r>
              <a:rPr lang="en-US" noProof="1" smtClean="0"/>
              <a:t> rebalance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Insertion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2152" y="2216296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20532" y="3324686"/>
            <a:ext cx="409607" cy="4548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2153" y="3334075"/>
            <a:ext cx="448886" cy="53462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3045" y="2216297"/>
            <a:ext cx="547205" cy="56559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5415" y="3416633"/>
            <a:ext cx="349836" cy="4925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2492" y="1617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9705" y="2710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71156" y="26470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71309" y="37576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8649" y="3779498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422628" y="3878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5034" y="48526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6304" y="4890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7394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5559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9933" y="4421526"/>
            <a:ext cx="323441" cy="4467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8368" y="4453839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1704" y="4519147"/>
            <a:ext cx="194861" cy="40412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91559" y="4453839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4117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0876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9244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7663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2770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8723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3737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3380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5828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2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8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11</a:t>
            </a:r>
            <a:r>
              <a:rPr lang="en-US" dirty="0" smtClean="0"/>
              <a:t> &lt;         </a:t>
            </a:r>
            <a:r>
              <a:rPr lang="en-US" noProof="1" smtClean="0"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6755" y="2017681"/>
            <a:ext cx="529045" cy="544049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61788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24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Binary search trees can be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 smtClean="0"/>
              <a:t>Subtrees hold nearly equal number of nodes</a:t>
            </a:r>
          </a:p>
          <a:p>
            <a:pPr lvl="1"/>
            <a:r>
              <a:rPr lang="en-US" dirty="0" smtClean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Balanced Binary Search Tree?</a:t>
            </a:r>
            <a:endParaRPr lang="en-GB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05229" y="3299320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60866" y="527161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368453" y="3958604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22924" y="421359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6988010" y="5016624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32405" y="525256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094463" y="419454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159549" y="4997574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40434" y="523351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99063" y="4978524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784321" y="3958603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11</a:t>
            </a:r>
            <a:r>
              <a:rPr lang="en-US" dirty="0" smtClean="0"/>
              <a:t> &lt;</a:t>
            </a:r>
            <a:r>
              <a:rPr lang="en-US" noProof="1" smtClean="0">
                <a:sym typeface="Wingdings" panose="05000000000000000000" pitchFamily="2" charset="2"/>
              </a:rPr>
              <a:t>         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70267" y="3169642"/>
            <a:ext cx="529045" cy="544049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661788" y="117801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54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11</a:t>
            </a:r>
            <a:r>
              <a:rPr lang="en-US" dirty="0" smtClean="0"/>
              <a:t> &gt;</a:t>
            </a:r>
            <a:r>
              <a:rPr lang="en-US" noProof="1" smtClean="0"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6176" y="4291909"/>
            <a:ext cx="329036" cy="554103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1649262" y="116150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32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11</a:t>
            </a:r>
            <a:r>
              <a:rPr lang="en-US" dirty="0" smtClean="0"/>
              <a:t> &gt;</a:t>
            </a:r>
            <a:r>
              <a:rPr lang="en-US" noProof="1" smtClean="0"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31511" y="5622504"/>
            <a:ext cx="329036" cy="554103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36735" y="1179158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54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Right node is </a:t>
            </a:r>
            <a:r>
              <a:rPr lang="en-US" b="1" dirty="0" smtClean="0">
                <a:solidFill>
                  <a:schemeClr val="bg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noProof="1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insert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        balance is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-1</a:t>
            </a:r>
          </a:p>
          <a:p>
            <a:pPr marL="0" indent="0">
              <a:buNone/>
            </a:pPr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7452" y="1868140"/>
            <a:ext cx="597931" cy="51726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89" y="2600515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68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      balance is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-1</a:t>
            </a:r>
            <a:endParaRPr lang="en-US" b="1" noProof="1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0185" y="116150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7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      balance is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endParaRPr lang="en-US" b="1" noProof="1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77659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242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      balance is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noProof="1" smtClean="0">
                <a:sym typeface="Wingdings" panose="05000000000000000000" pitchFamily="2" charset="2"/>
              </a:rPr>
              <a:t> 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      is left heavy 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rotate        right</a:t>
            </a:r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0185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216" y="3288185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256817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9123" y="2104763"/>
            <a:ext cx="597191" cy="29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57" y="1143000"/>
            <a:ext cx="729350" cy="62677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72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       Update height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141090"/>
            <a:ext cx="675113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8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sym typeface="Wingdings" panose="05000000000000000000" pitchFamily="2" charset="2"/>
              </a:rPr>
              <a:t>       Update height</a:t>
            </a:r>
          </a:p>
          <a:p>
            <a:r>
              <a:rPr lang="en-US" dirty="0" smtClean="0"/>
              <a:t>       Balance is 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156693"/>
            <a:ext cx="687639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873123"/>
            <a:ext cx="687639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8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3588" y="2471705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5689" y="2452368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Balanced Binary 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9726" y="1172755"/>
            <a:ext cx="2432543" cy="919401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holds </a:t>
            </a:r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6562" y="1142296"/>
            <a:ext cx="2613749" cy="919401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holds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843436" y="2145019"/>
            <a:ext cx="1949479" cy="132802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has height of 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449936" y="2281507"/>
            <a:ext cx="1922717" cy="1328023"/>
          </a:xfrm>
          <a:prstGeom prst="wedgeRoundRectCallout">
            <a:avLst>
              <a:gd name="adj1" fmla="val 51171"/>
              <a:gd name="adj2" fmla="val 73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has height of 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59" y="1889630"/>
            <a:ext cx="8425101" cy="37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More: </a:t>
            </a:r>
            <a:r>
              <a:rPr lang="en-US" dirty="0" smtClean="0">
                <a:hlinkClick r:id="rId2"/>
              </a:rPr>
              <a:t>https://en.wikipedia.org/wiki/AVL_tree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51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b="1" dirty="0" smtClean="0">
                <a:solidFill>
                  <a:schemeClr val="bg1"/>
                </a:solidFill>
              </a:rPr>
              <a:t>25</a:t>
            </a:r>
            <a:r>
              <a:rPr lang="en-US" dirty="0" smtClean="0"/>
              <a:t>. What will be the </a:t>
            </a:r>
            <a:r>
              <a:rPr lang="en-US" b="1" dirty="0" smtClean="0">
                <a:solidFill>
                  <a:schemeClr val="bg1"/>
                </a:solidFill>
              </a:rPr>
              <a:t>resulting tree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3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b="1" dirty="0" smtClean="0">
                <a:solidFill>
                  <a:schemeClr val="bg1"/>
                </a:solidFill>
              </a:rPr>
              <a:t>25</a:t>
            </a:r>
            <a:r>
              <a:rPr lang="en-US" dirty="0" smtClean="0"/>
              <a:t>. What will be the </a:t>
            </a:r>
            <a:r>
              <a:rPr lang="en-US" b="1" dirty="0" smtClean="0">
                <a:solidFill>
                  <a:schemeClr val="bg1"/>
                </a:solidFill>
              </a:rPr>
              <a:t>resulting tree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809394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315200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597192" y="2922265"/>
            <a:ext cx="2032208" cy="2209817"/>
            <a:chOff x="4062762" y="2261901"/>
            <a:chExt cx="2032208" cy="22098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</p:grp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8705402">
              <a:off x="4782740" y="2484448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767406" y="2936805"/>
            <a:ext cx="2393218" cy="2253501"/>
            <a:chOff x="8466355" y="2423234"/>
            <a:chExt cx="2393218" cy="22535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800B71-A114-45B1-8CDF-3D59C97F5F66}"/>
              </a:ext>
            </a:extLst>
          </p:cNvPr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D89FE-4A17-413D-8980-B6926047BC87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ECD9828-577B-45DE-A989-5D66A30F3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:a16="http://schemas.microsoft.com/office/drawing/2014/main" id="{AD400D9A-1CF9-4921-8D28-9D2677235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84CB08CC-60E2-429C-A50F-A1EF874B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BC610E36-59D9-4701-99C0-CADEF53D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D3B06831-C866-4F41-94E0-470BBCF3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EBD92990-7EE3-4346-91E9-36C6C737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E89407B1-6A7F-4983-9964-47FB6292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C066DCD6-22B1-41E1-B0CB-E99C1A15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90C2B24-A56C-4C47-99B8-1411A1BDA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60063" y="1312217"/>
            <a:ext cx="3071873" cy="2585808"/>
            <a:chOff x="4403608" y="1775680"/>
            <a:chExt cx="3071873" cy="25858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705039" flipV="1">
              <a:off x="5523830" y="1746133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8FD08-BBAA-4A54-BBF9-38174642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10045" flipV="1">
              <a:off x="4433155" y="2409837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Rotations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Double Left, Double Right </a:t>
            </a:r>
            <a:r>
              <a:rPr lang="en-US" dirty="0" smtClean="0"/>
              <a:t>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Rotation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4431905" y="545157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4080" y="590750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125651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2540" y="460030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3224168" y="544375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8578" y="59294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4139651" y="30217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1826" y="347769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93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8" grpId="0" animBg="1"/>
      <p:bldP spid="60" grpId="0"/>
      <p:bldP spid="61" grpId="0"/>
      <p:bldP spid="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Rotation Problem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99" y="1913178"/>
            <a:ext cx="263773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Rotate Right 5 doesn’t solve it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34" y="2979668"/>
            <a:ext cx="456608" cy="5406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7735" y="4213196"/>
            <a:ext cx="430036" cy="56398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84" y="3506859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106" y="2286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80" y="469257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3229" y="3779874"/>
            <a:ext cx="609600" cy="62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531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8152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8560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36" name="Isosceles Triangle 35"/>
          <p:cNvSpPr/>
          <p:nvPr/>
        </p:nvSpPr>
        <p:spPr bwMode="auto">
          <a:xfrm>
            <a:off x="4373925" y="547177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6100" y="592770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2067671" y="42036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94560" y="462050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166188" y="546395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0598" y="59496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4081671" y="30419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3846" y="349789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  <p:sp>
        <p:nvSpPr>
          <p:cNvPr id="44" name="Isosceles Triangle 43"/>
          <p:cNvSpPr/>
          <p:nvPr/>
        </p:nvSpPr>
        <p:spPr bwMode="auto">
          <a:xfrm>
            <a:off x="6781820" y="290668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709" y="332355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8604615" y="430038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16790" y="475631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  <p:sp>
        <p:nvSpPr>
          <p:cNvPr id="63" name="Isosceles Triangle 62"/>
          <p:cNvSpPr/>
          <p:nvPr/>
        </p:nvSpPr>
        <p:spPr bwMode="auto">
          <a:xfrm>
            <a:off x="7964390" y="547013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76565" y="592607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6756653" y="546231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1063" y="59480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573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14070" y="1753911"/>
            <a:ext cx="3363859" cy="1834863"/>
            <a:chOff x="4267205" y="1942131"/>
            <a:chExt cx="3581395" cy="19221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4296752" y="1912584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EE59FB-81D4-4C61-A6CC-9E6284B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896949" y="1912584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Right-Left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Right Rotation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6161533" y="551471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3708" y="597064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116866" y="42208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3755" y="463771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953796" y="550689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8206" y="599259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69279" y="308489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1454" y="354083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537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Left Rotate </a:t>
            </a:r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Right Rotation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4864" y="3703405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08289" y="535039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0464" y="580633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4283097" y="421981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986" y="463667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100552" y="534257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4962" y="582828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6507569" y="259693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9744" y="305286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684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032269" y="428727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3164168" y="551723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381974" y="552805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5970470" y="310212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656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B-Trees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</a:t>
            </a:r>
            <a:r>
              <a:rPr lang="en-US" dirty="0" smtClean="0"/>
              <a:t>Concept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8" y="2201592"/>
            <a:ext cx="3160294" cy="8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016384" y="423318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8559" y="468911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3148283" y="54631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5172" y="588001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366089" y="547396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0499" y="595966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5954585" y="304803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66760" y="350397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118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Right Rotate </a:t>
            </a:r>
            <a:r>
              <a:rPr lang="en-US" b="1" dirty="0" smtClean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733" y="1922824"/>
            <a:ext cx="2568022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Reduced to Single Right (5)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6990" y="247930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032269" y="428727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3164168" y="551723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381974" y="552805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5970470" y="310212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104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2" name="Isosceles Triangle 31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38" name="Isosceles Triangle 37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762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37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13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81500" y="1694918"/>
            <a:ext cx="3429000" cy="1922104"/>
            <a:chOff x="4182896" y="1942131"/>
            <a:chExt cx="3429000" cy="19221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5660245" y="1912584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DEA09-4A9C-4E0D-851A-B47A48CD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4212443" y="1912584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Left Rotation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Left-Right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b="1" dirty="0" smtClean="0">
                <a:solidFill>
                  <a:schemeClr val="bg1"/>
                </a:solidFill>
              </a:rPr>
              <a:t>Left (node</a:t>
            </a:r>
            <a:r>
              <a:rPr lang="en-US" dirty="0" smtClean="0"/>
              <a:t>) with positively balanced </a:t>
            </a:r>
            <a:r>
              <a:rPr lang="en-US" b="1" dirty="0" smtClean="0">
                <a:solidFill>
                  <a:schemeClr val="bg1"/>
                </a:solidFill>
              </a:rPr>
              <a:t>Right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6118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6863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541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9848F-22BC-4AB0-B5DF-6076DBE63A58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8B4B2-9572-4441-9C0F-A8EAE1771A41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1CFE6-AC3C-4C40-B346-1051EF7B5CCC}"/>
              </a:ext>
            </a:extLst>
          </p:cNvPr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673137" y="54846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6441150" y="42308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86295" y="54955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772781" y="296601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4956" y="342195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681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Rotate Right</a:t>
            </a:r>
            <a:r>
              <a:rPr lang="en-US" b="1" dirty="0" smtClean="0">
                <a:solidFill>
                  <a:schemeClr val="bg1"/>
                </a:solidFill>
              </a:rPr>
              <a:t>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6118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6863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541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7678393" flipH="1">
            <a:off x="5270487" y="3703405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3D11B-1E17-47C9-BBAA-F69AED77D84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03694-7A9B-4080-B0B0-DB18B86EB898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5DF56-27B9-4546-871F-C5F99A2229CD}"/>
              </a:ext>
            </a:extLst>
          </p:cNvPr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4673137" y="54846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6441150" y="42308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886295" y="54955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4477936" y="259204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0111" y="304798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88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821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861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B-trees</a:t>
            </a:r>
            <a:r>
              <a:rPr lang="en-US" b="1" dirty="0" smtClean="0"/>
              <a:t> </a:t>
            </a:r>
            <a:r>
              <a:rPr lang="en-US" dirty="0" smtClean="0"/>
              <a:t>are generalization of the concept of ordered binary search trees – see the </a:t>
            </a:r>
            <a:r>
              <a:rPr lang="en-US" b="1" dirty="0" smtClean="0">
                <a:hlinkClick r:id="rId3"/>
              </a:rPr>
              <a:t>visualization</a:t>
            </a:r>
            <a:endParaRPr lang="en-US" b="1" dirty="0" smtClean="0"/>
          </a:p>
          <a:p>
            <a:pPr lvl="1"/>
            <a:r>
              <a:rPr lang="en-US" dirty="0" smtClean="0"/>
              <a:t>B-tree of order </a:t>
            </a:r>
            <a:r>
              <a:rPr lang="en-US" b="1" dirty="0" smtClean="0">
                <a:solidFill>
                  <a:schemeClr val="bg1"/>
                </a:solidFill>
              </a:rPr>
              <a:t>b</a:t>
            </a:r>
            <a:r>
              <a:rPr lang="en-US" dirty="0" smtClean="0"/>
              <a:t> has between </a:t>
            </a:r>
            <a:r>
              <a:rPr lang="en-US" b="1" dirty="0" smtClean="0">
                <a:solidFill>
                  <a:schemeClr val="bg1"/>
                </a:solidFill>
              </a:rPr>
              <a:t>b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2*b</a:t>
            </a:r>
            <a:r>
              <a:rPr lang="en-US" dirty="0" smtClean="0"/>
              <a:t> keys in a node and between </a:t>
            </a:r>
            <a:r>
              <a:rPr lang="en-US" b="1" dirty="0" smtClean="0">
                <a:solidFill>
                  <a:schemeClr val="bg1"/>
                </a:solidFill>
              </a:rPr>
              <a:t>b+1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2*b+1</a:t>
            </a:r>
            <a:r>
              <a:rPr lang="en-US" dirty="0" smtClean="0"/>
              <a:t> child nodes</a:t>
            </a:r>
          </a:p>
          <a:p>
            <a:pPr lvl="1"/>
            <a:r>
              <a:rPr lang="en-US" dirty="0" smtClean="0"/>
              <a:t>The keys in each node are ordered increasingly</a:t>
            </a:r>
          </a:p>
          <a:p>
            <a:pPr lvl="1"/>
            <a:r>
              <a:rPr lang="en-US" dirty="0" smtClean="0"/>
              <a:t>All keys in a child node have values between their left and right parent keys</a:t>
            </a:r>
          </a:p>
          <a:p>
            <a:r>
              <a:rPr lang="en-US" dirty="0" smtClean="0"/>
              <a:t>B-trees can be efficiently stored on the hard disk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B-Trees?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Rotate Left </a:t>
            </a:r>
            <a:r>
              <a:rPr lang="en-US" b="1" dirty="0" smtClean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63" y="1865219"/>
            <a:ext cx="235482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Reduced to Single Left (5)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2651733" flipH="1">
            <a:off x="6348918" y="247930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668BF-E7F1-46A9-9B92-110E257C5FF1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79C3-88CB-49DC-8C76-0DEA74AB3C59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A0958-2B6A-4472-91CE-F2068D718661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3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429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221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Balance </a:t>
            </a:r>
            <a:r>
              <a:rPr lang="en-US" b="1" dirty="0" smtClean="0">
                <a:solidFill>
                  <a:schemeClr val="bg1"/>
                </a:solidFill>
              </a:rPr>
              <a:t>(4)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FA000"/>
                </a:solidFill>
              </a:rPr>
              <a:t>C</a:t>
            </a:r>
            <a:endParaRPr lang="en-US" sz="2400" b="1" dirty="0">
              <a:solidFill>
                <a:srgbClr val="FFA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767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22</a:t>
            </a:r>
            <a:r>
              <a:rPr lang="en-US" dirty="0" smtClean="0"/>
              <a:t>. What will be the </a:t>
            </a:r>
            <a:r>
              <a:rPr lang="en-US" b="1" dirty="0" smtClean="0">
                <a:solidFill>
                  <a:schemeClr val="bg1"/>
                </a:solidFill>
              </a:rPr>
              <a:t>resulting tree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r>
              <a:rPr lang="en-US" dirty="0"/>
              <a:t>:</a:t>
            </a:r>
            <a:endParaRPr lang="bg-B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2C664016-46A3-4EFB-BF6E-EC6B83500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E8A9A5E2-DA87-4BFD-9FA2-BB921B6D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8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22</a:t>
            </a:r>
            <a:r>
              <a:rPr lang="en-US" dirty="0" smtClean="0"/>
              <a:t>. What will be the </a:t>
            </a:r>
            <a:r>
              <a:rPr lang="en-US" b="1" dirty="0" smtClean="0">
                <a:solidFill>
                  <a:schemeClr val="bg1"/>
                </a:solidFill>
              </a:rPr>
              <a:t>resulting tree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06ED59-F201-46EA-A73C-A6065A266A40}"/>
              </a:ext>
            </a:extLst>
          </p:cNvPr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8AFDE-0CCF-4402-AB3D-8E394EB34FDC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13918A0-E16C-44CC-809B-B9DB7A7B5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B7E8CE9-A719-4D3D-9D8A-7D2E50B5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0FFC903-F234-4B92-9E05-A1C1A640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F0ED35C0-9658-4E75-B1D1-68D01A9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08E67C1-E11F-4A23-9F5F-945814B1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8F5A8ED6-DE25-4D5B-B179-E6DFC93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8CBF9E37-E3DF-4871-89B3-0D6AC856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60EAF642-CA89-4F7F-B3F1-6084E78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66DF469D-7DCA-4700-A676-91B8D9E0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5E9402F-064A-434B-95C5-CF52C357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166E0A7-4E42-48AF-BC91-FEB54538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352800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515091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157898" y="2922265"/>
            <a:ext cx="2939666" cy="3104313"/>
            <a:chOff x="4062763" y="2261901"/>
            <a:chExt cx="2939666" cy="3104313"/>
          </a:xfrm>
        </p:grpSpPr>
        <p:sp>
          <p:nvSpPr>
            <p:cNvPr id="75" name="Oval 8">
              <a:extLst>
                <a:ext uri="{FF2B5EF4-FFF2-40B4-BE49-F238E27FC236}">
                  <a16:creationId xmlns:a16="http://schemas.microsoft.com/office/drawing/2014/main" id="{8E0546CD-8C43-4C76-BF10-02B6FA82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id="{362C1DBE-EB64-4A31-A7E4-B7B4932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C07B6BA-BDF3-4093-B816-810464C87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3" name="Oval 5">
                <a:extLst>
                  <a:ext uri="{FF2B5EF4-FFF2-40B4-BE49-F238E27FC236}">
                    <a16:creationId xmlns:a16="http://schemas.microsoft.com/office/drawing/2014/main" id="{5D3D01A3-7018-4DA7-B1A8-D51C0666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E4A910E1-F100-45E0-A475-C8B76019D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2BC232A-CE96-42E5-B60A-4913A088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Curved Up Arrow 45">
              <a:extLst>
                <a:ext uri="{FF2B5EF4-FFF2-40B4-BE49-F238E27FC236}">
                  <a16:creationId xmlns:a16="http://schemas.microsoft.com/office/drawing/2014/main" id="{B2363562-84A7-4B5C-8722-7EE9952BC142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213154" y="2936805"/>
            <a:ext cx="3470236" cy="2253500"/>
            <a:chOff x="7912103" y="2423235"/>
            <a:chExt cx="3470236" cy="22535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E63D485B-6425-421E-8549-94F44687F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Line 13">
                <a:extLst>
                  <a:ext uri="{FF2B5EF4-FFF2-40B4-BE49-F238E27FC236}">
                    <a16:creationId xmlns:a16="http://schemas.microsoft.com/office/drawing/2014/main" id="{5B6BFB26-CF05-4F06-A79A-C25768EC2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15" name="Oval 5">
                <a:extLst>
                  <a:ext uri="{FF2B5EF4-FFF2-40B4-BE49-F238E27FC236}">
                    <a16:creationId xmlns:a16="http://schemas.microsoft.com/office/drawing/2014/main" id="{0E17C07E-37C3-404F-97C2-47A97480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61F41409-5773-495B-85F7-4FF95A6B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349C8E2E-CAC5-4970-A3B9-05C11F9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EC6B200-E24F-4FD1-B56C-1E6BBE6C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9841" y="3758817"/>
              <a:ext cx="282694" cy="33941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8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 - 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51293"/>
              </p:ext>
            </p:extLst>
          </p:nvPr>
        </p:nvGraphicFramePr>
        <p:xfrm>
          <a:off x="674680" y="1851660"/>
          <a:ext cx="10831521" cy="34861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Worst case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Average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Delete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 Hit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BST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2-3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Red-Black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AVL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40" y="5581577"/>
            <a:ext cx="3733800" cy="1055608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Insert/Delete perform O(</a:t>
            </a:r>
            <a:r>
              <a:rPr lang="en-US" sz="2800" b="1" dirty="0" err="1">
                <a:solidFill>
                  <a:srgbClr val="FFFFFF"/>
                </a:solidFill>
              </a:rPr>
              <a:t>lgN</a:t>
            </a:r>
            <a:r>
              <a:rPr lang="en-US" sz="2800" b="1" dirty="0">
                <a:solidFill>
                  <a:srgbClr val="FFFFFF"/>
                </a:solidFill>
              </a:rPr>
              <a:t>) rotations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Balancing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DF157-B310-4F61-A38E-84050F9C8BA2}"/>
              </a:ext>
            </a:extLst>
          </p:cNvPr>
          <p:cNvGrpSpPr/>
          <p:nvPr/>
        </p:nvGrpSpPr>
        <p:grpSpPr>
          <a:xfrm>
            <a:off x="4648437" y="1258188"/>
            <a:ext cx="2571071" cy="2473841"/>
            <a:chOff x="4062763" y="2261901"/>
            <a:chExt cx="2939666" cy="3104313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85D7844C-BCDA-4094-A14A-2E1994C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E2177D-D921-4393-95EF-8B58C469D9F7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71FABEDD-F1A2-4AD2-ABC6-E272D5A4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E3182A69-9F61-48B8-9561-4F1F3B5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A7235A8-9441-4D99-A40D-048E6C823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3DE4606-96D2-4D3F-BA65-9B1F6456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A670B35-FE09-4074-A39E-D9EE33A7B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F905D227-F046-4C01-98CC-86FE2B834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348EDA10-8D17-4EDF-B034-3F710CB0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FBC6738F-0125-4389-B907-2F23024EC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49AA8B05-CC02-4170-9939-0006230E4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823CD565-F912-4404-8BE8-E6ED66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56E44B56-ACFD-4FB1-8353-88302640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E8100C0-BC54-45D7-886A-F0072DBB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Curved Up Arrow 45">
              <a:extLst>
                <a:ext uri="{FF2B5EF4-FFF2-40B4-BE49-F238E27FC236}">
                  <a16:creationId xmlns:a16="http://schemas.microsoft.com/office/drawing/2014/main" id="{10B5561D-817A-494E-BA76-FE4A988D9FB6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46">
              <a:extLst>
                <a:ext uri="{FF2B5EF4-FFF2-40B4-BE49-F238E27FC236}">
                  <a16:creationId xmlns:a16="http://schemas.microsoft.com/office/drawing/2014/main" id="{2ED174C8-09CE-49CB-A6FE-89014CE39978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Right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2" y="1600201"/>
            <a:ext cx="10058398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Node&lt;T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rotateRight(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Node&lt;T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Node&lt;T&gt; left = </a:t>
            </a:r>
            <a:r>
              <a:rPr lang="en-US" sz="2800" b="1" noProof="1" smtClean="0">
                <a:latin typeface="Consolas" pitchFamily="49" charset="0"/>
              </a:rPr>
              <a:t>node.left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node.left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node.left.right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left.right </a:t>
            </a:r>
            <a:r>
              <a:rPr lang="en-US" sz="2800" b="1" noProof="1">
                <a:latin typeface="Consolas" pitchFamily="49" charset="0"/>
              </a:rPr>
              <a:t>= node;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pdateHeight(</a:t>
            </a:r>
            <a:r>
              <a:rPr lang="en-US" sz="2800" b="1" noProof="1" smtClean="0">
                <a:latin typeface="Consolas" pitchFamily="49" charset="0"/>
              </a:rPr>
              <a:t>node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800" b="1" noProof="1">
                <a:latin typeface="Consolas" pitchFamily="49" charset="0"/>
              </a:rPr>
              <a:t> left;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 Node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624" y="1317528"/>
            <a:ext cx="11349482" cy="52923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private </a:t>
            </a:r>
            <a:r>
              <a:rPr lang="en-US" sz="2100" b="1" noProof="1" smtClean="0">
                <a:solidFill>
                  <a:schemeClr val="bg1"/>
                </a:solidFill>
                <a:latin typeface="Consolas" pitchFamily="49" charset="0"/>
              </a:rPr>
              <a:t>Node&lt;T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100" b="1" noProof="1">
                <a:latin typeface="Consolas" pitchFamily="49" charset="0"/>
              </a:rPr>
              <a:t> </a:t>
            </a:r>
            <a:r>
              <a:rPr lang="en-US" sz="2100" b="1" noProof="1" smtClean="0">
                <a:latin typeface="Consolas" pitchFamily="49" charset="0"/>
              </a:rPr>
              <a:t>balance(</a:t>
            </a:r>
            <a:r>
              <a:rPr lang="en-US" sz="2100" b="1" noProof="1" smtClean="0">
                <a:solidFill>
                  <a:schemeClr val="bg1"/>
                </a:solidFill>
                <a:latin typeface="Consolas" pitchFamily="49" charset="0"/>
              </a:rPr>
              <a:t>Node&lt;T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100" b="1" noProof="1">
                <a:latin typeface="Consolas" pitchFamily="49" charset="0"/>
              </a:rPr>
              <a:t> node</a:t>
            </a:r>
            <a:r>
              <a:rPr lang="en-US" sz="2100" b="1" noProof="1" smtClean="0">
                <a:latin typeface="Consolas" pitchFamily="49" charset="0"/>
              </a:rPr>
              <a:t>) {</a:t>
            </a:r>
            <a:endParaRPr lang="en-US" sz="21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int balance = </a:t>
            </a:r>
            <a:r>
              <a:rPr lang="en-US" sz="2100" b="1" noProof="1" smtClean="0">
                <a:latin typeface="Consolas" pitchFamily="49" charset="0"/>
              </a:rPr>
              <a:t>height(node.Left</a:t>
            </a:r>
            <a:r>
              <a:rPr lang="en-US" sz="2100" b="1" noProof="1">
                <a:latin typeface="Consolas" pitchFamily="49" charset="0"/>
              </a:rPr>
              <a:t>) - </a:t>
            </a:r>
            <a:r>
              <a:rPr lang="en-US" sz="2100" b="1" noProof="1" smtClean="0">
                <a:latin typeface="Consolas" pitchFamily="49" charset="0"/>
              </a:rPr>
              <a:t>height(node.Right</a:t>
            </a:r>
            <a:r>
              <a:rPr lang="en-US" sz="21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if (balance &lt; -1) </a:t>
            </a:r>
            <a:r>
              <a:rPr lang="en-US" sz="2100" b="1" i="1" noProof="1">
                <a:solidFill>
                  <a:schemeClr val="accent2"/>
                </a:solidFill>
                <a:latin typeface="Consolas" pitchFamily="49" charset="0"/>
              </a:rPr>
              <a:t>// Right child is heavy</a:t>
            </a:r>
            <a:r>
              <a:rPr lang="en-US" sz="2100" b="1" noProof="1" smtClean="0">
                <a:latin typeface="Consolas" pitchFamily="49" charset="0"/>
              </a:rPr>
              <a:t> {</a:t>
            </a:r>
            <a:endParaRPr lang="en-US" sz="21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balance = </a:t>
            </a:r>
            <a:r>
              <a:rPr lang="en-US" sz="2100" b="1" noProof="1" smtClean="0">
                <a:latin typeface="Consolas" pitchFamily="49" charset="0"/>
              </a:rPr>
              <a:t>height(node.right.left</a:t>
            </a:r>
            <a:r>
              <a:rPr lang="en-US" sz="2100" b="1" noProof="1">
                <a:latin typeface="Consolas" pitchFamily="49" charset="0"/>
              </a:rPr>
              <a:t>) - </a:t>
            </a:r>
            <a:r>
              <a:rPr lang="en-US" sz="2100" b="1" noProof="1" smtClean="0">
                <a:latin typeface="Consolas" pitchFamily="49" charset="0"/>
              </a:rPr>
              <a:t>height(node.right.right</a:t>
            </a:r>
            <a:r>
              <a:rPr lang="en-US" sz="21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100" b="1" noProof="1">
                <a:latin typeface="Consolas" pitchFamily="49" charset="0"/>
              </a:rPr>
              <a:t> (balance &lt;= 0) {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</a:t>
            </a:r>
            <a:r>
              <a:rPr lang="en-US" sz="2100" b="1" noProof="1" smtClean="0">
                <a:latin typeface="Consolas" pitchFamily="49" charset="0"/>
              </a:rPr>
              <a:t>rotateLeft(node</a:t>
            </a:r>
            <a:r>
              <a:rPr lang="en-US" sz="2100" b="1" noProof="1">
                <a:latin typeface="Consolas" pitchFamily="49" charset="0"/>
              </a:rPr>
              <a:t>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2100" b="1" noProof="1">
                <a:latin typeface="Consolas" pitchFamily="49" charset="0"/>
              </a:rPr>
              <a:t> { </a:t>
            </a:r>
            <a:r>
              <a:rPr lang="en-US" sz="2100" b="1" noProof="1" smtClean="0">
                <a:latin typeface="Consolas" pitchFamily="49" charset="0"/>
              </a:rPr>
              <a:t>node.right </a:t>
            </a:r>
            <a:r>
              <a:rPr lang="en-US" sz="2100" b="1" noProof="1">
                <a:latin typeface="Consolas" pitchFamily="49" charset="0"/>
              </a:rPr>
              <a:t>= </a:t>
            </a:r>
            <a:r>
              <a:rPr lang="en-US" sz="2100" b="1" noProof="1" smtClean="0">
                <a:latin typeface="Consolas" pitchFamily="49" charset="0"/>
              </a:rPr>
              <a:t>rotateRight(node.right</a:t>
            </a:r>
            <a:r>
              <a:rPr lang="en-US" sz="2100" b="1" noProof="1">
                <a:latin typeface="Consolas" pitchFamily="49" charset="0"/>
              </a:rPr>
              <a:t>);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</a:t>
            </a:r>
            <a:r>
              <a:rPr lang="en-US" sz="2100" b="1" noProof="1" smtClean="0">
                <a:latin typeface="Consolas" pitchFamily="49" charset="0"/>
              </a:rPr>
              <a:t>rotateLeft(node</a:t>
            </a:r>
            <a:r>
              <a:rPr lang="en-US" sz="2100" b="1" noProof="1">
                <a:latin typeface="Consolas" pitchFamily="49" charset="0"/>
              </a:rPr>
              <a:t>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 i</a:t>
            </a:r>
            <a:r>
              <a:rPr lang="en-US" sz="2100" b="1" noProof="1">
                <a:latin typeface="Consolas" pitchFamily="49" charset="0"/>
              </a:rPr>
              <a:t>f (balance &gt; 1) </a:t>
            </a:r>
            <a:r>
              <a:rPr lang="en-US" sz="2100" b="1" i="1" noProof="1">
                <a:solidFill>
                  <a:schemeClr val="accent2"/>
                </a:solidFill>
                <a:latin typeface="Consolas" pitchFamily="49" charset="0"/>
              </a:rPr>
              <a:t>// Left child is </a:t>
            </a:r>
            <a:r>
              <a:rPr lang="en-US" sz="2100" b="1" i="1" noProof="1" smtClean="0">
                <a:solidFill>
                  <a:schemeClr val="accent2"/>
                </a:solidFill>
                <a:latin typeface="Consolas" pitchFamily="49" charset="0"/>
              </a:rPr>
              <a:t>heavy </a:t>
            </a:r>
            <a:r>
              <a:rPr lang="en-US" sz="2100" b="1" noProof="1" smtClean="0">
                <a:latin typeface="Consolas" pitchFamily="49" charset="0"/>
              </a:rPr>
              <a:t>{</a:t>
            </a:r>
            <a:endParaRPr lang="en-US" sz="21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balance = </a:t>
            </a:r>
            <a:r>
              <a:rPr lang="en-US" sz="2100" b="1" noProof="1" smtClean="0">
                <a:latin typeface="Consolas" pitchFamily="49" charset="0"/>
              </a:rPr>
              <a:t>height(node.Left.Left</a:t>
            </a:r>
            <a:r>
              <a:rPr lang="en-US" sz="2100" b="1" noProof="1">
                <a:latin typeface="Consolas" pitchFamily="49" charset="0"/>
              </a:rPr>
              <a:t>) - </a:t>
            </a:r>
            <a:r>
              <a:rPr lang="en-US" sz="2100" b="1" noProof="1" smtClean="0">
                <a:latin typeface="Consolas" pitchFamily="49" charset="0"/>
              </a:rPr>
              <a:t>height(node.Left.Right</a:t>
            </a:r>
            <a:r>
              <a:rPr lang="en-US" sz="21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100" b="1" noProof="1">
                <a:latin typeface="Consolas" pitchFamily="49" charset="0"/>
              </a:rPr>
              <a:t> (balance &gt;= 0) {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</a:t>
            </a:r>
            <a:r>
              <a:rPr lang="en-US" sz="2100" b="1" noProof="1" smtClean="0">
                <a:latin typeface="Consolas" pitchFamily="49" charset="0"/>
              </a:rPr>
              <a:t>rotateRight(node</a:t>
            </a:r>
            <a:r>
              <a:rPr lang="en-US" sz="2100" b="1" noProof="1">
                <a:latin typeface="Consolas" pitchFamily="49" charset="0"/>
              </a:rPr>
              <a:t>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2100" b="1" noProof="1">
                <a:latin typeface="Consolas" pitchFamily="49" charset="0"/>
              </a:rPr>
              <a:t> { </a:t>
            </a:r>
            <a:r>
              <a:rPr lang="en-US" sz="2100" b="1" noProof="1" smtClean="0">
                <a:latin typeface="Consolas" pitchFamily="49" charset="0"/>
              </a:rPr>
              <a:t>node.left </a:t>
            </a:r>
            <a:r>
              <a:rPr lang="en-US" sz="2100" b="1" noProof="1">
                <a:latin typeface="Consolas" pitchFamily="49" charset="0"/>
              </a:rPr>
              <a:t>= </a:t>
            </a:r>
            <a:r>
              <a:rPr lang="en-US" sz="2100" b="1" noProof="1" smtClean="0">
                <a:latin typeface="Consolas" pitchFamily="49" charset="0"/>
              </a:rPr>
              <a:t>rotateLeft(node.left</a:t>
            </a:r>
            <a:r>
              <a:rPr lang="en-US" sz="2100" b="1" noProof="1">
                <a:latin typeface="Consolas" pitchFamily="49" charset="0"/>
              </a:rPr>
              <a:t>);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</a:t>
            </a:r>
            <a:r>
              <a:rPr lang="en-US" sz="2100" b="1" noProof="1" smtClean="0">
                <a:latin typeface="Consolas" pitchFamily="49" charset="0"/>
              </a:rPr>
              <a:t>rotateRight(node</a:t>
            </a:r>
            <a:r>
              <a:rPr lang="en-US" sz="2100" b="1" noProof="1">
                <a:latin typeface="Consolas" pitchFamily="49" charset="0"/>
              </a:rPr>
              <a:t>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endParaRPr lang="en-US" sz="21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node;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9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B-Tree of order </a:t>
            </a:r>
            <a:r>
              <a:rPr lang="en-US" b="1" dirty="0" smtClean="0">
                <a:solidFill>
                  <a:schemeClr val="bg1"/>
                </a:solidFill>
              </a:rPr>
              <a:t>3</a:t>
            </a:r>
            <a:r>
              <a:rPr lang="en-US" dirty="0" smtClean="0"/>
              <a:t> (max count of child nodes), also known as 2-3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14582" y="1860479"/>
            <a:ext cx="9982428" cy="3968158"/>
            <a:chOff x="1214582" y="1860479"/>
            <a:chExt cx="9982428" cy="3968158"/>
          </a:xfrm>
        </p:grpSpPr>
        <p:cxnSp>
          <p:nvCxnSpPr>
            <p:cNvPr id="127" name="Straight Arrow Connector 126"/>
            <p:cNvCxnSpPr>
              <a:cxnSpLocks/>
              <a:stCxn id="229" idx="2"/>
            </p:cNvCxnSpPr>
            <p:nvPr/>
          </p:nvCxnSpPr>
          <p:spPr>
            <a:xfrm flipH="1">
              <a:off x="3944832" y="2543231"/>
              <a:ext cx="1829304" cy="104731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8" name="Straight Arrow Connector 127"/>
            <p:cNvCxnSpPr>
              <a:cxnSpLocks/>
              <a:stCxn id="230" idx="2"/>
              <a:endCxn id="246" idx="0"/>
            </p:cNvCxnSpPr>
            <p:nvPr/>
          </p:nvCxnSpPr>
          <p:spPr>
            <a:xfrm>
              <a:off x="6272063" y="2543232"/>
              <a:ext cx="2531664" cy="1048039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7" name="Straight Arrow Connector 236"/>
            <p:cNvCxnSpPr>
              <a:cxnSpLocks/>
              <a:stCxn id="222" idx="2"/>
            </p:cNvCxnSpPr>
            <p:nvPr/>
          </p:nvCxnSpPr>
          <p:spPr>
            <a:xfrm flipH="1">
              <a:off x="1944919" y="4274023"/>
              <a:ext cx="1519770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8" name="Rectangle 237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4" name="Straight Arrow Connector 243"/>
            <p:cNvCxnSpPr>
              <a:cxnSpLocks/>
              <a:stCxn id="226" idx="2"/>
              <a:endCxn id="241" idx="0"/>
            </p:cNvCxnSpPr>
            <p:nvPr/>
          </p:nvCxnSpPr>
          <p:spPr>
            <a:xfrm>
              <a:off x="4460543" y="4274023"/>
              <a:ext cx="1137531" cy="864643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5" name="Straight Arrow Connector 244"/>
            <p:cNvCxnSpPr>
              <a:cxnSpLocks/>
              <a:stCxn id="225" idx="2"/>
              <a:endCxn id="238" idx="0"/>
            </p:cNvCxnSpPr>
            <p:nvPr/>
          </p:nvCxnSpPr>
          <p:spPr>
            <a:xfrm flipH="1">
              <a:off x="3941444" y="4274022"/>
              <a:ext cx="21173" cy="861858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6" name="Rectangle 245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7" name="Straight Arrow Connector 256"/>
            <p:cNvCxnSpPr>
              <a:cxnSpLocks/>
              <a:stCxn id="248" idx="2"/>
            </p:cNvCxnSpPr>
            <p:nvPr/>
          </p:nvCxnSpPr>
          <p:spPr>
            <a:xfrm>
              <a:off x="9052691" y="4274022"/>
              <a:ext cx="1384036" cy="86185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0" name="Straight Arrow Connector 259"/>
            <p:cNvCxnSpPr>
              <a:cxnSpLocks/>
              <a:stCxn id="247" idx="2"/>
              <a:endCxn id="249" idx="0"/>
            </p:cNvCxnSpPr>
            <p:nvPr/>
          </p:nvCxnSpPr>
          <p:spPr>
            <a:xfrm flipH="1">
              <a:off x="7384658" y="4274023"/>
              <a:ext cx="1170106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50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73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9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B-Trees can be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sored on disks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2-3 tree is </a:t>
            </a:r>
            <a:r>
              <a:rPr lang="en-US" b="1" dirty="0">
                <a:solidFill>
                  <a:schemeClr val="bg1"/>
                </a:solidFill>
              </a:rPr>
              <a:t>B-Tree</a:t>
            </a:r>
            <a:r>
              <a:rPr lang="en-US" dirty="0">
                <a:solidFill>
                  <a:schemeClr val="bg2"/>
                </a:solidFill>
              </a:rPr>
              <a:t> of order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2"/>
                </a:solidFill>
              </a:rPr>
              <a:t>Not </a:t>
            </a:r>
            <a:r>
              <a:rPr lang="en-US" b="1" dirty="0">
                <a:solidFill>
                  <a:schemeClr val="bg1"/>
                </a:solidFill>
              </a:rPr>
              <a:t>perfectly</a:t>
            </a:r>
            <a:r>
              <a:rPr lang="en-US" dirty="0">
                <a:solidFill>
                  <a:schemeClr val="bg2"/>
                </a:solidFill>
              </a:rPr>
              <a:t> balanced</a:t>
            </a:r>
          </a:p>
          <a:p>
            <a:r>
              <a:rPr lang="en-US" dirty="0">
                <a:solidFill>
                  <a:schemeClr val="bg2"/>
                </a:solidFill>
              </a:rPr>
              <a:t>Performs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transformations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AVL Trees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Rotations right and left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Double rotations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621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85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B-Trees hold a </a:t>
            </a:r>
            <a:r>
              <a:rPr lang="en-US" b="1" dirty="0" smtClean="0">
                <a:solidFill>
                  <a:schemeClr val="bg1"/>
                </a:solidFill>
              </a:rPr>
              <a:t>range of child nodes</a:t>
            </a:r>
            <a:r>
              <a:rPr lang="en-US" dirty="0" smtClean="0"/>
              <a:t>, not single one</a:t>
            </a:r>
          </a:p>
          <a:p>
            <a:pPr lvl="1"/>
            <a:r>
              <a:rPr lang="en-US" dirty="0" smtClean="0"/>
              <a:t>B-trees do not need re-balancing so frequently</a:t>
            </a:r>
          </a:p>
          <a:p>
            <a:r>
              <a:rPr lang="en-US" dirty="0" smtClean="0"/>
              <a:t>B-Trees are good for </a:t>
            </a:r>
            <a:r>
              <a:rPr lang="en-US" b="1" dirty="0" smtClean="0">
                <a:solidFill>
                  <a:schemeClr val="bg1"/>
                </a:solidFill>
              </a:rPr>
              <a:t>database indexes</a:t>
            </a:r>
          </a:p>
          <a:p>
            <a:pPr lvl="1"/>
            <a:r>
              <a:rPr lang="en-US" dirty="0" smtClean="0"/>
              <a:t>Because a single node is stored in a single cluster of the hard drive</a:t>
            </a:r>
          </a:p>
          <a:p>
            <a:pPr lvl="1"/>
            <a:r>
              <a:rPr lang="en-US" dirty="0" smtClean="0"/>
              <a:t>Minimize the number of disk operations (which are very slow)</a:t>
            </a:r>
          </a:p>
          <a:p>
            <a:r>
              <a:rPr lang="en-US" dirty="0" smtClean="0"/>
              <a:t>B-Trees are almost perfectly balanced</a:t>
            </a:r>
          </a:p>
          <a:p>
            <a:pPr lvl="1"/>
            <a:r>
              <a:rPr lang="en-US" dirty="0" smtClean="0"/>
              <a:t>The count of nodes from the root to any </a:t>
            </a:r>
            <a:r>
              <a:rPr lang="en-US" b="1" dirty="0" smtClean="0">
                <a:solidFill>
                  <a:schemeClr val="bg1"/>
                </a:solidFill>
              </a:rPr>
              <a:t>null</a:t>
            </a:r>
            <a:r>
              <a:rPr lang="en-US" dirty="0" smtClean="0"/>
              <a:t> node is the same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B-Trees vs. Other Balanced Search Trees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24475</TotalTime>
  <Words>2602</Words>
  <Application>Microsoft Office PowerPoint</Application>
  <PresentationFormat>Widescreen</PresentationFormat>
  <Paragraphs>1210</Paragraphs>
  <Slides>85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1_SoftUni3_1</vt:lpstr>
      <vt:lpstr>B-Trees - 2-3 Trees and AVL Trees</vt:lpstr>
      <vt:lpstr>Table of Contents</vt:lpstr>
      <vt:lpstr>PowerPoint Presentation</vt:lpstr>
      <vt:lpstr>What is a Balanced Binary Search Tree?</vt:lpstr>
      <vt:lpstr>Balanced Binary Search Tree – Example</vt:lpstr>
      <vt:lpstr>PowerPoint Presentation</vt:lpstr>
      <vt:lpstr>What are B-Trees?</vt:lpstr>
      <vt:lpstr>B-Tree – Example</vt:lpstr>
      <vt:lpstr>B-Trees vs. Other Balanced Search Trees</vt:lpstr>
      <vt:lpstr>PowerPoint Presentation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PowerPoint Presentation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PowerPoint Presentation</vt:lpstr>
      <vt:lpstr>Single Rotation Problem</vt:lpstr>
      <vt:lpstr>Single Rotation Problem (2)</vt:lpstr>
      <vt:lpstr>PowerPoint Presentation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PowerPoint Presentation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PowerPoint Presentation</vt:lpstr>
      <vt:lpstr>Rotate Right</vt:lpstr>
      <vt:lpstr>Balance Node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532</cp:revision>
  <dcterms:created xsi:type="dcterms:W3CDTF">2018-05-23T13:08:44Z</dcterms:created>
  <dcterms:modified xsi:type="dcterms:W3CDTF">2020-04-12T16:08:13Z</dcterms:modified>
  <cp:category>computer programming, programming</cp:category>
</cp:coreProperties>
</file>