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4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142B707-3569-414E-B5F4-A8C749834152}">
          <p14:sldIdLst>
            <p14:sldId id="256"/>
            <p14:sldId id="257"/>
          </p14:sldIdLst>
        </p14:section>
        <p14:section name="Choosing the Right DS" id="{51C0ABFE-9582-41EE-BF2D-38743706EBAF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Conclusions" id="{D9AB6837-BD72-4282-8FD2-DDE3CE056B8A}">
          <p14:sldIdLst>
            <p14:sldId id="288"/>
            <p14:sldId id="289"/>
            <p14:sldId id="294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618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53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6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1011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84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226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AA7746-686C-444E-ACA5-B582CEC141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7049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BB63ED0-1CF6-4D2C-976B-02C225C5E8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851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12" Type="http://schemas.openxmlformats.org/officeDocument/2006/relationships/image" Target="../media/image2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23.png"/><Relationship Id="rId5" Type="http://schemas.openxmlformats.org/officeDocument/2006/relationships/image" Target="../media/image13.png"/><Relationship Id="rId15" Type="http://schemas.openxmlformats.org/officeDocument/2006/relationships/image" Target="../media/image27.png"/><Relationship Id="rId10" Type="http://schemas.openxmlformats.org/officeDocument/2006/relationships/image" Target="../media/image14.png"/><Relationship Id="rId4" Type="http://schemas.openxmlformats.org/officeDocument/2006/relationships/image" Target="../media/image15.png"/><Relationship Id="rId9" Type="http://schemas.openxmlformats.org/officeDocument/2006/relationships/image" Target="../media/image9.png"/><Relationship Id="rId14" Type="http://schemas.openxmlformats.org/officeDocument/2006/relationships/image" Target="../media/image2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5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8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9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  <p:sldLayoutId id="2147483694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guava/releases/16.0/api/docs/com/google/common/collect/package-tree.html" TargetMode="External"/><Relationship Id="rId2" Type="http://schemas.openxmlformats.org/officeDocument/2006/relationships/hyperlink" Target="https://docs.oracle.com/javase/7/docs/api/java/util/package-tree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2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7.png"/><Relationship Id="rId21" Type="http://schemas.openxmlformats.org/officeDocument/2006/relationships/image" Target="../media/image46.png"/><Relationship Id="rId7" Type="http://schemas.openxmlformats.org/officeDocument/2006/relationships/image" Target="../media/image3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1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8.png"/><Relationship Id="rId15" Type="http://schemas.openxmlformats.org/officeDocument/2006/relationships/image" Target="../media/image43.jpeg"/><Relationship Id="rId23" Type="http://schemas.openxmlformats.org/officeDocument/2006/relationships/image" Target="../media/image4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5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www.youtube.com/c/CodeItUpwithIvo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Choosing a Data Structure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Augmentation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Software University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8686300" y="6142222"/>
            <a:ext cx="2951518" cy="351497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554182" y="4820151"/>
            <a:ext cx="2951518" cy="506540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554182" y="5312092"/>
            <a:ext cx="2951518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1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 smtClean="0"/>
              <a:t>Balanced tree-based </a:t>
            </a:r>
            <a:r>
              <a:rPr lang="en-GB" dirty="0" smtClean="0"/>
              <a:t>map</a:t>
            </a:r>
            <a:r>
              <a:rPr lang="en-US" dirty="0" smtClean="0"/>
              <a:t> (</a:t>
            </a:r>
            <a:r>
              <a:rPr lang="en-US" b="1" noProof="1" smtClean="0">
                <a:solidFill>
                  <a:schemeClr val="bg1"/>
                </a:solidFill>
              </a:rPr>
              <a:t>TreeMap&lt;K, V&gt;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Elements are </a:t>
            </a:r>
            <a:r>
              <a:rPr lang="en-US" b="1" dirty="0" smtClean="0">
                <a:solidFill>
                  <a:schemeClr val="bg1"/>
                </a:solidFill>
              </a:rPr>
              <a:t>ordered</a:t>
            </a:r>
            <a:r>
              <a:rPr lang="en-US" dirty="0" smtClean="0"/>
              <a:t> by key</a:t>
            </a:r>
          </a:p>
          <a:p>
            <a:pPr lvl="1"/>
            <a:r>
              <a:rPr lang="en-US" dirty="0" smtClean="0"/>
              <a:t>Fast </a:t>
            </a:r>
            <a:r>
              <a:rPr lang="en-US" b="1" dirty="0" smtClean="0">
                <a:solidFill>
                  <a:schemeClr val="bg1"/>
                </a:solidFill>
              </a:rPr>
              <a:t>add key-value pairs</a:t>
            </a:r>
            <a:r>
              <a:rPr lang="en-US" dirty="0" smtClean="0"/>
              <a:t> + fast </a:t>
            </a:r>
            <a:r>
              <a:rPr lang="en-US" b="1" dirty="0" smtClean="0">
                <a:solidFill>
                  <a:schemeClr val="bg1"/>
                </a:solidFill>
              </a:rPr>
              <a:t>search by key </a:t>
            </a:r>
            <a:r>
              <a:rPr lang="en-US" dirty="0" smtClean="0"/>
              <a:t>+ fast </a:t>
            </a:r>
            <a:r>
              <a:rPr lang="en-US" b="1" dirty="0" smtClean="0">
                <a:solidFill>
                  <a:schemeClr val="bg1"/>
                </a:solidFill>
              </a:rPr>
              <a:t>sub-range</a:t>
            </a:r>
          </a:p>
          <a:p>
            <a:pPr lvl="1"/>
            <a:r>
              <a:rPr lang="en-US" dirty="0" smtClean="0"/>
              <a:t>Keys should be </a:t>
            </a:r>
            <a:r>
              <a:rPr lang="en-US" b="1" noProof="1" smtClean="0">
                <a:solidFill>
                  <a:schemeClr val="bg1"/>
                </a:solidFill>
              </a:rPr>
              <a:t>Comparable&lt;K&gt;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Balanced trees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slower than hash-tables: </a:t>
            </a:r>
            <a:r>
              <a:rPr lang="en-US" b="1" dirty="0" smtClean="0">
                <a:solidFill>
                  <a:schemeClr val="bg1"/>
                </a:solidFill>
              </a:rPr>
              <a:t>O(log n)</a:t>
            </a:r>
            <a:r>
              <a:rPr lang="en-US" dirty="0" smtClean="0"/>
              <a:t> vs. </a:t>
            </a:r>
            <a:r>
              <a:rPr lang="en-US" b="1" dirty="0" smtClean="0">
                <a:solidFill>
                  <a:schemeClr val="bg1"/>
                </a:solidFill>
              </a:rPr>
              <a:t>O(1)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a Collection – Tree Map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A7BCC8EB-EAC3-4F3F-B45E-0956392D304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89249" y="4630695"/>
          <a:ext cx="10820401" cy="2075346"/>
        </p:xfrm>
        <a:graphic>
          <a:graphicData uri="http://schemas.openxmlformats.org/drawingml/2006/table">
            <a:tbl>
              <a:tblPr/>
              <a:tblGrid>
                <a:gridCol w="497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7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Balanced tree-based dictionary: 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TreeMap&lt;K, V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6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17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Hash-table-based multi-dictionary (</a:t>
            </a:r>
            <a:r>
              <a:rPr lang="en-US" b="1" noProof="1" smtClean="0">
                <a:solidFill>
                  <a:schemeClr val="bg1"/>
                </a:solidFill>
              </a:rPr>
              <a:t>MultiMap&lt;K, V&gt;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Fast </a:t>
            </a:r>
            <a:r>
              <a:rPr lang="en-US" b="1" dirty="0" smtClean="0">
                <a:solidFill>
                  <a:schemeClr val="bg1"/>
                </a:solidFill>
              </a:rPr>
              <a:t>add key-value </a:t>
            </a:r>
            <a:r>
              <a:rPr lang="en-US" dirty="0" smtClean="0"/>
              <a:t>+ fast</a:t>
            </a:r>
            <a:r>
              <a:rPr lang="en-US" b="1" dirty="0" smtClean="0">
                <a:solidFill>
                  <a:schemeClr val="bg1"/>
                </a:solidFill>
              </a:rPr>
              <a:t> search</a:t>
            </a:r>
            <a:r>
              <a:rPr lang="bg-BG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by key</a:t>
            </a:r>
            <a:r>
              <a:rPr lang="en-US" dirty="0" smtClean="0"/>
              <a:t> + </a:t>
            </a:r>
            <a:r>
              <a:rPr lang="en-US" b="1" dirty="0" smtClean="0">
                <a:solidFill>
                  <a:schemeClr val="bg1"/>
                </a:solidFill>
              </a:rPr>
              <a:t>multiple values</a:t>
            </a:r>
            <a:r>
              <a:rPr lang="en-US" dirty="0" smtClean="0"/>
              <a:t> by key</a:t>
            </a:r>
          </a:p>
          <a:p>
            <a:pPr lvl="1"/>
            <a:r>
              <a:rPr lang="en-US" dirty="0" smtClean="0"/>
              <a:t>Add by existing key </a:t>
            </a:r>
            <a:r>
              <a:rPr lang="en-US" b="1" dirty="0" smtClean="0">
                <a:solidFill>
                  <a:schemeClr val="bg1"/>
                </a:solidFill>
              </a:rPr>
              <a:t>appends a new value</a:t>
            </a:r>
            <a:r>
              <a:rPr lang="en-US" dirty="0" smtClean="0"/>
              <a:t> for the same key</a:t>
            </a:r>
          </a:p>
          <a:p>
            <a:pPr lvl="1"/>
            <a:r>
              <a:rPr lang="en-US" dirty="0" smtClean="0"/>
              <a:t>Keys have </a:t>
            </a:r>
            <a:r>
              <a:rPr lang="en-US" b="1" dirty="0" smtClean="0">
                <a:solidFill>
                  <a:schemeClr val="bg1"/>
                </a:solidFill>
              </a:rPr>
              <a:t>no particular order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a Collection – Multi Map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74762269-B560-4738-BFFC-19BBF2BADE6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85801" y="3998664"/>
          <a:ext cx="10820401" cy="2097337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Hash-table-based multi-dictionary: </a:t>
                      </a:r>
                      <a:r>
                        <a:rPr lang="en-US" sz="2800" b="1" noProof="1" smtClean="0">
                          <a:solidFill>
                            <a:schemeClr val="bg1"/>
                          </a:solidFill>
                        </a:rPr>
                        <a:t>MultiMap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&lt;K, V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6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28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Tree-based multi-dictionary (</a:t>
            </a:r>
            <a:r>
              <a:rPr lang="en-US" b="1" noProof="1" smtClean="0">
                <a:solidFill>
                  <a:schemeClr val="bg1"/>
                </a:solidFill>
              </a:rPr>
              <a:t>TreeMultiMap&lt;K, V&gt;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Keys are </a:t>
            </a:r>
            <a:r>
              <a:rPr lang="en-US" b="1" dirty="0" smtClean="0">
                <a:solidFill>
                  <a:schemeClr val="bg1"/>
                </a:solidFill>
              </a:rPr>
              <a:t>ordered</a:t>
            </a:r>
            <a:r>
              <a:rPr lang="en-US" dirty="0" smtClean="0"/>
              <a:t> by key</a:t>
            </a:r>
          </a:p>
          <a:p>
            <a:pPr lvl="1"/>
            <a:r>
              <a:rPr lang="en-US" dirty="0" smtClean="0"/>
              <a:t>Fast </a:t>
            </a:r>
            <a:r>
              <a:rPr lang="en-US" b="1" dirty="0" smtClean="0">
                <a:solidFill>
                  <a:schemeClr val="bg1"/>
                </a:solidFill>
              </a:rPr>
              <a:t>add key-value</a:t>
            </a:r>
            <a:r>
              <a:rPr lang="en-US" dirty="0" smtClean="0"/>
              <a:t> + fast </a:t>
            </a:r>
            <a:r>
              <a:rPr lang="en-US" b="1" dirty="0" smtClean="0">
                <a:solidFill>
                  <a:schemeClr val="bg1"/>
                </a:solidFill>
              </a:rPr>
              <a:t>search by key </a:t>
            </a:r>
            <a:r>
              <a:rPr lang="en-US" dirty="0" smtClean="0"/>
              <a:t>+ fast </a:t>
            </a:r>
            <a:r>
              <a:rPr lang="en-US" b="1" dirty="0" smtClean="0">
                <a:solidFill>
                  <a:schemeClr val="bg1"/>
                </a:solidFill>
              </a:rPr>
              <a:t>sub-range</a:t>
            </a:r>
          </a:p>
          <a:p>
            <a:pPr lvl="1"/>
            <a:r>
              <a:rPr lang="en-US" dirty="0" smtClean="0"/>
              <a:t>Add by existing key appends a new value for the same key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a Collection – Tree Multi Map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05B4537A-CA0B-45A1-83CE-0C6A37750AF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85801" y="4191001"/>
          <a:ext cx="10820401" cy="2023415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8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Tree-based multi-dictionary: </a:t>
                      </a:r>
                      <a:r>
                        <a:rPr lang="en-US" sz="2800" b="1" noProof="1" smtClean="0">
                          <a:solidFill>
                            <a:schemeClr val="bg1"/>
                          </a:solidFill>
                        </a:rPr>
                        <a:t>TreeMultiMap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&lt;K, V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6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23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Hash-table-based set (</a:t>
            </a:r>
            <a:r>
              <a:rPr lang="en-US" b="1" noProof="1" smtClean="0">
                <a:solidFill>
                  <a:schemeClr val="bg1"/>
                </a:solidFill>
              </a:rPr>
              <a:t>HashSet&lt;T&gt;</a:t>
            </a:r>
            <a:r>
              <a:rPr lang="en-US" dirty="0" smtClean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Unique</a:t>
            </a:r>
            <a:r>
              <a:rPr lang="en-US" dirty="0" smtClean="0"/>
              <a:t> values + fast </a:t>
            </a:r>
            <a:r>
              <a:rPr lang="en-US" b="1" dirty="0" smtClean="0">
                <a:solidFill>
                  <a:schemeClr val="bg1"/>
                </a:solidFill>
              </a:rPr>
              <a:t>add</a:t>
            </a:r>
            <a:r>
              <a:rPr lang="en-US" dirty="0" smtClean="0"/>
              <a:t> + fast </a:t>
            </a:r>
            <a:r>
              <a:rPr lang="en-US" b="1" dirty="0" smtClean="0">
                <a:solidFill>
                  <a:schemeClr val="bg1"/>
                </a:solidFill>
              </a:rPr>
              <a:t>contains</a:t>
            </a:r>
          </a:p>
          <a:p>
            <a:pPr lvl="1"/>
            <a:r>
              <a:rPr lang="en-US" dirty="0" smtClean="0"/>
              <a:t>Elements have </a:t>
            </a:r>
            <a:r>
              <a:rPr lang="en-US" b="1" dirty="0" smtClean="0">
                <a:solidFill>
                  <a:schemeClr val="bg1"/>
                </a:solidFill>
              </a:rPr>
              <a:t>no particular order</a:t>
            </a:r>
          </a:p>
          <a:p>
            <a:pPr lvl="1"/>
            <a:r>
              <a:rPr lang="en-US" dirty="0" smtClean="0"/>
              <a:t>Elements should implement </a:t>
            </a:r>
            <a:r>
              <a:rPr lang="en-US" b="1" noProof="1">
                <a:solidFill>
                  <a:schemeClr val="bg1"/>
                </a:solidFill>
              </a:rPr>
              <a:t>h</a:t>
            </a:r>
            <a:r>
              <a:rPr lang="en-US" b="1" noProof="1" smtClean="0">
                <a:solidFill>
                  <a:schemeClr val="bg1"/>
                </a:solidFill>
              </a:rPr>
              <a:t>ashCode(…)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b="1" dirty="0" smtClean="0">
                <a:solidFill>
                  <a:schemeClr val="bg1"/>
                </a:solidFill>
              </a:rPr>
              <a:t>quals(…)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a Collection – Hash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77E138AA-9CAE-4D20-A09F-B160C33449A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85801" y="4074864"/>
          <a:ext cx="10820401" cy="2097337"/>
        </p:xfrm>
        <a:graphic>
          <a:graphicData uri="http://schemas.openxmlformats.org/drawingml/2006/table">
            <a:tbl>
              <a:tblPr/>
              <a:tblGrid>
                <a:gridCol w="497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Hash-table-based set: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HashSet&lt;T&gt;</a:t>
                      </a: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68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Balanced tree-based set (</a:t>
            </a:r>
            <a:r>
              <a:rPr lang="en-US" b="1" noProof="1" smtClean="0">
                <a:solidFill>
                  <a:schemeClr val="bg1"/>
                </a:solidFill>
              </a:rPr>
              <a:t>TreeSet&lt;T&gt;</a:t>
            </a:r>
            <a:r>
              <a:rPr lang="en-US" dirty="0" smtClean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Unique</a:t>
            </a:r>
            <a:r>
              <a:rPr lang="en-US" dirty="0" smtClean="0"/>
              <a:t> values + </a:t>
            </a:r>
            <a:r>
              <a:rPr lang="en-US" b="1" dirty="0" smtClean="0">
                <a:solidFill>
                  <a:schemeClr val="bg1"/>
                </a:solidFill>
              </a:rPr>
              <a:t>sorted order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Fast </a:t>
            </a:r>
            <a:r>
              <a:rPr lang="en-US" b="1" dirty="0" smtClean="0">
                <a:solidFill>
                  <a:schemeClr val="bg1"/>
                </a:solidFill>
              </a:rPr>
              <a:t>add</a:t>
            </a:r>
            <a:r>
              <a:rPr lang="en-US" dirty="0" smtClean="0"/>
              <a:t> + fast </a:t>
            </a:r>
            <a:r>
              <a:rPr lang="en-US" b="1" dirty="0" smtClean="0">
                <a:solidFill>
                  <a:schemeClr val="bg1"/>
                </a:solidFill>
              </a:rPr>
              <a:t>contains</a:t>
            </a:r>
            <a:r>
              <a:rPr lang="en-US" dirty="0" smtClean="0"/>
              <a:t> + fast </a:t>
            </a:r>
            <a:r>
              <a:rPr lang="en-US" b="1" dirty="0" smtClean="0">
                <a:solidFill>
                  <a:schemeClr val="bg1"/>
                </a:solidFill>
              </a:rPr>
              <a:t>sub-range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Elements should be </a:t>
            </a:r>
            <a:r>
              <a:rPr lang="en-US" b="1" noProof="1" smtClean="0">
                <a:solidFill>
                  <a:schemeClr val="bg1"/>
                </a:solidFill>
              </a:rPr>
              <a:t>Comparable&lt;T&gt;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a Collection – Tree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C3B24560-9B2D-413F-B72F-9FC27AC4C19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85801" y="4181928"/>
          <a:ext cx="10820401" cy="1837872"/>
        </p:xfrm>
        <a:graphic>
          <a:graphicData uri="http://schemas.openxmlformats.org/drawingml/2006/table">
            <a:tbl>
              <a:tblPr/>
              <a:tblGrid>
                <a:gridCol w="497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Balanced tree-based set: 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+mn-cs"/>
                        </a:rPr>
                        <a:t>Tree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Set&lt;T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36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Hash-table-based bag (</a:t>
            </a:r>
            <a:r>
              <a:rPr lang="en-US" b="1" noProof="1" smtClean="0">
                <a:solidFill>
                  <a:schemeClr val="bg1"/>
                </a:solidFill>
              </a:rPr>
              <a:t>Bag&lt;T&gt;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Bags allow </a:t>
            </a:r>
            <a:r>
              <a:rPr lang="en-US" b="1" dirty="0" smtClean="0">
                <a:solidFill>
                  <a:schemeClr val="bg1"/>
                </a:solidFill>
              </a:rPr>
              <a:t>duplicates</a:t>
            </a:r>
          </a:p>
          <a:p>
            <a:pPr lvl="1"/>
            <a:r>
              <a:rPr lang="en-US" dirty="0" smtClean="0"/>
              <a:t>Fast </a:t>
            </a:r>
            <a:r>
              <a:rPr lang="en-US" b="1" dirty="0" smtClean="0">
                <a:solidFill>
                  <a:schemeClr val="bg1"/>
                </a:solidFill>
              </a:rPr>
              <a:t>add</a:t>
            </a:r>
            <a:r>
              <a:rPr lang="en-US" dirty="0" smtClean="0"/>
              <a:t> + fast </a:t>
            </a:r>
            <a:r>
              <a:rPr lang="en-US" b="1" dirty="0" smtClean="0">
                <a:solidFill>
                  <a:schemeClr val="bg1"/>
                </a:solidFill>
              </a:rPr>
              <a:t>find</a:t>
            </a:r>
            <a:r>
              <a:rPr lang="en-US" dirty="0" smtClean="0"/>
              <a:t> + fast </a:t>
            </a:r>
            <a:r>
              <a:rPr lang="en-US" b="1" dirty="0" smtClean="0">
                <a:solidFill>
                  <a:schemeClr val="bg1"/>
                </a:solidFill>
              </a:rPr>
              <a:t>contains</a:t>
            </a:r>
          </a:p>
          <a:p>
            <a:pPr lvl="1"/>
            <a:r>
              <a:rPr lang="en-US" dirty="0" smtClean="0"/>
              <a:t>Elements have </a:t>
            </a:r>
            <a:r>
              <a:rPr lang="en-US" b="1" dirty="0" smtClean="0">
                <a:solidFill>
                  <a:schemeClr val="bg1"/>
                </a:solidFill>
              </a:rPr>
              <a:t>no particular order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a Collection – Hash Bag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BC003B32-D7E4-4A29-8EDE-C6DD1DAC58E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85801" y="4230626"/>
          <a:ext cx="10820401" cy="1789175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5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Hash-table-based bag: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Bag&lt;T&gt;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35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Balanced tree-based bag (</a:t>
            </a:r>
            <a:r>
              <a:rPr lang="en-US" b="1" noProof="1" smtClean="0">
                <a:solidFill>
                  <a:schemeClr val="bg1"/>
                </a:solidFill>
              </a:rPr>
              <a:t>TreeBag&lt;T&gt;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Allow </a:t>
            </a:r>
            <a:r>
              <a:rPr lang="en-US" b="1" dirty="0" smtClean="0">
                <a:solidFill>
                  <a:schemeClr val="bg1"/>
                </a:solidFill>
              </a:rPr>
              <a:t>duplicates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sorted order</a:t>
            </a:r>
          </a:p>
          <a:p>
            <a:pPr lvl="1"/>
            <a:r>
              <a:rPr lang="en-US" dirty="0" smtClean="0"/>
              <a:t>Fast </a:t>
            </a:r>
            <a:r>
              <a:rPr lang="en-US" b="1" dirty="0" smtClean="0">
                <a:solidFill>
                  <a:schemeClr val="bg1"/>
                </a:solidFill>
              </a:rPr>
              <a:t>add</a:t>
            </a:r>
            <a:r>
              <a:rPr lang="en-US" dirty="0" smtClean="0"/>
              <a:t> + fast </a:t>
            </a:r>
            <a:r>
              <a:rPr lang="en-US" b="1" dirty="0" smtClean="0">
                <a:solidFill>
                  <a:schemeClr val="bg1"/>
                </a:solidFill>
              </a:rPr>
              <a:t>find</a:t>
            </a:r>
            <a:r>
              <a:rPr lang="en-US" dirty="0" smtClean="0"/>
              <a:t> + fast </a:t>
            </a:r>
            <a:r>
              <a:rPr lang="en-US" b="1" dirty="0" smtClean="0">
                <a:solidFill>
                  <a:schemeClr val="bg1"/>
                </a:solidFill>
              </a:rPr>
              <a:t>contains</a:t>
            </a:r>
          </a:p>
          <a:p>
            <a:pPr lvl="1"/>
            <a:r>
              <a:rPr lang="en-US" dirty="0" smtClean="0"/>
              <a:t>Access by </a:t>
            </a:r>
            <a:r>
              <a:rPr lang="en-US" b="1" dirty="0" smtClean="0">
                <a:solidFill>
                  <a:schemeClr val="bg1"/>
                </a:solidFill>
              </a:rPr>
              <a:t>sorted index</a:t>
            </a:r>
            <a:r>
              <a:rPr lang="en-US" dirty="0" smtClean="0"/>
              <a:t> + extract </a:t>
            </a:r>
            <a:r>
              <a:rPr lang="en-US" b="1" dirty="0" smtClean="0">
                <a:solidFill>
                  <a:schemeClr val="bg1"/>
                </a:solidFill>
              </a:rPr>
              <a:t>sub-range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a Collection – Tree Bag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3C57FDC0-1779-41E1-8B93-B776235ABEC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85801" y="4111824"/>
          <a:ext cx="10820401" cy="1984176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Balanced tree-based bag: </a:t>
                      </a:r>
                      <a:r>
                        <a:rPr lang="en-US" sz="2800" b="1" noProof="1" smtClean="0">
                          <a:solidFill>
                            <a:schemeClr val="bg1"/>
                          </a:solidFill>
                        </a:rPr>
                        <a:t>TreeBag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&lt;T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6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92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Priority Queue (</a:t>
            </a:r>
            <a:r>
              <a:rPr lang="en-US" b="1" dirty="0" smtClean="0">
                <a:solidFill>
                  <a:schemeClr val="bg1"/>
                </a:solidFill>
              </a:rPr>
              <a:t>Heap</a:t>
            </a:r>
            <a:r>
              <a:rPr lang="en-US" dirty="0" smtClean="0"/>
              <a:t>) – </a:t>
            </a:r>
            <a:r>
              <a:rPr lang="en-US" b="1" dirty="0" smtClean="0">
                <a:solidFill>
                  <a:schemeClr val="bg1"/>
                </a:solidFill>
              </a:rPr>
              <a:t>fast max</a:t>
            </a:r>
            <a:r>
              <a:rPr lang="en-US" dirty="0" smtClean="0"/>
              <a:t>/</a:t>
            </a:r>
            <a:r>
              <a:rPr lang="en-US" b="1" dirty="0" smtClean="0">
                <a:solidFill>
                  <a:schemeClr val="bg1"/>
                </a:solidFill>
              </a:rPr>
              <a:t>min</a:t>
            </a:r>
            <a:r>
              <a:rPr lang="en-US" dirty="0" smtClean="0"/>
              <a:t> element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Rope</a:t>
            </a:r>
            <a:r>
              <a:rPr lang="en-US" dirty="0" smtClean="0"/>
              <a:t> – fast </a:t>
            </a:r>
            <a:r>
              <a:rPr lang="en-US" b="1" dirty="0" smtClean="0">
                <a:solidFill>
                  <a:schemeClr val="bg1"/>
                </a:solidFill>
              </a:rPr>
              <a:t>add</a:t>
            </a:r>
            <a:r>
              <a:rPr lang="en-US" dirty="0" smtClean="0"/>
              <a:t>/</a:t>
            </a:r>
            <a:r>
              <a:rPr lang="en-US" b="1" dirty="0" smtClean="0">
                <a:solidFill>
                  <a:schemeClr val="bg1"/>
                </a:solidFill>
              </a:rPr>
              <a:t>remove</a:t>
            </a:r>
            <a:r>
              <a:rPr lang="en-US" dirty="0" smtClean="0"/>
              <a:t> by index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Prefix</a:t>
            </a:r>
            <a:r>
              <a:rPr lang="en-US" dirty="0" smtClean="0"/>
              <a:t> tree (</a:t>
            </a:r>
            <a:r>
              <a:rPr lang="en-US" dirty="0" err="1" smtClean="0"/>
              <a:t>Trie</a:t>
            </a:r>
            <a:r>
              <a:rPr lang="en-US" dirty="0" smtClean="0"/>
              <a:t>) – fast </a:t>
            </a:r>
            <a:r>
              <a:rPr lang="en-US" b="1" dirty="0" smtClean="0">
                <a:solidFill>
                  <a:schemeClr val="bg1"/>
                </a:solidFill>
              </a:rPr>
              <a:t>prefix search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Suffix</a:t>
            </a:r>
            <a:r>
              <a:rPr lang="en-US" dirty="0" smtClean="0"/>
              <a:t> tree – fast </a:t>
            </a:r>
            <a:r>
              <a:rPr lang="en-US" b="1" dirty="0" smtClean="0">
                <a:solidFill>
                  <a:schemeClr val="bg1"/>
                </a:solidFill>
              </a:rPr>
              <a:t>suffix search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Interval</a:t>
            </a:r>
            <a:r>
              <a:rPr lang="en-US" dirty="0" smtClean="0"/>
              <a:t> tree – fast </a:t>
            </a:r>
            <a:r>
              <a:rPr lang="en-US" b="1" dirty="0" smtClean="0">
                <a:solidFill>
                  <a:schemeClr val="bg1"/>
                </a:solidFill>
              </a:rPr>
              <a:t>interval search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K-d</a:t>
            </a:r>
            <a:r>
              <a:rPr lang="en-US" dirty="0" smtClean="0"/>
              <a:t> trees, </a:t>
            </a:r>
            <a:r>
              <a:rPr lang="en-US" b="1" dirty="0" smtClean="0">
                <a:solidFill>
                  <a:schemeClr val="bg1"/>
                </a:solidFill>
              </a:rPr>
              <a:t>Quad</a:t>
            </a:r>
            <a:r>
              <a:rPr lang="en-US" dirty="0" smtClean="0"/>
              <a:t> trees – fast </a:t>
            </a:r>
            <a:r>
              <a:rPr lang="en-US" b="1" dirty="0" smtClean="0">
                <a:solidFill>
                  <a:schemeClr val="bg1"/>
                </a:solidFill>
              </a:rPr>
              <a:t>geometric distance search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a Collection – Special 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8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Structure Efficiency –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9" name="Group 49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746012" y="1483820"/>
          <a:ext cx="10820400" cy="4913376"/>
        </p:xfrm>
        <a:graphic>
          <a:graphicData uri="http://schemas.openxmlformats.org/drawingml/2006/table">
            <a:tbl>
              <a:tblPr/>
              <a:tblGrid>
                <a:gridCol w="358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40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7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Static array: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T[]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62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Double-linked list: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LinkedList&lt;T&gt;</a:t>
                      </a: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62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Auto-resizable array-based list: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List&lt;T&gt;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6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Stack: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Stack&lt;T&gt;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6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Queue: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Queue&lt;T&gt;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01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Structure Efficiency – Comparison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659876" y="1468796"/>
          <a:ext cx="10820401" cy="4928400"/>
        </p:xfrm>
        <a:graphic>
          <a:graphicData uri="http://schemas.openxmlformats.org/drawingml/2006/table">
            <a:tbl>
              <a:tblPr/>
              <a:tblGrid>
                <a:gridCol w="497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6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Hash-table: 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Map&lt;K, V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Balanced tree-based dictionary: 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+mn-cs"/>
                        </a:rPr>
                        <a:t>TreeMap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&lt;K, V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6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3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Hash-table-based set: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HashSet&lt;T&gt;</a:t>
                      </a: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9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Balanced tree-based set: 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+mn-cs"/>
                        </a:rPr>
                        <a:t>Tree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Set&lt;T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79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Classical Collection Data Structures - Summary</a:t>
            </a:r>
          </a:p>
          <a:p>
            <a:pPr lvl="1"/>
            <a:r>
              <a:rPr lang="en-US" dirty="0" smtClean="0"/>
              <a:t>Linear Data Structures</a:t>
            </a:r>
          </a:p>
          <a:p>
            <a:pPr lvl="1"/>
            <a:r>
              <a:rPr lang="en-US" dirty="0" smtClean="0"/>
              <a:t>Balanced Binary Search Trees</a:t>
            </a:r>
          </a:p>
          <a:p>
            <a:pPr lvl="1"/>
            <a:r>
              <a:rPr lang="en-US" dirty="0" smtClean="0"/>
              <a:t>Hash Tables</a:t>
            </a:r>
          </a:p>
          <a:p>
            <a:r>
              <a:rPr lang="en-US" dirty="0" smtClean="0"/>
              <a:t>Choosing a Collection Data Structure</a:t>
            </a:r>
          </a:p>
          <a:p>
            <a:r>
              <a:rPr lang="en-US" dirty="0"/>
              <a:t>Data Structures Augmentation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8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Structure Efficiency – Comparison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746011" y="1483821"/>
          <a:ext cx="10820401" cy="4913375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Hash-table-based multi-dictionary: 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MultiMap&lt;K, V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6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8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Tree-based multi-dictionary: 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TreeMap&lt;K, V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6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5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Hash-table-based bag: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Bag&lt;T&gt;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Balanced tree-based bag: 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TreeBag&lt;T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6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00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E8AAD-84AA-450F-B983-C1618DEF42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All commonly used collections</a:t>
            </a:r>
          </a:p>
          <a:p>
            <a:pPr lvl="1"/>
            <a:r>
              <a:rPr lang="en-GB" dirty="0" smtClean="0">
                <a:hlinkClick r:id="rId2"/>
              </a:rPr>
              <a:t>java.util.Collections</a:t>
            </a:r>
            <a:endParaRPr lang="en-GB" dirty="0" smtClean="0"/>
          </a:p>
          <a:p>
            <a:pPr lvl="1"/>
            <a:r>
              <a:rPr lang="en-GB" dirty="0" smtClean="0">
                <a:hlinkClick r:id="rId3"/>
              </a:rPr>
              <a:t>com.google.common.collect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Java – Collections/Guava APIs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206" y="3082226"/>
            <a:ext cx="7013206" cy="331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0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354" y="1632189"/>
            <a:ext cx="3177102" cy="220699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67886" y="5230918"/>
            <a:ext cx="10961783" cy="768084"/>
          </a:xfrm>
        </p:spPr>
        <p:txBody>
          <a:bodyPr/>
          <a:lstStyle/>
          <a:p>
            <a:r>
              <a:rPr lang="en-US"/>
              <a:t>Data </a:t>
            </a:r>
            <a:r>
              <a:rPr lang="en-US" smtClean="0"/>
              <a:t>Structures </a:t>
            </a:r>
            <a:r>
              <a:rPr lang="en-US" dirty="0"/>
              <a:t>Augmentation</a:t>
            </a:r>
          </a:p>
        </p:txBody>
      </p:sp>
    </p:spTree>
    <p:extLst>
      <p:ext uri="{BB962C8B-B14F-4D97-AF65-F5344CB8AC3E}">
        <p14:creationId xmlns:p14="http://schemas.microsoft.com/office/powerpoint/2010/main" val="118849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scenarios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combine several DS</a:t>
            </a:r>
          </a:p>
          <a:p>
            <a:pPr lvl="1"/>
            <a:r>
              <a:rPr lang="en-US" dirty="0" smtClean="0"/>
              <a:t>No ideal DS </a:t>
            </a:r>
            <a:r>
              <a:rPr lang="en-US" dirty="0" smtClean="0">
                <a:sym typeface="Wingdings" panose="05000000000000000000" pitchFamily="2" charset="2"/>
              </a:rPr>
              <a:t> choose between space and time</a:t>
            </a:r>
            <a:endParaRPr lang="en-US" dirty="0" smtClean="0"/>
          </a:p>
          <a:p>
            <a:r>
              <a:rPr lang="en-US" dirty="0" smtClean="0"/>
              <a:t>For example, we can combine: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hash-table</a:t>
            </a:r>
            <a:r>
              <a:rPr lang="en-US" dirty="0" smtClean="0"/>
              <a:t> for fast </a:t>
            </a:r>
            <a:r>
              <a:rPr lang="en-US" b="1" dirty="0" smtClean="0">
                <a:solidFill>
                  <a:schemeClr val="bg1"/>
                </a:solidFill>
              </a:rPr>
              <a:t>search by key</a:t>
            </a:r>
            <a:r>
              <a:rPr lang="en-US" b="1" baseline="-25000" dirty="0" smtClean="0">
                <a:solidFill>
                  <a:schemeClr val="bg1"/>
                </a:solidFill>
              </a:rPr>
              <a:t>1</a:t>
            </a:r>
            <a:r>
              <a:rPr lang="bg-BG" dirty="0" smtClean="0"/>
              <a:t> (</a:t>
            </a:r>
            <a:r>
              <a:rPr lang="en-US" dirty="0" smtClean="0"/>
              <a:t>e.g. name)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hash-table</a:t>
            </a:r>
            <a:r>
              <a:rPr lang="en-US" dirty="0" smtClean="0"/>
              <a:t> for fast </a:t>
            </a:r>
            <a:r>
              <a:rPr lang="en-US" b="1" dirty="0" smtClean="0">
                <a:solidFill>
                  <a:schemeClr val="bg1"/>
                </a:solidFill>
              </a:rPr>
              <a:t>search by {key</a:t>
            </a:r>
            <a:r>
              <a:rPr lang="en-US" b="1" baseline="-25000" dirty="0" smtClean="0">
                <a:solidFill>
                  <a:schemeClr val="bg1"/>
                </a:solidFill>
              </a:rPr>
              <a:t>2</a:t>
            </a:r>
            <a:r>
              <a:rPr lang="en-US" b="1" dirty="0" smtClean="0">
                <a:solidFill>
                  <a:schemeClr val="bg1"/>
                </a:solidFill>
              </a:rPr>
              <a:t> + key</a:t>
            </a:r>
            <a:r>
              <a:rPr lang="en-US" b="1" baseline="-25000" dirty="0" smtClean="0">
                <a:solidFill>
                  <a:schemeClr val="bg1"/>
                </a:solidFill>
              </a:rPr>
              <a:t>3</a:t>
            </a:r>
            <a:r>
              <a:rPr lang="en-US" b="1" dirty="0" smtClean="0">
                <a:solidFill>
                  <a:schemeClr val="bg1"/>
                </a:solidFill>
              </a:rPr>
              <a:t>} </a:t>
            </a:r>
            <a:r>
              <a:rPr lang="en-US" dirty="0" smtClean="0"/>
              <a:t>(e.g. name + town)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balanced search tree</a:t>
            </a:r>
            <a:r>
              <a:rPr lang="en-US" dirty="0" smtClean="0"/>
              <a:t> for fast </a:t>
            </a:r>
            <a:r>
              <a:rPr lang="en-US" b="1" noProof="1" smtClean="0">
                <a:solidFill>
                  <a:schemeClr val="bg1"/>
                </a:solidFill>
              </a:rPr>
              <a:t>extract-range(start_key … end_key)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rope</a:t>
            </a:r>
            <a:r>
              <a:rPr lang="en-US" dirty="0" smtClean="0"/>
              <a:t> for fast </a:t>
            </a:r>
            <a:r>
              <a:rPr lang="en-US" b="1" dirty="0" smtClean="0">
                <a:solidFill>
                  <a:schemeClr val="bg1"/>
                </a:solidFill>
              </a:rPr>
              <a:t>access-by-index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balanced search tree</a:t>
            </a:r>
            <a:r>
              <a:rPr lang="en-US" dirty="0" smtClean="0"/>
              <a:t> for fast </a:t>
            </a:r>
            <a:r>
              <a:rPr lang="en-US" b="1" noProof="1" smtClean="0">
                <a:solidFill>
                  <a:schemeClr val="bg1"/>
                </a:solidFill>
              </a:rPr>
              <a:t>access-by-sorted-index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Combining Data Structures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4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Design a data structure that efficiently implements: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Collection of </a:t>
            </a:r>
            <a:r>
              <a:rPr lang="en-US" dirty="0"/>
              <a:t>People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096495-CFAA-43F9-B6F1-FFE1D5AF6B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3400" y="2057400"/>
          <a:ext cx="11173884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3249">
                  <a:extLst>
                    <a:ext uri="{9D8B030D-6E8A-4147-A177-3AD203B41FA5}">
                      <a16:colId xmlns:a16="http://schemas.microsoft.com/office/drawing/2014/main" val="2032370821"/>
                    </a:ext>
                  </a:extLst>
                </a:gridCol>
                <a:gridCol w="5920635">
                  <a:extLst>
                    <a:ext uri="{9D8B030D-6E8A-4147-A177-3AD203B41FA5}">
                      <a16:colId xmlns:a16="http://schemas.microsoft.com/office/drawing/2014/main" val="664313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noProof="1">
                          <a:solidFill>
                            <a:schemeClr val="tx1"/>
                          </a:solidFill>
                          <a:effectLst/>
                        </a:rPr>
                        <a:t>Operation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1" noProof="1">
                          <a:solidFill>
                            <a:schemeClr val="tx1"/>
                          </a:solidFill>
                          <a:effectLst/>
                        </a:rPr>
                        <a:t>Return Type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8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en-GB" sz="2800" b="1" noProof="1" smtClean="0">
                          <a:solidFill>
                            <a:schemeClr val="bg1"/>
                          </a:solidFill>
                          <a:effectLst/>
                        </a:rPr>
                        <a:t>dd</a:t>
                      </a:r>
                      <a:r>
                        <a:rPr lang="en-GB" sz="2800" b="0" noProof="1" smtClean="0">
                          <a:solidFill>
                            <a:schemeClr val="tx1"/>
                          </a:solidFill>
                          <a:effectLst/>
                        </a:rPr>
                        <a:t>(email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  <a:effectLst/>
                        </a:rPr>
                        <a:t>, name, age, town)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 smtClean="0">
                          <a:solidFill>
                            <a:schemeClr val="bg1"/>
                          </a:solidFill>
                          <a:effectLst/>
                        </a:rPr>
                        <a:t>boolean</a:t>
                      </a:r>
                      <a:r>
                        <a:rPr lang="en-GB" sz="2800" b="1" noProof="1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  <a:effectLst/>
                        </a:rPr>
                        <a:t>– unique email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24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r>
                        <a:rPr lang="en-GB" sz="2800" b="1" noProof="1" smtClean="0">
                          <a:solidFill>
                            <a:schemeClr val="bg1"/>
                          </a:solidFill>
                          <a:effectLst/>
                        </a:rPr>
                        <a:t>ind</a:t>
                      </a:r>
                      <a:r>
                        <a:rPr lang="en-GB" sz="2800" b="0" noProof="1" smtClean="0">
                          <a:solidFill>
                            <a:schemeClr val="tx1"/>
                          </a:solidFill>
                          <a:effectLst/>
                        </a:rPr>
                        <a:t>(email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>
                          <a:solidFill>
                            <a:schemeClr val="bg1"/>
                          </a:solidFill>
                          <a:effectLst/>
                        </a:rPr>
                        <a:t>Person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  <a:effectLst/>
                        </a:rPr>
                        <a:t> or</a:t>
                      </a:r>
                      <a:r>
                        <a:rPr lang="en-GB" sz="2800" b="1" noProof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2800" b="1" noProof="1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1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solidFill>
                            <a:schemeClr val="bg1"/>
                          </a:solidFill>
                          <a:effectLst/>
                        </a:rPr>
                        <a:t>d</a:t>
                      </a:r>
                      <a:r>
                        <a:rPr lang="en-GB" sz="2800" b="1" noProof="1" smtClean="0">
                          <a:solidFill>
                            <a:schemeClr val="bg1"/>
                          </a:solidFill>
                          <a:effectLst/>
                        </a:rPr>
                        <a:t>elete</a:t>
                      </a:r>
                      <a:r>
                        <a:rPr lang="en-GB" sz="2800" b="0" noProof="1" smtClean="0">
                          <a:solidFill>
                            <a:schemeClr val="tx1"/>
                          </a:solidFill>
                          <a:effectLst/>
                        </a:rPr>
                        <a:t>(email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 smtClean="0">
                          <a:solidFill>
                            <a:schemeClr val="bg1"/>
                          </a:solidFill>
                          <a:effectLst/>
                        </a:rPr>
                        <a:t>boolean</a:t>
                      </a:r>
                      <a:endParaRPr lang="en-GB" sz="28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8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1" noProof="1" smtClean="0">
                          <a:solidFill>
                            <a:schemeClr val="bg1"/>
                          </a:solidFill>
                          <a:effectLst/>
                        </a:rPr>
                        <a:t>findAll</a:t>
                      </a:r>
                      <a:r>
                        <a:rPr lang="en-GB" sz="2800" b="0" noProof="1" smtClean="0">
                          <a:solidFill>
                            <a:schemeClr val="tx1"/>
                          </a:solidFill>
                          <a:effectLst/>
                        </a:rPr>
                        <a:t>(email_domain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 smtClean="0">
                          <a:solidFill>
                            <a:schemeClr val="bg1"/>
                          </a:solidFill>
                          <a:effectLst/>
                        </a:rPr>
                        <a:t>Iterable&lt;P</a:t>
                      </a:r>
                      <a:r>
                        <a:rPr lang="en-GB" sz="2800" b="1" noProof="1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  <a:r>
                        <a:rPr lang="en-GB" sz="2800" noProof="1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GB" sz="2800" noProof="1">
                          <a:solidFill>
                            <a:schemeClr val="tx1"/>
                          </a:solidFill>
                          <a:effectLst/>
                        </a:rPr>
                        <a:t>– sorted by email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583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1" noProof="1" smtClean="0">
                          <a:solidFill>
                            <a:schemeClr val="bg1"/>
                          </a:solidFill>
                          <a:effectLst/>
                        </a:rPr>
                        <a:t>findAll</a:t>
                      </a:r>
                      <a:r>
                        <a:rPr lang="en-GB" sz="2800" b="0" noProof="1" smtClean="0">
                          <a:solidFill>
                            <a:schemeClr val="tx1"/>
                          </a:solidFill>
                          <a:effectLst/>
                        </a:rPr>
                        <a:t>(name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  <a:effectLst/>
                        </a:rPr>
                        <a:t>, town)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noProof="1" smtClean="0">
                          <a:solidFill>
                            <a:schemeClr val="bg1"/>
                          </a:solidFill>
                          <a:effectLst/>
                        </a:rPr>
                        <a:t>Iterable&lt;P</a:t>
                      </a:r>
                      <a:r>
                        <a:rPr lang="en-GB" sz="2800" b="1" noProof="1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  <a:r>
                        <a:rPr lang="en-GB" sz="2800" noProof="1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GB" sz="2800" noProof="1">
                          <a:solidFill>
                            <a:schemeClr val="tx1"/>
                          </a:solidFill>
                          <a:effectLst/>
                        </a:rPr>
                        <a:t>– sorted by email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66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noProof="1" smtClean="0">
                          <a:solidFill>
                            <a:schemeClr val="bg1"/>
                          </a:solidFill>
                          <a:effectLst/>
                        </a:rPr>
                        <a:t>findAll</a:t>
                      </a:r>
                      <a:r>
                        <a:rPr lang="en-GB" sz="2800" b="0" noProof="1" smtClean="0">
                          <a:solidFill>
                            <a:schemeClr val="tx1"/>
                          </a:solidFill>
                          <a:effectLst/>
                        </a:rPr>
                        <a:t>(start_age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  <a:effectLst/>
                        </a:rPr>
                        <a:t>, end_age)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noProof="1" smtClean="0">
                          <a:solidFill>
                            <a:schemeClr val="bg1"/>
                          </a:solidFill>
                          <a:effectLst/>
                        </a:rPr>
                        <a:t>Iterable&lt;P</a:t>
                      </a:r>
                      <a:r>
                        <a:rPr lang="en-GB" sz="2800" b="1" noProof="1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  <a:r>
                        <a:rPr lang="en-GB" sz="2800" noProof="1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GB" sz="2800" noProof="1">
                          <a:solidFill>
                            <a:schemeClr val="tx1"/>
                          </a:solidFill>
                          <a:effectLst/>
                        </a:rPr>
                        <a:t>– sorted by age, email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67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noProof="1" smtClean="0">
                          <a:solidFill>
                            <a:schemeClr val="bg1"/>
                          </a:solidFill>
                          <a:effectLst/>
                        </a:rPr>
                        <a:t>findAll</a:t>
                      </a:r>
                      <a:r>
                        <a:rPr lang="en-GB" sz="2800" b="0" noProof="1" smtClean="0">
                          <a:solidFill>
                            <a:schemeClr val="tx1"/>
                          </a:solidFill>
                          <a:effectLst/>
                        </a:rPr>
                        <a:t>(start_age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  <a:effectLst/>
                        </a:rPr>
                        <a:t>, end_age, town)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noProof="1" smtClean="0">
                          <a:solidFill>
                            <a:schemeClr val="bg1"/>
                          </a:solidFill>
                          <a:effectLst/>
                        </a:rPr>
                        <a:t>Iterable&lt;P</a:t>
                      </a:r>
                      <a:r>
                        <a:rPr lang="en-GB" sz="2800" b="1" noProof="1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  <a:r>
                        <a:rPr lang="en-GB" sz="2800" noProof="1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GB" sz="2800" noProof="1">
                          <a:solidFill>
                            <a:schemeClr val="tx1"/>
                          </a:solidFill>
                          <a:effectLst/>
                        </a:rPr>
                        <a:t>– sorted by age, email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665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9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List based solution – </a:t>
            </a:r>
            <a:r>
              <a:rPr lang="en-US" b="1" dirty="0" smtClean="0">
                <a:solidFill>
                  <a:schemeClr val="bg1"/>
                </a:solidFill>
              </a:rPr>
              <a:t>single list</a:t>
            </a:r>
            <a:r>
              <a:rPr lang="en-US" dirty="0" smtClean="0"/>
              <a:t> for all operations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Easy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bg1"/>
                </a:solidFill>
              </a:rPr>
              <a:t>implement</a:t>
            </a:r>
          </a:p>
          <a:p>
            <a:pPr lvl="1"/>
            <a:r>
              <a:rPr lang="en-US" dirty="0" smtClean="0"/>
              <a:t>Easy to achieve </a:t>
            </a:r>
            <a:r>
              <a:rPr lang="en-US" b="1" dirty="0" smtClean="0">
                <a:solidFill>
                  <a:schemeClr val="bg1"/>
                </a:solidFill>
              </a:rPr>
              <a:t>correct behavior</a:t>
            </a:r>
          </a:p>
          <a:p>
            <a:pPr lvl="1"/>
            <a:r>
              <a:rPr lang="en-US" dirty="0" smtClean="0"/>
              <a:t>Useful for</a:t>
            </a:r>
            <a:r>
              <a:rPr lang="en-US" b="1" dirty="0" smtClean="0">
                <a:solidFill>
                  <a:schemeClr val="bg1"/>
                </a:solidFill>
              </a:rPr>
              <a:t> creating unit tests</a:t>
            </a:r>
          </a:p>
          <a:p>
            <a:endParaRPr lang="en-US" noProof="1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Based Solution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11" name="Group 194">
            <a:extLst>
              <a:ext uri="{FF2B5EF4-FFF2-40B4-BE49-F238E27FC236}">
                <a16:creationId xmlns:a16="http://schemas.microsoft.com/office/drawing/2014/main" id="{F58DAE8A-69E0-4E11-953E-C68D94C331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62601" y="5181600"/>
          <a:ext cx="5075061" cy="609600"/>
        </p:xfrm>
        <a:graphic>
          <a:graphicData uri="http://schemas.openxmlformats.org/drawingml/2006/table">
            <a:tbl>
              <a:tblPr/>
              <a:tblGrid>
                <a:gridCol w="97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Mimi</a:t>
                      </a:r>
                    </a:p>
                  </a:txBody>
                  <a:tcPr marL="121888" marR="121888"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Jana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Acho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Lili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218">
            <a:extLst>
              <a:ext uri="{FF2B5EF4-FFF2-40B4-BE49-F238E27FC236}">
                <a16:creationId xmlns:a16="http://schemas.microsoft.com/office/drawing/2014/main" id="{191D6976-743B-4951-B519-FB270358AE9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62600" y="4667929"/>
          <a:ext cx="5073154" cy="419472"/>
        </p:xfrm>
        <a:graphic>
          <a:graphicData uri="http://schemas.openxmlformats.org/drawingml/2006/table">
            <a:tbl>
              <a:tblPr/>
              <a:tblGrid>
                <a:gridCol w="1040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28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59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boolean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b="1" dirty="0" smtClean="0">
                <a:solidFill>
                  <a:schemeClr val="bg1"/>
                </a:solidFill>
              </a:rPr>
              <a:t>dd</a:t>
            </a:r>
            <a:r>
              <a:rPr lang="en-US" dirty="0" smtClean="0"/>
              <a:t>(email, name, age, town)</a:t>
            </a:r>
          </a:p>
          <a:p>
            <a:pPr lvl="1"/>
            <a:r>
              <a:rPr lang="en-US" noProof="1" smtClean="0"/>
              <a:t>Create a </a:t>
            </a:r>
            <a:r>
              <a:rPr lang="en-US" b="1" noProof="1" smtClean="0">
                <a:solidFill>
                  <a:schemeClr val="bg1"/>
                </a:solidFill>
              </a:rPr>
              <a:t>Person</a:t>
            </a:r>
            <a:r>
              <a:rPr lang="en-US" noProof="1" smtClean="0"/>
              <a:t> object to hold </a:t>
            </a:r>
            <a:r>
              <a:rPr lang="en-US" b="1" noProof="1" smtClean="0">
                <a:solidFill>
                  <a:schemeClr val="bg1"/>
                </a:solidFill>
              </a:rPr>
              <a:t>{ </a:t>
            </a:r>
            <a:r>
              <a:rPr lang="en-US" b="1" i="1" noProof="1" smtClean="0">
                <a:solidFill>
                  <a:schemeClr val="bg1"/>
                </a:solidFill>
              </a:rPr>
              <a:t>email + name + age + town </a:t>
            </a:r>
            <a:r>
              <a:rPr lang="en-US" b="1" noProof="1" smtClean="0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noProof="1" smtClean="0"/>
              <a:t>Add the new person to </a:t>
            </a:r>
            <a:r>
              <a:rPr lang="en-US" b="1" noProof="1" smtClean="0">
                <a:solidFill>
                  <a:schemeClr val="bg1"/>
                </a:solidFill>
              </a:rPr>
              <a:t>all</a:t>
            </a:r>
            <a:r>
              <a:rPr lang="en-US" noProof="1" smtClean="0"/>
              <a:t> underlying data structures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Add Person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1BBE84-C8D4-430C-9028-68DED157BE1D}"/>
              </a:ext>
            </a:extLst>
          </p:cNvPr>
          <p:cNvSpPr txBox="1"/>
          <p:nvPr/>
        </p:nvSpPr>
        <p:spPr>
          <a:xfrm>
            <a:off x="4419601" y="4694369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Add</a:t>
            </a:r>
            <a:endParaRPr lang="en-GB" sz="28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63E88A-57F6-432F-846E-92022F4CDCEA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5190966" y="4955979"/>
            <a:ext cx="1438435" cy="4742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77A708-403E-4B4C-BAE9-891327C9BDAF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5190966" y="4343401"/>
            <a:ext cx="2403135" cy="6125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721" y="5030740"/>
            <a:ext cx="2231102" cy="12916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375" y="3741548"/>
            <a:ext cx="4275123" cy="190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5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Person </a:t>
            </a:r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en-US" b="1" dirty="0" smtClean="0">
                <a:solidFill>
                  <a:schemeClr val="bg1"/>
                </a:solidFill>
              </a:rPr>
              <a:t>ind(email</a:t>
            </a:r>
            <a:r>
              <a:rPr lang="en-US" dirty="0" smtClean="0"/>
              <a:t>)</a:t>
            </a:r>
            <a:endParaRPr lang="en-US" noProof="1" smtClean="0"/>
          </a:p>
          <a:p>
            <a:pPr lvl="1"/>
            <a:r>
              <a:rPr lang="en-US" noProof="1" smtClean="0"/>
              <a:t>Use a </a:t>
            </a:r>
            <a:r>
              <a:rPr lang="en-US" b="1" noProof="1" smtClean="0">
                <a:solidFill>
                  <a:schemeClr val="bg1"/>
                </a:solidFill>
              </a:rPr>
              <a:t>hash-table</a:t>
            </a:r>
            <a:r>
              <a:rPr lang="en-US" noProof="1" smtClean="0"/>
              <a:t> to map </a:t>
            </a:r>
            <a:r>
              <a:rPr lang="en-US" b="1" noProof="1" smtClean="0">
                <a:solidFill>
                  <a:schemeClr val="bg1"/>
                </a:solidFill>
              </a:rPr>
              <a:t>{ </a:t>
            </a:r>
            <a:r>
              <a:rPr lang="en-US" b="1" i="1" noProof="1" smtClean="0">
                <a:solidFill>
                  <a:schemeClr val="bg1"/>
                </a:solidFill>
              </a:rPr>
              <a:t>email </a:t>
            </a:r>
            <a:r>
              <a:rPr lang="en-US" b="1" i="1" noProof="1" smtClean="0">
                <a:solidFill>
                  <a:schemeClr val="bg1"/>
                </a:solidFill>
                <a:sym typeface="Wingdings" panose="05000000000000000000" pitchFamily="2" charset="2"/>
              </a:rPr>
              <a:t> person </a:t>
            </a:r>
            <a:r>
              <a:rPr lang="en-US" b="1" noProof="1" smtClean="0">
                <a:solidFill>
                  <a:schemeClr val="bg1"/>
                </a:solidFill>
                <a:sym typeface="Wingdings" panose="05000000000000000000" pitchFamily="2" charset="2"/>
              </a:rPr>
              <a:t>}</a:t>
            </a:r>
          </a:p>
          <a:p>
            <a:pPr lvl="1"/>
            <a:r>
              <a:rPr lang="en-US" noProof="1" smtClean="0"/>
              <a:t>Complexity – O(1)</a:t>
            </a:r>
          </a:p>
          <a:p>
            <a:endParaRPr lang="en-US" noProof="1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Find by Email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83" y="4491549"/>
            <a:ext cx="4275123" cy="190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8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bool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b="1" dirty="0" smtClean="0">
                <a:solidFill>
                  <a:schemeClr val="bg1"/>
                </a:solidFill>
              </a:rPr>
              <a:t>elete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bg1"/>
                </a:solidFill>
              </a:rPr>
              <a:t>email</a:t>
            </a:r>
            <a:r>
              <a:rPr lang="en-US" dirty="0" smtClean="0"/>
              <a:t>)</a:t>
            </a:r>
            <a:endParaRPr lang="en-US" noProof="1" smtClean="0"/>
          </a:p>
          <a:p>
            <a:pPr lvl="1"/>
            <a:r>
              <a:rPr lang="en-US" noProof="1" smtClean="0"/>
              <a:t>Find the person by email in the underlying </a:t>
            </a:r>
            <a:r>
              <a:rPr lang="en-US" b="1" noProof="1" smtClean="0">
                <a:solidFill>
                  <a:schemeClr val="bg1"/>
                </a:solidFill>
              </a:rPr>
              <a:t>hash-table</a:t>
            </a:r>
          </a:p>
          <a:p>
            <a:pPr lvl="1"/>
            <a:r>
              <a:rPr lang="en-US" noProof="1" smtClean="0"/>
              <a:t>Delete the person from </a:t>
            </a:r>
            <a:r>
              <a:rPr lang="en-US" b="1" noProof="1" smtClean="0">
                <a:solidFill>
                  <a:schemeClr val="bg1"/>
                </a:solidFill>
              </a:rPr>
              <a:t>all</a:t>
            </a:r>
            <a:r>
              <a:rPr lang="en-US" noProof="1" smtClean="0"/>
              <a:t> underlying data structures</a:t>
            </a:r>
          </a:p>
          <a:p>
            <a:pPr lvl="1"/>
            <a:r>
              <a:rPr lang="en-US" noProof="1" smtClean="0"/>
              <a:t>Complexity – O(log n)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Delete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1677B-7016-4B4D-9A03-48C3C33D6F17}"/>
              </a:ext>
            </a:extLst>
          </p:cNvPr>
          <p:cNvSpPr txBox="1"/>
          <p:nvPr/>
        </p:nvSpPr>
        <p:spPr>
          <a:xfrm>
            <a:off x="4419600" y="4765879"/>
            <a:ext cx="1135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Delete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A20950-A325-4B80-A76D-1FFB980CF69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555488" y="5027489"/>
            <a:ext cx="1531112" cy="473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AC98B8-970F-4327-9A84-A5C889EFF59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555489" y="4191001"/>
            <a:ext cx="2273075" cy="8364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493" y="3656424"/>
            <a:ext cx="4275123" cy="190564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721" y="5030740"/>
            <a:ext cx="2231102" cy="1291690"/>
          </a:xfrm>
          <a:prstGeom prst="rect">
            <a:avLst/>
          </a:prstGeom>
        </p:spPr>
      </p:pic>
      <p:sp>
        <p:nvSpPr>
          <p:cNvPr id="18" name="Multiplication Sign 15">
            <a:extLst>
              <a:ext uri="{FF2B5EF4-FFF2-40B4-BE49-F238E27FC236}">
                <a16:creationId xmlns:a16="http://schemas.microsoft.com/office/drawing/2014/main" id="{3B19B9D8-BD41-456D-8835-CACA38B0E514}"/>
              </a:ext>
            </a:extLst>
          </p:cNvPr>
          <p:cNvSpPr/>
          <p:nvPr/>
        </p:nvSpPr>
        <p:spPr>
          <a:xfrm>
            <a:off x="8049625" y="5456392"/>
            <a:ext cx="533400" cy="440386"/>
          </a:xfrm>
          <a:prstGeom prst="mathMultiply">
            <a:avLst>
              <a:gd name="adj1" fmla="val 88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Multiplication Sign 15">
            <a:extLst>
              <a:ext uri="{FF2B5EF4-FFF2-40B4-BE49-F238E27FC236}">
                <a16:creationId xmlns:a16="http://schemas.microsoft.com/office/drawing/2014/main" id="{3B19B9D8-BD41-456D-8835-CACA38B0E514}"/>
              </a:ext>
            </a:extLst>
          </p:cNvPr>
          <p:cNvSpPr/>
          <p:nvPr/>
        </p:nvSpPr>
        <p:spPr>
          <a:xfrm>
            <a:off x="10252350" y="3970808"/>
            <a:ext cx="533400" cy="440386"/>
          </a:xfrm>
          <a:prstGeom prst="mathMultiply">
            <a:avLst>
              <a:gd name="adj1" fmla="val 88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72790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 smtClean="0"/>
              <a:t>Iterator&lt;Person&gt; </a:t>
            </a:r>
            <a:r>
              <a:rPr lang="en-US" b="1" noProof="1" smtClean="0">
                <a:solidFill>
                  <a:schemeClr val="bg1"/>
                </a:solidFill>
              </a:rPr>
              <a:t>findAll</a:t>
            </a:r>
            <a:r>
              <a:rPr lang="en-US" noProof="1" smtClean="0"/>
              <a:t>(email_domain)</a:t>
            </a:r>
            <a:endParaRPr lang="bg-BG" noProof="1" smtClean="0"/>
          </a:p>
          <a:p>
            <a:pPr lvl="1"/>
            <a:r>
              <a:rPr lang="en-US" noProof="1" smtClean="0"/>
              <a:t>Use a </a:t>
            </a:r>
            <a:r>
              <a:rPr lang="en-US" b="1" noProof="1" smtClean="0">
                <a:solidFill>
                  <a:schemeClr val="bg1"/>
                </a:solidFill>
              </a:rPr>
              <a:t>hash-table</a:t>
            </a:r>
            <a:r>
              <a:rPr lang="en-US" noProof="1" smtClean="0"/>
              <a:t> to map {</a:t>
            </a:r>
            <a:r>
              <a:rPr lang="en-US" b="1" i="1" noProof="1" smtClean="0">
                <a:solidFill>
                  <a:schemeClr val="bg1"/>
                </a:solidFill>
              </a:rPr>
              <a:t>email_domain </a:t>
            </a:r>
            <a:r>
              <a:rPr lang="en-US" b="1" i="1" noProof="1" smtClean="0">
                <a:solidFill>
                  <a:schemeClr val="bg1"/>
                </a:solidFill>
                <a:sym typeface="Wingdings" panose="05000000000000000000" pitchFamily="2" charset="2"/>
              </a:rPr>
              <a:t> SortedSet&lt;Person&gt;</a:t>
            </a:r>
            <a:r>
              <a:rPr lang="en-US" noProof="1" smtClean="0">
                <a:sym typeface="Wingdings" panose="05000000000000000000" pitchFamily="2" charset="2"/>
              </a:rPr>
              <a:t>}</a:t>
            </a:r>
            <a:endParaRPr lang="bg-BG" noProof="1" smtClean="0">
              <a:sym typeface="Wingdings" panose="05000000000000000000" pitchFamily="2" charset="2"/>
            </a:endParaRPr>
          </a:p>
          <a:p>
            <a:pPr lvl="1"/>
            <a:r>
              <a:rPr lang="en-US" noProof="1" smtClean="0">
                <a:sym typeface="Wingdings" panose="05000000000000000000" pitchFamily="2" charset="2"/>
              </a:rPr>
              <a:t>Get email_domain by the email when adding persons</a:t>
            </a:r>
            <a:endParaRPr lang="bg-BG" noProof="1" smtClean="0">
              <a:sym typeface="Wingdings" panose="05000000000000000000" pitchFamily="2" charset="2"/>
            </a:endParaRPr>
          </a:p>
          <a:p>
            <a:pPr lvl="1"/>
            <a:r>
              <a:rPr lang="en-US" noProof="1" smtClean="0">
                <a:sym typeface="Wingdings" panose="05000000000000000000" pitchFamily="2" charset="2"/>
              </a:rPr>
              <a:t>Complexity – O(1)</a:t>
            </a:r>
            <a:endParaRPr lang="en-US" noProof="1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Find by Domain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17" name="Group 194">
            <a:extLst>
              <a:ext uri="{FF2B5EF4-FFF2-40B4-BE49-F238E27FC236}">
                <a16:creationId xmlns:a16="http://schemas.microsoft.com/office/drawing/2014/main" id="{7AA534A5-91C1-40AF-B777-5A0E4E1A3E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542" y="4298712"/>
          <a:ext cx="2007532" cy="1905000"/>
        </p:xfrm>
        <a:graphic>
          <a:graphicData uri="http://schemas.openxmlformats.org/drawingml/2006/table">
            <a:tbl>
              <a:tblPr/>
              <a:tblGrid>
                <a:gridCol w="2007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0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abv.bg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579806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gmail.com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1474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hotmail.com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10680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516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1F7CFA-783C-4136-8C3F-C823B7A8457F}"/>
              </a:ext>
            </a:extLst>
          </p:cNvPr>
          <p:cNvCxnSpPr>
            <a:cxnSpLocks/>
          </p:cNvCxnSpPr>
          <p:nvPr/>
        </p:nvCxnSpPr>
        <p:spPr>
          <a:xfrm>
            <a:off x="2971800" y="5263847"/>
            <a:ext cx="5711996" cy="793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F1D3328-8717-4421-B70C-EF82B554E411}"/>
              </a:ext>
            </a:extLst>
          </p:cNvPr>
          <p:cNvCxnSpPr>
            <a:cxnSpLocks/>
          </p:cNvCxnSpPr>
          <p:nvPr/>
        </p:nvCxnSpPr>
        <p:spPr>
          <a:xfrm flipV="1">
            <a:off x="2971800" y="4198760"/>
            <a:ext cx="2244154" cy="2970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14CFF-08FF-4480-AB86-A468B45DF44F}"/>
              </a:ext>
            </a:extLst>
          </p:cNvPr>
          <p:cNvCxnSpPr>
            <a:cxnSpLocks/>
          </p:cNvCxnSpPr>
          <p:nvPr/>
        </p:nvCxnSpPr>
        <p:spPr>
          <a:xfrm>
            <a:off x="2971800" y="5623199"/>
            <a:ext cx="2565560" cy="5000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54" y="3577691"/>
            <a:ext cx="2490799" cy="14420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777" y="5554921"/>
            <a:ext cx="1908323" cy="1104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525" y="4584576"/>
            <a:ext cx="3130887" cy="181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4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499977" y="1179964"/>
            <a:ext cx="2834508" cy="3091928"/>
            <a:chOff x="4411486" y="1081643"/>
            <a:chExt cx="2834508" cy="30919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1866438-50C1-4B8C-9164-03CCC8EF6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6013" y="1081643"/>
              <a:ext cx="1833716" cy="101373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56C4C1-A590-4F33-9FA5-2EAF64B37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411486" y="2239245"/>
              <a:ext cx="1251895" cy="68721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D822597-EC30-43A8-A3FD-72FA3583F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6013" y="3328220"/>
              <a:ext cx="1484121" cy="84535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6B8A7F-49E1-470F-AB46-55A539C81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6000" y="2324160"/>
              <a:ext cx="1149994" cy="775277"/>
            </a:xfrm>
            <a:prstGeom prst="rect">
              <a:avLst/>
            </a:prstGeom>
          </p:spPr>
        </p:pic>
      </p:grp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Choosing the Right DS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Lists vs. Hash Tables vs. Balanced </a:t>
            </a:r>
            <a:r>
              <a:rPr lang="en-US" dirty="0" smtClean="0"/>
              <a:t>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33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noProof="1" smtClean="0"/>
              <a:t>Iterator&lt;Person&gt; </a:t>
            </a:r>
            <a:r>
              <a:rPr lang="en-US" b="1" noProof="1" smtClean="0">
                <a:solidFill>
                  <a:schemeClr val="bg1"/>
                </a:solidFill>
              </a:rPr>
              <a:t>findAll</a:t>
            </a:r>
            <a:r>
              <a:rPr lang="en-US" noProof="1" smtClean="0"/>
              <a:t>(name, town)</a:t>
            </a:r>
            <a:endParaRPr lang="bg-BG" noProof="1" smtClean="0"/>
          </a:p>
          <a:p>
            <a:pPr lvl="1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Combine the keys </a:t>
            </a:r>
            <a:r>
              <a:rPr lang="en-US" noProof="1" smtClean="0"/>
              <a:t>{</a:t>
            </a:r>
            <a:r>
              <a:rPr lang="en-US" i="1" noProof="1" smtClean="0"/>
              <a:t>name + town</a:t>
            </a:r>
            <a:r>
              <a:rPr lang="en-US" noProof="1" smtClean="0"/>
              <a:t>} into a single string name_town</a:t>
            </a:r>
            <a:endParaRPr lang="bg-BG" noProof="1" smtClean="0"/>
          </a:p>
          <a:p>
            <a:pPr lvl="1">
              <a:buClr>
                <a:schemeClr val="tx1"/>
              </a:buClr>
            </a:pPr>
            <a:r>
              <a:rPr lang="en-US" noProof="1" smtClean="0"/>
              <a:t>Use a </a:t>
            </a:r>
            <a:r>
              <a:rPr lang="en-US" b="1" noProof="1" smtClean="0">
                <a:solidFill>
                  <a:schemeClr val="bg1"/>
                </a:solidFill>
              </a:rPr>
              <a:t>hash-table</a:t>
            </a:r>
            <a:r>
              <a:rPr lang="en-US" noProof="1" smtClean="0"/>
              <a:t> to map {</a:t>
            </a:r>
            <a:r>
              <a:rPr lang="en-US" b="1" i="1" noProof="1" smtClean="0">
                <a:solidFill>
                  <a:schemeClr val="bg1"/>
                </a:solidFill>
              </a:rPr>
              <a:t>name_town </a:t>
            </a:r>
            <a:r>
              <a:rPr lang="en-US" b="1" i="1" noProof="1" smtClean="0">
                <a:solidFill>
                  <a:schemeClr val="bg1"/>
                </a:solidFill>
                <a:sym typeface="Wingdings" panose="05000000000000000000" pitchFamily="2" charset="2"/>
              </a:rPr>
              <a:t> SortedSet&lt;Person&gt;</a:t>
            </a:r>
            <a:r>
              <a:rPr lang="en-US" noProof="1" smtClean="0">
                <a:sym typeface="Wingdings" panose="05000000000000000000" pitchFamily="2" charset="2"/>
              </a:rPr>
              <a:t>}</a:t>
            </a:r>
            <a:endParaRPr lang="bg-BG" noProof="1" smtClean="0">
              <a:sym typeface="Wingdings" panose="05000000000000000000" pitchFamily="2" charset="2"/>
            </a:endParaRPr>
          </a:p>
          <a:p>
            <a:pPr lvl="1">
              <a:buClr>
                <a:schemeClr val="tx1"/>
              </a:buClr>
            </a:pPr>
            <a:r>
              <a:rPr lang="en-US" noProof="1" smtClean="0">
                <a:sym typeface="Wingdings" panose="05000000000000000000" pitchFamily="2" charset="2"/>
              </a:rPr>
              <a:t>Complexity – O(1)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Find by Name + Town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22" name="Group 194">
            <a:extLst>
              <a:ext uri="{FF2B5EF4-FFF2-40B4-BE49-F238E27FC236}">
                <a16:creationId xmlns:a16="http://schemas.microsoft.com/office/drawing/2014/main" id="{7AA534A5-91C1-40AF-B777-5A0E4E1A3E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542" y="4298712"/>
          <a:ext cx="2007532" cy="1905000"/>
        </p:xfrm>
        <a:graphic>
          <a:graphicData uri="http://schemas.openxmlformats.org/drawingml/2006/table">
            <a:tbl>
              <a:tblPr/>
              <a:tblGrid>
                <a:gridCol w="2007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0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Pesho VT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579806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Mimi SF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1474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Jana PLD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10680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5163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1F7CFA-783C-4136-8C3F-C823B7A8457F}"/>
              </a:ext>
            </a:extLst>
          </p:cNvPr>
          <p:cNvCxnSpPr>
            <a:cxnSpLocks/>
          </p:cNvCxnSpPr>
          <p:nvPr/>
        </p:nvCxnSpPr>
        <p:spPr>
          <a:xfrm>
            <a:off x="2971800" y="5263847"/>
            <a:ext cx="5711996" cy="793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1D3328-8717-4421-B70C-EF82B554E411}"/>
              </a:ext>
            </a:extLst>
          </p:cNvPr>
          <p:cNvCxnSpPr>
            <a:cxnSpLocks/>
          </p:cNvCxnSpPr>
          <p:nvPr/>
        </p:nvCxnSpPr>
        <p:spPr>
          <a:xfrm flipV="1">
            <a:off x="2971800" y="4198760"/>
            <a:ext cx="2244154" cy="2970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314CFF-08FF-4480-AB86-A468B45DF44F}"/>
              </a:ext>
            </a:extLst>
          </p:cNvPr>
          <p:cNvCxnSpPr>
            <a:cxnSpLocks/>
          </p:cNvCxnSpPr>
          <p:nvPr/>
        </p:nvCxnSpPr>
        <p:spPr>
          <a:xfrm>
            <a:off x="2971800" y="5623199"/>
            <a:ext cx="2565560" cy="5000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54" y="3577691"/>
            <a:ext cx="2490799" cy="144204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777" y="5554921"/>
            <a:ext cx="1908323" cy="110481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525" y="4584576"/>
            <a:ext cx="3130887" cy="181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6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Iterator&lt;Person</a:t>
            </a:r>
            <a:r>
              <a:rPr lang="en-US" noProof="1" smtClean="0"/>
              <a:t>&gt; </a:t>
            </a:r>
            <a:r>
              <a:rPr lang="en-US" b="1" noProof="1" smtClean="0">
                <a:solidFill>
                  <a:schemeClr val="bg1"/>
                </a:solidFill>
              </a:rPr>
              <a:t>findAll</a:t>
            </a:r>
            <a:r>
              <a:rPr lang="en-US" noProof="1" smtClean="0"/>
              <a:t>(</a:t>
            </a:r>
            <a:r>
              <a:rPr lang="en-US" i="1" noProof="1" smtClean="0"/>
              <a:t>start_age, end_age</a:t>
            </a:r>
            <a:r>
              <a:rPr lang="en-US" noProof="1" smtClean="0"/>
              <a:t>)</a:t>
            </a:r>
          </a:p>
          <a:p>
            <a:pPr lvl="1"/>
            <a:r>
              <a:rPr lang="en-US" noProof="1" smtClean="0"/>
              <a:t>Use a </a:t>
            </a:r>
            <a:r>
              <a:rPr lang="en-US" b="1" noProof="1" smtClean="0">
                <a:solidFill>
                  <a:schemeClr val="bg1"/>
                </a:solidFill>
              </a:rPr>
              <a:t>balanced search tree </a:t>
            </a:r>
            <a:r>
              <a:rPr lang="en-US" noProof="1" smtClean="0"/>
              <a:t>to keep all persons ordered by age:</a:t>
            </a:r>
          </a:p>
          <a:p>
            <a:pPr lvl="2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TreeMap&lt;Integer, TreeSet&lt;Person&gt;&gt;</a:t>
            </a:r>
          </a:p>
          <a:p>
            <a:pPr lvl="1"/>
            <a:r>
              <a:rPr lang="en-US" noProof="1" smtClean="0"/>
              <a:t>Use the </a:t>
            </a:r>
            <a:r>
              <a:rPr lang="en-US" b="1" noProof="1">
                <a:solidFill>
                  <a:schemeClr val="bg1"/>
                </a:solidFill>
              </a:rPr>
              <a:t>r</a:t>
            </a:r>
            <a:r>
              <a:rPr lang="en-US" b="1" noProof="1" smtClean="0">
                <a:solidFill>
                  <a:schemeClr val="bg1"/>
                </a:solidFill>
              </a:rPr>
              <a:t>ange</a:t>
            </a:r>
            <a:r>
              <a:rPr lang="en-US" i="1" noProof="1" smtClean="0"/>
              <a:t>(start_age, end_age</a:t>
            </a:r>
            <a:r>
              <a:rPr lang="en-US" noProof="1" smtClean="0"/>
              <a:t>) operation in the tree</a:t>
            </a:r>
          </a:p>
          <a:p>
            <a:pPr lvl="1"/>
            <a:r>
              <a:rPr lang="en-US" noProof="1" smtClean="0"/>
              <a:t>Complexity – O(log n)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Collection of People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824384" y="4048791"/>
            <a:ext cx="7961415" cy="2348400"/>
            <a:chOff x="2824384" y="4048791"/>
            <a:chExt cx="7961415" cy="2348400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421E30A-0768-4080-950C-D59B0C5275E5}"/>
                </a:ext>
              </a:extLst>
            </p:cNvPr>
            <p:cNvGrpSpPr/>
            <p:nvPr/>
          </p:nvGrpSpPr>
          <p:grpSpPr>
            <a:xfrm>
              <a:off x="2824384" y="4145895"/>
              <a:ext cx="7961415" cy="2251296"/>
              <a:chOff x="2784695" y="4317141"/>
              <a:chExt cx="7961415" cy="2251296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1B2F0EA-26AE-4DFC-8250-9A56C9733A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60560" y="4369167"/>
                <a:ext cx="2662852" cy="61558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1D3E99A-1BE2-4FF3-974F-4210585D4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0560" y="5501802"/>
                <a:ext cx="2739052" cy="68044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77B8500-9949-415E-BE36-A63A4C96DCE9}"/>
                  </a:ext>
                </a:extLst>
              </p:cNvPr>
              <p:cNvCxnSpPr>
                <a:cxnSpLocks/>
                <a:stCxn id="36" idx="1"/>
                <a:endCxn id="82" idx="0"/>
              </p:cNvCxnSpPr>
              <p:nvPr/>
            </p:nvCxnSpPr>
            <p:spPr>
              <a:xfrm flipH="1" flipV="1">
                <a:off x="3279995" y="5577837"/>
                <a:ext cx="1525344" cy="12059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4C9A046-2873-46F6-AC33-E82F112651DC}"/>
                  </a:ext>
                </a:extLst>
              </p:cNvPr>
              <p:cNvCxnSpPr>
                <a:cxnSpLocks/>
                <a:stCxn id="42" idx="5"/>
                <a:endCxn id="82" idx="4"/>
              </p:cNvCxnSpPr>
              <p:nvPr/>
            </p:nvCxnSpPr>
            <p:spPr>
              <a:xfrm flipH="1">
                <a:off x="3279995" y="6127894"/>
                <a:ext cx="1630973" cy="44054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412FC1F-6F28-492B-B007-9FA6070B5873}"/>
                  </a:ext>
                </a:extLst>
              </p:cNvPr>
              <p:cNvSpPr/>
              <p:nvPr/>
            </p:nvSpPr>
            <p:spPr>
              <a:xfrm>
                <a:off x="8844179" y="4317141"/>
                <a:ext cx="1901931" cy="1901931"/>
              </a:xfrm>
              <a:prstGeom prst="ellipse">
                <a:avLst/>
              </a:prstGeom>
              <a:solidFill>
                <a:srgbClr val="E8EB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AD683E-3706-4377-9006-1271784BA0B5}"/>
                  </a:ext>
                </a:extLst>
              </p:cNvPr>
              <p:cNvSpPr/>
              <p:nvPr/>
            </p:nvSpPr>
            <p:spPr>
              <a:xfrm>
                <a:off x="2784695" y="5577837"/>
                <a:ext cx="990600" cy="990600"/>
              </a:xfrm>
              <a:prstGeom prst="ellipse">
                <a:avLst/>
              </a:prstGeom>
              <a:solidFill>
                <a:srgbClr val="E8EB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5696" y="4472217"/>
              <a:ext cx="1758274" cy="101794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2819" y="5658938"/>
              <a:ext cx="839291" cy="485905"/>
            </a:xfrm>
            <a:prstGeom prst="rect">
              <a:avLst/>
            </a:prstGeom>
          </p:spPr>
        </p:pic>
        <p:grpSp>
          <p:nvGrpSpPr>
            <p:cNvPr id="32" name="Group 31"/>
            <p:cNvGrpSpPr/>
            <p:nvPr/>
          </p:nvGrpSpPr>
          <p:grpSpPr>
            <a:xfrm>
              <a:off x="4454414" y="4048791"/>
              <a:ext cx="2742331" cy="1999035"/>
              <a:chOff x="6671309" y="1617201"/>
              <a:chExt cx="3855851" cy="2923786"/>
            </a:xfrm>
          </p:grpSpPr>
          <p:sp>
            <p:nvSpPr>
              <p:cNvPr id="33" name="Line 11"/>
              <p:cNvSpPr>
                <a:spLocks noChangeShapeType="1"/>
              </p:cNvSpPr>
              <p:nvPr/>
            </p:nvSpPr>
            <p:spPr bwMode="auto">
              <a:xfrm flipH="1">
                <a:off x="8142152" y="2216296"/>
                <a:ext cx="489750" cy="511684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Line 12"/>
              <p:cNvSpPr>
                <a:spLocks noChangeShapeType="1"/>
              </p:cNvSpPr>
              <p:nvPr/>
            </p:nvSpPr>
            <p:spPr bwMode="auto">
              <a:xfrm flipH="1">
                <a:off x="7220532" y="3324686"/>
                <a:ext cx="409607" cy="454812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" name="Line 13"/>
              <p:cNvSpPr>
                <a:spLocks noChangeShapeType="1"/>
              </p:cNvSpPr>
              <p:nvPr/>
            </p:nvSpPr>
            <p:spPr bwMode="auto">
              <a:xfrm>
                <a:off x="8142153" y="3334075"/>
                <a:ext cx="448886" cy="534625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Line 15"/>
              <p:cNvSpPr>
                <a:spLocks noChangeShapeType="1"/>
              </p:cNvSpPr>
              <p:nvPr/>
            </p:nvSpPr>
            <p:spPr bwMode="auto">
              <a:xfrm>
                <a:off x="9323045" y="2216297"/>
                <a:ext cx="547205" cy="565591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" name="Oval 4"/>
              <p:cNvSpPr>
                <a:spLocks noChangeArrowheads="1"/>
              </p:cNvSpPr>
              <p:nvPr/>
            </p:nvSpPr>
            <p:spPr bwMode="auto">
              <a:xfrm>
                <a:off x="8562492" y="1617201"/>
                <a:ext cx="817455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 smtClean="0">
                    <a:latin typeface="Consolas" pitchFamily="49" charset="0"/>
                    <a:cs typeface="Consolas" pitchFamily="49" charset="0"/>
                  </a:rPr>
                  <a:t>17</a:t>
                </a:r>
                <a:endParaRPr lang="en-US" sz="24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709705" y="2710884"/>
                <a:ext cx="817455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 smtClean="0">
                    <a:latin typeface="Consolas" pitchFamily="49" charset="0"/>
                    <a:cs typeface="Consolas" pitchFamily="49" charset="0"/>
                  </a:rPr>
                  <a:t>19</a:t>
                </a:r>
                <a:endParaRPr lang="en-US" sz="24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" name="Oval 7"/>
              <p:cNvSpPr>
                <a:spLocks noChangeArrowheads="1"/>
              </p:cNvSpPr>
              <p:nvPr/>
            </p:nvSpPr>
            <p:spPr bwMode="auto">
              <a:xfrm>
                <a:off x="7471156" y="2647083"/>
                <a:ext cx="817455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 smtClean="0">
                    <a:latin typeface="Consolas" pitchFamily="49" charset="0"/>
                    <a:cs typeface="Consolas" pitchFamily="49" charset="0"/>
                  </a:rPr>
                  <a:t>9</a:t>
                </a:r>
                <a:endParaRPr lang="en-US" sz="24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Oval 8"/>
              <p:cNvSpPr>
                <a:spLocks noChangeArrowheads="1"/>
              </p:cNvSpPr>
              <p:nvPr/>
            </p:nvSpPr>
            <p:spPr bwMode="auto">
              <a:xfrm>
                <a:off x="6671309" y="3757658"/>
                <a:ext cx="817455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 smtClean="0">
                    <a:latin typeface="Consolas" pitchFamily="49" charset="0"/>
                    <a:cs typeface="Consolas" pitchFamily="49" charset="0"/>
                  </a:rPr>
                  <a:t>12</a:t>
                </a:r>
                <a:endParaRPr lang="en-US" sz="24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Oval 9"/>
              <p:cNvSpPr>
                <a:spLocks noChangeArrowheads="1"/>
              </p:cNvSpPr>
              <p:nvPr/>
            </p:nvSpPr>
            <p:spPr bwMode="auto">
              <a:xfrm>
                <a:off x="8418649" y="3779498"/>
                <a:ext cx="815508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en-US" sz="2400" b="1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32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noProof="1"/>
              <a:t>Iterator&lt;Person</a:t>
            </a:r>
            <a:r>
              <a:rPr lang="en-US" noProof="1" smtClean="0"/>
              <a:t>&gt; </a:t>
            </a:r>
            <a:r>
              <a:rPr lang="en-US" b="1" noProof="1" smtClean="0">
                <a:solidFill>
                  <a:schemeClr val="bg1"/>
                </a:solidFill>
              </a:rPr>
              <a:t>findAll</a:t>
            </a:r>
            <a:r>
              <a:rPr lang="en-US" noProof="1" smtClean="0"/>
              <a:t>(start_age, end_age, town)</a:t>
            </a:r>
          </a:p>
          <a:p>
            <a:pPr>
              <a:buClr>
                <a:schemeClr val="tx1"/>
              </a:buClr>
            </a:pPr>
            <a:r>
              <a:rPr lang="en-US" noProof="1" smtClean="0"/>
              <a:t>Use a </a:t>
            </a:r>
            <a:r>
              <a:rPr lang="en-US" b="1" noProof="1" smtClean="0">
                <a:solidFill>
                  <a:schemeClr val="bg1"/>
                </a:solidFill>
              </a:rPr>
              <a:t>hash-table</a:t>
            </a:r>
            <a:r>
              <a:rPr lang="en-US" noProof="1" smtClean="0"/>
              <a:t> to map {</a:t>
            </a:r>
            <a:r>
              <a:rPr lang="en-US" b="1" i="1" noProof="1" smtClean="0">
                <a:solidFill>
                  <a:schemeClr val="bg1"/>
                </a:solidFill>
              </a:rPr>
              <a:t>town </a:t>
            </a:r>
            <a:r>
              <a:rPr lang="en-US" b="1" i="1" noProof="1" smtClean="0">
                <a:solidFill>
                  <a:schemeClr val="bg1"/>
                </a:solidFill>
                <a:sym typeface="Wingdings" panose="05000000000000000000" pitchFamily="2" charset="2"/>
              </a:rPr>
              <a:t> people by ages</a:t>
            </a:r>
            <a:r>
              <a:rPr lang="en-US" noProof="1" smtClean="0">
                <a:sym typeface="Wingdings" panose="05000000000000000000" pitchFamily="2" charset="2"/>
              </a:rPr>
              <a:t>}</a:t>
            </a:r>
          </a:p>
          <a:p>
            <a:pPr lvl="1">
              <a:buClr>
                <a:schemeClr val="tx1"/>
              </a:buClr>
            </a:pPr>
            <a:r>
              <a:rPr lang="en-US" noProof="1" smtClean="0"/>
              <a:t>People</a:t>
            </a:r>
            <a:r>
              <a:rPr lang="en-US" noProof="1">
                <a:sym typeface="Wingdings" panose="05000000000000000000" pitchFamily="2" charset="2"/>
              </a:rPr>
              <a:t> </a:t>
            </a:r>
            <a:r>
              <a:rPr lang="en-US" noProof="1" smtClean="0">
                <a:sym typeface="Wingdings" panose="05000000000000000000" pitchFamily="2" charset="2"/>
              </a:rPr>
              <a:t>by ages can be stored as </a:t>
            </a:r>
            <a:r>
              <a:rPr lang="en-US" b="1" noProof="1" smtClean="0">
                <a:solidFill>
                  <a:schemeClr val="bg1"/>
                </a:solidFill>
                <a:sym typeface="Wingdings" panose="05000000000000000000" pitchFamily="2" charset="2"/>
              </a:rPr>
              <a:t>balanced search tree</a:t>
            </a:r>
            <a:r>
              <a:rPr lang="en-US" noProof="1" smtClean="0">
                <a:sym typeface="Wingdings" panose="05000000000000000000" pitchFamily="2" charset="2"/>
              </a:rPr>
              <a:t>:</a:t>
            </a:r>
          </a:p>
          <a:p>
            <a:pPr lvl="2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TreeMap&lt;Integer, SortedSet&lt;Person&gt;&gt;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Collection of </a:t>
            </a:r>
            <a:r>
              <a:rPr lang="en-US" dirty="0"/>
              <a:t>People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8" name="Group 194">
            <a:extLst>
              <a:ext uri="{FF2B5EF4-FFF2-40B4-BE49-F238E27FC236}">
                <a16:creationId xmlns:a16="http://schemas.microsoft.com/office/drawing/2014/main" id="{40DD5EB6-8F27-4877-994B-26139AA37B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06325" y="4272347"/>
          <a:ext cx="1368788" cy="1905000"/>
        </p:xfrm>
        <a:graphic>
          <a:graphicData uri="http://schemas.openxmlformats.org/drawingml/2006/table">
            <a:tbl>
              <a:tblPr/>
              <a:tblGrid>
                <a:gridCol w="136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VT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579806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SF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1474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10680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PLD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516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E53C40-C2C4-4744-BBDB-D98439392B7B}"/>
              </a:ext>
            </a:extLst>
          </p:cNvPr>
          <p:cNvCxnSpPr>
            <a:cxnSpLocks/>
          </p:cNvCxnSpPr>
          <p:nvPr/>
        </p:nvCxnSpPr>
        <p:spPr>
          <a:xfrm flipV="1">
            <a:off x="2614222" y="4139110"/>
            <a:ext cx="4630780" cy="2882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28DB2A-8A61-4D85-A331-B35E433D43E9}"/>
              </a:ext>
            </a:extLst>
          </p:cNvPr>
          <p:cNvCxnSpPr>
            <a:cxnSpLocks/>
          </p:cNvCxnSpPr>
          <p:nvPr/>
        </p:nvCxnSpPr>
        <p:spPr>
          <a:xfrm>
            <a:off x="2562513" y="5236895"/>
            <a:ext cx="3568961" cy="811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C0AE67-134B-4F03-B458-438B66FAD210}"/>
              </a:ext>
            </a:extLst>
          </p:cNvPr>
          <p:cNvCxnSpPr>
            <a:cxnSpLocks/>
          </p:cNvCxnSpPr>
          <p:nvPr/>
        </p:nvCxnSpPr>
        <p:spPr>
          <a:xfrm>
            <a:off x="2633982" y="5980250"/>
            <a:ext cx="428823" cy="2661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5667948" y="4007276"/>
            <a:ext cx="5248656" cy="1527048"/>
            <a:chOff x="2824384" y="4048791"/>
            <a:chExt cx="7961415" cy="2348400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421E30A-0768-4080-950C-D59B0C5275E5}"/>
                </a:ext>
              </a:extLst>
            </p:cNvPr>
            <p:cNvGrpSpPr/>
            <p:nvPr/>
          </p:nvGrpSpPr>
          <p:grpSpPr>
            <a:xfrm>
              <a:off x="2824384" y="4145895"/>
              <a:ext cx="7961415" cy="2251296"/>
              <a:chOff x="2784695" y="4317141"/>
              <a:chExt cx="7961415" cy="2251296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1B2F0EA-26AE-4DFC-8250-9A56C9733A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60560" y="4369167"/>
                <a:ext cx="2662852" cy="61558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1D3E99A-1BE2-4FF3-974F-4210585D4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0560" y="5501802"/>
                <a:ext cx="2739052" cy="68044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77B8500-9949-415E-BE36-A63A4C96DCE9}"/>
                  </a:ext>
                </a:extLst>
              </p:cNvPr>
              <p:cNvCxnSpPr>
                <a:cxnSpLocks/>
                <a:stCxn id="85" idx="1"/>
                <a:endCxn id="98" idx="0"/>
              </p:cNvCxnSpPr>
              <p:nvPr/>
            </p:nvCxnSpPr>
            <p:spPr>
              <a:xfrm flipH="1" flipV="1">
                <a:off x="3279995" y="5577837"/>
                <a:ext cx="1525344" cy="12059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4C9A046-2873-46F6-AC33-E82F112651DC}"/>
                  </a:ext>
                </a:extLst>
              </p:cNvPr>
              <p:cNvCxnSpPr>
                <a:cxnSpLocks/>
                <a:stCxn id="91" idx="5"/>
                <a:endCxn id="98" idx="4"/>
              </p:cNvCxnSpPr>
              <p:nvPr/>
            </p:nvCxnSpPr>
            <p:spPr>
              <a:xfrm flipH="1">
                <a:off x="3279995" y="6127894"/>
                <a:ext cx="1630973" cy="44054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412FC1F-6F28-492B-B007-9FA6070B5873}"/>
                  </a:ext>
                </a:extLst>
              </p:cNvPr>
              <p:cNvSpPr/>
              <p:nvPr/>
            </p:nvSpPr>
            <p:spPr>
              <a:xfrm>
                <a:off x="8844179" y="4317141"/>
                <a:ext cx="1901931" cy="1901931"/>
              </a:xfrm>
              <a:prstGeom prst="ellipse">
                <a:avLst/>
              </a:prstGeom>
              <a:solidFill>
                <a:srgbClr val="E8EB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B4AD683E-3706-4377-9006-1271784BA0B5}"/>
                  </a:ext>
                </a:extLst>
              </p:cNvPr>
              <p:cNvSpPr/>
              <p:nvPr/>
            </p:nvSpPr>
            <p:spPr>
              <a:xfrm>
                <a:off x="2784695" y="5577837"/>
                <a:ext cx="990600" cy="990600"/>
              </a:xfrm>
              <a:prstGeom prst="ellipse">
                <a:avLst/>
              </a:prstGeom>
              <a:solidFill>
                <a:srgbClr val="E8EB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5696" y="4472217"/>
              <a:ext cx="1758274" cy="1017948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2819" y="5658938"/>
              <a:ext cx="839291" cy="485905"/>
            </a:xfrm>
            <a:prstGeom prst="rect">
              <a:avLst/>
            </a:prstGeom>
          </p:spPr>
        </p:pic>
        <p:grpSp>
          <p:nvGrpSpPr>
            <p:cNvPr id="83" name="Group 82"/>
            <p:cNvGrpSpPr/>
            <p:nvPr/>
          </p:nvGrpSpPr>
          <p:grpSpPr>
            <a:xfrm>
              <a:off x="4454414" y="4048791"/>
              <a:ext cx="2742331" cy="1999035"/>
              <a:chOff x="6671309" y="1617201"/>
              <a:chExt cx="3855851" cy="2923786"/>
            </a:xfrm>
          </p:grpSpPr>
          <p:sp>
            <p:nvSpPr>
              <p:cNvPr id="84" name="Line 11"/>
              <p:cNvSpPr>
                <a:spLocks noChangeShapeType="1"/>
              </p:cNvSpPr>
              <p:nvPr/>
            </p:nvSpPr>
            <p:spPr bwMode="auto">
              <a:xfrm flipH="1">
                <a:off x="8142152" y="2216296"/>
                <a:ext cx="489750" cy="511684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5" name="Line 12"/>
              <p:cNvSpPr>
                <a:spLocks noChangeShapeType="1"/>
              </p:cNvSpPr>
              <p:nvPr/>
            </p:nvSpPr>
            <p:spPr bwMode="auto">
              <a:xfrm flipH="1">
                <a:off x="7220532" y="3324686"/>
                <a:ext cx="409607" cy="454812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6" name="Line 13"/>
              <p:cNvSpPr>
                <a:spLocks noChangeShapeType="1"/>
              </p:cNvSpPr>
              <p:nvPr/>
            </p:nvSpPr>
            <p:spPr bwMode="auto">
              <a:xfrm>
                <a:off x="8142153" y="3334075"/>
                <a:ext cx="448886" cy="534625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7" name="Line 15"/>
              <p:cNvSpPr>
                <a:spLocks noChangeShapeType="1"/>
              </p:cNvSpPr>
              <p:nvPr/>
            </p:nvSpPr>
            <p:spPr bwMode="auto">
              <a:xfrm>
                <a:off x="9323045" y="2216297"/>
                <a:ext cx="547205" cy="565591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8" name="Oval 4"/>
              <p:cNvSpPr>
                <a:spLocks noChangeArrowheads="1"/>
              </p:cNvSpPr>
              <p:nvPr/>
            </p:nvSpPr>
            <p:spPr bwMode="auto">
              <a:xfrm>
                <a:off x="8562492" y="1617201"/>
                <a:ext cx="817455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 smtClean="0">
                    <a:latin typeface="Consolas" pitchFamily="49" charset="0"/>
                    <a:cs typeface="Consolas" pitchFamily="49" charset="0"/>
                  </a:rPr>
                  <a:t>17</a:t>
                </a:r>
                <a:endParaRPr lang="en-US" sz="20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9" name="Oval 5"/>
              <p:cNvSpPr>
                <a:spLocks noChangeArrowheads="1"/>
              </p:cNvSpPr>
              <p:nvPr/>
            </p:nvSpPr>
            <p:spPr bwMode="auto">
              <a:xfrm>
                <a:off x="9709705" y="2710884"/>
                <a:ext cx="817455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 smtClean="0">
                    <a:latin typeface="Consolas" pitchFamily="49" charset="0"/>
                    <a:cs typeface="Consolas" pitchFamily="49" charset="0"/>
                  </a:rPr>
                  <a:t>19</a:t>
                </a:r>
                <a:endParaRPr lang="en-US" sz="20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0" name="Oval 7"/>
              <p:cNvSpPr>
                <a:spLocks noChangeArrowheads="1"/>
              </p:cNvSpPr>
              <p:nvPr/>
            </p:nvSpPr>
            <p:spPr bwMode="auto">
              <a:xfrm>
                <a:off x="7471156" y="2647083"/>
                <a:ext cx="817455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 smtClean="0">
                    <a:latin typeface="Consolas" pitchFamily="49" charset="0"/>
                    <a:cs typeface="Consolas" pitchFamily="49" charset="0"/>
                  </a:rPr>
                  <a:t>9</a:t>
                </a:r>
                <a:endParaRPr lang="en-US" sz="24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1" name="Oval 8"/>
              <p:cNvSpPr>
                <a:spLocks noChangeArrowheads="1"/>
              </p:cNvSpPr>
              <p:nvPr/>
            </p:nvSpPr>
            <p:spPr bwMode="auto">
              <a:xfrm>
                <a:off x="6671309" y="3757658"/>
                <a:ext cx="817455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 smtClean="0">
                    <a:latin typeface="Consolas" pitchFamily="49" charset="0"/>
                    <a:cs typeface="Consolas" pitchFamily="49" charset="0"/>
                  </a:rPr>
                  <a:t>12</a:t>
                </a:r>
                <a:endParaRPr lang="en-US" sz="20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2" name="Oval 9"/>
              <p:cNvSpPr>
                <a:spLocks noChangeArrowheads="1"/>
              </p:cNvSpPr>
              <p:nvPr/>
            </p:nvSpPr>
            <p:spPr bwMode="auto">
              <a:xfrm>
                <a:off x="8418649" y="3779498"/>
                <a:ext cx="815508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en-US" sz="2000" b="1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99" name="Group 98"/>
          <p:cNvGrpSpPr/>
          <p:nvPr/>
        </p:nvGrpSpPr>
        <p:grpSpPr>
          <a:xfrm>
            <a:off x="2761745" y="6207576"/>
            <a:ext cx="1316736" cy="402336"/>
            <a:chOff x="2824384" y="4048791"/>
            <a:chExt cx="7961415" cy="2348400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F421E30A-0768-4080-950C-D59B0C5275E5}"/>
                </a:ext>
              </a:extLst>
            </p:cNvPr>
            <p:cNvGrpSpPr/>
            <p:nvPr/>
          </p:nvGrpSpPr>
          <p:grpSpPr>
            <a:xfrm>
              <a:off x="2824384" y="4145895"/>
              <a:ext cx="7961415" cy="2251296"/>
              <a:chOff x="2784695" y="4317141"/>
              <a:chExt cx="7961415" cy="2251296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1B2F0EA-26AE-4DFC-8250-9A56C9733A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60560" y="4369167"/>
                <a:ext cx="2662852" cy="61558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1D3E99A-1BE2-4FF3-974F-4210585D4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0560" y="5501802"/>
                <a:ext cx="2739052" cy="68044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77B8500-9949-415E-BE36-A63A4C96DCE9}"/>
                  </a:ext>
                </a:extLst>
              </p:cNvPr>
              <p:cNvCxnSpPr>
                <a:cxnSpLocks/>
                <a:stCxn id="105" idx="1"/>
                <a:endCxn id="118" idx="0"/>
              </p:cNvCxnSpPr>
              <p:nvPr/>
            </p:nvCxnSpPr>
            <p:spPr>
              <a:xfrm flipH="1" flipV="1">
                <a:off x="3279995" y="5577837"/>
                <a:ext cx="1525344" cy="12059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4C9A046-2873-46F6-AC33-E82F112651DC}"/>
                  </a:ext>
                </a:extLst>
              </p:cNvPr>
              <p:cNvCxnSpPr>
                <a:cxnSpLocks/>
                <a:stCxn id="111" idx="5"/>
                <a:endCxn id="118" idx="4"/>
              </p:cNvCxnSpPr>
              <p:nvPr/>
            </p:nvCxnSpPr>
            <p:spPr>
              <a:xfrm flipH="1">
                <a:off x="3279995" y="6127894"/>
                <a:ext cx="1630973" cy="44054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412FC1F-6F28-492B-B007-9FA6070B5873}"/>
                  </a:ext>
                </a:extLst>
              </p:cNvPr>
              <p:cNvSpPr/>
              <p:nvPr/>
            </p:nvSpPr>
            <p:spPr>
              <a:xfrm>
                <a:off x="8844179" y="4317141"/>
                <a:ext cx="1901931" cy="1901931"/>
              </a:xfrm>
              <a:prstGeom prst="ellipse">
                <a:avLst/>
              </a:prstGeom>
              <a:solidFill>
                <a:srgbClr val="E8EB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00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4AD683E-3706-4377-9006-1271784BA0B5}"/>
                  </a:ext>
                </a:extLst>
              </p:cNvPr>
              <p:cNvSpPr/>
              <p:nvPr/>
            </p:nvSpPr>
            <p:spPr>
              <a:xfrm>
                <a:off x="2784695" y="5577837"/>
                <a:ext cx="990600" cy="990600"/>
              </a:xfrm>
              <a:prstGeom prst="ellipse">
                <a:avLst/>
              </a:prstGeom>
              <a:solidFill>
                <a:srgbClr val="E8EB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00"/>
              </a:p>
            </p:txBody>
          </p:sp>
        </p:grp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5696" y="4472217"/>
              <a:ext cx="1758274" cy="1017948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2819" y="5658938"/>
              <a:ext cx="839291" cy="48590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/>
          </p:nvGrpSpPr>
          <p:grpSpPr>
            <a:xfrm>
              <a:off x="4454414" y="4048791"/>
              <a:ext cx="2742331" cy="1999035"/>
              <a:chOff x="6671309" y="1617201"/>
              <a:chExt cx="3855851" cy="2923786"/>
            </a:xfrm>
          </p:grpSpPr>
          <p:sp>
            <p:nvSpPr>
              <p:cNvPr id="104" name="Line 11"/>
              <p:cNvSpPr>
                <a:spLocks noChangeShapeType="1"/>
              </p:cNvSpPr>
              <p:nvPr/>
            </p:nvSpPr>
            <p:spPr bwMode="auto">
              <a:xfrm flipH="1">
                <a:off x="8142152" y="2216296"/>
                <a:ext cx="489750" cy="511684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5" name="Line 12"/>
              <p:cNvSpPr>
                <a:spLocks noChangeShapeType="1"/>
              </p:cNvSpPr>
              <p:nvPr/>
            </p:nvSpPr>
            <p:spPr bwMode="auto">
              <a:xfrm flipH="1">
                <a:off x="7220532" y="3324686"/>
                <a:ext cx="409607" cy="454812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6" name="Line 13"/>
              <p:cNvSpPr>
                <a:spLocks noChangeShapeType="1"/>
              </p:cNvSpPr>
              <p:nvPr/>
            </p:nvSpPr>
            <p:spPr bwMode="auto">
              <a:xfrm>
                <a:off x="8142153" y="3334075"/>
                <a:ext cx="448886" cy="534625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7" name="Line 15"/>
              <p:cNvSpPr>
                <a:spLocks noChangeShapeType="1"/>
              </p:cNvSpPr>
              <p:nvPr/>
            </p:nvSpPr>
            <p:spPr bwMode="auto">
              <a:xfrm>
                <a:off x="9323045" y="2216297"/>
                <a:ext cx="547205" cy="565591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8" name="Oval 4"/>
              <p:cNvSpPr>
                <a:spLocks noChangeArrowheads="1"/>
              </p:cNvSpPr>
              <p:nvPr/>
            </p:nvSpPr>
            <p:spPr bwMode="auto">
              <a:xfrm>
                <a:off x="8562492" y="1617201"/>
                <a:ext cx="817455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500" b="1" dirty="0" smtClean="0">
                    <a:latin typeface="Consolas" pitchFamily="49" charset="0"/>
                    <a:cs typeface="Consolas" pitchFamily="49" charset="0"/>
                  </a:rPr>
                  <a:t>17</a:t>
                </a:r>
                <a:endParaRPr lang="en-US" sz="5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9" name="Oval 5"/>
              <p:cNvSpPr>
                <a:spLocks noChangeArrowheads="1"/>
              </p:cNvSpPr>
              <p:nvPr/>
            </p:nvSpPr>
            <p:spPr bwMode="auto">
              <a:xfrm>
                <a:off x="9709705" y="2710884"/>
                <a:ext cx="817455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500" b="1" dirty="0" smtClean="0">
                    <a:latin typeface="Consolas" pitchFamily="49" charset="0"/>
                    <a:cs typeface="Consolas" pitchFamily="49" charset="0"/>
                  </a:rPr>
                  <a:t>19</a:t>
                </a:r>
                <a:endParaRPr lang="en-US" sz="5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0" name="Oval 7"/>
              <p:cNvSpPr>
                <a:spLocks noChangeArrowheads="1"/>
              </p:cNvSpPr>
              <p:nvPr/>
            </p:nvSpPr>
            <p:spPr bwMode="auto">
              <a:xfrm>
                <a:off x="7471156" y="2647083"/>
                <a:ext cx="817455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500" b="1" dirty="0" smtClean="0">
                    <a:latin typeface="Consolas" pitchFamily="49" charset="0"/>
                    <a:cs typeface="Consolas" pitchFamily="49" charset="0"/>
                  </a:rPr>
                  <a:t>9</a:t>
                </a:r>
                <a:endParaRPr lang="en-US" sz="5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6671309" y="3757658"/>
                <a:ext cx="817455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500" b="1" dirty="0" smtClean="0">
                    <a:latin typeface="Consolas" pitchFamily="49" charset="0"/>
                    <a:cs typeface="Consolas" pitchFamily="49" charset="0"/>
                  </a:rPr>
                  <a:t>12</a:t>
                </a:r>
                <a:endParaRPr lang="en-US" sz="5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2" name="Oval 9"/>
              <p:cNvSpPr>
                <a:spLocks noChangeArrowheads="1"/>
              </p:cNvSpPr>
              <p:nvPr/>
            </p:nvSpPr>
            <p:spPr bwMode="auto">
              <a:xfrm>
                <a:off x="8418649" y="3779498"/>
                <a:ext cx="815508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500" b="1" dirty="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en-US" sz="500" b="1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119" name="Group 118"/>
          <p:cNvGrpSpPr/>
          <p:nvPr/>
        </p:nvGrpSpPr>
        <p:grpSpPr>
          <a:xfrm>
            <a:off x="6284962" y="6017148"/>
            <a:ext cx="1517904" cy="521208"/>
            <a:chOff x="4454414" y="4048791"/>
            <a:chExt cx="6331385" cy="1999035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421E30A-0768-4080-950C-D59B0C5275E5}"/>
                </a:ext>
              </a:extLst>
            </p:cNvPr>
            <p:cNvGrpSpPr/>
            <p:nvPr/>
          </p:nvGrpSpPr>
          <p:grpSpPr>
            <a:xfrm>
              <a:off x="6900249" y="4145895"/>
              <a:ext cx="3885550" cy="1901931"/>
              <a:chOff x="6860560" y="4317141"/>
              <a:chExt cx="3885550" cy="1901931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51B2F0EA-26AE-4DFC-8250-9A56C9733A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60560" y="4369167"/>
                <a:ext cx="2662852" cy="61558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71D3E99A-1BE2-4FF3-974F-4210585D4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0560" y="5501802"/>
                <a:ext cx="2739052" cy="68044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0412FC1F-6F28-492B-B007-9FA6070B5873}"/>
                  </a:ext>
                </a:extLst>
              </p:cNvPr>
              <p:cNvSpPr/>
              <p:nvPr/>
            </p:nvSpPr>
            <p:spPr>
              <a:xfrm>
                <a:off x="8844179" y="4317141"/>
                <a:ext cx="1901931" cy="1901931"/>
              </a:xfrm>
              <a:prstGeom prst="ellipse">
                <a:avLst/>
              </a:prstGeom>
              <a:solidFill>
                <a:srgbClr val="E8EB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/>
              </a:p>
            </p:txBody>
          </p:sp>
        </p:grp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5696" y="4472217"/>
              <a:ext cx="1758274" cy="1017948"/>
            </a:xfrm>
            <a:prstGeom prst="rect">
              <a:avLst/>
            </a:prstGeom>
          </p:spPr>
        </p:pic>
        <p:grpSp>
          <p:nvGrpSpPr>
            <p:cNvPr id="122" name="Group 121"/>
            <p:cNvGrpSpPr/>
            <p:nvPr/>
          </p:nvGrpSpPr>
          <p:grpSpPr>
            <a:xfrm>
              <a:off x="4454414" y="4048791"/>
              <a:ext cx="2742331" cy="1999035"/>
              <a:chOff x="6671309" y="1617201"/>
              <a:chExt cx="3855851" cy="2923786"/>
            </a:xfrm>
          </p:grpSpPr>
          <p:sp>
            <p:nvSpPr>
              <p:cNvPr id="123" name="Line 11"/>
              <p:cNvSpPr>
                <a:spLocks noChangeShapeType="1"/>
              </p:cNvSpPr>
              <p:nvPr/>
            </p:nvSpPr>
            <p:spPr bwMode="auto">
              <a:xfrm flipH="1">
                <a:off x="8142152" y="2216296"/>
                <a:ext cx="489750" cy="511684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4" name="Line 12"/>
              <p:cNvSpPr>
                <a:spLocks noChangeShapeType="1"/>
              </p:cNvSpPr>
              <p:nvPr/>
            </p:nvSpPr>
            <p:spPr bwMode="auto">
              <a:xfrm flipH="1">
                <a:off x="7220532" y="3324686"/>
                <a:ext cx="409607" cy="454812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5" name="Line 13"/>
              <p:cNvSpPr>
                <a:spLocks noChangeShapeType="1"/>
              </p:cNvSpPr>
              <p:nvPr/>
            </p:nvSpPr>
            <p:spPr bwMode="auto">
              <a:xfrm>
                <a:off x="8142153" y="3334075"/>
                <a:ext cx="448886" cy="534625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6" name="Line 15"/>
              <p:cNvSpPr>
                <a:spLocks noChangeShapeType="1"/>
              </p:cNvSpPr>
              <p:nvPr/>
            </p:nvSpPr>
            <p:spPr bwMode="auto">
              <a:xfrm>
                <a:off x="9323045" y="2216297"/>
                <a:ext cx="547205" cy="565591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7" name="Oval 4"/>
              <p:cNvSpPr>
                <a:spLocks noChangeArrowheads="1"/>
              </p:cNvSpPr>
              <p:nvPr/>
            </p:nvSpPr>
            <p:spPr bwMode="auto">
              <a:xfrm>
                <a:off x="8562492" y="1617201"/>
                <a:ext cx="817455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700" b="1" dirty="0" smtClean="0">
                    <a:latin typeface="Consolas" pitchFamily="49" charset="0"/>
                    <a:cs typeface="Consolas" pitchFamily="49" charset="0"/>
                  </a:rPr>
                  <a:t>17</a:t>
                </a:r>
                <a:endParaRPr lang="en-US" sz="7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8" name="Oval 5"/>
              <p:cNvSpPr>
                <a:spLocks noChangeArrowheads="1"/>
              </p:cNvSpPr>
              <p:nvPr/>
            </p:nvSpPr>
            <p:spPr bwMode="auto">
              <a:xfrm>
                <a:off x="9709705" y="2710884"/>
                <a:ext cx="817455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700" b="1" dirty="0" smtClean="0">
                    <a:latin typeface="Consolas" pitchFamily="49" charset="0"/>
                    <a:cs typeface="Consolas" pitchFamily="49" charset="0"/>
                  </a:rPr>
                  <a:t>19</a:t>
                </a:r>
                <a:endParaRPr lang="en-US" sz="7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9" name="Oval 7"/>
              <p:cNvSpPr>
                <a:spLocks noChangeArrowheads="1"/>
              </p:cNvSpPr>
              <p:nvPr/>
            </p:nvSpPr>
            <p:spPr bwMode="auto">
              <a:xfrm>
                <a:off x="7471156" y="2647083"/>
                <a:ext cx="817455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700" b="1" dirty="0" smtClean="0">
                    <a:latin typeface="Consolas" pitchFamily="49" charset="0"/>
                    <a:cs typeface="Consolas" pitchFamily="49" charset="0"/>
                  </a:rPr>
                  <a:t>9</a:t>
                </a:r>
                <a:endParaRPr lang="en-US" sz="8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0" name="Oval 8"/>
              <p:cNvSpPr>
                <a:spLocks noChangeArrowheads="1"/>
              </p:cNvSpPr>
              <p:nvPr/>
            </p:nvSpPr>
            <p:spPr bwMode="auto">
              <a:xfrm>
                <a:off x="6671309" y="3757658"/>
                <a:ext cx="817455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700" b="1" dirty="0" smtClean="0">
                    <a:latin typeface="Consolas" pitchFamily="49" charset="0"/>
                    <a:cs typeface="Consolas" pitchFamily="49" charset="0"/>
                  </a:rPr>
                  <a:t>12</a:t>
                </a:r>
                <a:endParaRPr lang="en-US" sz="7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1" name="Oval 9"/>
              <p:cNvSpPr>
                <a:spLocks noChangeArrowheads="1"/>
              </p:cNvSpPr>
              <p:nvPr/>
            </p:nvSpPr>
            <p:spPr bwMode="auto">
              <a:xfrm>
                <a:off x="8418649" y="3779498"/>
                <a:ext cx="815508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700" b="1" dirty="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en-US" sz="700" b="1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03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>
            <a:normAutofit fontScale="77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dirty="0" smtClean="0"/>
              <a:t>Different data structures have different efficiency for their operations</a:t>
            </a:r>
            <a:endParaRPr lang="bg-BG" dirty="0" smtClean="0"/>
          </a:p>
          <a:p>
            <a:pPr lvl="1">
              <a:buClr>
                <a:schemeClr val="bg2"/>
              </a:buClr>
            </a:pPr>
            <a:r>
              <a:rPr lang="en-US" b="1" dirty="0" smtClean="0">
                <a:solidFill>
                  <a:schemeClr val="bg1"/>
                </a:solidFill>
              </a:rPr>
              <a:t>List-based collections</a:t>
            </a:r>
            <a:r>
              <a:rPr lang="en-US" dirty="0" smtClean="0">
                <a:solidFill>
                  <a:schemeClr val="bg2"/>
                </a:solidFill>
              </a:rPr>
              <a:t> provide </a:t>
            </a:r>
            <a:r>
              <a:rPr lang="en-US" b="1" dirty="0" smtClean="0">
                <a:solidFill>
                  <a:schemeClr val="bg1"/>
                </a:solidFill>
              </a:rPr>
              <a:t>fast append</a:t>
            </a:r>
            <a:r>
              <a:rPr lang="en-US" dirty="0" smtClean="0">
                <a:solidFill>
                  <a:schemeClr val="bg2"/>
                </a:solidFill>
              </a:rPr>
              <a:t> and access-by-index, but </a:t>
            </a:r>
            <a:r>
              <a:rPr lang="en-US" b="1" dirty="0" smtClean="0">
                <a:solidFill>
                  <a:schemeClr val="bg1"/>
                </a:solidFill>
              </a:rPr>
              <a:t>slow find</a:t>
            </a:r>
            <a:r>
              <a:rPr lang="en-US" dirty="0" smtClean="0">
                <a:solidFill>
                  <a:schemeClr val="bg2"/>
                </a:solidFill>
              </a:rPr>
              <a:t> and delete</a:t>
            </a:r>
          </a:p>
          <a:p>
            <a:pPr lvl="1"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</a:rPr>
              <a:t>fastest</a:t>
            </a:r>
            <a:r>
              <a:rPr lang="en-US" dirty="0" smtClean="0">
                <a:solidFill>
                  <a:schemeClr val="bg2"/>
                </a:solidFill>
              </a:rPr>
              <a:t> add / find / delete structure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is the </a:t>
            </a:r>
            <a:r>
              <a:rPr lang="en-US" b="1" dirty="0" smtClean="0">
                <a:solidFill>
                  <a:schemeClr val="bg1"/>
                </a:solidFill>
              </a:rPr>
              <a:t>hash table</a:t>
            </a:r>
            <a:r>
              <a:rPr lang="en-US" dirty="0" smtClean="0">
                <a:solidFill>
                  <a:schemeClr val="bg2"/>
                </a:solidFill>
              </a:rPr>
              <a:t> – O(1) for all operations</a:t>
            </a:r>
          </a:p>
          <a:p>
            <a:pPr lvl="1">
              <a:buClr>
                <a:schemeClr val="bg2"/>
              </a:buClr>
            </a:pPr>
            <a:r>
              <a:rPr lang="en-US" b="1" dirty="0" smtClean="0">
                <a:solidFill>
                  <a:schemeClr val="bg1"/>
                </a:solidFill>
              </a:rPr>
              <a:t>Balanced trees</a:t>
            </a:r>
            <a:r>
              <a:rPr lang="en-US" dirty="0" smtClean="0">
                <a:solidFill>
                  <a:schemeClr val="bg2"/>
                </a:solidFill>
              </a:rPr>
              <a:t> are </a:t>
            </a:r>
            <a:r>
              <a:rPr lang="en-US" b="1" dirty="0" smtClean="0">
                <a:solidFill>
                  <a:schemeClr val="bg1"/>
                </a:solidFill>
              </a:rPr>
              <a:t>ordered</a:t>
            </a:r>
            <a:r>
              <a:rPr lang="en-US" dirty="0" smtClean="0">
                <a:solidFill>
                  <a:schemeClr val="bg2"/>
                </a:solidFill>
              </a:rPr>
              <a:t> – O(log n) for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add / find / delete + range(start, end)</a:t>
            </a:r>
          </a:p>
          <a:p>
            <a:pPr>
              <a:buClr>
                <a:schemeClr val="bg2"/>
              </a:buClr>
            </a:pPr>
            <a:r>
              <a:rPr lang="en-US" b="1" dirty="0" smtClean="0">
                <a:solidFill>
                  <a:schemeClr val="bg1"/>
                </a:solidFill>
              </a:rPr>
              <a:t>Data structures Augmentation</a:t>
            </a:r>
            <a:r>
              <a:rPr lang="en-US" dirty="0" smtClean="0"/>
              <a:t> is often essential</a:t>
            </a:r>
          </a:p>
          <a:p>
            <a:pPr lvl="1"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E.g. combine multiple hash-tables to find by different keys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0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291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41984" y="5755974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89" y="3684106"/>
            <a:ext cx="3260611" cy="1834207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409871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30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71" y="5499000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8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4967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B72353-7C45-4B4B-8540-F0559682AF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7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8DEBD4-F712-442E-8148-2C6D31CACC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675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Array (</a:t>
            </a:r>
            <a:r>
              <a:rPr lang="en-US" b="1" dirty="0" smtClean="0">
                <a:solidFill>
                  <a:schemeClr val="bg1"/>
                </a:solidFill>
              </a:rPr>
              <a:t>T[]</a:t>
            </a:r>
            <a:r>
              <a:rPr lang="en-US" dirty="0" smtClean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Use when </a:t>
            </a:r>
            <a:r>
              <a:rPr lang="en-US" b="1" dirty="0" smtClean="0">
                <a:solidFill>
                  <a:schemeClr val="bg1"/>
                </a:solidFill>
              </a:rPr>
              <a:t>fixed number of elements</a:t>
            </a:r>
            <a:r>
              <a:rPr lang="en-US" dirty="0" smtClean="0"/>
              <a:t> need processing </a:t>
            </a:r>
            <a:r>
              <a:rPr lang="en-US" b="1" dirty="0" smtClean="0">
                <a:solidFill>
                  <a:schemeClr val="bg1"/>
                </a:solidFill>
              </a:rPr>
              <a:t>by index</a:t>
            </a:r>
          </a:p>
          <a:p>
            <a:pPr lvl="2"/>
            <a:r>
              <a:rPr lang="en-US" dirty="0" smtClean="0"/>
              <a:t>No resize </a:t>
            </a:r>
            <a:r>
              <a:rPr lang="en-US" dirty="0" smtClean="0">
                <a:sym typeface="Wingdings" panose="05000000000000000000" pitchFamily="2" charset="2"/>
              </a:rPr>
              <a:t> for fixed number of elements only</a:t>
            </a:r>
          </a:p>
          <a:p>
            <a:pPr lvl="2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Add</a:t>
            </a:r>
            <a:r>
              <a:rPr lang="en-US" dirty="0" smtClean="0">
                <a:sym typeface="Wingdings" panose="05000000000000000000" pitchFamily="2" charset="2"/>
              </a:rPr>
              <a:t> / 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delete</a:t>
            </a:r>
            <a:r>
              <a:rPr lang="en-US" dirty="0" smtClean="0">
                <a:sym typeface="Wingdings" panose="05000000000000000000" pitchFamily="2" charset="2"/>
              </a:rPr>
              <a:t> needs creating a new array + move 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O(n)</a:t>
            </a:r>
            <a:r>
              <a:rPr lang="en-US" dirty="0" smtClean="0">
                <a:sym typeface="Wingdings" panose="05000000000000000000" pitchFamily="2" charset="2"/>
              </a:rPr>
              <a:t> elements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Compact and lightweight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a Collection -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328F45DB-142E-4B5D-B0D4-91D24EDD766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85801" y="4863178"/>
          <a:ext cx="10820400" cy="1080423"/>
        </p:xfrm>
        <a:graphic>
          <a:graphicData uri="http://schemas.openxmlformats.org/drawingml/2006/table">
            <a:tbl>
              <a:tblPr/>
              <a:tblGrid>
                <a:gridCol w="358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4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5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Static array: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T[]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2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Resizable array-based list (</a:t>
            </a:r>
            <a:r>
              <a:rPr lang="en-US" b="1" noProof="1" smtClean="0">
                <a:solidFill>
                  <a:schemeClr val="bg1"/>
                </a:solidFill>
              </a:rPr>
              <a:t>List&lt;T&gt;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when elements should be </a:t>
            </a:r>
            <a:r>
              <a:rPr lang="en-US" b="1" dirty="0" smtClean="0">
                <a:solidFill>
                  <a:schemeClr val="bg1"/>
                </a:solidFill>
              </a:rPr>
              <a:t>added fast</a:t>
            </a:r>
            <a:r>
              <a:rPr lang="en-US" dirty="0" smtClean="0"/>
              <a:t> and processed</a:t>
            </a:r>
            <a:r>
              <a:rPr lang="bg-BG" dirty="0" smtClean="0"/>
              <a:t> </a:t>
            </a:r>
            <a:br>
              <a:rPr lang="bg-BG" dirty="0" smtClean="0"/>
            </a:br>
            <a:r>
              <a:rPr lang="en-US" b="1" dirty="0" smtClean="0">
                <a:solidFill>
                  <a:schemeClr val="bg1"/>
                </a:solidFill>
              </a:rPr>
              <a:t>by index</a:t>
            </a:r>
          </a:p>
          <a:p>
            <a:pPr lvl="1"/>
            <a:r>
              <a:rPr lang="en-US" dirty="0" smtClean="0"/>
              <a:t>Add (append to the end) has </a:t>
            </a:r>
            <a:r>
              <a:rPr lang="en-US" b="1" dirty="0" smtClean="0">
                <a:solidFill>
                  <a:schemeClr val="bg1"/>
                </a:solidFill>
              </a:rPr>
              <a:t>O(1)</a:t>
            </a:r>
            <a:r>
              <a:rPr lang="en-US" dirty="0" smtClean="0"/>
              <a:t> amortized complexity</a:t>
            </a:r>
          </a:p>
          <a:p>
            <a:pPr lvl="1"/>
            <a:r>
              <a:rPr lang="en-US" dirty="0" smtClean="0"/>
              <a:t>The most-often used collection in programming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a Collection – Array Based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758BC293-4E6F-4ED4-9241-04E47DF1B34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85800" y="4581155"/>
          <a:ext cx="10820400" cy="1440000"/>
        </p:xfrm>
        <a:graphic>
          <a:graphicData uri="http://schemas.openxmlformats.org/drawingml/2006/table">
            <a:tbl>
              <a:tblPr/>
              <a:tblGrid>
                <a:gridCol w="358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76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3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Auto-resizable array-based list: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List&lt;T&gt;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79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Doubly-linked list (</a:t>
            </a:r>
            <a:r>
              <a:rPr lang="en-US" b="1" noProof="1" smtClean="0">
                <a:solidFill>
                  <a:schemeClr val="bg1"/>
                </a:solidFill>
              </a:rPr>
              <a:t>LinkedList&lt;T&gt;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when elements should be </a:t>
            </a:r>
            <a:r>
              <a:rPr lang="en-US" b="1" dirty="0" smtClean="0">
                <a:solidFill>
                  <a:schemeClr val="bg1"/>
                </a:solidFill>
              </a:rPr>
              <a:t>added at the both sides</a:t>
            </a:r>
            <a:r>
              <a:rPr lang="bg-BG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of the list</a:t>
            </a:r>
          </a:p>
          <a:p>
            <a:pPr lvl="1"/>
            <a:r>
              <a:rPr lang="en-US" dirty="0" smtClean="0"/>
              <a:t>Use when you need to </a:t>
            </a:r>
            <a:r>
              <a:rPr lang="en-US" b="1" dirty="0" smtClean="0">
                <a:solidFill>
                  <a:schemeClr val="bg1"/>
                </a:solidFill>
              </a:rPr>
              <a:t>remove by a node reference</a:t>
            </a:r>
          </a:p>
          <a:p>
            <a:pPr lvl="1"/>
            <a:r>
              <a:rPr lang="en-US" dirty="0" smtClean="0"/>
              <a:t>Otherwise use resizable array-based list (</a:t>
            </a:r>
            <a:r>
              <a:rPr lang="en-US" b="1" dirty="0" smtClean="0">
                <a:solidFill>
                  <a:schemeClr val="bg1"/>
                </a:solidFill>
              </a:rPr>
              <a:t>List&lt;T&gt;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a Collection –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7C649132-02C6-4FFA-82BE-6A0245E148A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85801" y="4503600"/>
          <a:ext cx="10820400" cy="1440000"/>
        </p:xfrm>
        <a:graphic>
          <a:graphicData uri="http://schemas.openxmlformats.org/drawingml/2006/table">
            <a:tbl>
              <a:tblPr/>
              <a:tblGrid>
                <a:gridCol w="358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7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2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Double-linked list: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LinkedList&lt;T&gt;</a:t>
                      </a: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18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Stack (</a:t>
            </a:r>
            <a:r>
              <a:rPr lang="en-US" b="1" noProof="1" smtClean="0">
                <a:solidFill>
                  <a:schemeClr val="bg1"/>
                </a:solidFill>
              </a:rPr>
              <a:t>Stack&lt;T&gt;</a:t>
            </a:r>
            <a:r>
              <a:rPr lang="en-US" dirty="0" smtClean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Use to implement </a:t>
            </a:r>
            <a:r>
              <a:rPr lang="en-US" b="1" dirty="0" smtClean="0">
                <a:solidFill>
                  <a:schemeClr val="bg1"/>
                </a:solidFill>
              </a:rPr>
              <a:t>LIFO</a:t>
            </a:r>
            <a:r>
              <a:rPr lang="en-US" dirty="0" smtClean="0"/>
              <a:t> (last-in-first-out) behavior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List&lt;T&gt;</a:t>
            </a:r>
            <a:r>
              <a:rPr lang="en-US" dirty="0" smtClean="0"/>
              <a:t> could also work well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a Collection –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7FC6D877-8FD6-45E8-8C04-B2EA61BC2F6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85801" y="4091994"/>
          <a:ext cx="10820400" cy="1470607"/>
        </p:xfrm>
        <a:graphic>
          <a:graphicData uri="http://schemas.openxmlformats.org/drawingml/2006/table">
            <a:tbl>
              <a:tblPr/>
              <a:tblGrid>
                <a:gridCol w="358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40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6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Stack: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Stack&lt;T&gt;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10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Queue (</a:t>
            </a:r>
            <a:r>
              <a:rPr lang="en-US" b="1" noProof="1" smtClean="0">
                <a:solidFill>
                  <a:schemeClr val="bg1"/>
                </a:solidFill>
              </a:rPr>
              <a:t>Queue&lt;T&gt;</a:t>
            </a:r>
            <a:r>
              <a:rPr lang="en-US" dirty="0" smtClean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Use to implement </a:t>
            </a:r>
            <a:r>
              <a:rPr lang="en-US" b="1" dirty="0" smtClean="0">
                <a:solidFill>
                  <a:schemeClr val="bg1"/>
                </a:solidFill>
              </a:rPr>
              <a:t>FIFO</a:t>
            </a:r>
            <a:r>
              <a:rPr lang="en-US" dirty="0" smtClean="0"/>
              <a:t> (first-in-first-out) behavior</a:t>
            </a:r>
          </a:p>
          <a:p>
            <a:pPr lvl="1"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LinkedList</a:t>
            </a:r>
            <a:r>
              <a:rPr lang="en-US" b="1" dirty="0" smtClean="0">
                <a:solidFill>
                  <a:schemeClr val="bg1"/>
                </a:solidFill>
              </a:rPr>
              <a:t>&lt;T&gt;</a:t>
            </a:r>
            <a:r>
              <a:rPr lang="en-US" dirty="0" smtClean="0"/>
              <a:t> could also work well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a Collection –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3E1F4035-DBD7-4B7C-BA3C-700FA396879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85801" y="4015794"/>
          <a:ext cx="10820400" cy="1470607"/>
        </p:xfrm>
        <a:graphic>
          <a:graphicData uri="http://schemas.openxmlformats.org/drawingml/2006/table">
            <a:tbl>
              <a:tblPr/>
              <a:tblGrid>
                <a:gridCol w="358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40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6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Queue: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Queue&lt;T&gt;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38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Hash-table-based map (</a:t>
            </a:r>
            <a:r>
              <a:rPr lang="en-US" b="1" noProof="1" smtClean="0">
                <a:solidFill>
                  <a:schemeClr val="bg1"/>
                </a:solidFill>
              </a:rPr>
              <a:t>Map&lt;K, V&gt;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Fast </a:t>
            </a:r>
            <a:r>
              <a:rPr lang="en-US" b="1" dirty="0" smtClean="0">
                <a:solidFill>
                  <a:schemeClr val="bg1"/>
                </a:solidFill>
              </a:rPr>
              <a:t>add key-value pairs </a:t>
            </a:r>
            <a:r>
              <a:rPr lang="en-US" dirty="0" smtClean="0"/>
              <a:t>+ fast </a:t>
            </a:r>
            <a:r>
              <a:rPr lang="en-US" b="1" dirty="0" smtClean="0">
                <a:solidFill>
                  <a:schemeClr val="bg1"/>
                </a:solidFill>
              </a:rPr>
              <a:t>search</a:t>
            </a:r>
            <a:r>
              <a:rPr lang="bg-BG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by key </a:t>
            </a:r>
            <a:r>
              <a:rPr lang="en-US" dirty="0" smtClean="0"/>
              <a:t>– O(1)</a:t>
            </a:r>
          </a:p>
          <a:p>
            <a:pPr lvl="1"/>
            <a:r>
              <a:rPr lang="en-US" dirty="0" smtClean="0"/>
              <a:t>Keys have </a:t>
            </a:r>
            <a:r>
              <a:rPr lang="en-US" b="1" dirty="0" smtClean="0">
                <a:solidFill>
                  <a:schemeClr val="bg1"/>
                </a:solidFill>
              </a:rPr>
              <a:t>no particular order</a:t>
            </a:r>
          </a:p>
          <a:p>
            <a:pPr lvl="1"/>
            <a:r>
              <a:rPr lang="en-US" dirty="0" smtClean="0"/>
              <a:t>Keys should implement </a:t>
            </a:r>
            <a:r>
              <a:rPr lang="en-US" b="1" noProof="1">
                <a:solidFill>
                  <a:schemeClr val="bg1"/>
                </a:solidFill>
              </a:rPr>
              <a:t>h</a:t>
            </a:r>
            <a:r>
              <a:rPr lang="en-US" b="1" noProof="1" smtClean="0">
                <a:solidFill>
                  <a:schemeClr val="bg1"/>
                </a:solidFill>
              </a:rPr>
              <a:t>ashCode(…)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b="1" dirty="0" smtClean="0">
                <a:solidFill>
                  <a:schemeClr val="bg1"/>
                </a:solidFill>
              </a:rPr>
              <a:t>quals(…)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a Collection – Map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C1CAE6DC-0497-46F7-80F3-60A09AE4721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85801" y="4191001"/>
          <a:ext cx="10820401" cy="1807205"/>
        </p:xfrm>
        <a:graphic>
          <a:graphicData uri="http://schemas.openxmlformats.org/drawingml/2006/table">
            <a:tbl>
              <a:tblPr/>
              <a:tblGrid>
                <a:gridCol w="497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6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Hash-table: 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Map&lt;K, V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44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3919</TotalTime>
  <Words>1803</Words>
  <Application>Microsoft Office PowerPoint</Application>
  <PresentationFormat>Widescreen</PresentationFormat>
  <Paragraphs>486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Data Structures Augmentation</vt:lpstr>
      <vt:lpstr>Table of Contents</vt:lpstr>
      <vt:lpstr>PowerPoint Presentation</vt:lpstr>
      <vt:lpstr>Choosing a Collection - Array</vt:lpstr>
      <vt:lpstr>Choosing a Collection – Array Based List</vt:lpstr>
      <vt:lpstr>Choosing a Collection – Linked List</vt:lpstr>
      <vt:lpstr>Choosing a Collection – Stack</vt:lpstr>
      <vt:lpstr>Choosing a Collection – Queue</vt:lpstr>
      <vt:lpstr>Choosing a Collection – Map</vt:lpstr>
      <vt:lpstr>Choosing a Collection – Tree Map</vt:lpstr>
      <vt:lpstr>Choosing a Collection – Multi Map</vt:lpstr>
      <vt:lpstr>Choosing a Collection – Tree Multi Map</vt:lpstr>
      <vt:lpstr>Choosing a Collection – Hash Set</vt:lpstr>
      <vt:lpstr>Choosing a Collection – Tree Set</vt:lpstr>
      <vt:lpstr>Choosing a Collection – Hash Bag</vt:lpstr>
      <vt:lpstr>Choosing a Collection – Tree Bag</vt:lpstr>
      <vt:lpstr>Choosing a Collection – Special DS</vt:lpstr>
      <vt:lpstr>Data Structure Efficiency – Comparison</vt:lpstr>
      <vt:lpstr>Data Structure Efficiency – Comparison (2)</vt:lpstr>
      <vt:lpstr>Data Structure Efficiency – Comparison (3)</vt:lpstr>
      <vt:lpstr>Java – Collections/Guava APIs</vt:lpstr>
      <vt:lpstr>PowerPoint Presentation</vt:lpstr>
      <vt:lpstr>Combining Data Structures</vt:lpstr>
      <vt:lpstr>Problem: Collection of People</vt:lpstr>
      <vt:lpstr>List Based Solution</vt:lpstr>
      <vt:lpstr>Solution: Add Person</vt:lpstr>
      <vt:lpstr>Solution: Find by Email</vt:lpstr>
      <vt:lpstr>Solution: Delete</vt:lpstr>
      <vt:lpstr>Solution: Find by Domain</vt:lpstr>
      <vt:lpstr>Solution: Find by Name + Town</vt:lpstr>
      <vt:lpstr>Problem: Collection of People</vt:lpstr>
      <vt:lpstr>Problem: Collection of People</vt:lpstr>
      <vt:lpstr>Summary</vt:lpstr>
      <vt:lpstr>PowerPoint Presentation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Stack and Queue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56</cp:revision>
  <dcterms:created xsi:type="dcterms:W3CDTF">2018-05-23T13:08:44Z</dcterms:created>
  <dcterms:modified xsi:type="dcterms:W3CDTF">2022-03-22T12:39:35Z</dcterms:modified>
  <cp:category>programming;computer programming;software development;web development</cp:category>
</cp:coreProperties>
</file>