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90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B939E0E-4915-488E-882A-86A786DC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4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B939E0E-4915-488E-882A-86A786DC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3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8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001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pypt.org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Web Sites with </a:t>
            </a:r>
            <a:br>
              <a:rPr lang="en-US" dirty="0" smtClean="0"/>
            </a:br>
            <a:r>
              <a:rPr lang="en-US" dirty="0" smtClean="0"/>
              <a:t>XHTML and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Slice and Dice: From PSD Image to XHTML+CSS</a:t>
            </a:r>
            <a:endParaRPr lang="bg-BG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646331"/>
          </a:xfrm>
        </p:spPr>
        <p:txBody>
          <a:bodyPr/>
          <a:lstStyle/>
          <a:p>
            <a:r>
              <a:rPr lang="en-US" dirty="0" smtClean="0"/>
              <a:t>Telerik Web Design Course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7410" name="Picture 2" descr="http://webdreams.in/blog/wp-content/uploads/2009/12/banner_website_desig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2797628" cy="1780308"/>
          </a:xfrm>
          <a:prstGeom prst="roundRect">
            <a:avLst>
              <a:gd name="adj" fmla="val 5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7412" name="Picture 4" descr="http://www.poweredtemplates.com/images/img/web_templat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99695" y="3713694"/>
            <a:ext cx="1869010" cy="3505201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4" name="Picture 6" descr="http://www.virtualw.com/gimages/website_sma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128" y="4531789"/>
            <a:ext cx="1879909" cy="1869011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6" name="Picture 8" descr="http://www.berkshirewebsitedesign.com/mediaItems/editor/multiSit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1000"/>
            <a:ext cx="4448248" cy="1164486"/>
          </a:xfrm>
          <a:prstGeom prst="roundRect">
            <a:avLst>
              <a:gd name="adj" fmla="val 3858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26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38400" y="4495801"/>
            <a:ext cx="4267200" cy="685800"/>
          </a:xfrm>
        </p:spPr>
        <p:txBody>
          <a:bodyPr/>
          <a:lstStyle/>
          <a:p>
            <a:r>
              <a:rPr lang="en-US" dirty="0" smtClean="0"/>
              <a:t>Floating DIVs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38400" y="5755480"/>
            <a:ext cx="4267200" cy="56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Live Demo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1968" y="5237946"/>
            <a:ext cx="4263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floating-divs.html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279" y="838200"/>
            <a:ext cx="4575010" cy="3248024"/>
          </a:xfrm>
          <a:prstGeom prst="roundRect">
            <a:avLst>
              <a:gd name="adj" fmla="val 193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4125">
            <a:off x="428061" y="2076101"/>
            <a:ext cx="2371830" cy="222619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7861">
            <a:off x="5646795" y="2154653"/>
            <a:ext cx="2965796" cy="2074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9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DIVs Behaving Like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6968"/>
            <a:ext cx="8686800" cy="5715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display:table</a:t>
            </a:r>
            <a:r>
              <a:rPr lang="en-US" dirty="0" smtClean="0"/>
              <a:t> makes DIVs behave like table: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Supported in all W3C-</a:t>
            </a:r>
            <a:r>
              <a:rPr lang="en-US" dirty="0">
                <a:effectLst/>
              </a:rPr>
              <a:t>compliant</a:t>
            </a:r>
            <a:r>
              <a:rPr lang="en-US" dirty="0" smtClean="0"/>
              <a:t> browsers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Internet Explorer supports this since IE8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545336"/>
            <a:ext cx="76200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#div-table { display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#div-row { display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table-row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.div-cell { display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table-cell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916936"/>
            <a:ext cx="7620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id="container"&gt;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id="row"&gt;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class="div-cell"&gt;Left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Column&lt;/div&gt;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class="div-cell"&gt;Middle Column&lt;/div&gt;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 class="div-cell"&gt;Right Column&lt;/div&gt;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496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/>
              <a:t>DIVs Behaving Like Tables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38400" y="5755480"/>
            <a:ext cx="4267200" cy="56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Live Demo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1968" y="5237946"/>
            <a:ext cx="4263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table-with-divs.html</a:t>
            </a:r>
          </a:p>
        </p:txBody>
      </p:sp>
      <p:pic>
        <p:nvPicPr>
          <p:cNvPr id="8" name="Picture 4" descr="C:\Trash\table-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3662">
            <a:off x="961097" y="422636"/>
            <a:ext cx="4010030" cy="35390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RelaxedModerately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3074" name="Picture 2" descr="http://www.thecmsblog.com/table-versus-div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0868">
            <a:off x="4922478" y="907081"/>
            <a:ext cx="3100669" cy="2823477"/>
          </a:xfrm>
          <a:prstGeom prst="roundRect">
            <a:avLst>
              <a:gd name="adj" fmla="val 4388"/>
            </a:avLst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5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Alignment of 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Aligning a DIV vertically is a complex task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You need three nested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elements: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209800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#container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display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height: 400px;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#row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display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table-row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#cell { display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table-cell; vertical-align: middle;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506450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id="container"&gt;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id="row"&gt;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="cell"&gt;Vertically Centered&lt;/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410200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&lt;!DOCTYPE html PUBLIC "-//W3C//DTD XHTML 1.0 Transitional//EN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http://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www.w3.org/TR/xhtml1/DTD/ xhtml1-transitional.dtd"&gt;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947532" y="4572000"/>
            <a:ext cx="6858000" cy="527804"/>
          </a:xfrm>
          <a:prstGeom prst="wedgeRoundRectCallout">
            <a:avLst>
              <a:gd name="adj1" fmla="val 8306"/>
              <a:gd name="adj2" fmla="val 11816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XHTML DOCTYPE is requred, especially for IE!</a:t>
            </a:r>
            <a:endParaRPr lang="en-US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267200"/>
            <a:ext cx="7924800" cy="685800"/>
          </a:xfrm>
        </p:spPr>
        <p:txBody>
          <a:bodyPr/>
          <a:lstStyle/>
          <a:p>
            <a:r>
              <a:rPr lang="en-US" dirty="0" smtClean="0"/>
              <a:t>Vertical Alignment of DIVs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38400" y="5526879"/>
            <a:ext cx="4267200" cy="56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Live Demo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7168" y="5009345"/>
            <a:ext cx="4873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div-vertical-alignment.html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2" y="617320"/>
            <a:ext cx="3505198" cy="3337360"/>
          </a:xfrm>
          <a:prstGeom prst="roundRect">
            <a:avLst>
              <a:gd name="adj" fmla="val 169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7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6324600" cy="914400"/>
          </a:xfrm>
        </p:spPr>
        <p:txBody>
          <a:bodyPr/>
          <a:lstStyle/>
          <a:p>
            <a:r>
              <a:rPr lang="en-US" dirty="0" smtClean="0"/>
              <a:t>Distinguish between Content and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Separating content from presentation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content </a:t>
            </a:r>
            <a:r>
              <a:rPr lang="en-US" dirty="0" smtClean="0"/>
              <a:t>is the essential information published in the Web page, e.g. text + images</a:t>
            </a:r>
          </a:p>
          <a:p>
            <a:pPr lvl="1"/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presentation</a:t>
            </a:r>
            <a:r>
              <a:rPr lang="en-US" dirty="0" smtClean="0"/>
              <a:t> is </a:t>
            </a:r>
            <a:r>
              <a:rPr lang="en-US" dirty="0"/>
              <a:t>the </a:t>
            </a:r>
            <a:r>
              <a:rPr lang="en-US" dirty="0" smtClean="0"/>
              <a:t>layout and styles used to format the content or decorate it</a:t>
            </a:r>
          </a:p>
          <a:p>
            <a:r>
              <a:rPr lang="en-US" dirty="0" smtClean="0"/>
              <a:t>The content should live in the HTML</a:t>
            </a:r>
          </a:p>
          <a:p>
            <a:r>
              <a:rPr lang="en-US" dirty="0" smtClean="0"/>
              <a:t>The presentation should live in the CSS</a:t>
            </a:r>
          </a:p>
          <a:p>
            <a:r>
              <a:rPr lang="en-US" dirty="0" smtClean="0"/>
              <a:t>When the CSS is disabled, the site should look like an article with titles, lists and paragraphs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GIF, JPEG or PNG?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GIF, JPEG and PNG are the three most common image formats in the Web</a:t>
            </a:r>
          </a:p>
          <a:p>
            <a:pPr lvl="1"/>
            <a:r>
              <a:rPr lang="en-US" sz="2800" dirty="0" smtClean="0"/>
              <a:t>JPEG is used for large images, e.g. photos</a:t>
            </a:r>
          </a:p>
          <a:p>
            <a:pPr lvl="1"/>
            <a:r>
              <a:rPr lang="en-US" sz="2800" dirty="0" smtClean="0"/>
              <a:t>GIF and PNG support transparency</a:t>
            </a:r>
          </a:p>
          <a:p>
            <a:pPr lvl="2"/>
            <a:r>
              <a:rPr lang="en-US" sz="2600" dirty="0" smtClean="0"/>
              <a:t>Used for bullets, icons and small images</a:t>
            </a:r>
          </a:p>
          <a:p>
            <a:pPr lvl="2"/>
            <a:r>
              <a:rPr lang="en-US" sz="2600" dirty="0" smtClean="0"/>
              <a:t>Transparent PNG not supported by old browsers</a:t>
            </a:r>
          </a:p>
          <a:p>
            <a:pPr lvl="2"/>
            <a:r>
              <a:rPr lang="en-US" sz="2600" dirty="0" smtClean="0"/>
              <a:t>PNG files are larger than GIF</a:t>
            </a:r>
          </a:p>
          <a:p>
            <a:pPr lvl="2"/>
            <a:r>
              <a:rPr lang="en-US" sz="2600" dirty="0" smtClean="0"/>
              <a:t>GIF supports less colors than PNG</a:t>
            </a:r>
          </a:p>
          <a:p>
            <a:pPr lvl="2"/>
            <a:r>
              <a:rPr lang="en-US" sz="2600" dirty="0" smtClean="0"/>
              <a:t>GIF supports animation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a Fixed-Width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to center the content of the site: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Placing it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&lt;center&gt;</a:t>
            </a:r>
            <a:r>
              <a:rPr lang="en-US" dirty="0" smtClean="0"/>
              <a:t> tag – deprecated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CSS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text-align:center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Will affect all child nodes too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CSS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margin:0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auto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The width of the content is fixed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left and right margins are set to automatic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5486400"/>
            <a:ext cx="7058025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width: 900px;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margin: 20px auto;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66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Centering </a:t>
            </a:r>
            <a:r>
              <a:rPr lang="en-US" sz="3600" dirty="0" smtClean="0"/>
              <a:t>Site Contents –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3426" y="1143000"/>
            <a:ext cx="7724774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 xmlns="http://www.w3.org/1999/xhtml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body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background-color: #CCCCCC;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#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site-contents {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width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940px; margin: 20px auto;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id="site-contents"&gt;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h1&gt;Welcome to our Web site!&lt;/h1&gt;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92850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Centered Site Contents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742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6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From Image to </a:t>
            </a:r>
            <a:r>
              <a:rPr lang="en-US" dirty="0" smtClean="0"/>
              <a:t>XHTML+CSS: Step by Step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Floating </a:t>
            </a:r>
            <a:r>
              <a:rPr lang="en-US" dirty="0" smtClean="0"/>
              <a:t>DIVs and DIVs </a:t>
            </a:r>
            <a:r>
              <a:rPr lang="en-US" dirty="0"/>
              <a:t>Behaving Like </a:t>
            </a:r>
            <a:r>
              <a:rPr lang="en-US" dirty="0" smtClean="0"/>
              <a:t>Tables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 smtClean="0"/>
              <a:t>Vertical Alignment of DIVs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 smtClean="0"/>
              <a:t>Centering Site Contents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 smtClean="0"/>
              <a:t>Web </a:t>
            </a:r>
            <a:r>
              <a:rPr lang="en-US" dirty="0"/>
              <a:t>Site with Frames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Web Site with Tables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Web Site with DIVs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Slice and Dice: </a:t>
            </a:r>
            <a:r>
              <a:rPr lang="en-US" dirty="0" smtClean="0"/>
              <a:t>Showcases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Based on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based on frames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Easy-to-develop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for small and simple Web sites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Considered old-fashioned, not recommended!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538478"/>
            <a:ext cx="7772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&lt;frameset rows="85,*" cols="*" frameborder="no" border="0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framespacing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="0"&gt;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 src="header.html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scrolling="no" noresize="yes"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frameset cols="126,*" frameborder="no" border="0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framespacing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="0"&gt;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 src="left.html" name="leftFrame" scrolling="no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noresize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="yes"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 src="welcome.html" name="mainFrame"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frameset&gt;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&lt;/frameset&gt;</a:t>
            </a:r>
          </a:p>
        </p:txBody>
      </p:sp>
    </p:spTree>
    <p:extLst>
      <p:ext uri="{BB962C8B-B14F-4D97-AF65-F5344CB8AC3E}">
        <p14:creationId xmlns:p14="http://schemas.microsoft.com/office/powerpoint/2010/main" val="11965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Web Site with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742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92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Based 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based on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Easy to layout the page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Semantically incorrect, not recommended!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048000"/>
            <a:ext cx="7772400" cy="330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&lt;table class="siteTable"&gt;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 class="headerRow"&gt;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class="logoCell"&gt;Logo&lt;/td&gt;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class="headerCell"&gt;Header Text&lt;/td&gt;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 valign="top"&gt;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class="menuCell"&gt;Menu&lt;/td&gt;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class="mainContentCell"&gt;Main Content&lt;/td&gt;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 class="footerRow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colspan="2"&gt;Footer&lt;/td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1092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Site with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545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90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Based on DIVs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based on DIVs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best, semantically correct approach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Sometimes is hard to implement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971800"/>
            <a:ext cx="76200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id="header"&gt;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id="headerLogo"&gt;Logo&lt;/div&gt;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id="headerText"&gt;Header&lt;/div&gt;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id="container"&gt;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id="leftSidebar"&gt;Menu&lt;/div&gt;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id="mainContent"&gt;Main Content&lt;/div&gt;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id="footer"&gt;Footer&lt;/div&gt;</a:t>
            </a:r>
          </a:p>
        </p:txBody>
      </p:sp>
    </p:spTree>
    <p:extLst>
      <p:ext uri="{BB962C8B-B14F-4D97-AF65-F5344CB8AC3E}">
        <p14:creationId xmlns:p14="http://schemas.microsoft.com/office/powerpoint/2010/main" val="12387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Site with DIVs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545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2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Web Site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545680"/>
            <a:ext cx="7924800" cy="569120"/>
          </a:xfrm>
        </p:spPr>
        <p:txBody>
          <a:bodyPr/>
          <a:lstStyle/>
          <a:p>
            <a:r>
              <a:rPr lang="en-US" dirty="0" smtClean="0"/>
              <a:t>Slice and Dice: Showcases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37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 and Dice Showcase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should convert the following image to XHTML+CSS: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7" y="2362200"/>
            <a:ext cx="795497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9396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and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width or fluid width?</a:t>
            </a:r>
          </a:p>
          <a:p>
            <a:pPr lvl="1"/>
            <a:r>
              <a:rPr lang="en-US" dirty="0" smtClean="0"/>
              <a:t>Fixed width will work well</a:t>
            </a:r>
          </a:p>
          <a:p>
            <a:pPr lvl="1"/>
            <a:r>
              <a:rPr lang="en-US" dirty="0" smtClean="0"/>
              <a:t>Need to center the content and use some background to fill the rest of the page</a:t>
            </a:r>
          </a:p>
          <a:p>
            <a:r>
              <a:rPr lang="en-US" dirty="0" smtClean="0"/>
              <a:t>Frames, tables or DIVs?</a:t>
            </a:r>
          </a:p>
          <a:p>
            <a:pPr lvl="1"/>
            <a:r>
              <a:rPr lang="en-US" dirty="0" smtClean="0"/>
              <a:t>DIVs with table layout will work best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99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Determine the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step is to determine the parts of the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09800"/>
            <a:ext cx="7542212" cy="3943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57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29200"/>
            <a:ext cx="7924800" cy="685800"/>
          </a:xfrm>
        </p:spPr>
        <p:txBody>
          <a:bodyPr/>
          <a:lstStyle/>
          <a:p>
            <a:r>
              <a:rPr lang="en-US" dirty="0" smtClean="0"/>
              <a:t>From Image to XHTML+CSS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Creating Web Sites Step by Step</a:t>
            </a:r>
            <a:endParaRPr lang="en-US" dirty="0"/>
          </a:p>
        </p:txBody>
      </p:sp>
      <p:pic>
        <p:nvPicPr>
          <p:cNvPr id="4098" name="Picture 2" descr="http://i.telegraph.co.uk/telegraph/multimedia/archive/01553/p_slice-dice_1553028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704" y="1275385"/>
            <a:ext cx="5347296" cy="3346372"/>
          </a:xfrm>
          <a:prstGeom prst="roundRect">
            <a:avLst>
              <a:gd name="adj" fmla="val 3155"/>
            </a:avLst>
          </a:prstGeom>
          <a:noFill/>
          <a:scene3d>
            <a:camera prst="orthographicFront"/>
            <a:lightRig rig="threePt" dir="t">
              <a:rot lat="0" lon="0" rev="0"/>
            </a:lightRig>
          </a:scene3d>
          <a:sp3d>
            <a:bevelT w="381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parksgarbageservice.com/pages/images/htm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7247">
            <a:off x="727123" y="879523"/>
            <a:ext cx="1934742" cy="1934742"/>
          </a:xfrm>
          <a:prstGeom prst="rect">
            <a:avLst/>
          </a:prstGeom>
          <a:noFill/>
          <a:effectLst>
            <a:outerShdw blurRad="762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cons2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916" y="864945"/>
            <a:ext cx="2130084" cy="2130084"/>
          </a:xfrm>
          <a:prstGeom prst="rect">
            <a:avLst/>
          </a:prstGeom>
          <a:noFill/>
          <a:effectLst>
            <a:outerShdw blurRad="76200" dist="38100" dir="8100000" sx="104000" sy="104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7543800" cy="914400"/>
          </a:xfrm>
        </p:spPr>
        <p:txBody>
          <a:bodyPr/>
          <a:lstStyle/>
          <a:p>
            <a:r>
              <a:rPr lang="en-US" dirty="0" smtClean="0"/>
              <a:t>Step 1 – Determine the Pieces</a:t>
            </a:r>
            <a:r>
              <a:rPr lang="bg-BG" dirty="0" smtClean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37611"/>
            <a:ext cx="7542212" cy="3943350"/>
          </a:xfrm>
          <a:prstGeom prst="rect">
            <a:avLst/>
          </a:prstGeom>
          <a:noFill/>
        </p:spPr>
      </p:pic>
      <p:sp>
        <p:nvSpPr>
          <p:cNvPr id="8" name="AutoShape 5"/>
          <p:cNvSpPr>
            <a:spLocks/>
          </p:cNvSpPr>
          <p:nvPr/>
        </p:nvSpPr>
        <p:spPr bwMode="auto">
          <a:xfrm>
            <a:off x="4787900" y="1066800"/>
            <a:ext cx="3240088" cy="400110"/>
          </a:xfrm>
          <a:prstGeom prst="borderCallout2">
            <a:avLst>
              <a:gd name="adj1" fmla="val 31718"/>
              <a:gd name="adj2" fmla="val -2352"/>
              <a:gd name="adj3" fmla="val 31718"/>
              <a:gd name="adj4" fmla="val -9162"/>
              <a:gd name="adj5" fmla="val 327755"/>
              <a:gd name="adj6" fmla="val -16023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site header - div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>
            <a:off x="1331913" y="1070938"/>
            <a:ext cx="2736850" cy="707886"/>
          </a:xfrm>
          <a:prstGeom prst="borderCallout2">
            <a:avLst>
              <a:gd name="adj1" fmla="val 18463"/>
              <a:gd name="adj2" fmla="val -2782"/>
              <a:gd name="adj3" fmla="val 18463"/>
              <a:gd name="adj4" fmla="val -2782"/>
              <a:gd name="adj5" fmla="val 185898"/>
              <a:gd name="adj6" fmla="val -8991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This is the logo –</a:t>
            </a:r>
          </a:p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should be image tag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6227763" y="1474094"/>
            <a:ext cx="2736850" cy="707886"/>
          </a:xfrm>
          <a:prstGeom prst="borderCallout2">
            <a:avLst>
              <a:gd name="adj1" fmla="val 18463"/>
              <a:gd name="adj2" fmla="val -2782"/>
              <a:gd name="adj3" fmla="val 18463"/>
              <a:gd name="adj4" fmla="val -17519"/>
              <a:gd name="adj5" fmla="val 139486"/>
              <a:gd name="adj6" fmla="val -32944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This can be background image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7543800" cy="914400"/>
          </a:xfrm>
        </p:spPr>
        <p:txBody>
          <a:bodyPr/>
          <a:lstStyle/>
          <a:p>
            <a:r>
              <a:rPr lang="en-US" dirty="0" smtClean="0"/>
              <a:t>Step 1 – Determine the Pieces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90750"/>
            <a:ext cx="7542212" cy="3943350"/>
          </a:xfrm>
          <a:prstGeom prst="rect">
            <a:avLst/>
          </a:prstGeom>
          <a:noFill/>
        </p:spPr>
      </p:pic>
      <p:sp>
        <p:nvSpPr>
          <p:cNvPr id="10" name="AutoShape 5"/>
          <p:cNvSpPr>
            <a:spLocks/>
          </p:cNvSpPr>
          <p:nvPr/>
        </p:nvSpPr>
        <p:spPr bwMode="auto">
          <a:xfrm>
            <a:off x="3590925" y="762000"/>
            <a:ext cx="5400675" cy="707886"/>
          </a:xfrm>
          <a:prstGeom prst="borderCallout2">
            <a:avLst>
              <a:gd name="adj1" fmla="val 18463"/>
              <a:gd name="adj2" fmla="val -1412"/>
              <a:gd name="adj3" fmla="val 18463"/>
              <a:gd name="adj4" fmla="val -1412"/>
              <a:gd name="adj5" fmla="val 265639"/>
              <a:gd name="adj6" fmla="val -1616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 columns design</a:t>
            </a:r>
          </a:p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Best way is – table, one row, three cells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>
            <a:off x="1069975" y="1458714"/>
            <a:ext cx="2089150" cy="400110"/>
          </a:xfrm>
          <a:prstGeom prst="borderCallout2">
            <a:avLst>
              <a:gd name="adj1" fmla="val 31718"/>
              <a:gd name="adj2" fmla="val -3648"/>
              <a:gd name="adj3" fmla="val 31718"/>
              <a:gd name="adj4" fmla="val -3648"/>
              <a:gd name="adj5" fmla="val 481940"/>
              <a:gd name="adj6" fmla="val -8356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Menu cell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AutoShape 7"/>
          <p:cNvSpPr>
            <a:spLocks/>
          </p:cNvSpPr>
          <p:nvPr/>
        </p:nvSpPr>
        <p:spPr bwMode="auto">
          <a:xfrm>
            <a:off x="4167187" y="1530151"/>
            <a:ext cx="2089150" cy="400110"/>
          </a:xfrm>
          <a:prstGeom prst="borderCallout2">
            <a:avLst>
              <a:gd name="adj1" fmla="val 31718"/>
              <a:gd name="adj2" fmla="val -3648"/>
              <a:gd name="adj3" fmla="val 31718"/>
              <a:gd name="adj4" fmla="val -3648"/>
              <a:gd name="adj5" fmla="val 279736"/>
              <a:gd name="adj6" fmla="val -13148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Body cell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AutoShape 8"/>
          <p:cNvSpPr>
            <a:spLocks/>
          </p:cNvSpPr>
          <p:nvPr/>
        </p:nvSpPr>
        <p:spPr bwMode="auto">
          <a:xfrm>
            <a:off x="6686550" y="1530151"/>
            <a:ext cx="2089150" cy="400110"/>
          </a:xfrm>
          <a:prstGeom prst="borderCallout2">
            <a:avLst>
              <a:gd name="adj1" fmla="val 31718"/>
              <a:gd name="adj2" fmla="val -3648"/>
              <a:gd name="adj3" fmla="val 31718"/>
              <a:gd name="adj4" fmla="val -3648"/>
              <a:gd name="adj5" fmla="val 264319"/>
              <a:gd name="adj6" fmla="val -7296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Right cell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9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391400" cy="914400"/>
          </a:xfrm>
        </p:spPr>
        <p:txBody>
          <a:bodyPr anchor="ctr" anchorCtr="0">
            <a:noAutofit/>
          </a:bodyPr>
          <a:lstStyle/>
          <a:p>
            <a:r>
              <a:rPr lang="en-US" dirty="0" smtClean="0"/>
              <a:t>Step 1 – Determine the Pieces 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09800"/>
            <a:ext cx="7542212" cy="3943350"/>
          </a:xfrm>
          <a:prstGeom prst="rect">
            <a:avLst/>
          </a:prstGeom>
          <a:noFill/>
        </p:spPr>
      </p:pic>
      <p:sp>
        <p:nvSpPr>
          <p:cNvPr id="9" name="AutoShape 5"/>
          <p:cNvSpPr>
            <a:spLocks/>
          </p:cNvSpPr>
          <p:nvPr/>
        </p:nvSpPr>
        <p:spPr bwMode="auto">
          <a:xfrm>
            <a:off x="3276600" y="6221836"/>
            <a:ext cx="5040313" cy="400110"/>
          </a:xfrm>
          <a:prstGeom prst="borderCallout2">
            <a:avLst>
              <a:gd name="adj1" fmla="val 31718"/>
              <a:gd name="adj2" fmla="val -1514"/>
              <a:gd name="adj3" fmla="val 31718"/>
              <a:gd name="adj4" fmla="val -1514"/>
              <a:gd name="adj5" fmla="val -108082"/>
              <a:gd name="adj6" fmla="val -12824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Footer – div, center the text with CSS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7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391400" cy="914400"/>
          </a:xfrm>
        </p:spPr>
        <p:txBody>
          <a:bodyPr/>
          <a:lstStyle/>
          <a:p>
            <a:r>
              <a:rPr lang="en-US" dirty="0" smtClean="0"/>
              <a:t>Step 1 – Determine the Pieces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76400"/>
            <a:ext cx="7542212" cy="3943350"/>
          </a:xfrm>
          <a:prstGeom prst="rect">
            <a:avLst/>
          </a:prstGeom>
          <a:noFill/>
        </p:spPr>
      </p:pic>
      <p:sp>
        <p:nvSpPr>
          <p:cNvPr id="7" name="AutoShape 5"/>
          <p:cNvSpPr>
            <a:spLocks/>
          </p:cNvSpPr>
          <p:nvPr/>
        </p:nvSpPr>
        <p:spPr bwMode="auto">
          <a:xfrm>
            <a:off x="1738312" y="4003874"/>
            <a:ext cx="2808288" cy="707886"/>
          </a:xfrm>
          <a:prstGeom prst="borderCallout2">
            <a:avLst>
              <a:gd name="adj1" fmla="val 18463"/>
              <a:gd name="adj2" fmla="val -2713"/>
              <a:gd name="adj3" fmla="val 18463"/>
              <a:gd name="adj4" fmla="val -2713"/>
              <a:gd name="adj5" fmla="val -79149"/>
              <a:gd name="adj6" fmla="val -17616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Unordered lists, strong tags, links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3609975" y="1143000"/>
            <a:ext cx="2952750" cy="400110"/>
          </a:xfrm>
          <a:prstGeom prst="borderCallout2">
            <a:avLst>
              <a:gd name="adj1" fmla="val 31718"/>
              <a:gd name="adj2" fmla="val -2579"/>
              <a:gd name="adj3" fmla="val 31718"/>
              <a:gd name="adj4" fmla="val -13870"/>
              <a:gd name="adj5" fmla="val 292954"/>
              <a:gd name="adj6" fmla="val -25699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DIV with links (A tags)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4468812" y="2094111"/>
            <a:ext cx="2236788" cy="707886"/>
          </a:xfrm>
          <a:prstGeom prst="borderCallout2">
            <a:avLst>
              <a:gd name="adj1" fmla="val 18463"/>
              <a:gd name="adj2" fmla="val -3407"/>
              <a:gd name="adj3" fmla="val 18463"/>
              <a:gd name="adj4" fmla="val -3407"/>
              <a:gd name="adj5" fmla="val 135639"/>
              <a:gd name="adj6" fmla="val -37829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Article headings </a:t>
            </a:r>
          </a:p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(H1 and H2 tags)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AutoShape 8"/>
          <p:cNvSpPr>
            <a:spLocks/>
          </p:cNvSpPr>
          <p:nvPr/>
        </p:nvSpPr>
        <p:spPr bwMode="auto">
          <a:xfrm>
            <a:off x="2286000" y="5769114"/>
            <a:ext cx="3968750" cy="707886"/>
          </a:xfrm>
          <a:prstGeom prst="borderCallout2">
            <a:avLst>
              <a:gd name="adj1" fmla="val 18463"/>
              <a:gd name="adj2" fmla="val 101921"/>
              <a:gd name="adj3" fmla="val 18463"/>
              <a:gd name="adj4" fmla="val 108398"/>
              <a:gd name="adj5" fmla="val -112377"/>
              <a:gd name="adj6" fmla="val 123183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two separate lists in table or two floating </a:t>
            </a:r>
            <a:r>
              <a:rPr lang="en-US" sz="2000" b="1" noProof="1">
                <a:solidFill>
                  <a:schemeClr val="bg1">
                    <a:lumMod val="95000"/>
                    <a:lumOff val="5000"/>
                  </a:schemeClr>
                </a:solidFill>
              </a:rPr>
              <a:t>divs</a:t>
            </a:r>
          </a:p>
        </p:txBody>
      </p:sp>
    </p:spTree>
    <p:extLst>
      <p:ext uri="{BB962C8B-B14F-4D97-AF65-F5344CB8AC3E}">
        <p14:creationId xmlns:p14="http://schemas.microsoft.com/office/powerpoint/2010/main" val="3158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Which Parts are Image and Which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HTML when possible to avoid images</a:t>
            </a:r>
          </a:p>
          <a:p>
            <a:pPr lvl="1"/>
            <a:r>
              <a:rPr lang="en-US" sz="2600" dirty="0" smtClean="0"/>
              <a:t>Images are slower to download and render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7542212" cy="3829050"/>
          </a:xfrm>
          <a:prstGeom prst="rect">
            <a:avLst/>
          </a:prstGeom>
          <a:noFill/>
        </p:spPr>
      </p:pic>
      <p:sp>
        <p:nvSpPr>
          <p:cNvPr id="6" name="AutoShape 5"/>
          <p:cNvSpPr>
            <a:spLocks/>
          </p:cNvSpPr>
          <p:nvPr/>
        </p:nvSpPr>
        <p:spPr bwMode="auto">
          <a:xfrm>
            <a:off x="1258888" y="4203839"/>
            <a:ext cx="5113337" cy="707886"/>
          </a:xfrm>
          <a:prstGeom prst="borderCallout2">
            <a:avLst>
              <a:gd name="adj1" fmla="val 18463"/>
              <a:gd name="adj2" fmla="val -1491"/>
              <a:gd name="adj3" fmla="val 18463"/>
              <a:gd name="adj4" fmla="val -1491"/>
              <a:gd name="adj5" fmla="val -38718"/>
              <a:gd name="adj6" fmla="val -9130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95000"/>
                    <a:lumOff val="5000"/>
                  </a:schemeClr>
                </a:solidFill>
              </a:rPr>
              <a:t>This bullets can be either CSS background image or default list bullet</a:t>
            </a:r>
            <a:endParaRPr lang="bg-BG" sz="20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2195513" y="3118187"/>
            <a:ext cx="3455987" cy="1015663"/>
          </a:xfrm>
          <a:prstGeom prst="borderCallout2">
            <a:avLst>
              <a:gd name="adj1" fmla="val 10056"/>
              <a:gd name="adj2" fmla="val 102204"/>
              <a:gd name="adj3" fmla="val 10056"/>
              <a:gd name="adj4" fmla="val 102204"/>
              <a:gd name="adj5" fmla="val -20532"/>
              <a:gd name="adj6" fmla="val 108542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95000"/>
                    <a:lumOff val="5000"/>
                  </a:schemeClr>
                </a:solidFill>
              </a:rPr>
              <a:t>Browsers do not support such font and effects so we have to place this text using image</a:t>
            </a:r>
            <a:endParaRPr lang="bg-BG" sz="20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2051050" y="5113874"/>
            <a:ext cx="3455988" cy="1323439"/>
          </a:xfrm>
          <a:prstGeom prst="borderCallout2">
            <a:avLst>
              <a:gd name="adj1" fmla="val 10056"/>
              <a:gd name="adj2" fmla="val 102204"/>
              <a:gd name="adj3" fmla="val 10056"/>
              <a:gd name="adj4" fmla="val 102204"/>
              <a:gd name="adj5" fmla="val 36171"/>
              <a:gd name="adj6" fmla="val 134542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95000"/>
                    <a:lumOff val="5000"/>
                  </a:schemeClr>
                </a:solidFill>
              </a:rPr>
              <a:t>All elements backgrounds and borders are solid so we can use css colors instead of images</a:t>
            </a:r>
            <a:endParaRPr lang="bg-BG" sz="20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The Small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small details and decide if they should be in CSS, HTML or image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7542212" cy="3829050"/>
          </a:xfrm>
          <a:prstGeom prst="rect">
            <a:avLst/>
          </a:prstGeom>
          <a:noFill/>
        </p:spPr>
      </p:pic>
      <p:sp>
        <p:nvSpPr>
          <p:cNvPr id="6" name="AutoShape 5"/>
          <p:cNvSpPr>
            <a:spLocks/>
          </p:cNvSpPr>
          <p:nvPr/>
        </p:nvSpPr>
        <p:spPr bwMode="auto">
          <a:xfrm>
            <a:off x="2195513" y="2810411"/>
            <a:ext cx="3455987" cy="1323439"/>
          </a:xfrm>
          <a:prstGeom prst="borderCallout2">
            <a:avLst>
              <a:gd name="adj1" fmla="val 10056"/>
              <a:gd name="adj2" fmla="val 102204"/>
              <a:gd name="adj3" fmla="val 10056"/>
              <a:gd name="adj4" fmla="val 102204"/>
              <a:gd name="adj5" fmla="val 24440"/>
              <a:gd name="adj6" fmla="val 119292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95000"/>
                    <a:lumOff val="5000"/>
                  </a:schemeClr>
                </a:solidFill>
              </a:rPr>
              <a:t>Example: this images have border that should be defined in the CSS, not part of the image</a:t>
            </a:r>
            <a:endParaRPr lang="bg-BG" sz="20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066800"/>
            <a:ext cx="2743201" cy="5638800"/>
          </a:xfrm>
        </p:spPr>
        <p:txBody>
          <a:bodyPr/>
          <a:lstStyle/>
          <a:p>
            <a:r>
              <a:rPr lang="en-US" dirty="0" smtClean="0"/>
              <a:t>Example </a:t>
            </a:r>
            <a:br>
              <a:rPr lang="en-US" dirty="0" smtClean="0"/>
            </a:br>
            <a:r>
              <a:rPr lang="en-US" dirty="0" smtClean="0"/>
              <a:t>site design</a:t>
            </a:r>
            <a:endParaRPr lang="bg-BG" dirty="0" smtClean="0"/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2"/>
              </a:rPr>
              <a:t>http://pypt.org/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bg-BG" sz="24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243012"/>
            <a:ext cx="5545137" cy="5005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5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Text or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ways to create the top part: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Use text over background image, absolute positioned </a:t>
            </a:r>
            <a:r>
              <a:rPr lang="en-US" noProof="1" smtClean="0"/>
              <a:t>DIVs</a:t>
            </a:r>
            <a:r>
              <a:rPr lang="en-US" dirty="0" smtClean="0"/>
              <a:t> 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Use table, slice the image to fit the needed rows and columns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Leave the text in the image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48200"/>
            <a:ext cx="8296275" cy="18557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03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br>
              <a:rPr lang="en-US" dirty="0" smtClean="0"/>
            </a:br>
            <a:r>
              <a:rPr lang="en-US" dirty="0" smtClean="0"/>
              <a:t>Two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achieve the underline and the leaf image we can use only CSS. We need two tags: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Outer tag has the leaf as background image, padding-left so the inner doesn’t cover it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Inner tag has the underline as background image, repeat-x, positioned in the bottom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Note: the underline background image is 1px wide to save bandwidth!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7" y="4736860"/>
            <a:ext cx="4843464" cy="18102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7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br>
              <a:rPr lang="en-US" dirty="0" smtClean="0"/>
            </a:br>
            <a:r>
              <a:rPr lang="en-US" dirty="0" smtClean="0"/>
              <a:t>Rounded Corners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sz="3000" dirty="0" smtClean="0"/>
              <a:t>Rounded border corners are supported by CSS3</a:t>
            </a:r>
          </a:p>
          <a:p>
            <a:pPr lvl="1"/>
            <a:r>
              <a:rPr lang="en-US" sz="2800" dirty="0" smtClean="0"/>
              <a:t>Not yet supported by most browsers</a:t>
            </a:r>
          </a:p>
          <a:p>
            <a:pPr lvl="2"/>
            <a:r>
              <a:rPr lang="en-US" dirty="0" smtClean="0"/>
              <a:t>But soon will be</a:t>
            </a:r>
          </a:p>
          <a:p>
            <a:pPr lvl="1"/>
            <a:r>
              <a:rPr lang="en-US" sz="2800" dirty="0" smtClean="0"/>
              <a:t>We can create them with multiple images in table</a:t>
            </a:r>
            <a:endParaRPr lang="bg-BG" sz="2800" dirty="0" smtClean="0"/>
          </a:p>
          <a:p>
            <a:pPr lvl="2"/>
            <a:r>
              <a:rPr lang="en-US" dirty="0" smtClean="0"/>
              <a:t>Too much code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652963"/>
            <a:ext cx="4464050" cy="18526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0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Image </a:t>
            </a:r>
            <a:r>
              <a:rPr lang="en-US" dirty="0"/>
              <a:t>to </a:t>
            </a:r>
            <a:r>
              <a:rPr lang="en-US" dirty="0" smtClean="0"/>
              <a:t>XHTML+CSS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Steps for converting a Web site image to XHTML + CSS ( + JavaScript )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Decide on the layout type</a:t>
            </a:r>
          </a:p>
          <a:p>
            <a:pPr lvl="2"/>
            <a:r>
              <a:rPr lang="en-US" dirty="0" smtClean="0"/>
              <a:t>Fixed width – what resolution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800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/>
              <a:t>, …)?</a:t>
            </a:r>
          </a:p>
          <a:p>
            <a:pPr lvl="2"/>
            <a:r>
              <a:rPr lang="en-US" dirty="0" smtClean="0"/>
              <a:t>Fluid width – which parts will resize?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Identify site sections</a:t>
            </a:r>
          </a:p>
          <a:p>
            <a:pPr lvl="2"/>
            <a:r>
              <a:rPr lang="en-US" dirty="0" smtClean="0"/>
              <a:t>Header, main, footer, columns, navigation, etc.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Decide on the layout model</a:t>
            </a:r>
          </a:p>
          <a:p>
            <a:pPr lvl="2"/>
            <a:r>
              <a:rPr lang="en-US" dirty="0" smtClean="0"/>
              <a:t>DIVs vs. tables (any good reason to use tables?)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239000" cy="838200"/>
          </a:xfrm>
        </p:spPr>
        <p:txBody>
          <a:bodyPr/>
          <a:lstStyle/>
          <a:p>
            <a:r>
              <a:rPr lang="en-US" dirty="0"/>
              <a:t>Web Sites </a:t>
            </a:r>
            <a:r>
              <a:rPr lang="en-US" dirty="0" smtClean="0"/>
              <a:t>with XHTML </a:t>
            </a:r>
            <a:r>
              <a:rPr lang="en-US" dirty="0"/>
              <a:t>and CSS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89040" y="6248400"/>
            <a:ext cx="273664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40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85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 smtClean="0"/>
              <a:t>Create this with XHTML and CSS. Using tables and frames are not allowed!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" name="Picture 5" descr="site-s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086" y="2342637"/>
            <a:ext cx="7411485" cy="36771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124200" y="6106180"/>
            <a:ext cx="533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See the file: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site-sample.png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6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2819400" cy="5638800"/>
          </a:xfrm>
        </p:spPr>
        <p:txBody>
          <a:bodyPr/>
          <a:lstStyle/>
          <a:p>
            <a:pPr marL="446088" indent="-446088">
              <a:buFont typeface="+mj-lt"/>
              <a:buAutoNum type="arabicPeriod" startAt="2"/>
              <a:tabLst/>
            </a:pPr>
            <a:r>
              <a:rPr lang="en-US" sz="2800" dirty="0" smtClean="0"/>
              <a:t>Create this with XHTML and CSS. Using tables and frames is not allowed!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386" y="1553546"/>
            <a:ext cx="5001614" cy="481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00400" y="990600"/>
            <a:ext cx="533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See the file: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architecture.png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73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Image </a:t>
            </a:r>
            <a:r>
              <a:rPr lang="en-US" dirty="0"/>
              <a:t>to </a:t>
            </a:r>
            <a:r>
              <a:rPr lang="en-US" dirty="0" smtClean="0"/>
              <a:t>XHTML+CSS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Steps for converting a Web site image to XHTML + CSS ( + JavaScript )</a:t>
            </a:r>
          </a:p>
          <a:p>
            <a:pPr marL="871538" lvl="1" indent="-514350">
              <a:buFont typeface="+mj-lt"/>
              <a:buAutoNum type="arabicPeriod" startAt="4"/>
            </a:pPr>
            <a:r>
              <a:rPr lang="en-US" dirty="0" smtClean="0"/>
              <a:t>Distinguish between content and style</a:t>
            </a:r>
          </a:p>
          <a:p>
            <a:pPr lvl="2"/>
            <a:r>
              <a:rPr lang="en-US" dirty="0" smtClean="0"/>
              <a:t>Text vs. images – which belongs to the content and which is part of the styling?</a:t>
            </a:r>
          </a:p>
          <a:p>
            <a:pPr marL="871538" lvl="1" indent="-514350">
              <a:buFont typeface="+mj-lt"/>
              <a:buAutoNum type="arabicPeriod" startAt="4"/>
            </a:pPr>
            <a:r>
              <a:rPr lang="en-US" dirty="0" smtClean="0"/>
              <a:t>Create the page layout</a:t>
            </a:r>
            <a:endParaRPr lang="en-US" dirty="0"/>
          </a:p>
          <a:p>
            <a:pPr lvl="2"/>
            <a:r>
              <a:rPr lang="en-US" dirty="0" smtClean="0"/>
              <a:t>Create the layout DIVs and define their CSS</a:t>
            </a:r>
            <a:endParaRPr lang="en-US" dirty="0"/>
          </a:p>
          <a:p>
            <a:pPr marL="871538" lvl="1" indent="-514350">
              <a:buFont typeface="+mj-lt"/>
              <a:buAutoNum type="arabicPeriod" startAt="4"/>
            </a:pPr>
            <a:r>
              <a:rPr lang="en-US" dirty="0"/>
              <a:t>Create the contents of each </a:t>
            </a:r>
            <a:r>
              <a:rPr lang="en-US" dirty="0" smtClean="0"/>
              <a:t>section</a:t>
            </a:r>
          </a:p>
          <a:p>
            <a:pPr marL="871538" lvl="1" indent="-514350">
              <a:buFont typeface="+mj-lt"/>
              <a:buAutoNum type="arabicPeriod" startAt="4"/>
            </a:pPr>
            <a:r>
              <a:rPr lang="en-US" dirty="0" smtClean="0"/>
              <a:t>Test the site in different Web 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vs. Fluid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r>
              <a:rPr lang="en-US" dirty="0"/>
              <a:t>layout can be </a:t>
            </a:r>
            <a:r>
              <a:rPr lang="en-US" dirty="0" smtClean="0"/>
              <a:t>fixed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fluid</a:t>
            </a:r>
            <a:endParaRPr lang="en-US" dirty="0" smtClean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Fixed width</a:t>
            </a:r>
          </a:p>
          <a:p>
            <a:pPr lvl="1"/>
            <a:r>
              <a:rPr lang="en-US" dirty="0" smtClean="0"/>
              <a:t>Typical Web users use at least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/>
              <a:t> 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768</a:t>
            </a:r>
            <a:r>
              <a:rPr lang="en-US" dirty="0" smtClean="0"/>
              <a:t> resolution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900px</a:t>
            </a:r>
            <a:r>
              <a:rPr lang="en-US" dirty="0" smtClean="0">
                <a:sym typeface="Wingdings" pitchFamily="2" charset="2"/>
              </a:rPr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1000px</a:t>
            </a:r>
            <a:r>
              <a:rPr lang="en-US" dirty="0" smtClean="0">
                <a:sym typeface="Wingdings" pitchFamily="2" charset="2"/>
              </a:rPr>
              <a:t> page width is OK</a:t>
            </a:r>
            <a:endParaRPr lang="en-US" dirty="0" smtClean="0"/>
          </a:p>
          <a:p>
            <a:pPr lvl="1"/>
            <a:r>
              <a:rPr lang="en-US" dirty="0" smtClean="0"/>
              <a:t>Mobile devices have smaller screen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Fluid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width</a:t>
            </a:r>
          </a:p>
          <a:p>
            <a:pPr lvl="1"/>
            <a:r>
              <a:rPr lang="en-US" dirty="0" smtClean="0"/>
              <a:t>Ensure the main page content resizes correctly</a:t>
            </a:r>
          </a:p>
          <a:p>
            <a:pPr lvl="1"/>
            <a:r>
              <a:rPr lang="en-US" dirty="0" smtClean="0"/>
              <a:t>Beware of very large screens (e.g.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1920</a:t>
            </a:r>
            <a:r>
              <a:rPr lang="en-US" dirty="0" smtClean="0"/>
              <a:t> 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1200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Fix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for the main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Site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Web sites consist of header, main section and footer</a:t>
            </a:r>
          </a:p>
          <a:p>
            <a:pPr lvl="1"/>
            <a:r>
              <a:rPr lang="en-US" dirty="0" smtClean="0"/>
              <a:t>The main content usually has some </a:t>
            </a:r>
            <a:r>
              <a:rPr lang="en-US" dirty="0"/>
              <a:t>main </a:t>
            </a:r>
            <a:r>
              <a:rPr lang="en-US" dirty="0" smtClean="0"/>
              <a:t>section, sidebars or navigation controls</a:t>
            </a:r>
          </a:p>
          <a:p>
            <a:pPr lvl="1"/>
            <a:r>
              <a:rPr lang="en-US" dirty="0" smtClean="0"/>
              <a:t>The main section could be split in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14400" y="4114800"/>
            <a:ext cx="7315200" cy="2246632"/>
            <a:chOff x="914400" y="4114800"/>
            <a:chExt cx="7315200" cy="2246632"/>
          </a:xfrm>
        </p:grpSpPr>
        <p:sp>
          <p:nvSpPr>
            <p:cNvPr id="5" name="Rectangle 4"/>
            <p:cNvSpPr/>
            <p:nvPr/>
          </p:nvSpPr>
          <p:spPr>
            <a:xfrm>
              <a:off x="914400" y="4114800"/>
              <a:ext cx="7315200" cy="4178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Header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4611368"/>
              <a:ext cx="7315200" cy="12560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Main Section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5943600"/>
              <a:ext cx="7315200" cy="4178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Footer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0" y="4687568"/>
              <a:ext cx="1295400" cy="11036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Left Side Bar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0" y="4687568"/>
              <a:ext cx="1295400" cy="11036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Right Side Bar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80932" y="5281221"/>
              <a:ext cx="1295400" cy="40011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Columns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28732" y="5281916"/>
              <a:ext cx="1295400" cy="40011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Columns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76532" y="5281221"/>
              <a:ext cx="1295400" cy="40011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Columns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4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 </a:t>
            </a:r>
            <a:r>
              <a:rPr lang="en-US" dirty="0" smtClean="0"/>
              <a:t> vs. Table vs. DIVs?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5666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3000" dirty="0" smtClean="0"/>
              <a:t>Site layout with frames is old-fashioned</a:t>
            </a:r>
          </a:p>
          <a:p>
            <a:pPr>
              <a:spcBef>
                <a:spcPts val="300"/>
              </a:spcBef>
            </a:pPr>
            <a:r>
              <a:rPr lang="en-US" sz="3000" dirty="0" smtClean="0"/>
              <a:t>Using tables for columned design is incorrect!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Tables are considered SEO unfriendly</a:t>
            </a:r>
          </a:p>
          <a:p>
            <a:pPr>
              <a:spcBef>
                <a:spcPts val="300"/>
              </a:spcBef>
            </a:pPr>
            <a:r>
              <a:rPr lang="en-US" sz="3000" dirty="0" smtClean="0"/>
              <a:t>The other option is to use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sz="3000" dirty="0" smtClean="0"/>
              <a:t> tags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To place them in columns they must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floating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When they are floating, you can fix their width, but height is determined by their content (or is fixed)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When height is determined by content, background may not be applied properly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Footer must also be floating with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clear:left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DIVs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Floating DIVs are not part of their parent DIV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Their height is the height of their content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The parent container's height can be 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68" y="3356342"/>
            <a:ext cx="6477000" cy="2790825"/>
          </a:xfrm>
          <a:prstGeom prst="roundRect">
            <a:avLst>
              <a:gd name="adj" fmla="val 10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7200" y="2743200"/>
            <a:ext cx="1905000" cy="953453"/>
          </a:xfrm>
          <a:prstGeom prst="wedgeRoundRectCallout">
            <a:avLst>
              <a:gd name="adj1" fmla="val 34398"/>
              <a:gd name="adj2" fmla="val 698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Floating-left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53200" y="2743200"/>
            <a:ext cx="2133600" cy="953453"/>
          </a:xfrm>
          <a:prstGeom prst="wedgeRoundRectCallout">
            <a:avLst>
              <a:gd name="adj1" fmla="val -36307"/>
              <a:gd name="adj2" fmla="val 698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Floating-right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505200" y="2750288"/>
            <a:ext cx="2362200" cy="953453"/>
          </a:xfrm>
          <a:prstGeom prst="wedgeRoundRectCallout">
            <a:avLst>
              <a:gd name="adj1" fmla="val -4762"/>
              <a:gd name="adj2" fmla="val 698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Non-floating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212806" y="5557215"/>
            <a:ext cx="5443868" cy="953453"/>
          </a:xfrm>
          <a:prstGeom prst="wedgeRoundRectCallout">
            <a:avLst>
              <a:gd name="adj1" fmla="val -33323"/>
              <a:gd name="adj2" fmla="val -729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container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has height based on its non-floating content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92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3</TotalTime>
  <Words>1885</Words>
  <Application>Microsoft Office PowerPoint</Application>
  <PresentationFormat>On-screen Show (4:3)</PresentationFormat>
  <Paragraphs>307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Telerik Academy</vt:lpstr>
      <vt:lpstr>Web Sites with  XHTML and CSS</vt:lpstr>
      <vt:lpstr>Table of Contents</vt:lpstr>
      <vt:lpstr>From Image to XHTML+CSS</vt:lpstr>
      <vt:lpstr>From Image to XHTML+CSS</vt:lpstr>
      <vt:lpstr>From Image to XHTML+CSS (2)</vt:lpstr>
      <vt:lpstr>Fixed vs. Fluid Layout</vt:lpstr>
      <vt:lpstr>Identifying Site Sections</vt:lpstr>
      <vt:lpstr>Frames  vs. Table vs. DIVs?</vt:lpstr>
      <vt:lpstr>Floating DIVs</vt:lpstr>
      <vt:lpstr>Floating DIVs</vt:lpstr>
      <vt:lpstr>DIVs Behaving Like Tables</vt:lpstr>
      <vt:lpstr>DIVs Behaving Like Tables</vt:lpstr>
      <vt:lpstr>Vertical Alignment of DIV</vt:lpstr>
      <vt:lpstr>Vertical Alignment of DIVs</vt:lpstr>
      <vt:lpstr>Distinguish between Content and Style</vt:lpstr>
      <vt:lpstr>GIF, JPEG or PNG?</vt:lpstr>
      <vt:lpstr>Centering a Fixed-Width Site</vt:lpstr>
      <vt:lpstr>Centering Site Contents – Example</vt:lpstr>
      <vt:lpstr>Centered Site Contents</vt:lpstr>
      <vt:lpstr>Web Site Based on Frames</vt:lpstr>
      <vt:lpstr>Web Site with Frames</vt:lpstr>
      <vt:lpstr>Web Site Based on Tables</vt:lpstr>
      <vt:lpstr>Web Site with Tables</vt:lpstr>
      <vt:lpstr>Web Site Based on DIVs</vt:lpstr>
      <vt:lpstr>Web Site with DIVs</vt:lpstr>
      <vt:lpstr>Creating a Web Site</vt:lpstr>
      <vt:lpstr>Slice and Dice Showcase</vt:lpstr>
      <vt:lpstr>Layout and Style</vt:lpstr>
      <vt:lpstr>Step 1 – Determine the Pieces</vt:lpstr>
      <vt:lpstr>Step 1 – Determine the Pieces (2)</vt:lpstr>
      <vt:lpstr>Step 1 – Determine the Pieces (3)</vt:lpstr>
      <vt:lpstr>Step 1 – Determine the Pieces (4)</vt:lpstr>
      <vt:lpstr>Step 1 – Determine the Pieces (5)</vt:lpstr>
      <vt:lpstr>Step 2 – Which Parts are Image and Which HTML?</vt:lpstr>
      <vt:lpstr>Step 3 – The Small Details</vt:lpstr>
      <vt:lpstr>Case Study</vt:lpstr>
      <vt:lpstr>Case Study: Text or Image</vt:lpstr>
      <vt:lpstr>Case Study: Two Backgrounds</vt:lpstr>
      <vt:lpstr>Case Study: Rounded Corners</vt:lpstr>
      <vt:lpstr>Web Sites with XHTML and CSS</vt:lpstr>
      <vt:lpstr>Homework</vt:lpstr>
      <vt:lpstr>Homework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Sites with  XHTML and CSS</dc:title>
  <dc:creator>Doncho Minkov</dc:creator>
  <cp:lastModifiedBy>Николай Димитров Костадинов</cp:lastModifiedBy>
  <cp:revision>5</cp:revision>
  <dcterms:created xsi:type="dcterms:W3CDTF">2013-03-20T12:44:22Z</dcterms:created>
  <dcterms:modified xsi:type="dcterms:W3CDTF">2013-11-07T09:49:22Z</dcterms:modified>
</cp:coreProperties>
</file>