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8" r:id="rId12"/>
    <p:sldId id="269" r:id="rId13"/>
    <p:sldId id="267" r:id="rId14"/>
    <p:sldId id="270" r:id="rId15"/>
    <p:sldId id="272" r:id="rId16"/>
    <p:sldId id="271" r:id="rId17"/>
    <p:sldId id="273" r:id="rId18"/>
    <p:sldId id="275" r:id="rId19"/>
    <p:sldId id="276" r:id="rId20"/>
    <p:sldId id="278" r:id="rId21"/>
    <p:sldId id="279" r:id="rId22"/>
    <p:sldId id="277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8" r:id="rId31"/>
    <p:sldId id="301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8" r:id="rId40"/>
    <p:sldId id="299" r:id="rId41"/>
    <p:sldId id="297" r:id="rId42"/>
    <p:sldId id="300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758A9-3328-4936-84BB-62FA6B49DF00}" type="datetimeFigureOut">
              <a:rPr lang="en-US" smtClean="0"/>
              <a:t>1/31/2014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4E3AC-ADD2-44C5-800B-A1E0573C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4E3AC-ADD2-44C5-800B-A1E0573C3B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1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1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8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98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OOP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many faces of OOP in JavaScript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95642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OOP aims to the way of OOP in C-like languages</a:t>
            </a:r>
          </a:p>
          <a:p>
            <a:pPr lvl="1"/>
            <a:r>
              <a:rPr lang="en-US" dirty="0" smtClean="0"/>
              <a:t>Like C/C++, Java, C# and others</a:t>
            </a:r>
          </a:p>
          <a:p>
            <a:pPr lvl="1"/>
            <a:r>
              <a:rPr lang="en-US" dirty="0" smtClean="0"/>
              <a:t>Also called Functional OOP</a:t>
            </a:r>
          </a:p>
          <a:p>
            <a:r>
              <a:rPr lang="en-US" dirty="0" smtClean="0"/>
              <a:t>We define a function, that is used as a constructor and invoked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 smtClean="0"/>
              <a:t>These functions are called function constructors</a:t>
            </a:r>
          </a:p>
          <a:p>
            <a:pPr lvl="1"/>
            <a:r>
              <a:rPr lang="en-US" dirty="0" smtClean="0"/>
              <a:t>They create an object with the given specifics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57865"/>
            <a:ext cx="8686800" cy="2246769"/>
          </a:xfrm>
        </p:spPr>
        <p:txBody>
          <a:bodyPr/>
          <a:lstStyle/>
          <a:p>
            <a:r>
              <a:rPr lang="en-US" dirty="0" smtClean="0"/>
              <a:t>Almost every function can be invoked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lvl="1"/>
            <a:r>
              <a:rPr lang="en-US" dirty="0" smtClean="0"/>
              <a:t>This creates an object scope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contains the instance of the object that is initialized with the function constructor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3469890"/>
            <a:ext cx="8077200" cy="3131627"/>
          </a:xfrm>
        </p:spPr>
        <p:txBody>
          <a:bodyPr/>
          <a:lstStyle/>
          <a:p>
            <a:r>
              <a:rPr lang="en-US" dirty="0" smtClean="0"/>
              <a:t>function Person(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this.introduce</a:t>
            </a:r>
            <a:r>
              <a:rPr lang="en-US" dirty="0" smtClean="0"/>
              <a:t> =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return "Hello! My name is " + </a:t>
            </a:r>
            <a:r>
              <a:rPr lang="en-US" dirty="0" err="1" smtClean="0"/>
              <a:t>fname</a:t>
            </a:r>
            <a:r>
              <a:rPr lang="en-US" dirty="0" smtClean="0"/>
              <a:t> + " " +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 </a:t>
            </a:r>
            <a:r>
              <a:rPr lang="en-US" dirty="0" smtClean="0"/>
              <a:t> }</a:t>
            </a:r>
          </a:p>
          <a:p>
            <a:pPr>
              <a:lnSpc>
                <a:spcPct val="75000"/>
              </a:lnSpc>
            </a:pPr>
            <a:r>
              <a:rPr lang="en-US" dirty="0" smtClean="0"/>
              <a:t>}</a:t>
            </a:r>
            <a:endParaRPr lang="en-US" dirty="0"/>
          </a:p>
          <a:p>
            <a:pPr>
              <a:spcBef>
                <a:spcPts val="900"/>
              </a:spcBef>
            </a:pPr>
            <a:r>
              <a:rPr lang="en-US" dirty="0"/>
              <a:t>var </a:t>
            </a:r>
            <a:r>
              <a:rPr lang="en-US" dirty="0" err="1"/>
              <a:t>joro</a:t>
            </a:r>
            <a:r>
              <a:rPr lang="en-US" dirty="0"/>
              <a:t> = new Person("Joro", "</a:t>
            </a:r>
            <a:r>
              <a:rPr lang="en-US" dirty="0" err="1"/>
              <a:t>Mentata</a:t>
            </a:r>
            <a:r>
              <a:rPr lang="en-US" dirty="0"/>
              <a:t>");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pesho</a:t>
            </a:r>
            <a:r>
              <a:rPr lang="en-US" dirty="0" smtClean="0"/>
              <a:t> = </a:t>
            </a:r>
            <a:r>
              <a:rPr lang="en-US" dirty="0"/>
              <a:t>new Person</a:t>
            </a:r>
            <a:r>
              <a:rPr lang="en-US" dirty="0" smtClean="0"/>
              <a:t>("</a:t>
            </a:r>
            <a:r>
              <a:rPr lang="en-US" dirty="0" err="1" smtClean="0"/>
              <a:t>Pesho</a:t>
            </a:r>
            <a:r>
              <a:rPr lang="en-US" dirty="0" smtClean="0"/>
              <a:t>", "</a:t>
            </a:r>
            <a:r>
              <a:rPr lang="en-US" dirty="0" err="1" smtClean="0"/>
              <a:t>Vodkata</a:t>
            </a:r>
            <a:r>
              <a:rPr lang="en-US" dirty="0" smtClean="0"/>
              <a:t>"); console.log(</a:t>
            </a:r>
            <a:r>
              <a:rPr lang="en-US" dirty="0" err="1" smtClean="0"/>
              <a:t>joro.introduce</a:t>
            </a:r>
            <a:r>
              <a:rPr lang="en-US" dirty="0" smtClean="0"/>
              <a:t>());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//logs </a:t>
            </a:r>
            <a:r>
              <a:rPr lang="en-US" dirty="0"/>
              <a:t>"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Hello! My name is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Joro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Mentata</a:t>
            </a:r>
            <a:r>
              <a:rPr lang="en-US" dirty="0" smtClean="0"/>
              <a:t>"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pesho.introduce</a:t>
            </a:r>
            <a:r>
              <a:rPr lang="en-US" dirty="0" smtClean="0"/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0674"/>
            <a:ext cx="8686800" cy="361671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Inheritance is a way to extend the functionality of an object, into another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Like Student inherits Person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Person inherits Mammal, etc…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In JavaScript Inheritance is achieved by setting the prototype of the derived type to an instance of the super type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317387"/>
            <a:ext cx="8077200" cy="923330"/>
          </a:xfrm>
        </p:spPr>
        <p:txBody>
          <a:bodyPr/>
          <a:lstStyle/>
          <a:p>
            <a:r>
              <a:rPr lang="en-US" sz="1800" dirty="0" smtClean="0"/>
              <a:t>function Person(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) {}</a:t>
            </a:r>
          </a:p>
          <a:p>
            <a:r>
              <a:rPr lang="en-US" sz="1800" dirty="0" smtClean="0"/>
              <a:t>function Student(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, grade) {}</a:t>
            </a:r>
          </a:p>
          <a:p>
            <a:r>
              <a:rPr lang="en-US" sz="1800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Student.prototype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 = new Person();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33400" y="6231669"/>
            <a:ext cx="80772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var student = new Student("</a:t>
            </a:r>
            <a:r>
              <a:rPr lang="en-US" sz="1800" dirty="0" err="1" smtClean="0"/>
              <a:t>Kiro</a:t>
            </a:r>
            <a:r>
              <a:rPr lang="en-US" sz="1800" dirty="0" smtClean="0"/>
              <a:t>", "</a:t>
            </a:r>
            <a:r>
              <a:rPr lang="en-US" sz="1800" dirty="0" err="1" smtClean="0"/>
              <a:t>Troikata</a:t>
            </a:r>
            <a:r>
              <a:rPr lang="en-US" sz="1800" dirty="0" smtClean="0"/>
              <a:t>", 7);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33400" y="5234093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30238" lvl="1" indent="-27305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/>
              <a:t>Now all instances of type Student are also of type Person and have Person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4527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in Classical 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Modifiers in Classical Inheritance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3770562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2780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Classical OOP supports data hiding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of the state and behavior of an object can be hidden to outside 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Done with closures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 make an object hidden (private), just initialize it inside the function constructor (with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To make an object visible(public) to outside objects, attach it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5313484"/>
            <a:ext cx="8077200" cy="1323439"/>
          </a:xfrm>
        </p:spPr>
        <p:txBody>
          <a:bodyPr/>
          <a:lstStyle/>
          <a:p>
            <a:r>
              <a:rPr lang="en-US" dirty="0" smtClean="0"/>
              <a:t>function Person(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fullname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 + " " +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this.sayName</a:t>
            </a:r>
            <a:r>
              <a:rPr lang="en-US" dirty="0" smtClean="0"/>
              <a:t> = function() { return </a:t>
            </a:r>
            <a:r>
              <a:rPr lang="en-US" dirty="0" err="1" smtClean="0"/>
              <a:t>fullname</a:t>
            </a:r>
            <a:r>
              <a:rPr lang="en-US" dirty="0" smtClean="0"/>
              <a:t>; };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6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Duplicated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46" y="1406769"/>
            <a:ext cx="8510954" cy="52988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OOP in 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Prototype and prototype chain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Classical and Prototypal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OOP Patterns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5954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3855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Support for hidden (private) data is costly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function should have an access to a private object, the function and the object should be declared in the same scope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the function constructor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constructors</a:t>
            </a:r>
            <a:r>
              <a:rPr lang="en-US" dirty="0" smtClean="0"/>
              <a:t> are slow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time an object is instantiated with a function constructor, all member functions are created anew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we have N Persons, there will be N identical functions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48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</a:t>
            </a:r>
            <a:r>
              <a:rPr lang="en-US" dirty="0" smtClean="0"/>
              <a:t>Functions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3723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Coping of the same function many times gets both runtime and memory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Imagine a function constructor with 15 different public functions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 100 objects that are created with this constructor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These </a:t>
            </a:r>
            <a:r>
              <a:rPr lang="en-US" smtClean="0"/>
              <a:t>are 1500 </a:t>
            </a:r>
            <a:r>
              <a:rPr lang="en-US" dirty="0" smtClean="0"/>
              <a:t>functions, when they can be just 15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solution?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private data only when it is really necessary</a:t>
            </a:r>
          </a:p>
        </p:txBody>
      </p:sp>
    </p:spTree>
    <p:extLst>
      <p:ext uri="{BB962C8B-B14F-4D97-AF65-F5344CB8AC3E}">
        <p14:creationId xmlns:p14="http://schemas.microsoft.com/office/powerpoint/2010/main" val="20551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Duplications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Public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Public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17009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The solution to duplicated member functions is to make all the data public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then attach the methods to the prototype of the function constructor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That way all instances of this function constructor share the same prototype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4144114"/>
            <a:ext cx="8686800" cy="2585323"/>
          </a:xfrm>
        </p:spPr>
        <p:txBody>
          <a:bodyPr/>
          <a:lstStyle/>
          <a:p>
            <a:r>
              <a:rPr lang="en-US" sz="1800" dirty="0" smtClean="0"/>
              <a:t>function Person(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, </a:t>
            </a:r>
            <a:r>
              <a:rPr lang="en-US" sz="1800" dirty="0" err="1" smtClean="0"/>
              <a:t>lname</a:t>
            </a:r>
            <a:r>
              <a:rPr lang="en-US" sz="1800" dirty="0" smtClean="0"/>
              <a:t>){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 = </a:t>
            </a:r>
            <a:r>
              <a:rPr lang="en-US" sz="1800" dirty="0" err="1" smtClean="0"/>
              <a:t>fname</a:t>
            </a:r>
            <a:r>
              <a:rPr lang="en-US" sz="1800" dirty="0" smtClean="0"/>
              <a:t>; </a:t>
            </a:r>
            <a:r>
              <a:rPr lang="en-US" sz="1800" dirty="0" err="1" smtClean="0"/>
              <a:t>this.lname</a:t>
            </a:r>
            <a:r>
              <a:rPr lang="en-US" sz="1800" dirty="0" smtClean="0"/>
              <a:t> = </a:t>
            </a:r>
            <a:r>
              <a:rPr lang="en-US" sz="1800" dirty="0" err="1" smtClean="0"/>
              <a:t>lname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err="1" smtClean="0"/>
              <a:t>Person.prototype</a:t>
            </a:r>
            <a:r>
              <a:rPr lang="en-US" sz="1800" dirty="0" smtClean="0"/>
              <a:t> = {</a:t>
            </a:r>
          </a:p>
          <a:p>
            <a:r>
              <a:rPr lang="en-US" sz="1800" dirty="0"/>
              <a:t>  </a:t>
            </a:r>
            <a:r>
              <a:rPr lang="en-US" sz="1800" dirty="0" err="1" smtClean="0"/>
              <a:t>fullname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function(){ return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 + " " + </a:t>
            </a:r>
            <a:r>
              <a:rPr lang="en-US" sz="1800" dirty="0" err="1" smtClean="0"/>
              <a:t>this.lname</a:t>
            </a:r>
            <a:r>
              <a:rPr lang="en-US" sz="1800" dirty="0" smtClean="0"/>
              <a:t>; },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changeFName</a:t>
            </a:r>
            <a:r>
              <a:rPr lang="en-US" sz="1800" dirty="0" smtClean="0"/>
              <a:t>: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function(</a:t>
            </a:r>
            <a:r>
              <a:rPr lang="en-US" sz="1800" dirty="0" err="1" smtClean="0"/>
              <a:t>fname</a:t>
            </a:r>
            <a:r>
              <a:rPr lang="en-US" sz="1800" dirty="0" smtClean="0"/>
              <a:t>){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 = </a:t>
            </a:r>
            <a:r>
              <a:rPr lang="en-US" sz="1800" dirty="0" err="1" smtClean="0"/>
              <a:t>fname</a:t>
            </a:r>
            <a:r>
              <a:rPr lang="en-US" sz="1800" dirty="0" smtClean="0"/>
              <a:t> || </a:t>
            </a:r>
            <a:r>
              <a:rPr lang="en-US" sz="1800" dirty="0" err="1" smtClean="0"/>
              <a:t>this.fname</a:t>
            </a:r>
            <a:r>
              <a:rPr lang="en-US" sz="1800" dirty="0" smtClean="0"/>
              <a:t>; }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Public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Better Way to Implement Classical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88227"/>
            <a:ext cx="7924800" cy="5691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3106"/>
            <a:ext cx="7086600" cy="838200"/>
          </a:xfrm>
        </p:spPr>
        <p:txBody>
          <a:bodyPr/>
          <a:lstStyle/>
          <a:p>
            <a:r>
              <a:rPr lang="en-US" dirty="0" smtClean="0"/>
              <a:t>Better Way to Implement Classical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78510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Yet, this OOP is kind of strange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constructor and methods are separate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We can do something like: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895601"/>
            <a:ext cx="8077200" cy="3785652"/>
          </a:xfrm>
        </p:spPr>
        <p:txBody>
          <a:bodyPr/>
          <a:lstStyle/>
          <a:p>
            <a:r>
              <a:rPr lang="en-US" dirty="0" smtClean="0"/>
              <a:t>var Person = </a:t>
            </a:r>
            <a:r>
              <a:rPr lang="en-US" dirty="0" err="1" smtClean="0"/>
              <a:t>Class.create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init</a:t>
            </a:r>
            <a:r>
              <a:rPr lang="en-US" dirty="0" smtClean="0"/>
              <a:t>: function(</a:t>
            </a:r>
            <a:r>
              <a:rPr lang="en-US" dirty="0" err="1" smtClean="0"/>
              <a:t>fname</a:t>
            </a:r>
            <a:r>
              <a:rPr lang="en-US" dirty="0" smtClean="0"/>
              <a:t>, </a:t>
            </a:r>
            <a:r>
              <a:rPr lang="en-US" dirty="0" err="1" smtClean="0"/>
              <a:t>lname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this.lname</a:t>
            </a:r>
            <a:r>
              <a:rPr lang="en-US" dirty="0" smtClean="0"/>
              <a:t> = </a:t>
            </a:r>
            <a:r>
              <a:rPr lang="en-US" dirty="0" err="1" smtClean="0"/>
              <a:t>lname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},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: function(){</a:t>
            </a:r>
          </a:p>
          <a:p>
            <a:r>
              <a:rPr lang="en-US" dirty="0"/>
              <a:t> </a:t>
            </a:r>
            <a:r>
              <a:rPr lang="en-US" dirty="0" smtClean="0"/>
              <a:t>   return </a:t>
            </a:r>
            <a:r>
              <a:rPr lang="en-US" dirty="0" err="1" smtClean="0"/>
              <a:t>this.fname</a:t>
            </a:r>
            <a:r>
              <a:rPr lang="en-US" dirty="0" smtClean="0"/>
              <a:t> + " " + </a:t>
            </a:r>
            <a:r>
              <a:rPr lang="en-US" dirty="0" err="1" smtClean="0"/>
              <a:t>this.lname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},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changeFName</a:t>
            </a:r>
            <a:r>
              <a:rPr lang="en-US" dirty="0" smtClean="0"/>
              <a:t>: function(</a:t>
            </a:r>
            <a:r>
              <a:rPr lang="en-US" dirty="0" err="1" smtClean="0"/>
              <a:t>fname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this.fname</a:t>
            </a:r>
            <a:r>
              <a:rPr lang="en-US" dirty="0" smtClean="0"/>
              <a:t> = </a:t>
            </a:r>
            <a:r>
              <a:rPr lang="en-US" dirty="0" err="1" smtClean="0"/>
              <a:t>fname</a:t>
            </a:r>
            <a:r>
              <a:rPr lang="en-US" dirty="0" smtClean="0"/>
              <a:t> || </a:t>
            </a:r>
            <a:r>
              <a:rPr lang="en-US" dirty="0" err="1" smtClean="0"/>
              <a:t>this.fname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43213" y="3062728"/>
            <a:ext cx="3007257" cy="442674"/>
          </a:xfrm>
          <a:prstGeom prst="wedgeRoundRectCallout">
            <a:avLst>
              <a:gd name="adj1" fmla="val -55440"/>
              <a:gd name="adj2" fmla="val 29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constructor function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23303" y="4209172"/>
            <a:ext cx="2646774" cy="442674"/>
          </a:xfrm>
          <a:prstGeom prst="wedgeRoundRectCallout">
            <a:avLst>
              <a:gd name="adj1" fmla="val -58948"/>
              <a:gd name="adj2" fmla="val 3098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Member function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39928" y="5160207"/>
            <a:ext cx="2646774" cy="442674"/>
          </a:xfrm>
          <a:prstGeom prst="wedgeRoundRectCallout">
            <a:avLst>
              <a:gd name="adj1" fmla="val -58948"/>
              <a:gd name="adj2" fmla="val 3098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Member function</a:t>
            </a:r>
          </a:p>
        </p:txBody>
      </p:sp>
    </p:spTree>
    <p:extLst>
      <p:ext uri="{BB962C8B-B14F-4D97-AF65-F5344CB8AC3E}">
        <p14:creationId xmlns:p14="http://schemas.microsoft.com/office/powerpoint/2010/main" val="242608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Class.create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5686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Unfortunately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Class.create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not implemented in JavaScript</a:t>
            </a:r>
          </a:p>
          <a:p>
            <a:pPr lvl="1"/>
            <a:r>
              <a:rPr lang="en-US" dirty="0" smtClean="0"/>
              <a:t>Needs to be implemented by developers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631836"/>
            <a:ext cx="8077200" cy="4093428"/>
          </a:xfrm>
        </p:spPr>
        <p:txBody>
          <a:bodyPr/>
          <a:lstStyle/>
          <a:p>
            <a:r>
              <a:rPr lang="en-US" dirty="0"/>
              <a:t>var </a:t>
            </a:r>
            <a:r>
              <a:rPr lang="en-US" dirty="0" err="1" smtClean="0"/>
              <a:t>Class.create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function(properties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smtClean="0"/>
              <a:t>var </a:t>
            </a:r>
            <a:r>
              <a:rPr lang="en-US" dirty="0" err="1"/>
              <a:t>theClass</a:t>
            </a:r>
            <a:r>
              <a:rPr lang="en-US" dirty="0"/>
              <a:t> = function()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this.init.apply</a:t>
            </a:r>
            <a:r>
              <a:rPr lang="en-US" dirty="0"/>
              <a:t>(this, arguments);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theClass.prototype</a:t>
            </a:r>
            <a:r>
              <a:rPr lang="en-US" dirty="0" smtClean="0"/>
              <a:t> </a:t>
            </a:r>
            <a:r>
              <a:rPr lang="en-US" dirty="0"/>
              <a:t>= {};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prop in properties)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theClass.prototype</a:t>
            </a:r>
            <a:r>
              <a:rPr lang="en-US" dirty="0"/>
              <a:t>[prop] = properties[prop];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if (!</a:t>
            </a:r>
            <a:r>
              <a:rPr lang="en-US" dirty="0" err="1" smtClean="0"/>
              <a:t>theClass.prototype.init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theClass.prototype.init</a:t>
            </a:r>
            <a:r>
              <a:rPr lang="en-US" dirty="0" smtClean="0"/>
              <a:t> </a:t>
            </a:r>
            <a:r>
              <a:rPr lang="en-US" dirty="0"/>
              <a:t>= function() {}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/>
              <a:t>theClass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0236" y="3610329"/>
            <a:ext cx="1881843" cy="783193"/>
          </a:xfrm>
          <a:prstGeom prst="wedgeRoundRectCallout">
            <a:avLst>
              <a:gd name="adj1" fmla="val -68748"/>
              <a:gd name="adj2" fmla="val -417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init in the constructor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28757" y="4847360"/>
            <a:ext cx="1881843" cy="783193"/>
          </a:xfrm>
          <a:prstGeom prst="wedgeRoundRectCallout">
            <a:avLst>
              <a:gd name="adj1" fmla="val -65479"/>
              <a:gd name="adj2" fmla="val -361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Attach the properties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78422" y="5786312"/>
            <a:ext cx="2189719" cy="783193"/>
          </a:xfrm>
          <a:prstGeom prst="wedgeRoundRectCallout">
            <a:avLst>
              <a:gd name="adj1" fmla="val -61858"/>
              <a:gd name="adj2" fmla="val -383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default constructor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Class.create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Functional inheritance can be achieved by extending the prototype of the Function object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053687"/>
            <a:ext cx="8077200" cy="2862322"/>
          </a:xfrm>
        </p:spPr>
        <p:txBody>
          <a:bodyPr/>
          <a:lstStyle/>
          <a:p>
            <a:r>
              <a:rPr lang="en-US" dirty="0" err="1"/>
              <a:t>Function.prototype.inherit</a:t>
            </a:r>
            <a:r>
              <a:rPr lang="en-US" dirty="0"/>
              <a:t> = function(parent) {</a:t>
            </a:r>
          </a:p>
          <a:p>
            <a:r>
              <a:rPr lang="en-US" dirty="0" smtClean="0"/>
              <a:t>  </a:t>
            </a:r>
            <a:r>
              <a:rPr lang="en-US" dirty="0"/>
              <a:t>var </a:t>
            </a:r>
            <a:r>
              <a:rPr lang="en-US" dirty="0" err="1"/>
              <a:t>oldPrototype</a:t>
            </a:r>
            <a:r>
              <a:rPr lang="en-US" dirty="0"/>
              <a:t> = </a:t>
            </a:r>
            <a:r>
              <a:rPr lang="en-US" dirty="0" err="1"/>
              <a:t>this.prototype</a:t>
            </a:r>
            <a:r>
              <a:rPr lang="en-US" dirty="0"/>
              <a:t>;</a:t>
            </a:r>
          </a:p>
          <a:p>
            <a:r>
              <a:rPr lang="en-US" dirty="0" smtClean="0"/>
              <a:t>  </a:t>
            </a:r>
            <a:r>
              <a:rPr lang="en-US" dirty="0"/>
              <a:t>var prototype = new parent();</a:t>
            </a:r>
          </a:p>
          <a:p>
            <a:r>
              <a:rPr lang="en-US" dirty="0" smtClean="0"/>
              <a:t>  </a:t>
            </a:r>
            <a:r>
              <a:rPr lang="en-US" dirty="0" err="1"/>
              <a:t>this.prototype</a:t>
            </a:r>
            <a:r>
              <a:rPr lang="en-US" dirty="0"/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Object.create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(prototype);</a:t>
            </a:r>
          </a:p>
          <a:p>
            <a:r>
              <a:rPr lang="en-US" dirty="0" smtClean="0"/>
              <a:t>  </a:t>
            </a:r>
            <a:r>
              <a:rPr lang="en-US" dirty="0" err="1"/>
              <a:t>this.prototype._super</a:t>
            </a:r>
            <a:r>
              <a:rPr lang="en-US" dirty="0"/>
              <a:t> = prototype;</a:t>
            </a:r>
          </a:p>
          <a:p>
            <a:r>
              <a:rPr lang="en-US" dirty="0" smtClean="0"/>
              <a:t>  </a:t>
            </a:r>
            <a:r>
              <a:rPr lang="en-US" dirty="0"/>
              <a:t>for (var prop in </a:t>
            </a:r>
            <a:r>
              <a:rPr lang="en-US" dirty="0" err="1"/>
              <a:t>oldPrototype</a:t>
            </a:r>
            <a:r>
              <a:rPr lang="en-US" dirty="0"/>
              <a:t>) {</a:t>
            </a:r>
          </a:p>
          <a:p>
            <a:r>
              <a:rPr lang="en-US" dirty="0" smtClean="0"/>
              <a:t>    </a:t>
            </a:r>
            <a:r>
              <a:rPr lang="en-US" dirty="0" err="1"/>
              <a:t>this.prototype</a:t>
            </a:r>
            <a:r>
              <a:rPr lang="en-US" dirty="0"/>
              <a:t>[prop] = </a:t>
            </a:r>
            <a:r>
              <a:rPr lang="en-US" dirty="0" err="1"/>
              <a:t>oldPrototype</a:t>
            </a:r>
            <a:r>
              <a:rPr lang="en-US" dirty="0"/>
              <a:t>[prop];</a:t>
            </a:r>
          </a:p>
          <a:p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963433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we can inherit this way: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0" y="5459651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 Person = </a:t>
            </a:r>
            <a:r>
              <a:rPr lang="en-US" dirty="0" err="1" smtClean="0"/>
              <a:t>Class.create</a:t>
            </a:r>
            <a:r>
              <a:rPr lang="en-US" dirty="0" smtClean="0"/>
              <a:t>({…});</a:t>
            </a:r>
          </a:p>
          <a:p>
            <a:r>
              <a:rPr lang="en-US" dirty="0"/>
              <a:t>var </a:t>
            </a:r>
            <a:r>
              <a:rPr lang="en-US" dirty="0" smtClean="0"/>
              <a:t>Student </a:t>
            </a:r>
            <a:r>
              <a:rPr lang="en-US" dirty="0"/>
              <a:t>= </a:t>
            </a:r>
            <a:r>
              <a:rPr lang="en-US" dirty="0" err="1"/>
              <a:t>Class.create</a:t>
            </a:r>
            <a:r>
              <a:rPr lang="en-US" dirty="0" smtClean="0"/>
              <a:t>({…});</a:t>
            </a:r>
          </a:p>
          <a:p>
            <a:r>
              <a:rPr lang="en-US" dirty="0" err="1" smtClean="0"/>
              <a:t>Student.inherit</a:t>
            </a:r>
            <a:r>
              <a:rPr lang="en-US" dirty="0" smtClean="0"/>
              <a:t>(Person);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Prototypal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Prototypal OOP uses the prototype nature of JavaScript to produce objects</a:t>
            </a:r>
          </a:p>
          <a:p>
            <a:pPr lvl="1"/>
            <a:r>
              <a:rPr lang="en-US" dirty="0" smtClean="0"/>
              <a:t>Objects are created from objects, instead of created from functions</a:t>
            </a:r>
          </a:p>
          <a:p>
            <a:r>
              <a:rPr lang="en-US" dirty="0" smtClean="0"/>
              <a:t>In Prototypal OOP all properties of the objects are public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599"/>
            <a:ext cx="8686800" cy="1031631"/>
          </a:xfrm>
        </p:spPr>
        <p:txBody>
          <a:bodyPr/>
          <a:lstStyle/>
          <a:p>
            <a:r>
              <a:rPr lang="en-US" dirty="0" smtClean="0"/>
              <a:t>Create an object template</a:t>
            </a:r>
          </a:p>
          <a:p>
            <a:pPr lvl="1"/>
            <a:r>
              <a:rPr lang="en-US" dirty="0" smtClean="0"/>
              <a:t>Then clone it into another object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2192215"/>
            <a:ext cx="8077200" cy="2862322"/>
          </a:xfrm>
        </p:spPr>
        <p:txBody>
          <a:bodyPr/>
          <a:lstStyle/>
          <a:p>
            <a:r>
              <a:rPr lang="en-US" dirty="0" smtClean="0"/>
              <a:t>var Person =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: function(){ … },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: function(){ …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var </a:t>
            </a:r>
            <a:r>
              <a:rPr lang="en-US" dirty="0" err="1" smtClean="0"/>
              <a:t>pesho</a:t>
            </a:r>
            <a:r>
              <a:rPr lang="en-US" dirty="0" smtClean="0"/>
              <a:t> = </a:t>
            </a:r>
            <a:r>
              <a:rPr lang="en-US" dirty="0" err="1" smtClean="0"/>
              <a:t>Object.create</a:t>
            </a:r>
            <a:r>
              <a:rPr lang="en-US" dirty="0" smtClean="0"/>
              <a:t>(Person);</a:t>
            </a:r>
          </a:p>
          <a:p>
            <a:r>
              <a:rPr lang="en-US" dirty="0" err="1" smtClean="0"/>
              <a:t>pesho.init</a:t>
            </a:r>
            <a:r>
              <a:rPr lang="en-US" dirty="0" smtClean="0"/>
              <a:t>("Peter", "</a:t>
            </a:r>
            <a:r>
              <a:rPr lang="en-US" dirty="0" err="1" smtClean="0"/>
              <a:t>Petrov</a:t>
            </a:r>
            <a:r>
              <a:rPr lang="en-US" dirty="0" smtClean="0"/>
              <a:t>", "</a:t>
            </a:r>
            <a:r>
              <a:rPr lang="en-US" dirty="0" err="1" smtClean="0"/>
              <a:t>Pesho</a:t>
            </a:r>
            <a:r>
              <a:rPr lang="en-US" dirty="0" smtClean="0"/>
              <a:t> </a:t>
            </a:r>
            <a:r>
              <a:rPr lang="en-US" dirty="0" err="1" smtClean="0"/>
              <a:t>Vodkata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joro</a:t>
            </a:r>
            <a:r>
              <a:rPr lang="en-US" dirty="0" smtClean="0"/>
              <a:t> = </a:t>
            </a:r>
            <a:r>
              <a:rPr lang="en-US" dirty="0" err="1" smtClean="0"/>
              <a:t>Object.create</a:t>
            </a:r>
            <a:r>
              <a:rPr lang="en-US" dirty="0" smtClean="0"/>
              <a:t>(Person);</a:t>
            </a:r>
          </a:p>
          <a:p>
            <a:r>
              <a:rPr lang="en-US" dirty="0" err="1" smtClean="0"/>
              <a:t>joro.init</a:t>
            </a:r>
            <a:r>
              <a:rPr lang="en-US" dirty="0" smtClean="0"/>
              <a:t>("Georgi", "Georgiev", "Joro </a:t>
            </a:r>
            <a:r>
              <a:rPr lang="en-US" dirty="0" err="1" smtClean="0"/>
              <a:t>Mentata</a:t>
            </a:r>
            <a:r>
              <a:rPr lang="en-US" dirty="0" smtClean="0"/>
              <a:t>");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5271414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Objects create objects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22552" y="2555253"/>
            <a:ext cx="1881843" cy="783193"/>
          </a:xfrm>
          <a:prstGeom prst="wedgeRoundRectCallout">
            <a:avLst>
              <a:gd name="adj1" fmla="val -68748"/>
              <a:gd name="adj2" fmla="val -417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object template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77708" y="5042219"/>
            <a:ext cx="2499946" cy="783193"/>
          </a:xfrm>
          <a:prstGeom prst="wedgeRoundRectCallout">
            <a:avLst>
              <a:gd name="adj1" fmla="val -68748"/>
              <a:gd name="adj2" fmla="val -417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init to initialize the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Object.create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2679"/>
            <a:ext cx="8686800" cy="116955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Object.create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not supported everywhere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Must be shimmed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174636"/>
            <a:ext cx="8077200" cy="2246769"/>
          </a:xfrm>
        </p:spPr>
        <p:txBody>
          <a:bodyPr/>
          <a:lstStyle/>
          <a:p>
            <a:r>
              <a:rPr lang="en-US" dirty="0"/>
              <a:t>if(!</a:t>
            </a:r>
            <a:r>
              <a:rPr lang="en-US" dirty="0" err="1" smtClean="0"/>
              <a:t>Object.create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Object.create</a:t>
            </a:r>
            <a:r>
              <a:rPr lang="en-US" dirty="0" smtClean="0"/>
              <a:t> </a:t>
            </a:r>
            <a:r>
              <a:rPr lang="en-US" dirty="0"/>
              <a:t>= function(</a:t>
            </a:r>
            <a:r>
              <a:rPr lang="en-US" dirty="0" err="1"/>
              <a:t>obj</a:t>
            </a:r>
            <a:r>
              <a:rPr lang="en-US" dirty="0"/>
              <a:t>){</a:t>
            </a:r>
          </a:p>
          <a:p>
            <a:r>
              <a:rPr lang="en-US" dirty="0"/>
              <a:t>    function f(){};</a:t>
            </a:r>
          </a:p>
          <a:p>
            <a:r>
              <a:rPr lang="en-US" dirty="0"/>
              <a:t>    </a:t>
            </a:r>
            <a:r>
              <a:rPr lang="en-US" dirty="0" err="1"/>
              <a:t>f.prototype</a:t>
            </a:r>
            <a:r>
              <a:rPr lang="en-US" dirty="0"/>
              <a:t> =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/>
              <a:t>    return new f();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4558990"/>
            <a:ext cx="8686800" cy="224676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Create an empty function constructor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Set its prototype to the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 and return an instance of the function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Object.create</a:t>
            </a:r>
            <a:r>
              <a:rPr lang="en-US" dirty="0" smtClean="0"/>
              <a:t>() Shim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4064"/>
            <a:ext cx="8686800" cy="3859821"/>
          </a:xfrm>
        </p:spPr>
        <p:txBody>
          <a:bodyPr>
            <a:spAutoFit/>
          </a:bodyPr>
          <a:lstStyle/>
          <a:p>
            <a:pPr marL="319088" indent="-319088" eaLnBrk="0" hangingPunct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Prototypal inheritance is not like classical inheritance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prototypal inheritance all instances are created </a:t>
            </a:r>
            <a:r>
              <a:rPr lang="en-US" dirty="0" smtClean="0"/>
              <a:t>from common JavaScript object</a:t>
            </a:r>
            <a:endParaRPr lang="en-US" dirty="0"/>
          </a:p>
          <a:p>
            <a:pPr lvl="2">
              <a:lnSpc>
                <a:spcPts val="38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i.e.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does not work</a:t>
            </a:r>
          </a:p>
          <a:p>
            <a:pPr marL="319088" indent="-319088" eaLnBrk="0" hangingPunct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tabLst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inheritance is much like the </a:t>
            </a:r>
            <a:r>
              <a:rPr lang="en-US" sz="3000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Object.create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(), 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but adds more 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properties to the object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680441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var Person = {…}</a:t>
            </a:r>
          </a:p>
          <a:p>
            <a:r>
              <a:rPr lang="en-US" dirty="0" smtClean="0"/>
              <a:t>Var Student = </a:t>
            </a:r>
            <a:r>
              <a:rPr lang="en-US" dirty="0" err="1" smtClean="0"/>
              <a:t>Person.extend</a:t>
            </a:r>
            <a:r>
              <a:rPr lang="en-US" dirty="0" smtClean="0"/>
              <a:t>({…});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8600" y="5471749"/>
            <a:ext cx="86868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indent="-319088" eaLnBrk="0" hangingPunct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tabLst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Extend the Person object and add Student specific functionality</a:t>
            </a:r>
            <a:endParaRPr lang="en-US" sz="3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01034"/>
            <a:ext cx="8686800" cy="43319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JavaScript is prototype-oriented language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Every object has a prototype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 be an empty object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prototype contains properties that are shared across all objects with this prototype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smtClean="0"/>
              <a:t>The prototype can be used to extend the original functionality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Adding a method to String for escaping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4149" y="5276390"/>
            <a:ext cx="8175703" cy="1323439"/>
          </a:xfrm>
        </p:spPr>
        <p:txBody>
          <a:bodyPr/>
          <a:lstStyle/>
          <a:p>
            <a:r>
              <a:rPr lang="en-US" dirty="0" err="1" smtClean="0"/>
              <a:t>String.prototype.htmlEscape</a:t>
            </a:r>
            <a:r>
              <a:rPr lang="en-US" dirty="0" smtClean="0"/>
              <a:t> = function() </a:t>
            </a:r>
            <a:r>
              <a:rPr lang="en-US" dirty="0"/>
              <a:t>{</a:t>
            </a:r>
          </a:p>
          <a:p>
            <a:r>
              <a:rPr lang="en-US" dirty="0" smtClean="0"/>
              <a:t>  </a:t>
            </a:r>
            <a:r>
              <a:rPr lang="en-US" dirty="0"/>
              <a:t>return </a:t>
            </a:r>
            <a:r>
              <a:rPr lang="en-US" dirty="0" err="1" smtClean="0"/>
              <a:t>this.replace</a:t>
            </a:r>
            <a:r>
              <a:rPr lang="en-US" dirty="0"/>
              <a:t>(/&amp;/g, "&amp;amp</a:t>
            </a:r>
            <a:r>
              <a:rPr lang="en-US" dirty="0" smtClean="0"/>
              <a:t>;").replace</a:t>
            </a:r>
            <a:r>
              <a:rPr lang="en-US" dirty="0"/>
              <a:t>(/&lt;/g</a:t>
            </a:r>
            <a:r>
              <a:rPr lang="en-US" dirty="0" smtClean="0"/>
              <a:t>,"&amp;</a:t>
            </a:r>
            <a:r>
              <a:rPr lang="en-US" dirty="0" err="1"/>
              <a:t>lt</a:t>
            </a:r>
            <a:r>
              <a:rPr lang="en-US" dirty="0" smtClean="0"/>
              <a:t>;")</a:t>
            </a:r>
          </a:p>
          <a:p>
            <a:r>
              <a:rPr lang="en-US" dirty="0" smtClean="0"/>
              <a:t>             .</a:t>
            </a:r>
            <a:r>
              <a:rPr lang="en-US" dirty="0"/>
              <a:t>replace(/&gt;/g, "&amp;</a:t>
            </a:r>
            <a:r>
              <a:rPr lang="en-US" dirty="0" err="1"/>
              <a:t>gt</a:t>
            </a:r>
            <a:r>
              <a:rPr lang="en-US" dirty="0"/>
              <a:t>;");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Prototypal Inheritance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00555"/>
            <a:ext cx="8686800" cy="1015663"/>
          </a:xfrm>
        </p:spPr>
        <p:txBody>
          <a:bodyPr/>
          <a:lstStyle/>
          <a:p>
            <a:r>
              <a:rPr lang="en-US" dirty="0" smtClean="0"/>
              <a:t>The implementation of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object.extend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custom and must be implemented manually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2702174"/>
            <a:ext cx="8077200" cy="2862322"/>
          </a:xfrm>
        </p:spPr>
        <p:txBody>
          <a:bodyPr/>
          <a:lstStyle/>
          <a:p>
            <a:r>
              <a:rPr lang="en-US" dirty="0" err="1"/>
              <a:t>Object.prototype.extend</a:t>
            </a:r>
            <a:r>
              <a:rPr lang="en-US" dirty="0"/>
              <a:t> = function(properties)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function </a:t>
            </a:r>
            <a:r>
              <a:rPr lang="en-US" dirty="0"/>
              <a:t>f() {};</a:t>
            </a:r>
          </a:p>
          <a:p>
            <a:r>
              <a:rPr lang="en-US" dirty="0"/>
              <a:t>  </a:t>
            </a:r>
            <a:r>
              <a:rPr lang="en-US" dirty="0" err="1" smtClean="0"/>
              <a:t>f.prototype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Object.create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(this);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prop in properties) {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f.prototype</a:t>
            </a:r>
            <a:r>
              <a:rPr lang="en-US" dirty="0"/>
              <a:t>[prop] = properties[prop];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f.prototype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_super</a:t>
            </a:r>
            <a:r>
              <a:rPr lang="en-US" dirty="0"/>
              <a:t> = this;</a:t>
            </a:r>
          </a:p>
          <a:p>
            <a:r>
              <a:rPr lang="en-US" dirty="0" smtClean="0"/>
              <a:t>  return </a:t>
            </a:r>
            <a:r>
              <a:rPr lang="en-US" dirty="0"/>
              <a:t>new f();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41398" y="3102373"/>
            <a:ext cx="2474002" cy="1123712"/>
          </a:xfrm>
          <a:prstGeom prst="wedgeRoundRectCallout">
            <a:avLst>
              <a:gd name="adj1" fmla="val -78092"/>
              <a:gd name="adj2" fmla="val -98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Set the prototype to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of the extended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75052" y="4412041"/>
            <a:ext cx="2474002" cy="783193"/>
          </a:xfrm>
          <a:prstGeom prst="wedgeRoundRectCallout">
            <a:avLst>
              <a:gd name="adj1" fmla="val -79158"/>
              <a:gd name="adj2" fmla="val -638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the derived object properties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29375" y="5357531"/>
            <a:ext cx="2474002" cy="783193"/>
          </a:xfrm>
          <a:prstGeom prst="wedgeRoundRectCallout">
            <a:avLst>
              <a:gd name="adj1" fmla="val -46462"/>
              <a:gd name="adj2" fmla="val -105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Keep a reference to the super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Prototypal 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OOP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Implement a repository to keep students and teachers in schools</a:t>
            </a:r>
            <a:endParaRPr lang="bg-BG" sz="2800" dirty="0" smtClean="0"/>
          </a:p>
          <a:p>
            <a:pPr lvl="1"/>
            <a:r>
              <a:rPr lang="en-US" sz="2600" dirty="0" smtClean="0"/>
              <a:t>Each </a:t>
            </a:r>
            <a:r>
              <a:rPr lang="en-US" sz="2600" dirty="0"/>
              <a:t>school have a name, town and classes of </a:t>
            </a:r>
            <a:r>
              <a:rPr lang="en-US" sz="2600" dirty="0" smtClean="0"/>
              <a:t>students</a:t>
            </a:r>
          </a:p>
          <a:p>
            <a:pPr lvl="1"/>
            <a:r>
              <a:rPr lang="en-US" sz="2600" dirty="0"/>
              <a:t>Students have firstname, last name, age and grade</a:t>
            </a:r>
          </a:p>
          <a:p>
            <a:pPr lvl="1"/>
            <a:r>
              <a:rPr lang="en-US" sz="2600" dirty="0"/>
              <a:t>Teachers have firstname, last name, age and </a:t>
            </a:r>
            <a:r>
              <a:rPr lang="en-US" sz="2600" dirty="0" err="1"/>
              <a:t>speciality</a:t>
            </a:r>
            <a:endParaRPr lang="en-US" sz="2600" dirty="0"/>
          </a:p>
          <a:p>
            <a:pPr lvl="1"/>
            <a:r>
              <a:rPr lang="en-US" sz="2600" dirty="0"/>
              <a:t>Students and Teachers can introduce themselves by printing all their non-function properties in the format </a:t>
            </a:r>
            <a:r>
              <a:rPr lang="en-US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PropertyName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PropertyValue</a:t>
            </a:r>
            <a:endParaRPr lang="bg-BG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sz="2200" dirty="0" smtClean="0"/>
              <a:t>Student </a:t>
            </a:r>
            <a:r>
              <a:rPr lang="en-US" sz="2200" dirty="0" err="1"/>
              <a:t>introducement</a:t>
            </a:r>
            <a:r>
              <a:rPr lang="en-US" sz="2200" dirty="0"/>
              <a:t> - Name: Peter Ivanov, Age: 13, </a:t>
            </a:r>
            <a:r>
              <a:rPr lang="en-US" sz="2200" dirty="0" smtClean="0"/>
              <a:t>grade</a:t>
            </a:r>
            <a:r>
              <a:rPr lang="en-US" sz="2200" dirty="0"/>
              <a:t>: </a:t>
            </a:r>
            <a:r>
              <a:rPr lang="en-US" sz="2200" dirty="0" smtClean="0"/>
              <a:t>7</a:t>
            </a:r>
          </a:p>
          <a:p>
            <a:pPr marL="1154113" lvl="2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0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*</a:t>
            </a:r>
            <a:r>
              <a:rPr lang="en-US" sz="2800" dirty="0" err="1" smtClean="0"/>
              <a:t>Cont</a:t>
            </a:r>
            <a:r>
              <a:rPr lang="en-US" sz="2800" dirty="0"/>
              <a:t>:</a:t>
            </a:r>
            <a:r>
              <a:rPr lang="en-US" sz="2800" dirty="0" smtClean="0"/>
              <a:t> Implement a repository to keep students and teachers in schools</a:t>
            </a:r>
          </a:p>
          <a:p>
            <a:pPr lvl="1"/>
            <a:r>
              <a:rPr lang="en-US" sz="2600" dirty="0" smtClean="0"/>
              <a:t>Classes have name, capacity of students, a set of students and </a:t>
            </a:r>
            <a:r>
              <a:rPr lang="en-US" sz="2600" dirty="0"/>
              <a:t>a </a:t>
            </a:r>
            <a:r>
              <a:rPr lang="en-US" sz="2600" dirty="0" smtClean="0"/>
              <a:t>form-teacher (</a:t>
            </a:r>
            <a:r>
              <a:rPr lang="bg-BG" sz="2600" dirty="0" smtClean="0"/>
              <a:t>класен ръководител)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 the schools repository using Prototypal 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 </a:t>
            </a:r>
            <a:r>
              <a:rPr lang="en-US" sz="2800" dirty="0"/>
              <a:t>the schools repository using </a:t>
            </a:r>
            <a:r>
              <a:rPr lang="en-US" sz="2800" dirty="0" smtClean="0"/>
              <a:t>Classical OOP</a:t>
            </a:r>
          </a:p>
          <a:p>
            <a:pPr lvl="1"/>
            <a:endParaRPr lang="bg-BG" sz="2400" dirty="0" smtClean="0"/>
          </a:p>
          <a:p>
            <a:pPr marL="862013" lvl="1" indent="-514350">
              <a:buSzPct val="70000"/>
              <a:tabLst>
                <a:tab pos="282575" algn="l"/>
              </a:tabLst>
            </a:pPr>
            <a:endParaRPr lang="en-US" sz="2400" dirty="0" smtClean="0"/>
          </a:p>
          <a:p>
            <a:pPr marL="1154113" lvl="2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84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Implement a image slider control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Prototypal OOP</a:t>
            </a:r>
          </a:p>
          <a:p>
            <a:pPr lvl="1"/>
            <a:r>
              <a:rPr lang="en-US" sz="2600" dirty="0"/>
              <a:t>The slider has a set of images and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only one</a:t>
            </a:r>
            <a:r>
              <a:rPr lang="en-US" sz="2600" dirty="0"/>
              <a:t> can be enlarged</a:t>
            </a:r>
          </a:p>
          <a:p>
            <a:pPr lvl="1"/>
            <a:r>
              <a:rPr lang="en-US" sz="2600" dirty="0"/>
              <a:t>Each image in the image slider has a title and two </a:t>
            </a:r>
            <a:r>
              <a:rPr lang="en-US" sz="2600" dirty="0" err="1"/>
              <a:t>urls</a:t>
            </a:r>
            <a:r>
              <a:rPr lang="en-US" sz="2600" dirty="0"/>
              <a:t> (thumbnail </a:t>
            </a:r>
            <a:r>
              <a:rPr lang="en-US" sz="2600" dirty="0" err="1"/>
              <a:t>url</a:t>
            </a:r>
            <a:r>
              <a:rPr lang="en-US" sz="2600" dirty="0"/>
              <a:t> and large image </a:t>
            </a:r>
            <a:r>
              <a:rPr lang="en-US" sz="2600" dirty="0" err="1"/>
              <a:t>url</a:t>
            </a:r>
            <a:r>
              <a:rPr lang="en-US" sz="2600" dirty="0"/>
              <a:t>)</a:t>
            </a:r>
          </a:p>
          <a:p>
            <a:pPr lvl="1"/>
            <a:r>
              <a:rPr lang="en-US" sz="2600" dirty="0"/>
              <a:t>When an </a:t>
            </a:r>
            <a:r>
              <a:rPr lang="en-US" sz="2600" dirty="0" smtClean="0"/>
              <a:t>image from the thumbnails is clicked</a:t>
            </a:r>
          </a:p>
          <a:p>
            <a:pPr lvl="1"/>
            <a:r>
              <a:rPr lang="en-US" sz="2600" dirty="0" smtClean="0"/>
              <a:t>The slider must have buttons for </a:t>
            </a:r>
            <a:r>
              <a:rPr lang="en-US" sz="2600" dirty="0" err="1" smtClean="0"/>
              <a:t>prev</a:t>
            </a:r>
            <a:r>
              <a:rPr lang="en-US" sz="2600" dirty="0" smtClean="0"/>
              <a:t>/next image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744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/>
              <a:t>Create </a:t>
            </a:r>
            <a:r>
              <a:rPr lang="en-US" sz="2800" dirty="0" smtClean="0"/>
              <a:t>a favorite sites bar</a:t>
            </a:r>
          </a:p>
          <a:p>
            <a:pPr lvl="1"/>
            <a:r>
              <a:rPr lang="en-US" sz="2600" dirty="0"/>
              <a:t>The </a:t>
            </a:r>
            <a:r>
              <a:rPr lang="en-US" sz="2600" dirty="0" smtClean="0"/>
              <a:t>favorite </a:t>
            </a:r>
            <a:r>
              <a:rPr lang="en-US" sz="2600" dirty="0"/>
              <a:t>sites bar should keep a set of </a:t>
            </a:r>
            <a:r>
              <a:rPr lang="en-US" sz="2600" dirty="0" err="1" smtClean="0"/>
              <a:t>urls</a:t>
            </a:r>
            <a:r>
              <a:rPr lang="en-US" sz="2600" dirty="0" smtClean="0"/>
              <a:t> and set of folders</a:t>
            </a:r>
          </a:p>
          <a:p>
            <a:pPr lvl="1"/>
            <a:r>
              <a:rPr lang="en-US" sz="2600" dirty="0" smtClean="0"/>
              <a:t>Folders have a title and set of </a:t>
            </a:r>
            <a:r>
              <a:rPr lang="en-US" sz="2600" dirty="0" err="1" smtClean="0"/>
              <a:t>urls</a:t>
            </a:r>
            <a:endParaRPr lang="en-US" sz="2600" dirty="0" smtClean="0"/>
          </a:p>
          <a:p>
            <a:pPr lvl="1"/>
            <a:r>
              <a:rPr lang="en-US" sz="2600" dirty="0" err="1" smtClean="0"/>
              <a:t>Urls</a:t>
            </a:r>
            <a:r>
              <a:rPr lang="en-US" sz="2600" dirty="0" smtClean="0"/>
              <a:t> have a title and a </a:t>
            </a:r>
            <a:r>
              <a:rPr lang="en-US" sz="2600" dirty="0" err="1" smtClean="0"/>
              <a:t>url</a:t>
            </a:r>
            <a:endParaRPr lang="en-US" sz="2600" dirty="0" smtClean="0"/>
          </a:p>
          <a:p>
            <a:pPr lvl="1"/>
            <a:r>
              <a:rPr lang="en-US" sz="2600" dirty="0" smtClean="0"/>
              <a:t>The favorite sites bar should have a functionality to display </a:t>
            </a:r>
            <a:r>
              <a:rPr lang="en-US" sz="2600" dirty="0" err="1" smtClean="0"/>
              <a:t>urls</a:t>
            </a:r>
            <a:r>
              <a:rPr lang="en-US" sz="2600" dirty="0" smtClean="0"/>
              <a:t> and folders</a:t>
            </a:r>
          </a:p>
          <a:p>
            <a:pPr lvl="1"/>
            <a:r>
              <a:rPr lang="en-US" sz="2600" dirty="0" smtClean="0"/>
              <a:t>If an </a:t>
            </a:r>
            <a:r>
              <a:rPr lang="en-US" sz="2600" dirty="0" err="1" smtClean="0"/>
              <a:t>url</a:t>
            </a:r>
            <a:r>
              <a:rPr lang="en-US" sz="2600" dirty="0" smtClean="0"/>
              <a:t> is clicked, it should be open in new tab in the browser</a:t>
            </a:r>
          </a:p>
          <a:p>
            <a:pPr lvl="1"/>
            <a:r>
              <a:rPr lang="en-US" sz="2600" dirty="0" smtClean="0"/>
              <a:t>Use Classical OOP with </a:t>
            </a:r>
            <a:r>
              <a:rPr lang="en-US" sz="2600" dirty="0" err="1" smtClean="0"/>
              <a:t>Class.create</a:t>
            </a:r>
            <a:r>
              <a:rPr lang="en-US" sz="2600" dirty="0" smtClean="0"/>
              <a:t>()</a:t>
            </a:r>
            <a:endParaRPr lang="en-US" sz="2600" dirty="0"/>
          </a:p>
          <a:p>
            <a:pPr lvl="1"/>
            <a:endParaRPr lang="en-US" sz="2600" dirty="0"/>
          </a:p>
          <a:p>
            <a:pPr marL="690563" lvl="1" indent="-342900">
              <a:buFont typeface="+mj-lt"/>
              <a:buAutoNum type="arabicPeriod" startAt="4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249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Extending the Prototype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Chain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0947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Objects in JavaScript can have only a single prototype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Their prototype also has a prototype,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is called the prototype chain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a property is called on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object is searched for the property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object does not contain such property, its prototype is checked for the property,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null prototype is reached, the result is undefined</a:t>
            </a:r>
          </a:p>
        </p:txBody>
      </p:sp>
    </p:spTree>
    <p:extLst>
      <p:ext uri="{BB962C8B-B14F-4D97-AF65-F5344CB8AC3E}">
        <p14:creationId xmlns:p14="http://schemas.microsoft.com/office/powerpoint/2010/main" val="30742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highly-expressional language</a:t>
            </a:r>
          </a:p>
          <a:p>
            <a:pPr lvl="1"/>
            <a:r>
              <a:rPr lang="en-US" dirty="0" smtClean="0"/>
              <a:t>It can be used to support all kinds of things</a:t>
            </a:r>
          </a:p>
          <a:p>
            <a:r>
              <a:rPr lang="en-US" dirty="0" smtClean="0"/>
              <a:t>JavaScript has two common approaches to create an OOP design</a:t>
            </a:r>
          </a:p>
          <a:p>
            <a:pPr lvl="1"/>
            <a:r>
              <a:rPr lang="en-US" dirty="0" smtClean="0"/>
              <a:t>Classical and Prototypal</a:t>
            </a:r>
          </a:p>
          <a:p>
            <a:r>
              <a:rPr lang="en-US" dirty="0" smtClean="0"/>
              <a:t>Classical OOP is intended to ease the learning curve for C#, Java and C/C++ developers</a:t>
            </a:r>
          </a:p>
          <a:p>
            <a:r>
              <a:rPr lang="en-US" dirty="0" smtClean="0"/>
              <a:t>Prototypal OOP uses the expression power of JavaScript to create objects from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1053</TotalTime>
  <Words>1713</Words>
  <Application>Microsoft Office PowerPoint</Application>
  <PresentationFormat>On-screen Show (4:3)</PresentationFormat>
  <Paragraphs>272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Telerik Academy</vt:lpstr>
      <vt:lpstr>Advanced OOP</vt:lpstr>
      <vt:lpstr>Table of Contents</vt:lpstr>
      <vt:lpstr>Object Prototypes</vt:lpstr>
      <vt:lpstr>OOP in JavaScript</vt:lpstr>
      <vt:lpstr>Extending the Prototype</vt:lpstr>
      <vt:lpstr>The Prototype Chain</vt:lpstr>
      <vt:lpstr>The Prototype Chain</vt:lpstr>
      <vt:lpstr>OOP in JavaScript</vt:lpstr>
      <vt:lpstr>OOP in JavaScript</vt:lpstr>
      <vt:lpstr>Classical OOP</vt:lpstr>
      <vt:lpstr>Classical OOP</vt:lpstr>
      <vt:lpstr>Classical OOP (2)</vt:lpstr>
      <vt:lpstr>Classical OOP</vt:lpstr>
      <vt:lpstr>Inheritance in Classical OOP</vt:lpstr>
      <vt:lpstr>Inheritance in Classical OOP</vt:lpstr>
      <vt:lpstr>Inheritance in Classical OOP</vt:lpstr>
      <vt:lpstr>Access Modifiers in Classical Inheritance</vt:lpstr>
      <vt:lpstr>Access Modifiers</vt:lpstr>
      <vt:lpstr>Duplicated Functions</vt:lpstr>
      <vt:lpstr>Duplicated Functions</vt:lpstr>
      <vt:lpstr>Duplicated Functions (2)</vt:lpstr>
      <vt:lpstr>Functions Duplications</vt:lpstr>
      <vt:lpstr>All Public Data</vt:lpstr>
      <vt:lpstr>All Public Data</vt:lpstr>
      <vt:lpstr>All Public Data</vt:lpstr>
      <vt:lpstr>A Better Way to Implement Classical OOP</vt:lpstr>
      <vt:lpstr>Better Way to Implement Classical OOP</vt:lpstr>
      <vt:lpstr>Class.create()</vt:lpstr>
      <vt:lpstr>Class.create</vt:lpstr>
      <vt:lpstr>Functional Inheritance</vt:lpstr>
      <vt:lpstr>Functional Inheritance</vt:lpstr>
      <vt:lpstr>Functional Inheritance</vt:lpstr>
      <vt:lpstr>Prototypal OOP</vt:lpstr>
      <vt:lpstr>Prototypal OOP</vt:lpstr>
      <vt:lpstr>Prototypal OOP</vt:lpstr>
      <vt:lpstr>Object.create()</vt:lpstr>
      <vt:lpstr>Object.create() Shim</vt:lpstr>
      <vt:lpstr>Prototypal Inheritance</vt:lpstr>
      <vt:lpstr>Prototypal Inheritance</vt:lpstr>
      <vt:lpstr>Prototypal Inheritance (2)</vt:lpstr>
      <vt:lpstr>Prototypal Inheritance</vt:lpstr>
      <vt:lpstr>Advanced OOP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OOP</dc:title>
  <dc:creator>Doncho Minkov</dc:creator>
  <cp:lastModifiedBy>Николай Димитров Костадинов</cp:lastModifiedBy>
  <cp:revision>421</cp:revision>
  <dcterms:created xsi:type="dcterms:W3CDTF">2013-05-22T13:08:05Z</dcterms:created>
  <dcterms:modified xsi:type="dcterms:W3CDTF">2014-01-31T14:38:25Z</dcterms:modified>
</cp:coreProperties>
</file>