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6" r:id="rId3"/>
    <p:sldId id="492" r:id="rId4"/>
    <p:sldId id="260" r:id="rId5"/>
    <p:sldId id="270" r:id="rId6"/>
    <p:sldId id="261" r:id="rId7"/>
    <p:sldId id="532" r:id="rId8"/>
    <p:sldId id="288" r:id="rId9"/>
    <p:sldId id="324" r:id="rId10"/>
    <p:sldId id="325" r:id="rId11"/>
    <p:sldId id="326" r:id="rId12"/>
    <p:sldId id="266" r:id="rId13"/>
    <p:sldId id="271" r:id="rId14"/>
    <p:sldId id="272" r:id="rId15"/>
    <p:sldId id="295" r:id="rId16"/>
    <p:sldId id="298" r:id="rId17"/>
    <p:sldId id="297" r:id="rId18"/>
    <p:sldId id="301" r:id="rId19"/>
    <p:sldId id="302" r:id="rId20"/>
    <p:sldId id="303" r:id="rId21"/>
    <p:sldId id="304" r:id="rId22"/>
    <p:sldId id="327" r:id="rId23"/>
    <p:sldId id="328" r:id="rId24"/>
    <p:sldId id="329" r:id="rId25"/>
    <p:sldId id="367" r:id="rId26"/>
    <p:sldId id="281" r:id="rId27"/>
    <p:sldId id="282" r:id="rId28"/>
    <p:sldId id="283" r:id="rId29"/>
    <p:sldId id="284" r:id="rId30"/>
    <p:sldId id="531" r:id="rId31"/>
    <p:sldId id="269" r:id="rId32"/>
    <p:sldId id="305" r:id="rId33"/>
    <p:sldId id="306" r:id="rId34"/>
    <p:sldId id="307" r:id="rId35"/>
    <p:sldId id="308" r:id="rId36"/>
    <p:sldId id="311" r:id="rId37"/>
    <p:sldId id="296" r:id="rId38"/>
    <p:sldId id="312" r:id="rId39"/>
    <p:sldId id="313" r:id="rId40"/>
    <p:sldId id="530" r:id="rId41"/>
    <p:sldId id="498" r:id="rId42"/>
    <p:sldId id="290" r:id="rId43"/>
    <p:sldId id="401" r:id="rId44"/>
    <p:sldId id="614" r:id="rId45"/>
    <p:sldId id="608" r:id="rId46"/>
    <p:sldId id="493" r:id="rId47"/>
    <p:sldId id="4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327"/>
            <p14:sldId id="328"/>
            <p14:sldId id="329"/>
            <p14:sldId id="367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528" y="114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88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2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68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4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1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079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2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2762#1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3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5.pn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6.png"/><Relationship Id="rId15" Type="http://schemas.openxmlformats.org/officeDocument/2006/relationships/image" Target="../media/image51.jpeg"/><Relationship Id="rId23" Type="http://schemas.openxmlformats.org/officeDocument/2006/relationships/image" Target="../media/image5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2762#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2948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1225" y="1267304"/>
            <a:ext cx="4030987" cy="175839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00"/>
            <a:ext cx="3535986" cy="1269829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000" y="1420553"/>
            <a:ext cx="10620000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229155"/>
            <a:ext cx="3310049" cy="1755000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336000" y="5939148"/>
            <a:ext cx="106200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2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handler</a:t>
            </a:r>
            <a:r>
              <a:rPr lang="en-US" sz="3200" dirty="0"/>
              <a:t> – preferred method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Creating DOM Elements</a:t>
            </a:r>
          </a:p>
          <a:p>
            <a:r>
              <a:rPr lang="en-US" sz="3400" dirty="0"/>
              <a:t>Browser Events</a:t>
            </a:r>
          </a:p>
          <a:p>
            <a:r>
              <a:rPr lang="en-US" sz="3400" dirty="0"/>
              <a:t>Handling Events</a:t>
            </a:r>
          </a:p>
          <a:p>
            <a:r>
              <a:rPr lang="en-US" sz="3400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https://judge.softuni.bg/Contests/Practice/Index/2762#1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Moving the mouse should show </a:t>
            </a:r>
            <a:r>
              <a:rPr lang="en-US" sz="3000" b="1" dirty="0">
                <a:solidFill>
                  <a:schemeClr val="bg1"/>
                </a:solidFill>
              </a:rPr>
              <a:t>percentage </a:t>
            </a:r>
            <a:r>
              <a:rPr lang="en-US" sz="3000" dirty="0"/>
              <a:t>[0% … 100%],</a:t>
            </a:r>
            <a:br>
              <a:rPr lang="en-US" sz="3000" dirty="0"/>
            </a:br>
            <a:r>
              <a:rPr lang="en-US" sz="3000" dirty="0"/>
              <a:t>depending on the </a:t>
            </a:r>
            <a:r>
              <a:rPr lang="en-US" sz="30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000" dirty="0"/>
              <a:t>Left side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000" dirty="0">
                <a:sym typeface="Wingdings" panose="05000000000000000000" pitchFamily="2" charset="2"/>
              </a:rPr>
              <a:t>; middle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000" dirty="0">
                <a:sym typeface="Wingdings" panose="05000000000000000000" pitchFamily="2" charset="2"/>
              </a:rPr>
              <a:t>; right side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3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sz="3200" i="1" dirty="0"/>
              <a:t>Note that you don't use the "</a:t>
            </a:r>
            <a:r>
              <a:rPr lang="en-US" sz="3200" b="1" i="1" dirty="0">
                <a:solidFill>
                  <a:schemeClr val="bg1"/>
                </a:solidFill>
              </a:rPr>
              <a:t>on</a:t>
            </a:r>
            <a:r>
              <a:rPr lang="en-US" sz="3200" i="1" dirty="0"/>
              <a:t>" prefix for the event</a:t>
            </a:r>
            <a:br>
              <a:rPr lang="en-US" sz="3200" i="1" dirty="0"/>
            </a:br>
            <a:r>
              <a:rPr lang="en-US" sz="3200" i="1" dirty="0"/>
              <a:t>use "</a:t>
            </a:r>
            <a:r>
              <a:rPr lang="en-US" sz="3200" b="1" i="1" dirty="0">
                <a:solidFill>
                  <a:schemeClr val="bg1"/>
                </a:solidFill>
              </a:rPr>
              <a:t>click</a:t>
            </a:r>
            <a:r>
              <a:rPr lang="en-US" sz="3200" i="1" dirty="0"/>
              <a:t>" instead of "</a:t>
            </a:r>
            <a:r>
              <a:rPr lang="en-US" sz="3200" b="1" i="1" dirty="0" err="1">
                <a:solidFill>
                  <a:schemeClr val="bg1"/>
                </a:solidFill>
              </a:rPr>
              <a:t>onclick</a:t>
            </a:r>
            <a:r>
              <a:rPr lang="en-US" sz="3200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DOM tree can be </a:t>
            </a:r>
            <a:r>
              <a:rPr lang="en-US" sz="3200" b="1" dirty="0">
                <a:solidFill>
                  <a:schemeClr val="bg1"/>
                </a:solidFill>
              </a:rPr>
              <a:t>manipulated</a:t>
            </a:r>
            <a:r>
              <a:rPr lang="en-US" sz="3200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Creating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deleting</a:t>
            </a:r>
            <a:r>
              <a:rPr lang="en-US" sz="3000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</a:t>
            </a:r>
            <a:r>
              <a:rPr lang="en-US" sz="3000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User interaction </a:t>
            </a:r>
            <a:r>
              <a:rPr lang="en-US" sz="3200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They can be </a:t>
            </a:r>
            <a:r>
              <a:rPr lang="en-US" sz="3000" b="1" dirty="0">
                <a:solidFill>
                  <a:schemeClr val="bg1"/>
                </a:solidFill>
              </a:rPr>
              <a:t>listened</a:t>
            </a:r>
            <a:r>
              <a:rPr lang="en-US" sz="3000" dirty="0">
                <a:solidFill>
                  <a:schemeClr val="bg2"/>
                </a:solidFill>
              </a:rPr>
              <a:t> to and </a:t>
            </a:r>
            <a:r>
              <a:rPr lang="en-US" sz="3000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handler receives </a:t>
            </a:r>
            <a:r>
              <a:rPr lang="en-US" sz="3000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Events </a:t>
            </a:r>
            <a:r>
              <a:rPr lang="en-US" sz="3000" b="1" dirty="0">
                <a:solidFill>
                  <a:schemeClr val="bg1"/>
                </a:solidFill>
              </a:rPr>
              <a:t>propagate</a:t>
            </a:r>
            <a:r>
              <a:rPr lang="en-US" sz="3000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We can </a:t>
            </a:r>
            <a:r>
              <a:rPr lang="en-US" sz="3400" b="1" noProof="1">
                <a:solidFill>
                  <a:schemeClr val="bg1"/>
                </a:solidFill>
              </a:rPr>
              <a:t>create</a:t>
            </a:r>
            <a:r>
              <a:rPr lang="en-US" sz="3400" noProof="1"/>
              <a:t>,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append</a:t>
            </a:r>
            <a:r>
              <a:rPr lang="en-US" sz="3400" b="1" noProof="1"/>
              <a:t> </a:t>
            </a:r>
            <a:r>
              <a:rPr lang="en-US" sz="3400" noProof="1"/>
              <a:t>and </a:t>
            </a:r>
            <a:r>
              <a:rPr lang="en-US" sz="3400" b="1" noProof="1">
                <a:solidFill>
                  <a:schemeClr val="bg1"/>
                </a:solidFill>
              </a:rPr>
              <a:t>remove</a:t>
            </a:r>
            <a:r>
              <a:rPr lang="en-US" sz="34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000" y="1196124"/>
            <a:ext cx="12015000" cy="5661875"/>
          </a:xfrm>
        </p:spPr>
        <p:txBody>
          <a:bodyPr>
            <a:normAutofit/>
          </a:bodyPr>
          <a:lstStyle/>
          <a:p>
            <a:r>
              <a:rPr lang="en-US" sz="3400" dirty="0"/>
              <a:t>HTML elements are created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200" dirty="0"/>
              <a:t>This is called a </a:t>
            </a:r>
            <a:r>
              <a:rPr lang="en-US" sz="32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400" dirty="0"/>
              <a:t>Variables holding HTML elements are </a:t>
            </a:r>
            <a:r>
              <a:rPr lang="en-US" sz="3400" b="1" dirty="0">
                <a:solidFill>
                  <a:schemeClr val="bg1"/>
                </a:solidFill>
              </a:rPr>
              <a:t>live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contents of the variable, the DOM is </a:t>
            </a:r>
            <a:r>
              <a:rPr lang="en-US" sz="32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it somewhere in the DOM, the original is </a:t>
            </a:r>
            <a:r>
              <a:rPr lang="en-US" sz="32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parsed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 turned into actual HTML elements </a:t>
            </a:r>
            <a:r>
              <a:rPr lang="en-US" sz="3400" dirty="0">
                <a:sym typeface="Wingdings" panose="05000000000000000000" pitchFamily="2" charset="2"/>
              </a:rPr>
              <a:t> beware of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400" dirty="0">
                <a:sym typeface="Wingdings" panose="05000000000000000000" pitchFamily="2" charset="2"/>
              </a:rPr>
              <a:t>!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  <a:p>
            <a:pPr lvl="1">
              <a:lnSpc>
                <a:spcPct val="100000"/>
              </a:lnSpc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https://judge.softuni.bg/Contests/Practice/Index/2762#0</a:t>
            </a:r>
            <a:endParaRPr lang="en-US" sz="24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5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1912</Words>
  <Application>Microsoft Office PowerPoint</Application>
  <PresentationFormat>Широк екран</PresentationFormat>
  <Paragraphs>440</Paragraphs>
  <Slides>47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DOM Events</vt:lpstr>
      <vt:lpstr>Table of Contents</vt:lpstr>
      <vt:lpstr>Have a Question?</vt:lpstr>
      <vt:lpstr>Презентация на PowerPoint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Add / Delete Items</vt:lpstr>
      <vt:lpstr>Problem: Add / Delete Items – HTML</vt:lpstr>
      <vt:lpstr>Solution: Add / Delete Items</vt:lpstr>
      <vt:lpstr>Solution: Add / Delete Items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57</cp:revision>
  <dcterms:created xsi:type="dcterms:W3CDTF">2018-05-23T13:08:44Z</dcterms:created>
  <dcterms:modified xsi:type="dcterms:W3CDTF">2022-04-27T08:27:35Z</dcterms:modified>
  <cp:category>computer programming;programming;software development;software engineering</cp:category>
</cp:coreProperties>
</file>