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9" r:id="rId2"/>
  </p:sldMasterIdLst>
  <p:notesMasterIdLst>
    <p:notesMasterId r:id="rId59"/>
  </p:notesMasterIdLst>
  <p:handoutMasterIdLst>
    <p:handoutMasterId r:id="rId60"/>
  </p:handoutMasterIdLst>
  <p:sldIdLst>
    <p:sldId id="256" r:id="rId3"/>
    <p:sldId id="276" r:id="rId4"/>
    <p:sldId id="492" r:id="rId5"/>
    <p:sldId id="259" r:id="rId6"/>
    <p:sldId id="260" r:id="rId7"/>
    <p:sldId id="263" r:id="rId8"/>
    <p:sldId id="508" r:id="rId9"/>
    <p:sldId id="525" r:id="rId10"/>
    <p:sldId id="342" r:id="rId11"/>
    <p:sldId id="264" r:id="rId12"/>
    <p:sldId id="265" r:id="rId13"/>
    <p:sldId id="269" r:id="rId14"/>
    <p:sldId id="262" r:id="rId15"/>
    <p:sldId id="270" r:id="rId16"/>
    <p:sldId id="277" r:id="rId17"/>
    <p:sldId id="509" r:id="rId18"/>
    <p:sldId id="279" r:id="rId19"/>
    <p:sldId id="278" r:id="rId20"/>
    <p:sldId id="510" r:id="rId21"/>
    <p:sldId id="511" r:id="rId22"/>
    <p:sldId id="526" r:id="rId23"/>
    <p:sldId id="495" r:id="rId24"/>
    <p:sldId id="266" r:id="rId25"/>
    <p:sldId id="512" r:id="rId26"/>
    <p:sldId id="513" r:id="rId27"/>
    <p:sldId id="515" r:id="rId28"/>
    <p:sldId id="496" r:id="rId29"/>
    <p:sldId id="514" r:id="rId30"/>
    <p:sldId id="516" r:id="rId31"/>
    <p:sldId id="524" r:id="rId32"/>
    <p:sldId id="497" r:id="rId33"/>
    <p:sldId id="498" r:id="rId34"/>
    <p:sldId id="261" r:id="rId35"/>
    <p:sldId id="501" r:id="rId36"/>
    <p:sldId id="268" r:id="rId37"/>
    <p:sldId id="518" r:id="rId38"/>
    <p:sldId id="521" r:id="rId39"/>
    <p:sldId id="517" r:id="rId40"/>
    <p:sldId id="506" r:id="rId41"/>
    <p:sldId id="527" r:id="rId42"/>
    <p:sldId id="522" r:id="rId43"/>
    <p:sldId id="519" r:id="rId44"/>
    <p:sldId id="530" r:id="rId45"/>
    <p:sldId id="281" r:id="rId46"/>
    <p:sldId id="282" r:id="rId47"/>
    <p:sldId id="284" r:id="rId48"/>
    <p:sldId id="285" r:id="rId49"/>
    <p:sldId id="287" r:id="rId50"/>
    <p:sldId id="288" r:id="rId51"/>
    <p:sldId id="289" r:id="rId52"/>
    <p:sldId id="290" r:id="rId53"/>
    <p:sldId id="401" r:id="rId54"/>
    <p:sldId id="341" r:id="rId55"/>
    <p:sldId id="531" r:id="rId56"/>
    <p:sldId id="493" r:id="rId57"/>
    <p:sldId id="40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Objects &amp; Properties" id="{64055E42-6757-4A9E-AD11-DCCF831C25D1}">
          <p14:sldIdLst>
            <p14:sldId id="259"/>
            <p14:sldId id="260"/>
            <p14:sldId id="263"/>
            <p14:sldId id="508"/>
            <p14:sldId id="525"/>
            <p14:sldId id="342"/>
            <p14:sldId id="264"/>
            <p14:sldId id="265"/>
            <p14:sldId id="269"/>
            <p14:sldId id="262"/>
            <p14:sldId id="270"/>
          </p14:sldIdLst>
        </p14:section>
        <p14:section name="Objects - Iteration" id="{A01C97A6-F474-418A-BC6B-FF3425634E38}">
          <p14:sldIdLst>
            <p14:sldId id="277"/>
            <p14:sldId id="509"/>
            <p14:sldId id="279"/>
            <p14:sldId id="278"/>
            <p14:sldId id="510"/>
            <p14:sldId id="511"/>
            <p14:sldId id="526"/>
          </p14:sldIdLst>
        </p14:section>
        <p14:section name="Object Context" id="{FE15E9F9-06E5-4794-BC7D-525AB22723C6}">
          <p14:sldIdLst>
            <p14:sldId id="495"/>
            <p14:sldId id="266"/>
            <p14:sldId id="512"/>
            <p14:sldId id="513"/>
            <p14:sldId id="515"/>
            <p14:sldId id="496"/>
            <p14:sldId id="514"/>
            <p14:sldId id="516"/>
            <p14:sldId id="524"/>
          </p14:sldIdLst>
        </p14:section>
        <p14:section name="Object Composition" id="{451B21C9-AFC8-42CB-8EE5-9EED708C9F4C}">
          <p14:sldIdLst>
            <p14:sldId id="497"/>
            <p14:sldId id="498"/>
            <p14:sldId id="261"/>
            <p14:sldId id="501"/>
            <p14:sldId id="268"/>
            <p14:sldId id="518"/>
            <p14:sldId id="521"/>
            <p14:sldId id="517"/>
            <p14:sldId id="506"/>
            <p14:sldId id="527"/>
            <p14:sldId id="522"/>
            <p14:sldId id="519"/>
            <p14:sldId id="530"/>
          </p14:sldIdLst>
        </p14:section>
        <p14:section name="JSON" id="{F94BFC51-2D20-4336-B641-7EAE1D5E36D7}">
          <p14:sldIdLst>
            <p14:sldId id="281"/>
            <p14:sldId id="282"/>
            <p14:sldId id="284"/>
            <p14:sldId id="285"/>
            <p14:sldId id="287"/>
            <p14:sldId id="288"/>
            <p14:sldId id="289"/>
          </p14:sldIdLst>
        </p14:section>
        <p14:section name="Conclusion" id="{E19D07F1-86E2-47E9-B2AB-7ADC4F89DC12}">
          <p14:sldIdLst>
            <p14:sldId id="290"/>
            <p14:sldId id="401"/>
            <p14:sldId id="341"/>
            <p14:sldId id="53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C7DAEC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67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494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61" Type="http://schemas.openxmlformats.org/officeDocument/2006/relationships/commentAuthors" Target="commentAuthor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4.1.2022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38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711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7275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2202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9097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9388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3121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139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4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9B63-4438-44E7-858C-12DAE4A6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5F457-0983-4840-8DED-7C1D9E1E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D5EEA-5705-4C7A-AF48-384B5A8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80B5F-8DB8-4EE7-B651-36A3D7B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EDC3-59E4-4A5D-A771-D00A920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935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B6EF-9030-4100-894A-648A628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AC4C-3216-436F-AD74-3CABA06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C953E-C16A-465D-BD07-480960D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3EDDF-8847-4944-B8C7-F8DFF07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1A3FE-6973-4B04-8E61-E5AE59B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231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BEC2-8885-4620-8FF4-72F03043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71D22-B847-4B65-999D-09B1363C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E08AA-10AF-4250-8A95-126020C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2972-61FA-47C5-B2B3-03E6583A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BD1B9-8BA9-4586-94ED-736A2F5A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00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809A-1CEC-4875-BAD9-FFA4255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55B0-6136-42B9-A6F1-10890555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2583F-7325-45F5-8850-DA918D3E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B4E73-4472-419D-8524-243C29B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CD95A-F4F6-48EA-B8F8-75734F9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1CAED-8563-427E-8BE1-8E738A2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04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307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4F82-F8E9-458F-8761-8BC0487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29FBE-A49D-4DF7-827C-8381AFB9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E6A57-E9EA-403D-BBC5-5E94C5B2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8F379-4F3C-4D36-BB05-E439D2D9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8742C-D730-41AE-9006-276E61EFC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5A60E-1BD3-4C2E-9D6E-7E52DC8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E7A52-933C-4FC2-AEA4-99B61EC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60531-43FB-4C13-9B5A-8BD9853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742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F08A-F621-45CF-A20A-92A7F1B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13748-2E9D-424E-9929-B9FF6E8D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2E9E2-76BE-4A53-AABB-D5AF2EA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256E-76EF-41B4-9B8D-91FBF82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9471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7F22C-5735-4CED-A187-FEE3E6C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11FD2-6A8E-4983-A6C2-E1C2685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49429-8B7B-45E6-80E9-00F3D40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3211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3275-D251-487F-A99B-1134CE0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F9A5-FC76-4242-A038-FA278953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16618-6314-40DD-8426-886454F8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EBBDE-FA81-461F-BECB-3D2ECDD0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8A9E9-4E78-4705-A761-B2ACBE4B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A978E-BDD6-4D12-890E-C24A60F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514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F839-B8B4-41BD-ABAD-6602FF36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9B0A2-687A-4458-AB29-54BD6EC2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9167E-74C5-447E-8E80-57F0BC7B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13A16-610B-453A-B5FC-051641C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BEE18-7029-430B-93DA-A1353CD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9ADF-75F3-4E5C-8D2A-7B26587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377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8267-8D6F-401A-BD60-19813A9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B3171-6148-4DB7-9DBF-2A9FC330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AFF8C-D92F-4140-8B71-FEF01B13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B002B-E462-45DF-82DB-A2D9D55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19C5F-D777-4955-AE21-39F49312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732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F92A9-47B0-4BCC-838B-006DB728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4890C-7D66-4B7C-A2DB-5133EF3E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C522-02D3-4A0C-9E3D-3E9064E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0D62F-E604-4355-8503-A1D0AC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106C0-BE72-42EF-8DEF-63C7D87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271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7838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8186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258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7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853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899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737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67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32B20-873B-4B57-88E2-0E39D64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E2032-555D-4407-99D4-6ABC1BE0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94A3-16AD-4669-90FC-614A0671D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D49AB-2CC5-4A4F-8C32-76DD8E93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221F8-19D7-4787-A819-A2941B38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5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3.jp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40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image" Target="../media/image43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www.youtube.com/c/CodeItUpwithIvo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Objects &amp; Composition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Properties can be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during run-time</a:t>
            </a:r>
          </a:p>
          <a:p>
            <a:pPr>
              <a:spcBef>
                <a:spcPts val="14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Unassigned</a:t>
            </a:r>
            <a:r>
              <a:rPr lang="en-US" dirty="0"/>
              <a:t> properties of an object are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Assigning and Accessing Properties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51050" y="4329000"/>
            <a:ext cx="8766068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person.lastName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 undefined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A9DE82-FBC8-49A9-8A4F-AF973F950852}"/>
              </a:ext>
            </a:extLst>
          </p:cNvPr>
          <p:cNvSpPr txBox="1">
            <a:spLocks/>
          </p:cNvSpPr>
          <p:nvPr/>
        </p:nvSpPr>
        <p:spPr>
          <a:xfrm>
            <a:off x="2051050" y="1787845"/>
            <a:ext cx="8766068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</a:rPr>
              <a:t>person.age</a:t>
            </a:r>
            <a:r>
              <a:rPr lang="en-US" dirty="0">
                <a:solidFill>
                  <a:schemeClr val="tx1"/>
                </a:solidFill>
              </a:rPr>
              <a:t> = 21; // { name: 'Peter', age: 21 }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person.age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21</a:t>
            </a:r>
          </a:p>
        </p:txBody>
      </p:sp>
    </p:spTree>
    <p:extLst>
      <p:ext uri="{BB962C8B-B14F-4D97-AF65-F5344CB8AC3E}">
        <p14:creationId xmlns:p14="http://schemas.microsoft.com/office/powerpoint/2010/main" val="354616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Dive into</a:t>
            </a:r>
            <a:r>
              <a:rPr lang="en-US" dirty="0"/>
              <a:t>"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and extract properties by name</a:t>
            </a:r>
          </a:p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Can be used to get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property values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2982" y="2972791"/>
            <a:ext cx="10666035" cy="3111209"/>
          </a:xfrm>
        </p:spPr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2400" dirty="0"/>
              <a:t>const department = {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: 'Engineering',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  director: 'Ted Thompson',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: 25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};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const {</a:t>
            </a:r>
            <a:r>
              <a:rPr lang="en-US" sz="2400" dirty="0">
                <a:solidFill>
                  <a:schemeClr val="bg1"/>
                </a:solidFill>
              </a:rPr>
              <a:t> name, 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 } = department;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console.log(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'Engineering' 25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26153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Properties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88" y="1629000"/>
            <a:ext cx="10573811" cy="4320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 person =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name: 'Peter',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age: 21,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['job-title']: 'Trainer'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Object {name: 'Peter', age: 21, 'job-title': 'Trainer' }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 </a:t>
            </a:r>
            <a:r>
              <a:rPr lang="en-US" sz="2400" b="1" dirty="0" err="1">
                <a:latin typeface="Consolas" panose="020B0609020204030204" pitchFamily="49" charset="0"/>
              </a:rPr>
              <a:t>person.age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Object {name: 'Peter', 'job-title': 'Trainer'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person.age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undefined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Variables holding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data types contain the </a:t>
            </a:r>
            <a:r>
              <a:rPr lang="en-US" b="1" dirty="0">
                <a:solidFill>
                  <a:schemeClr val="bg1"/>
                </a:solidFill>
              </a:rPr>
              <a:t>memory address </a:t>
            </a:r>
            <a:r>
              <a:rPr lang="en-US" dirty="0"/>
              <a:t>(reference) of the data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Copies</a:t>
            </a:r>
            <a:r>
              <a:rPr lang="en-US" dirty="0"/>
              <a:t> of the reference point to the </a:t>
            </a:r>
            <a:r>
              <a:rPr lang="en-US" b="1" dirty="0">
                <a:solidFill>
                  <a:schemeClr val="bg1"/>
                </a:solidFill>
              </a:rPr>
              <a:t>same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Object References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29693" y="3285003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 = 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 'John'};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01292" y="3287879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602508" y="3735259"/>
            <a:ext cx="1092878" cy="61264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95386" y="3735255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John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129018">
            <a:off x="8771526" y="3628472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629693" y="4160542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y = 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529678" y="4161606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23" name="Right Arrow 22"/>
          <p:cNvSpPr/>
          <p:nvPr/>
        </p:nvSpPr>
        <p:spPr bwMode="auto">
          <a:xfrm rot="20606069">
            <a:off x="8785719" y="4369632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2629693" y="5243595"/>
            <a:ext cx="5221308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y.name</a:t>
            </a:r>
            <a:r>
              <a:rPr lang="en-US" dirty="0">
                <a:solidFill>
                  <a:schemeClr val="tx1"/>
                </a:solidFill>
              </a:rPr>
              <a:t> =</a:t>
            </a:r>
            <a:r>
              <a:rPr lang="en-US">
                <a:solidFill>
                  <a:schemeClr val="tx1"/>
                </a:solidFill>
              </a:rPr>
              <a:t> 'Steve';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console.log(x.name); </a:t>
            </a:r>
            <a:r>
              <a:rPr lang="en-US" i="1" dirty="0">
                <a:solidFill>
                  <a:schemeClr val="accent2"/>
                </a:solidFill>
              </a:rPr>
              <a:t>// Steve</a:t>
            </a:r>
          </a:p>
        </p:txBody>
      </p:sp>
    </p:spTree>
    <p:extLst>
      <p:ext uri="{BB962C8B-B14F-4D97-AF65-F5344CB8AC3E}">
        <p14:creationId xmlns:p14="http://schemas.microsoft.com/office/powerpoint/2010/main" val="313537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 variables, </a:t>
            </a:r>
            <a:r>
              <a:rPr lang="en-US" b="1" dirty="0">
                <a:solidFill>
                  <a:schemeClr val="bg1"/>
                </a:solidFill>
              </a:rPr>
              <a:t>two distinct objects</a:t>
            </a:r>
            <a:r>
              <a:rPr lang="en-US" dirty="0"/>
              <a:t> with the same properties</a:t>
            </a:r>
            <a:endParaRPr lang="en-US" sz="1000" dirty="0"/>
          </a:p>
          <a:p>
            <a:pPr>
              <a:spcBef>
                <a:spcPts val="14400"/>
              </a:spcBef>
            </a:pPr>
            <a:r>
              <a:rPr lang="en-US" dirty="0"/>
              <a:t>Two variables, a </a:t>
            </a:r>
            <a:r>
              <a:rPr lang="en-US" b="1" dirty="0">
                <a:solidFill>
                  <a:schemeClr val="bg1"/>
                </a:solidFill>
              </a:rPr>
              <a:t>single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86" y="1850103"/>
            <a:ext cx="10170002" cy="1623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fruitbear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 </a:t>
            </a:r>
            <a:r>
              <a:rPr lang="en-US" sz="2400" b="1" dirty="0">
                <a:latin typeface="Consolas" panose="020B0609020204030204" pitchFamily="49" charset="0"/>
              </a:rPr>
              <a:t>fruitbear;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4315065"/>
            <a:ext cx="10170000" cy="19939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 = { name: 'apple'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 fruitbear = fruit</a:t>
            </a:r>
            <a:r>
              <a:rPr lang="en-US" sz="2400" b="1" dirty="0">
                <a:latin typeface="Consolas" panose="020B0609020204030204" pitchFamily="49" charset="0"/>
              </a:rPr>
              <a:t>; 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Assign a copy of the fruit reference to 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fruitbear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fruitbear;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</p:spTree>
    <p:extLst>
      <p:ext uri="{BB962C8B-B14F-4D97-AF65-F5344CB8AC3E}">
        <p14:creationId xmlns:p14="http://schemas.microsoft.com/office/powerpoint/2010/main" val="160987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4F2323F-5123-41F5-9447-F702090BD9D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Property Lookup and Iteration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Objects as Associative Arrays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4F8A6-962E-4431-A944-26E4F6E62A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3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23C57-D4DC-4B6F-AA2B-2F17A8F9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can serve the role of </a:t>
            </a:r>
            <a:r>
              <a:rPr lang="en-US" b="1" dirty="0">
                <a:solidFill>
                  <a:schemeClr val="bg1"/>
                </a:solidFill>
              </a:rPr>
              <a:t>associative arrays </a:t>
            </a:r>
            <a:r>
              <a:rPr lang="en-US" dirty="0"/>
              <a:t>in JavaScript</a:t>
            </a:r>
          </a:p>
          <a:p>
            <a:pPr lvl="1"/>
            <a:r>
              <a:rPr lang="en-US" dirty="0"/>
              <a:t>The keys (property names) are </a:t>
            </a:r>
            <a:r>
              <a:rPr lang="en-US" b="1" dirty="0">
                <a:solidFill>
                  <a:schemeClr val="bg1"/>
                </a:solidFill>
              </a:rPr>
              <a:t>string indexes</a:t>
            </a:r>
          </a:p>
          <a:p>
            <a:pPr lvl="1"/>
            <a:r>
              <a:rPr lang="en-US" dirty="0"/>
              <a:t>Values are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to a key</a:t>
            </a:r>
            <a:endParaRPr lang="bg-BG" dirty="0"/>
          </a:p>
          <a:p>
            <a:pPr lvl="1"/>
            <a:r>
              <a:rPr lang="en-US" dirty="0"/>
              <a:t>All values should be of the </a:t>
            </a:r>
            <a:r>
              <a:rPr lang="en-US" b="1" dirty="0">
                <a:solidFill>
                  <a:srgbClr val="F2A40D"/>
                </a:solidFill>
              </a:rPr>
              <a:t>same type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DBA9F8-5218-4C39-A8C1-7FE2280C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Associative Arrays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FA59BA-4910-40DF-BABA-48A71655333E}"/>
              </a:ext>
            </a:extLst>
          </p:cNvPr>
          <p:cNvGrpSpPr/>
          <p:nvPr/>
        </p:nvGrpSpPr>
        <p:grpSpPr>
          <a:xfrm>
            <a:off x="3352800" y="4059000"/>
            <a:ext cx="5486400" cy="2468947"/>
            <a:chOff x="6206471" y="3931801"/>
            <a:chExt cx="5486400" cy="2530476"/>
          </a:xfrm>
          <a:noFill/>
        </p:grpSpPr>
        <p:sp>
          <p:nvSpPr>
            <p:cNvPr id="7" name="Rounded Rectangle 30">
              <a:extLst>
                <a:ext uri="{FF2B5EF4-FFF2-40B4-BE49-F238E27FC236}">
                  <a16:creationId xmlns:a16="http://schemas.microsoft.com/office/drawing/2014/main" id="{9D425C37-EA0F-4BCD-BB8B-81A25901B945}"/>
                </a:ext>
              </a:extLst>
            </p:cNvPr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8" name="Group 134">
              <a:extLst>
                <a:ext uri="{FF2B5EF4-FFF2-40B4-BE49-F238E27FC236}">
                  <a16:creationId xmlns:a16="http://schemas.microsoft.com/office/drawing/2014/main" id="{EC5133CE-530F-4412-927F-CD9A8EC7B89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CF131F-0714-4F6E-B604-39E32D939D98}"/>
                </a:ext>
              </a:extLst>
            </p:cNvPr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D9F72B-C733-4EB9-94E1-9805ADFA6A8A}"/>
                </a:ext>
              </a:extLst>
            </p:cNvPr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39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</a:t>
            </a:r>
            <a:r>
              <a:rPr lang="en-US" sz="3400" dirty="0"/>
              <a:t> … </a:t>
            </a:r>
            <a:r>
              <a:rPr lang="en-US" sz="3400" b="1" dirty="0">
                <a:solidFill>
                  <a:schemeClr val="bg1"/>
                </a:solidFill>
              </a:rPr>
              <a:t>in </a:t>
            </a:r>
            <a:r>
              <a:rPr lang="en-US" sz="3400" dirty="0"/>
              <a:t>–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iterates over all </a:t>
            </a:r>
            <a:r>
              <a:rPr lang="en-US" sz="3400" b="1" dirty="0">
                <a:solidFill>
                  <a:schemeClr val="bg1"/>
                </a:solidFill>
              </a:rPr>
              <a:t>enumerable</a:t>
            </a:r>
            <a:r>
              <a:rPr lang="en-US" sz="3400" dirty="0"/>
              <a:t> properties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 in Loop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00" y="2034000"/>
            <a:ext cx="8426540" cy="3465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obj = {a: 1, b: 2, c: 3};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obj)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Output: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218767-C368-49D6-A74E-DC007C94F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in an object: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Keys and Values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0D0EA-51CB-4836-9980-52321AC39883}"/>
              </a:ext>
            </a:extLst>
          </p:cNvPr>
          <p:cNvSpPr txBox="1"/>
          <p:nvPr/>
        </p:nvSpPr>
        <p:spPr>
          <a:xfrm>
            <a:off x="696000" y="1944000"/>
            <a:ext cx="1021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phonebook = { 'Tim': '555-111',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'Bill': '555-333',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'Peter': '555-777'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keys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console.log(keys);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['Tim', 'Bill', 'Peter']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403BC-D65F-4E28-8F96-F37E715B6BCB}"/>
              </a:ext>
            </a:extLst>
          </p:cNvPr>
          <p:cNvSpPr txBox="1"/>
          <p:nvPr/>
        </p:nvSpPr>
        <p:spPr>
          <a:xfrm>
            <a:off x="696000" y="4914000"/>
            <a:ext cx="102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values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console.log(values);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['555-111', '555-333', '555-777']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D092D5-2FAC-436C-A03C-7E8D3FE0CECB}"/>
              </a:ext>
            </a:extLst>
          </p:cNvPr>
          <p:cNvGrpSpPr/>
          <p:nvPr/>
        </p:nvGrpSpPr>
        <p:grpSpPr>
          <a:xfrm>
            <a:off x="7896000" y="2539214"/>
            <a:ext cx="2925000" cy="1890000"/>
            <a:chOff x="8751000" y="2872513"/>
            <a:chExt cx="2925000" cy="189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BFFDC9-8C0E-478D-9D42-CE323AB04074}"/>
                </a:ext>
              </a:extLst>
            </p:cNvPr>
            <p:cNvSpPr/>
            <p:nvPr/>
          </p:nvSpPr>
          <p:spPr bwMode="auto">
            <a:xfrm>
              <a:off x="8751000" y="2872513"/>
              <a:ext cx="2925000" cy="1890000"/>
            </a:xfrm>
            <a:prstGeom prst="rect">
              <a:avLst/>
            </a:prstGeom>
            <a:solidFill>
              <a:srgbClr val="C7DAEC"/>
            </a:solidFill>
            <a:ln w="190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7" name="Group 134">
              <a:extLst>
                <a:ext uri="{FF2B5EF4-FFF2-40B4-BE49-F238E27FC236}">
                  <a16:creationId xmlns:a16="http://schemas.microsoft.com/office/drawing/2014/main" id="{619B95F1-E9A4-4D81-A023-CCD51CD4436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23490331"/>
                </p:ext>
              </p:extLst>
            </p:nvPr>
          </p:nvGraphicFramePr>
          <p:xfrm>
            <a:off x="8821752" y="3362167"/>
            <a:ext cx="2783496" cy="1310802"/>
          </p:xfrm>
          <a:graphic>
            <a:graphicData uri="http://schemas.openxmlformats.org/drawingml/2006/table">
              <a:tbl>
                <a:tblPr/>
                <a:tblGrid>
                  <a:gridCol w="98349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80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Tim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555-111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Bill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555-333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Peter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555-777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953A0B-B555-449C-9DD0-4BEBACB3F714}"/>
                </a:ext>
              </a:extLst>
            </p:cNvPr>
            <p:cNvSpPr txBox="1"/>
            <p:nvPr/>
          </p:nvSpPr>
          <p:spPr>
            <a:xfrm>
              <a:off x="8821752" y="2962057"/>
              <a:ext cx="9762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Key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0A1D78-74DB-45FB-8B5A-290EE1AC687A}"/>
                </a:ext>
              </a:extLst>
            </p:cNvPr>
            <p:cNvSpPr txBox="1"/>
            <p:nvPr/>
          </p:nvSpPr>
          <p:spPr>
            <a:xfrm>
              <a:off x="9798022" y="2962057"/>
              <a:ext cx="18072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BBF0-0ED2-46F7-90A6-15F36A8538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an array of </a:t>
            </a:r>
            <a:r>
              <a:rPr lang="en-US" b="1" dirty="0">
                <a:solidFill>
                  <a:schemeClr val="bg1"/>
                </a:solidFill>
              </a:rPr>
              <a:t>tuples</a:t>
            </a:r>
            <a:r>
              <a:rPr lang="en-US" dirty="0"/>
              <a:t> (array of two elements), representing each key and value pair</a:t>
            </a:r>
          </a:p>
          <a:p>
            <a:pPr lvl="1"/>
            <a:r>
              <a:rPr lang="en-US" dirty="0"/>
              <a:t>First tuple element is the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, the second is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21600"/>
              </a:spcBef>
            </a:pPr>
            <a:r>
              <a:rPr lang="en-US" dirty="0"/>
              <a:t>This method is often used if we want to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the contents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Entries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0D0EA-51CB-4836-9980-52321AC39883}"/>
              </a:ext>
            </a:extLst>
          </p:cNvPr>
          <p:cNvSpPr txBox="1"/>
          <p:nvPr/>
        </p:nvSpPr>
        <p:spPr>
          <a:xfrm>
            <a:off x="988500" y="3479231"/>
            <a:ext cx="1021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entries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console.log(entries);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altLang="bg-BG" sz="2400" b="1" i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['Tim', '555-111'],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['Bill', '555-333'],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['Peter', '555-777'] </a:t>
            </a:r>
            <a:r>
              <a:rPr lang="en-US" altLang="bg-BG" sz="2400" b="1" i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F26D04-B5C4-4616-A56E-FF5F8265312D}"/>
              </a:ext>
            </a:extLst>
          </p:cNvPr>
          <p:cNvGrpSpPr/>
          <p:nvPr/>
        </p:nvGrpSpPr>
        <p:grpSpPr>
          <a:xfrm>
            <a:off x="8211000" y="3566615"/>
            <a:ext cx="2925000" cy="1890000"/>
            <a:chOff x="8751000" y="2872513"/>
            <a:chExt cx="2925000" cy="189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AE7132-A3E0-474D-ABE8-558A8663D9AC}"/>
                </a:ext>
              </a:extLst>
            </p:cNvPr>
            <p:cNvSpPr/>
            <p:nvPr/>
          </p:nvSpPr>
          <p:spPr bwMode="auto">
            <a:xfrm>
              <a:off x="8751000" y="2872513"/>
              <a:ext cx="2925000" cy="1890000"/>
            </a:xfrm>
            <a:prstGeom prst="rect">
              <a:avLst/>
            </a:prstGeom>
            <a:solidFill>
              <a:srgbClr val="C7DAEC"/>
            </a:solidFill>
            <a:ln w="190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6" name="Group 134">
              <a:extLst>
                <a:ext uri="{FF2B5EF4-FFF2-40B4-BE49-F238E27FC236}">
                  <a16:creationId xmlns:a16="http://schemas.microsoft.com/office/drawing/2014/main" id="{969F4014-4F61-4FCD-B76E-29977120468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5746298"/>
                </p:ext>
              </p:extLst>
            </p:nvPr>
          </p:nvGraphicFramePr>
          <p:xfrm>
            <a:off x="8821752" y="3362167"/>
            <a:ext cx="2783496" cy="1310802"/>
          </p:xfrm>
          <a:graphic>
            <a:graphicData uri="http://schemas.openxmlformats.org/drawingml/2006/table">
              <a:tbl>
                <a:tblPr/>
                <a:tblGrid>
                  <a:gridCol w="98349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80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Tim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555-111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Bill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555-333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Peter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555-777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45A660-8D3C-4376-9EAA-C4D06A6B9F1D}"/>
                </a:ext>
              </a:extLst>
            </p:cNvPr>
            <p:cNvSpPr txBox="1"/>
            <p:nvPr/>
          </p:nvSpPr>
          <p:spPr>
            <a:xfrm>
              <a:off x="8821752" y="2962057"/>
              <a:ext cx="9762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Key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270AEA-8658-4B70-B7D7-A44B5689330D}"/>
                </a:ext>
              </a:extLst>
            </p:cNvPr>
            <p:cNvSpPr txBox="1"/>
            <p:nvPr/>
          </p:nvSpPr>
          <p:spPr>
            <a:xfrm>
              <a:off x="9798022" y="2962057"/>
              <a:ext cx="18072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01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r>
              <a:rPr lang="en-US" sz="3400" dirty="0"/>
              <a:t>Objects in JavaScript</a:t>
            </a:r>
          </a:p>
          <a:p>
            <a:r>
              <a:rPr lang="en-US" sz="3400" dirty="0"/>
              <a:t>Objects as Associative Arrays</a:t>
            </a:r>
          </a:p>
          <a:p>
            <a:r>
              <a:rPr lang="en-US" sz="3400" dirty="0"/>
              <a:t>Methods and Context</a:t>
            </a:r>
          </a:p>
          <a:p>
            <a:r>
              <a:rPr lang="en-US" sz="3400" dirty="0"/>
              <a:t>Object Composition</a:t>
            </a:r>
          </a:p>
          <a:p>
            <a:r>
              <a:rPr lang="en-US" sz="3400" dirty="0"/>
              <a:t>JSON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an array of string in format: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"{</a:t>
            </a:r>
            <a:r>
              <a:rPr lang="en-US" b="1" dirty="0" err="1">
                <a:latin typeface="Consolas" panose="020B0609020204030204" pitchFamily="49" charset="0"/>
              </a:rPr>
              <a:t>townName</a:t>
            </a:r>
            <a:r>
              <a:rPr lang="en-US" b="1" dirty="0">
                <a:latin typeface="Consolas" panose="020B0609020204030204" pitchFamily="49" charset="0"/>
              </a:rPr>
              <a:t>} &lt;-&gt; {</a:t>
            </a:r>
            <a:r>
              <a:rPr lang="en-US" b="1" dirty="0" err="1">
                <a:latin typeface="Consolas" panose="020B0609020204030204" pitchFamily="49" charset="0"/>
              </a:rPr>
              <a:t>townPopulation</a:t>
            </a:r>
            <a:r>
              <a:rPr lang="en-US" b="1" dirty="0">
                <a:latin typeface="Consolas" panose="020B0609020204030204" pitchFamily="49" charset="0"/>
              </a:rPr>
              <a:t>}"</a:t>
            </a:r>
          </a:p>
          <a:p>
            <a:r>
              <a:rPr lang="en-US" dirty="0"/>
              <a:t>Create a registry for each town</a:t>
            </a:r>
          </a:p>
          <a:p>
            <a:r>
              <a:rPr lang="en-US" dirty="0"/>
              <a:t>If a town repeats, add the population to the existing value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Town Population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3340D2-BFFF-4838-A599-57A306159F15}"/>
              </a:ext>
            </a:extLst>
          </p:cNvPr>
          <p:cNvGrpSpPr/>
          <p:nvPr/>
        </p:nvGrpSpPr>
        <p:grpSpPr>
          <a:xfrm>
            <a:off x="734125" y="4104000"/>
            <a:ext cx="10723751" cy="2064769"/>
            <a:chOff x="628500" y="4284584"/>
            <a:chExt cx="10723751" cy="20647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B9E837-43FA-4042-90A3-317CA3DD364E}"/>
                </a:ext>
              </a:extLst>
            </p:cNvPr>
            <p:cNvSpPr txBox="1"/>
            <p:nvPr/>
          </p:nvSpPr>
          <p:spPr>
            <a:xfrm>
              <a:off x="628500" y="4284584"/>
              <a:ext cx="5333556" cy="206476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['Istanbul &lt;-&gt; 100000',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'Honk Kong &lt;-&gt; 2100004',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'Jerusalem &lt;-&gt; 2352344',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'Mexico City &lt;-&gt; 23401925',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'Istanbul &lt;-&gt; 1000']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7DE62F-1762-448C-8F24-EC9A15B538DA}"/>
                </a:ext>
              </a:extLst>
            </p:cNvPr>
            <p:cNvSpPr txBox="1"/>
            <p:nvPr/>
          </p:nvSpPr>
          <p:spPr>
            <a:xfrm>
              <a:off x="6951000" y="4469250"/>
              <a:ext cx="4401251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Istanbul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: 101000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Honk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Kong : 2100004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Jerusalem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: 2352344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Mexico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City : 23401925</a:t>
              </a:r>
            </a:p>
          </p:txBody>
        </p:sp>
        <p:sp>
          <p:nvSpPr>
            <p:cNvPr id="10" name="Right Arrow 4">
              <a:extLst>
                <a:ext uri="{FF2B5EF4-FFF2-40B4-BE49-F238E27FC236}">
                  <a16:creationId xmlns:a16="http://schemas.microsoft.com/office/drawing/2014/main" id="{79F10AFB-3F1B-41B7-A36F-5C1A3B6697F2}"/>
                </a:ext>
              </a:extLst>
            </p:cNvPr>
            <p:cNvSpPr/>
            <p:nvPr/>
          </p:nvSpPr>
          <p:spPr bwMode="auto">
            <a:xfrm>
              <a:off x="6151728" y="512646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24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Town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D4565-581A-44FA-BA7B-AF482D4BC49C}"/>
              </a:ext>
            </a:extLst>
          </p:cNvPr>
          <p:cNvSpPr txBox="1"/>
          <p:nvPr/>
        </p:nvSpPr>
        <p:spPr>
          <a:xfrm>
            <a:off x="1056000" y="1314000"/>
            <a:ext cx="10080000" cy="43730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townsArr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const towns = {};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townAsString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townsArr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let [name, population] 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townAsString.split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(' &lt;-&gt; ');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population = Number(population);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if (towns[name] != undefined) { population += towns[name];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towns[name] = population;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(let town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towns)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console.log(`${town} : ${towns[town]}`);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E4475-877B-44F7-9CDB-3DCCCB672F48}"/>
              </a:ext>
            </a:extLst>
          </p:cNvPr>
          <p:cNvSpPr txBox="1"/>
          <p:nvPr/>
        </p:nvSpPr>
        <p:spPr>
          <a:xfrm>
            <a:off x="1596000" y="5769000"/>
            <a:ext cx="9000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Note:</a:t>
            </a:r>
            <a:r>
              <a:rPr lang="en-US" sz="2800" dirty="0"/>
              <a:t> This task can be solved using </a:t>
            </a:r>
            <a:r>
              <a:rPr lang="en-US" sz="2800" b="1" dirty="0" err="1">
                <a:latin typeface="Consolas" panose="020B0609020204030204" pitchFamily="49" charset="0"/>
              </a:rPr>
              <a:t>Array.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61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7767032-E394-410F-B2A3-7CD03ACD52D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Combine Data with Behavior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 and Context</a:t>
            </a:r>
          </a:p>
        </p:txBody>
      </p:sp>
      <p:pic>
        <p:nvPicPr>
          <p:cNvPr id="7" name="Картина 6" descr="obj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0822" y="1831994"/>
            <a:ext cx="1730356" cy="173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4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000" dirty="0"/>
              <a:t>Objects can also have </a:t>
            </a:r>
            <a:r>
              <a:rPr lang="en-US" sz="3000" b="1" dirty="0">
                <a:solidFill>
                  <a:schemeClr val="bg1"/>
                </a:solidFill>
              </a:rPr>
              <a:t>methods</a:t>
            </a:r>
          </a:p>
          <a:p>
            <a:r>
              <a:rPr lang="en-US" sz="3000" dirty="0"/>
              <a:t>Methods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that can be performed on objects</a:t>
            </a:r>
          </a:p>
          <a:p>
            <a:r>
              <a:rPr lang="en-US" sz="3000" dirty="0"/>
              <a:t>Methods are stored in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/>
              <a:t> as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definitions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81000" y="2867182"/>
            <a:ext cx="9455733" cy="33420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let person =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"John",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lastName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"Doe",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>
                <a:solidFill>
                  <a:schemeClr val="bg1"/>
                </a:solidFill>
              </a:rPr>
              <a:t>age</a:t>
            </a:r>
            <a:r>
              <a:rPr lang="en-US" sz="2400" dirty="0">
                <a:solidFill>
                  <a:schemeClr val="tx1"/>
                </a:solidFill>
              </a:rPr>
              <a:t>: function (</a:t>
            </a:r>
            <a:r>
              <a:rPr lang="en-US" sz="2400" dirty="0" err="1">
                <a:solidFill>
                  <a:schemeClr val="tx1"/>
                </a:solidFill>
              </a:rPr>
              <a:t>myAge</a:t>
            </a:r>
            <a:r>
              <a:rPr lang="en-US" sz="2400" dirty="0">
                <a:solidFill>
                  <a:schemeClr val="tx1"/>
                </a:solidFill>
              </a:rPr>
              <a:t>)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    return `My age is ${</a:t>
            </a:r>
            <a:r>
              <a:rPr lang="en-US" sz="2400" dirty="0" err="1">
                <a:solidFill>
                  <a:schemeClr val="tx1"/>
                </a:solidFill>
              </a:rPr>
              <a:t>myAge</a:t>
            </a:r>
            <a:r>
              <a:rPr lang="en-US" sz="2400" dirty="0">
                <a:solidFill>
                  <a:schemeClr val="tx1"/>
                </a:solidFill>
              </a:rPr>
              <a:t>}!`    }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person.</a:t>
            </a:r>
            <a:r>
              <a:rPr lang="en-US" sz="2400" dirty="0" err="1">
                <a:solidFill>
                  <a:schemeClr val="bg1"/>
                </a:solidFill>
              </a:rPr>
              <a:t>age</a:t>
            </a:r>
            <a:r>
              <a:rPr lang="en-US" sz="2400" dirty="0">
                <a:solidFill>
                  <a:schemeClr val="tx1"/>
                </a:solidFill>
              </a:rPr>
              <a:t>(21)); </a:t>
            </a:r>
            <a:r>
              <a:rPr lang="en-US" sz="2400" i="1" dirty="0">
                <a:solidFill>
                  <a:schemeClr val="accent2"/>
                </a:solidFill>
              </a:rPr>
              <a:t>// My age is 21!</a:t>
            </a:r>
          </a:p>
        </p:txBody>
      </p:sp>
    </p:spTree>
    <p:extLst>
      <p:ext uri="{BB962C8B-B14F-4D97-AF65-F5344CB8AC3E}">
        <p14:creationId xmlns:p14="http://schemas.microsoft.com/office/powerpoint/2010/main" val="409717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70D18-3E9A-476B-8B61-7A54838B9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501C8C-4C14-48A5-A8E7-1B1A473A4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Related functions may be </a:t>
            </a:r>
            <a:r>
              <a:rPr lang="en-US" b="1" dirty="0">
                <a:solidFill>
                  <a:schemeClr val="bg1"/>
                </a:solidFill>
              </a:rPr>
              <a:t>grouped</a:t>
            </a:r>
            <a:r>
              <a:rPr lang="en-US" dirty="0"/>
              <a:t> in an object</a:t>
            </a:r>
          </a:p>
          <a:p>
            <a:r>
              <a:rPr lang="en-US" dirty="0"/>
              <a:t>The object serves as a </a:t>
            </a:r>
            <a:r>
              <a:rPr lang="en-US" b="1" dirty="0">
                <a:solidFill>
                  <a:schemeClr val="bg1"/>
                </a:solidFill>
              </a:rPr>
              <a:t>function library</a:t>
            </a:r>
          </a:p>
          <a:p>
            <a:pPr lvl="1"/>
            <a:r>
              <a:rPr lang="en-US" dirty="0"/>
              <a:t>Similar to built-in libraries </a:t>
            </a:r>
            <a:r>
              <a:rPr lang="en-US" sz="3200" dirty="0"/>
              <a:t>like </a:t>
            </a:r>
            <a:r>
              <a:rPr lang="en-US" sz="3200" b="1" dirty="0">
                <a:solidFill>
                  <a:schemeClr val="bg1"/>
                </a:solidFill>
              </a:rPr>
              <a:t>Math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en-US" sz="3200" dirty="0"/>
              <a:t>, </a:t>
            </a:r>
            <a:r>
              <a:rPr lang="en-US" dirty="0"/>
              <a:t>etc.</a:t>
            </a:r>
          </a:p>
          <a:p>
            <a:pPr>
              <a:spcBef>
                <a:spcPts val="19200"/>
              </a:spcBef>
            </a:pPr>
            <a:r>
              <a:rPr lang="en-US" dirty="0"/>
              <a:t>This technique is often used to </a:t>
            </a:r>
            <a:r>
              <a:rPr lang="en-US" b="1" dirty="0">
                <a:solidFill>
                  <a:schemeClr val="bg1"/>
                </a:solidFill>
              </a:rPr>
              <a:t>expose public API </a:t>
            </a:r>
            <a:r>
              <a:rPr lang="en-US" dirty="0"/>
              <a:t>in a module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0F15D0-8A83-430F-80EF-6367F34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Function Libraries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FCF6D-FFCA-45E0-ACF8-EEE6A1C72498}"/>
              </a:ext>
            </a:extLst>
          </p:cNvPr>
          <p:cNvSpPr txBox="1"/>
          <p:nvPr/>
        </p:nvSpPr>
        <p:spPr>
          <a:xfrm>
            <a:off x="988500" y="3294000"/>
            <a:ext cx="1021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sorting helper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compareNumbers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ascending: (a, b) =&gt; a - b;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descending: (a, b) =&gt; b - a;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7296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70D18-3E9A-476B-8B61-7A54838B9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501C8C-4C14-48A5-A8E7-1B1A473A4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</a:t>
            </a:r>
            <a:r>
              <a:rPr lang="en-US" b="1" dirty="0">
                <a:solidFill>
                  <a:schemeClr val="bg1"/>
                </a:solidFill>
              </a:rPr>
              <a:t>almost never </a:t>
            </a:r>
            <a:r>
              <a:rPr lang="en-US" dirty="0"/>
              <a:t>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used in JS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are used instead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0F15D0-8A83-430F-80EF-6367F34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replacement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FCF6D-FFCA-45E0-ACF8-EEE6A1C72498}"/>
              </a:ext>
            </a:extLst>
          </p:cNvPr>
          <p:cNvSpPr txBox="1"/>
          <p:nvPr/>
        </p:nvSpPr>
        <p:spPr>
          <a:xfrm>
            <a:off x="1360933" y="2601967"/>
            <a:ext cx="3777504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count = 5;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switch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(command)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'increment</a:t>
            </a:r>
            <a:r>
              <a:rPr lang="en-US" altLang="bg-BG" sz="2000" b="1" dirty="0">
                <a:solidFill>
                  <a:srgbClr val="F2A4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count++;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'decrement</a:t>
            </a:r>
            <a:r>
              <a:rPr lang="en-US" altLang="bg-BG" sz="2000" b="1" dirty="0">
                <a:solidFill>
                  <a:srgbClr val="F2A4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count--;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'reset</a:t>
            </a:r>
            <a:r>
              <a:rPr lang="en-US" altLang="bg-BG" sz="2000" b="1" dirty="0">
                <a:solidFill>
                  <a:srgbClr val="F2A4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 = 0;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BF6F7-95EA-4763-B808-54A19F745B96}"/>
              </a:ext>
            </a:extLst>
          </p:cNvPr>
          <p:cNvSpPr txBox="1"/>
          <p:nvPr/>
        </p:nvSpPr>
        <p:spPr>
          <a:xfrm>
            <a:off x="6376068" y="3217520"/>
            <a:ext cx="4455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count = 5;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count++; }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endParaRPr lang="en-US" alt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decrement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count--; }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endParaRPr lang="en-US" alt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reset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 = 0; }</a:t>
            </a:r>
            <a:endParaRPr lang="en-US" altLang="bg-BG" sz="20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[command]();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4A541B81-6F3E-4ED2-B00B-92A85547C649}"/>
              </a:ext>
            </a:extLst>
          </p:cNvPr>
          <p:cNvSpPr/>
          <p:nvPr/>
        </p:nvSpPr>
        <p:spPr bwMode="auto">
          <a:xfrm>
            <a:off x="5452452" y="436718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 правоъгълник 1">
            <a:extLst>
              <a:ext uri="{FF2B5EF4-FFF2-40B4-BE49-F238E27FC236}">
                <a16:creationId xmlns:a16="http://schemas.microsoft.com/office/drawing/2014/main" id="{43F5488B-EEBF-4713-9F84-D765C38106FC}"/>
              </a:ext>
            </a:extLst>
          </p:cNvPr>
          <p:cNvSpPr/>
          <p:nvPr/>
        </p:nvSpPr>
        <p:spPr bwMode="auto">
          <a:xfrm>
            <a:off x="8661000" y="2583356"/>
            <a:ext cx="306750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Shorter syntax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object methods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Attempt to solve this problem from </a:t>
            </a:r>
            <a:r>
              <a:rPr lang="en-US" b="1" dirty="0">
                <a:solidFill>
                  <a:schemeClr val="bg1"/>
                </a:solidFill>
              </a:rPr>
              <a:t>previous exercises</a:t>
            </a:r>
            <a:r>
              <a:rPr lang="en-US" dirty="0"/>
              <a:t>, using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instead of </a:t>
            </a:r>
            <a:r>
              <a:rPr lang="en-US" b="1" dirty="0">
                <a:solidFill>
                  <a:schemeClr val="bg1"/>
                </a:solidFill>
              </a:rPr>
              <a:t>conditional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statements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Cooking by Numbers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45A461-A88E-41A6-9528-A3BE7B70B8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0529" y="2934000"/>
            <a:ext cx="2830943" cy="34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2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Functions in JavaScript have </a:t>
            </a:r>
            <a:r>
              <a:rPr lang="en-US" b="1" dirty="0">
                <a:solidFill>
                  <a:schemeClr val="bg1"/>
                </a:solidFill>
              </a:rPr>
              <a:t>execution context</a:t>
            </a:r>
          </a:p>
          <a:p>
            <a:pPr lvl="1"/>
            <a:r>
              <a:rPr lang="en-US" dirty="0"/>
              <a:t>Accessed with the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  <a:p>
            <a:pPr lvl="1"/>
            <a:r>
              <a:rPr lang="en-US" dirty="0"/>
              <a:t>When executed as an </a:t>
            </a:r>
            <a:r>
              <a:rPr lang="en-US" b="1" dirty="0">
                <a:solidFill>
                  <a:schemeClr val="bg1"/>
                </a:solidFill>
              </a:rPr>
              <a:t>object method</a:t>
            </a:r>
            <a:r>
              <a:rPr lang="en-US" dirty="0"/>
              <a:t>, the context is a reference to the </a:t>
            </a:r>
            <a:r>
              <a:rPr lang="en-US" b="1" dirty="0">
                <a:solidFill>
                  <a:schemeClr val="bg1"/>
                </a:solidFill>
              </a:rPr>
              <a:t>parent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Accessing Object 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4FFEC-6D1B-4553-BDFE-4078FFFF7C3D}"/>
              </a:ext>
            </a:extLst>
          </p:cNvPr>
          <p:cNvSpPr txBox="1"/>
          <p:nvPr/>
        </p:nvSpPr>
        <p:spPr>
          <a:xfrm>
            <a:off x="2539053" y="3699000"/>
            <a:ext cx="8831567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'Peter',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'Johnson',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.firstName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 ' ' +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.lastName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'Peter Johnson'</a:t>
            </a:r>
          </a:p>
        </p:txBody>
      </p:sp>
    </p:spTree>
    <p:extLst>
      <p:ext uri="{BB962C8B-B14F-4D97-AF65-F5344CB8AC3E}">
        <p14:creationId xmlns:p14="http://schemas.microsoft.com/office/powerpoint/2010/main" val="282663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E4E47A-EF81-46EC-805B-702171090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22830-DEA6-4B20-B80C-D05FB5DF3E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Execution context can be </a:t>
            </a:r>
            <a:r>
              <a:rPr lang="en-US" sz="3200" b="1" dirty="0">
                <a:solidFill>
                  <a:schemeClr val="bg1"/>
                </a:solidFill>
              </a:rPr>
              <a:t>changed</a:t>
            </a:r>
            <a:r>
              <a:rPr lang="en-US" sz="3200" dirty="0"/>
              <a:t> at run-time</a:t>
            </a:r>
          </a:p>
          <a:p>
            <a:r>
              <a:rPr lang="en-US" sz="3200" dirty="0"/>
              <a:t>If a function is </a:t>
            </a:r>
            <a:r>
              <a:rPr lang="en-US" sz="3200" b="1" dirty="0">
                <a:solidFill>
                  <a:schemeClr val="bg1"/>
                </a:solidFill>
              </a:rPr>
              <a:t>executed outside </a:t>
            </a:r>
            <a:r>
              <a:rPr lang="en-US" sz="3200" dirty="0"/>
              <a:t>of its parent object, it will </a:t>
            </a:r>
            <a:r>
              <a:rPr lang="en-US" sz="3200" b="1" dirty="0">
                <a:solidFill>
                  <a:schemeClr val="bg1"/>
                </a:solidFill>
              </a:rPr>
              <a:t>no longer </a:t>
            </a:r>
            <a:r>
              <a:rPr lang="en-US" sz="3200" dirty="0"/>
              <a:t>have access to the object's content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Further lessons </a:t>
            </a:r>
            <a:r>
              <a:rPr lang="en-US" sz="3200" dirty="0"/>
              <a:t>will explore more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features</a:t>
            </a:r>
            <a:r>
              <a:rPr lang="en-US" sz="3200" dirty="0"/>
              <a:t>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EBEE68-1454-41D1-A840-71A2EB24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Execution Context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909BC-363F-4E6A-870F-E77118E8C2C8}"/>
              </a:ext>
            </a:extLst>
          </p:cNvPr>
          <p:cNvSpPr txBox="1"/>
          <p:nvPr/>
        </p:nvSpPr>
        <p:spPr>
          <a:xfrm>
            <a:off x="2521845" y="3159000"/>
            <a:ext cx="9213977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= 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'undefined undefined'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const anotherPerson = { firstName: 'Bob',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lastName: 'Smith' 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anotherPerson.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console.log(anotherPerson.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'Bob Smith'</a:t>
            </a:r>
          </a:p>
        </p:txBody>
      </p:sp>
    </p:spTree>
    <p:extLst>
      <p:ext uri="{BB962C8B-B14F-4D97-AF65-F5344CB8AC3E}">
        <p14:creationId xmlns:p14="http://schemas.microsoft.com/office/powerpoint/2010/main" val="36126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 </a:t>
            </a:r>
            <a:r>
              <a:rPr lang="en-US" b="1" dirty="0"/>
              <a:t>Problem 1: City Record</a:t>
            </a:r>
          </a:p>
          <a:p>
            <a:pPr lvl="1"/>
            <a:r>
              <a:rPr lang="en-US" dirty="0"/>
              <a:t>Add property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taxRate</a:t>
            </a:r>
            <a:r>
              <a:rPr lang="en-US" dirty="0"/>
              <a:t> with initial value </a:t>
            </a:r>
            <a:r>
              <a:rPr lang="en-US" b="1" dirty="0"/>
              <a:t>10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:</a:t>
            </a:r>
          </a:p>
          <a:p>
            <a:pPr marL="442912" lvl="1" indent="0">
              <a:buNone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collectTaxes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/>
              <a:t> increase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treasury</a:t>
            </a:r>
            <a:r>
              <a:rPr lang="en-US" sz="3000" dirty="0"/>
              <a:t> by (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population</a:t>
            </a:r>
            <a:r>
              <a:rPr lang="en-US" sz="3000" dirty="0"/>
              <a:t> *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taxRate</a:t>
            </a:r>
            <a:r>
              <a:rPr lang="en-US" sz="3000" dirty="0"/>
              <a:t>)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None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applyGrowth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(percent)</a:t>
            </a:r>
            <a:r>
              <a:rPr lang="en-US" sz="3000" dirty="0"/>
              <a:t> increase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population</a:t>
            </a:r>
            <a:r>
              <a:rPr lang="en-US" sz="3000" dirty="0"/>
              <a:t> by percentage</a:t>
            </a:r>
          </a:p>
          <a:p>
            <a:pPr marL="442912" lvl="1" indent="0">
              <a:buNone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applyRecession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(percent)</a:t>
            </a:r>
            <a:r>
              <a:rPr lang="en-US" sz="3000" dirty="0"/>
              <a:t> decrease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treasury</a:t>
            </a:r>
            <a:r>
              <a:rPr lang="en-US" sz="3000" dirty="0"/>
              <a:t> by percentage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All values must be </a:t>
            </a:r>
            <a:r>
              <a:rPr lang="en-US" b="1" dirty="0">
                <a:solidFill>
                  <a:schemeClr val="bg1"/>
                </a:solidFill>
              </a:rPr>
              <a:t>rounded down </a:t>
            </a:r>
            <a:r>
              <a:rPr lang="en-US" dirty="0"/>
              <a:t>after calculation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 Taxes</a:t>
            </a:r>
          </a:p>
        </p:txBody>
      </p:sp>
    </p:spTree>
    <p:extLst>
      <p:ext uri="{BB962C8B-B14F-4D97-AF65-F5344CB8AC3E}">
        <p14:creationId xmlns:p14="http://schemas.microsoft.com/office/powerpoint/2010/main" val="125105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 Taxes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5694C-AC96-42A6-AFCE-784358CAC23A}"/>
              </a:ext>
            </a:extLst>
          </p:cNvPr>
          <p:cNvSpPr txBox="1"/>
          <p:nvPr/>
        </p:nvSpPr>
        <p:spPr>
          <a:xfrm>
            <a:off x="1011000" y="1404000"/>
            <a:ext cx="1017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name, population, treasury,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taxRate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10,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collectTaxes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this.taxRate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applyGrowth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(percent)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percent / 100);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applyRecession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(percent)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-=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percent / 100);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129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shoji&#10;&#10;Description automatically generated">
            <a:extLst>
              <a:ext uri="{FF2B5EF4-FFF2-40B4-BE49-F238E27FC236}">
                <a16:creationId xmlns:a16="http://schemas.microsoft.com/office/drawing/2014/main" id="{6E241F5C-D739-4A2D-B1E9-AE291FE511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25" y="1382277"/>
            <a:ext cx="2440419" cy="2440419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Complex Objects from Simple Pieces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</p:spTree>
    <p:extLst>
      <p:ext uri="{BB962C8B-B14F-4D97-AF65-F5344CB8AC3E}">
        <p14:creationId xmlns:p14="http://schemas.microsoft.com/office/powerpoint/2010/main" val="2082062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Combining</a:t>
            </a:r>
            <a:r>
              <a:rPr lang="en-US" dirty="0"/>
              <a:t> simple objects into more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ones</a:t>
            </a:r>
          </a:p>
          <a:p>
            <a:pPr>
              <a:spcBef>
                <a:spcPts val="26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is a powerful technique for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</a:p>
          <a:p>
            <a:pPr>
              <a:buClr>
                <a:schemeClr val="tx1"/>
              </a:buClr>
            </a:pPr>
            <a:r>
              <a:rPr lang="en-US" dirty="0"/>
              <a:t>It can be considered </a:t>
            </a:r>
            <a:r>
              <a:rPr lang="en-US" b="1" dirty="0">
                <a:solidFill>
                  <a:schemeClr val="bg1"/>
                </a:solidFill>
              </a:rPr>
              <a:t>superior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OOP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inheritance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What is Object Composition?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1787262"/>
            <a:ext cx="7118399" cy="3171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student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'Maria',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: 'Lopez',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age: 22,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>
                <a:solidFill>
                  <a:schemeClr val="bg1"/>
                </a:solidFill>
              </a:rPr>
              <a:t>location</a:t>
            </a:r>
            <a:r>
              <a:rPr lang="en-US" dirty="0">
                <a:solidFill>
                  <a:schemeClr val="tx1"/>
                </a:solidFill>
              </a:rPr>
              <a:t>: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console.log(student);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bg1"/>
                </a:solidFill>
              </a:rPr>
              <a:t>location</a:t>
            </a:r>
            <a:r>
              <a:rPr lang="en-US" dirty="0" err="1">
                <a:solidFill>
                  <a:schemeClr val="tx1"/>
                </a:solidFill>
              </a:rPr>
              <a:t>.lat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94372" y="1635219"/>
            <a:ext cx="8803254" cy="2802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 = "Sofia";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population</a:t>
            </a:r>
            <a:r>
              <a:rPr lang="en-US" dirty="0">
                <a:solidFill>
                  <a:schemeClr val="tx1"/>
                </a:solidFill>
              </a:rPr>
              <a:t> = 1325744;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country</a:t>
            </a:r>
            <a:r>
              <a:rPr lang="en-US" dirty="0">
                <a:solidFill>
                  <a:schemeClr val="tx1"/>
                </a:solidFill>
              </a:rPr>
              <a:t> = "Bulgaria";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town = </a:t>
            </a:r>
            <a:r>
              <a:rPr lang="en-US" dirty="0">
                <a:solidFill>
                  <a:schemeClr val="bg1"/>
                </a:solidFill>
              </a:rPr>
              <a:t>{ name, population, country 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console.log(town);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// Object {name: "Sofia", population: 1325744,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country: "Bulgaria"}</a:t>
            </a: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7581000" y="1380061"/>
            <a:ext cx="310500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Combine variables into object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94372" y="5089570"/>
            <a:ext cx="8803254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town.location</a:t>
            </a:r>
            <a:r>
              <a:rPr lang="en-US" dirty="0">
                <a:solidFill>
                  <a:schemeClr val="tx1"/>
                </a:solidFill>
              </a:rPr>
              <a:t> =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console.log(town); </a:t>
            </a:r>
            <a:r>
              <a:rPr lang="en-US" i="1" dirty="0">
                <a:solidFill>
                  <a:schemeClr val="accent2"/>
                </a:solidFill>
              </a:rPr>
              <a:t>// Object {…, location: Object}</a:t>
            </a:r>
          </a:p>
        </p:txBody>
      </p: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Destructuring can work </a:t>
            </a:r>
            <a:r>
              <a:rPr lang="en-US" b="1" dirty="0">
                <a:solidFill>
                  <a:schemeClr val="bg1"/>
                </a:solidFill>
              </a:rPr>
              <a:t>beyond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top level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1809000"/>
            <a:ext cx="10620000" cy="4600656"/>
          </a:xfrm>
        </p:spPr>
        <p:txBody>
          <a:bodyPr wrap="square"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en-US" sz="2000" dirty="0"/>
              <a:t>const department = {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name: "Engineering",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</a:t>
            </a:r>
            <a:r>
              <a:rPr lang="en-US" sz="2000" dirty="0">
                <a:solidFill>
                  <a:schemeClr val="bg1"/>
                </a:solidFill>
              </a:rPr>
              <a:t>data</a:t>
            </a:r>
            <a:r>
              <a:rPr lang="en-US" sz="2000" dirty="0"/>
              <a:t>: {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</a:t>
            </a:r>
            <a:r>
              <a:rPr lang="en-US" sz="2000" dirty="0">
                <a:solidFill>
                  <a:schemeClr val="bg1"/>
                </a:solidFill>
              </a:rPr>
              <a:t>director</a:t>
            </a:r>
            <a:r>
              <a:rPr lang="en-US" sz="2000" dirty="0"/>
              <a:t>: {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  name: 'John',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  position: 'Engineering Director'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},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employees: [],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company: 'Quick Build'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}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};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const </a:t>
            </a:r>
            <a:r>
              <a:rPr lang="en-US" sz="2000" dirty="0">
                <a:solidFill>
                  <a:schemeClr val="bg1"/>
                </a:solidFill>
              </a:rPr>
              <a:t>{data: {director}} </a:t>
            </a:r>
            <a:r>
              <a:rPr lang="en-US" sz="2000" dirty="0"/>
              <a:t>= department; </a:t>
            </a:r>
          </a:p>
          <a:p>
            <a:pPr latinLnBrk="0">
              <a:lnSpc>
                <a:spcPct val="110000"/>
              </a:lnSpc>
            </a:pPr>
            <a:r>
              <a:rPr lang="en-US" sz="2000" i="1" dirty="0">
                <a:solidFill>
                  <a:schemeClr val="accent2"/>
                </a:solidFill>
              </a:rPr>
              <a:t>// director is { name: 'John', position: 'Engineering Director'}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Destructuring</a:t>
            </a:r>
          </a:p>
        </p:txBody>
      </p:sp>
    </p:spTree>
    <p:extLst>
      <p:ext uri="{BB962C8B-B14F-4D97-AF65-F5344CB8AC3E}">
        <p14:creationId xmlns:p14="http://schemas.microsoft.com/office/powerpoint/2010/main" val="137465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Array Destructuring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C47E8-F170-43ED-A352-20899B008A23}"/>
              </a:ext>
            </a:extLst>
          </p:cNvPr>
          <p:cNvSpPr txBox="1"/>
          <p:nvPr/>
        </p:nvSpPr>
        <p:spPr>
          <a:xfrm>
            <a:off x="561002" y="1443817"/>
            <a:ext cx="11069998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employees = [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 'John', position: 'worker'}, 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// first element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{name: 'Jane', position: 'secretary'}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[{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}] = employees; 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 name of first element is 'John'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625E0-AEB0-44D8-AEF2-1930118FAA1E}"/>
              </a:ext>
            </a:extLst>
          </p:cNvPr>
          <p:cNvSpPr txBox="1"/>
          <p:nvPr/>
        </p:nvSpPr>
        <p:spPr>
          <a:xfrm>
            <a:off x="561002" y="3968999"/>
            <a:ext cx="11069998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company = { 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  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employees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 [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'John'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 'Jane', 'Sam', 'Suzanne'],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  name: 'Quick Build',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{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employees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 [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 } = company; 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 </a:t>
            </a:r>
            <a:r>
              <a:rPr lang="en-US" altLang="bg-BG" sz="24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empName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is 'John'</a:t>
            </a:r>
          </a:p>
        </p:txBody>
      </p:sp>
    </p:spTree>
    <p:extLst>
      <p:ext uri="{BB962C8B-B14F-4D97-AF65-F5344CB8AC3E}">
        <p14:creationId xmlns:p14="http://schemas.microsoft.com/office/powerpoint/2010/main" val="408601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7A3AD-7967-4E15-8BA6-0BF49A6CF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compose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at run-time and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in terms of what they </a:t>
            </a:r>
            <a:r>
              <a:rPr lang="en-US" b="1" dirty="0">
                <a:solidFill>
                  <a:schemeClr val="bg1"/>
                </a:solidFill>
              </a:rPr>
              <a:t>do</a:t>
            </a:r>
            <a:r>
              <a:rPr lang="en-US" dirty="0"/>
              <a:t>, not what they </a:t>
            </a:r>
            <a:r>
              <a:rPr lang="en-US" b="1" dirty="0">
                <a:solidFill>
                  <a:schemeClr val="bg1"/>
                </a:solidFill>
              </a:rPr>
              <a:t>are</a:t>
            </a:r>
          </a:p>
          <a:p>
            <a:r>
              <a:rPr lang="en-US" dirty="0"/>
              <a:t>This solves a deeply rooted </a:t>
            </a:r>
            <a:r>
              <a:rPr lang="en-US" b="1" dirty="0">
                <a:solidFill>
                  <a:schemeClr val="bg1"/>
                </a:solidFill>
              </a:rPr>
              <a:t>problem </a:t>
            </a:r>
            <a:r>
              <a:rPr lang="en-US" dirty="0"/>
              <a:t>with</a:t>
            </a:r>
            <a:r>
              <a:rPr lang="en-US" b="1" dirty="0">
                <a:solidFill>
                  <a:schemeClr val="bg1"/>
                </a:solidFill>
              </a:rPr>
              <a:t> OOP inheritance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 with Behavior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34453-6F93-4451-86B5-4B32E9BB7FE1}"/>
              </a:ext>
            </a:extLst>
          </p:cNvPr>
          <p:cNvSpPr txBox="1"/>
          <p:nvPr/>
        </p:nvSpPr>
        <p:spPr>
          <a:xfrm>
            <a:off x="2059179" y="3323927"/>
            <a:ext cx="1854040" cy="604049"/>
          </a:xfrm>
          <a:prstGeom prst="rect">
            <a:avLst/>
          </a:prstGeom>
          <a:solidFill>
            <a:srgbClr val="C00000">
              <a:alpha val="15000"/>
            </a:srgb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Impossible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579FCA7-D9EB-4285-90B8-9CA46D5365FE}"/>
              </a:ext>
            </a:extLst>
          </p:cNvPr>
          <p:cNvGrpSpPr/>
          <p:nvPr/>
        </p:nvGrpSpPr>
        <p:grpSpPr>
          <a:xfrm>
            <a:off x="949107" y="4104000"/>
            <a:ext cx="4074185" cy="2403000"/>
            <a:chOff x="966000" y="4104000"/>
            <a:chExt cx="4074185" cy="2403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29B15E-081C-4EF9-A18F-EF45F9DC18E1}"/>
                </a:ext>
              </a:extLst>
            </p:cNvPr>
            <p:cNvSpPr/>
            <p:nvPr/>
          </p:nvSpPr>
          <p:spPr bwMode="auto">
            <a:xfrm>
              <a:off x="2215592" y="4104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Device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2FBDCCA-C605-496E-A5AA-79E90035BC88}"/>
                </a:ext>
              </a:extLst>
            </p:cNvPr>
            <p:cNvGrpSpPr/>
            <p:nvPr/>
          </p:nvGrpSpPr>
          <p:grpSpPr>
            <a:xfrm>
              <a:off x="966000" y="5004000"/>
              <a:ext cx="4074185" cy="585000"/>
              <a:chOff x="966000" y="5004000"/>
              <a:chExt cx="4074185" cy="585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F3915B-B0C4-4EBE-B4F2-5BDDD47DCF2C}"/>
                  </a:ext>
                </a:extLst>
              </p:cNvPr>
              <p:cNvSpPr/>
              <p:nvPr/>
            </p:nvSpPr>
            <p:spPr bwMode="auto">
              <a:xfrm>
                <a:off x="966000" y="5004000"/>
                <a:ext cx="1575000" cy="5850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Printer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16A2DB9-0147-464F-BC00-6BA9C0EF430A}"/>
                  </a:ext>
                </a:extLst>
              </p:cNvPr>
              <p:cNvSpPr/>
              <p:nvPr/>
            </p:nvSpPr>
            <p:spPr bwMode="auto">
              <a:xfrm>
                <a:off x="3465185" y="5004000"/>
                <a:ext cx="1575000" cy="5850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Scanner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EB2EB6-D4B3-4E53-96F1-09E96312F87D}"/>
                </a:ext>
              </a:extLst>
            </p:cNvPr>
            <p:cNvSpPr/>
            <p:nvPr/>
          </p:nvSpPr>
          <p:spPr bwMode="auto">
            <a:xfrm>
              <a:off x="2215592" y="5922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Copier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2AB4D6AF-4D8E-445B-BD93-34C747C3C3A6}"/>
                </a:ext>
              </a:extLst>
            </p:cNvPr>
            <p:cNvCxnSpPr>
              <a:stCxn id="11" idx="1"/>
              <a:endCxn id="12" idx="0"/>
            </p:cNvCxnSpPr>
            <p:nvPr/>
          </p:nvCxnSpPr>
          <p:spPr>
            <a:xfrm rot="10800000" flipV="1">
              <a:off x="1753500" y="4396500"/>
              <a:ext cx="462092" cy="60750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B77D2363-35A9-4ECB-954F-208A43DF985B}"/>
                </a:ext>
              </a:extLst>
            </p:cNvPr>
            <p:cNvCxnSpPr>
              <a:cxnSpLocks/>
              <a:stCxn id="11" idx="3"/>
              <a:endCxn id="13" idx="0"/>
            </p:cNvCxnSpPr>
            <p:nvPr/>
          </p:nvCxnSpPr>
          <p:spPr>
            <a:xfrm>
              <a:off x="3790592" y="4396500"/>
              <a:ext cx="462093" cy="60750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1C19C952-CA5F-4CBF-9452-F46CD5D2B49D}"/>
                </a:ext>
              </a:extLst>
            </p:cNvPr>
            <p:cNvCxnSpPr>
              <a:cxnSpLocks/>
              <a:stCxn id="12" idx="2"/>
              <a:endCxn id="14" idx="1"/>
            </p:cNvCxnSpPr>
            <p:nvPr/>
          </p:nvCxnSpPr>
          <p:spPr>
            <a:xfrm rot="16200000" flipH="1">
              <a:off x="1671796" y="5670704"/>
              <a:ext cx="625500" cy="462092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D1FD6C38-75FB-415D-BAA9-BF6C0FB33DBA}"/>
                </a:ext>
              </a:extLst>
            </p:cNvPr>
            <p:cNvCxnSpPr>
              <a:cxnSpLocks/>
              <a:stCxn id="13" idx="2"/>
              <a:endCxn id="14" idx="3"/>
            </p:cNvCxnSpPr>
            <p:nvPr/>
          </p:nvCxnSpPr>
          <p:spPr>
            <a:xfrm rot="5400000">
              <a:off x="3708889" y="5670704"/>
              <a:ext cx="625500" cy="462093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2F68DDA-9FAC-40F6-990E-FFE84E15146F}"/>
              </a:ext>
            </a:extLst>
          </p:cNvPr>
          <p:cNvGrpSpPr/>
          <p:nvPr/>
        </p:nvGrpSpPr>
        <p:grpSpPr>
          <a:xfrm>
            <a:off x="5764107" y="4370681"/>
            <a:ext cx="5478787" cy="1893319"/>
            <a:chOff x="5871000" y="4370681"/>
            <a:chExt cx="5478787" cy="189331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C8B08C-579F-4603-8629-15D50EC12AD7}"/>
                </a:ext>
              </a:extLst>
            </p:cNvPr>
            <p:cNvSpPr/>
            <p:nvPr/>
          </p:nvSpPr>
          <p:spPr bwMode="auto">
            <a:xfrm>
              <a:off x="8798841" y="4370681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scan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F67A2D-5A37-420A-B06D-182970B6BBFC}"/>
                </a:ext>
              </a:extLst>
            </p:cNvPr>
            <p:cNvSpPr/>
            <p:nvPr/>
          </p:nvSpPr>
          <p:spPr bwMode="auto">
            <a:xfrm>
              <a:off x="6846947" y="4370681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23B5AE-FA5B-4F39-AAB5-129F86A67D88}"/>
                </a:ext>
              </a:extLst>
            </p:cNvPr>
            <p:cNvSpPr/>
            <p:nvPr/>
          </p:nvSpPr>
          <p:spPr bwMode="auto">
            <a:xfrm>
              <a:off x="5871000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Printer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0C5E400-0056-41EF-9D9D-9B098EAA8D4E}"/>
                </a:ext>
              </a:extLst>
            </p:cNvPr>
            <p:cNvSpPr/>
            <p:nvPr/>
          </p:nvSpPr>
          <p:spPr bwMode="auto">
            <a:xfrm>
              <a:off x="9774787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Scanner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2D0534-EB94-4EAC-9866-B0DE9D076659}"/>
                </a:ext>
              </a:extLst>
            </p:cNvPr>
            <p:cNvSpPr/>
            <p:nvPr/>
          </p:nvSpPr>
          <p:spPr bwMode="auto">
            <a:xfrm>
              <a:off x="7822894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Copier</a:t>
              </a: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4CE0C650-34E6-4B04-B416-F1D5695834BF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 rot="5400000">
              <a:off x="6784815" y="4829367"/>
              <a:ext cx="723319" cy="975947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17C9029B-2A1A-4779-8CD5-908407BE46BA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rot="16200000" flipH="1">
              <a:off x="7622351" y="4967777"/>
              <a:ext cx="723320" cy="69912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850981C5-AA49-4AEB-846D-EF74D3EB2AE0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5400000">
              <a:off x="8878044" y="4970702"/>
              <a:ext cx="723318" cy="693277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8199C4BC-A230-44D4-86C8-6AB9176DE781}"/>
                </a:ext>
              </a:extLst>
            </p:cNvPr>
            <p:cNvCxnSpPr>
              <a:cxnSpLocks/>
              <a:stCxn id="30" idx="2"/>
              <a:endCxn id="37" idx="0"/>
            </p:cNvCxnSpPr>
            <p:nvPr/>
          </p:nvCxnSpPr>
          <p:spPr>
            <a:xfrm rot="16200000" flipH="1">
              <a:off x="9712655" y="4829367"/>
              <a:ext cx="723319" cy="975946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B86F47FE-E7E2-442D-868C-6E7F73C870C3}"/>
              </a:ext>
            </a:extLst>
          </p:cNvPr>
          <p:cNvSpPr txBox="1"/>
          <p:nvPr/>
        </p:nvSpPr>
        <p:spPr>
          <a:xfrm>
            <a:off x="7086000" y="3323927"/>
            <a:ext cx="2835002" cy="604049"/>
          </a:xfrm>
          <a:prstGeom prst="rect">
            <a:avLst/>
          </a:prstGeom>
          <a:solidFill>
            <a:schemeClr val="accent2">
              <a:lumMod val="50000"/>
              <a:alpha val="15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Easy and Practical</a:t>
            </a:r>
          </a:p>
        </p:txBody>
      </p:sp>
      <p:pic>
        <p:nvPicPr>
          <p:cNvPr id="71" name="Picture 70" descr="approve, block, cancel, delete, reject icon">
            <a:extLst>
              <a:ext uri="{FF2B5EF4-FFF2-40B4-BE49-F238E27FC236}">
                <a16:creationId xmlns:a16="http://schemas.microsoft.com/office/drawing/2014/main" id="{9CC305F9-99F5-4CD2-AA83-F0680EC3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9697" y="353355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253AE6CB-7559-4EA4-A780-8F538DB8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6115" y="3543312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 with Behavior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4C488-8CF7-4E95-8078-657DCEF24235}"/>
              </a:ext>
            </a:extLst>
          </p:cNvPr>
          <p:cNvSpPr txBox="1"/>
          <p:nvPr/>
        </p:nvSpPr>
        <p:spPr>
          <a:xfrm>
            <a:off x="1461000" y="1449000"/>
            <a:ext cx="927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printing a page`);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scan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scanning a document`);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printer = { name: 'ACME Printer',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scanner = { name: '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Initech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Scanner',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scan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copier = { name: '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ComTron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Copier',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 scan 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8907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A30BE4-CF69-4B1A-872D-D1C0128C7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4D6CA-72CC-4D32-8DBA-583F396E9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that </a:t>
            </a:r>
            <a:r>
              <a:rPr lang="en-US" b="1" dirty="0">
                <a:solidFill>
                  <a:schemeClr val="bg1"/>
                </a:solidFill>
              </a:rPr>
              <a:t>compose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objects</a:t>
            </a:r>
          </a:p>
          <a:p>
            <a:pPr>
              <a:spcBef>
                <a:spcPts val="27000"/>
              </a:spcBef>
            </a:pPr>
            <a:r>
              <a:rPr lang="en-US" dirty="0"/>
              <a:t>Creating objects with factory functions can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the pitfalls of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D354F8-B980-460B-ABF2-6EB949D3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8D1FA-CBCE-40EC-B864-9D6D3DD00D34}"/>
              </a:ext>
            </a:extLst>
          </p:cNvPr>
          <p:cNvSpPr txBox="1"/>
          <p:nvPr/>
        </p:nvSpPr>
        <p:spPr>
          <a:xfrm>
            <a:off x="2586000" y="1892791"/>
            <a:ext cx="8730000" cy="31112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(width, height)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const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 width, height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.getArea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() =&gt;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.width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*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.height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996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CE1C8F-5B97-4B50-BBAC-600757702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parameters 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/>
              <a:t> (object) and </a:t>
            </a:r>
            <a:r>
              <a:rPr lang="en-US" b="1" dirty="0">
                <a:solidFill>
                  <a:schemeClr val="bg1"/>
                </a:solidFill>
              </a:rPr>
              <a:t>orders</a:t>
            </a:r>
            <a:r>
              <a:rPr lang="en-US" dirty="0"/>
              <a:t> (array)</a:t>
            </a:r>
          </a:p>
          <a:p>
            <a:pPr marL="442912" lvl="1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dirty="0"/>
              <a:t> associative array of functions</a:t>
            </a:r>
          </a:p>
          <a:p>
            <a:pPr marL="442912" lvl="1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orders</a:t>
            </a:r>
            <a:r>
              <a:rPr lang="en-US" dirty="0"/>
              <a:t> array of object with shape:</a:t>
            </a:r>
          </a:p>
          <a:p>
            <a:pPr marL="442912" lvl="1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	</a:t>
            </a:r>
            <a:r>
              <a:rPr lang="en-US" sz="3000" b="1" dirty="0">
                <a:latin typeface="Consolas" panose="020B0609020204030204" pitchFamily="49" charset="0"/>
              </a:rPr>
              <a:t>{ template: &lt;object&gt;, parts: &lt;string array&gt; }</a:t>
            </a:r>
          </a:p>
          <a:p>
            <a:r>
              <a:rPr lang="en-US" dirty="0"/>
              <a:t>For every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, create an object by copying its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and composing into it the required functions listed in its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See next slide for </a:t>
            </a:r>
            <a:r>
              <a:rPr lang="en-US" b="1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Object Factory</a:t>
            </a:r>
          </a:p>
        </p:txBody>
      </p:sp>
    </p:spTree>
    <p:extLst>
      <p:ext uri="{BB962C8B-B14F-4D97-AF65-F5344CB8AC3E}">
        <p14:creationId xmlns:p14="http://schemas.microsoft.com/office/powerpoint/2010/main" val="4509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18496" y="1712759"/>
            <a:ext cx="2955008" cy="185606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Examples: Object Factory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3E6E49-0BF7-4A0B-93E1-8B1F1DB0EB7E}"/>
              </a:ext>
            </a:extLst>
          </p:cNvPr>
          <p:cNvGrpSpPr/>
          <p:nvPr/>
        </p:nvGrpSpPr>
        <p:grpSpPr>
          <a:xfrm>
            <a:off x="560999" y="1314000"/>
            <a:ext cx="11070002" cy="5155655"/>
            <a:chOff x="561000" y="1314000"/>
            <a:chExt cx="11070002" cy="515565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747D36-2B02-4173-AB3D-2C919DBD7627}"/>
                </a:ext>
              </a:extLst>
            </p:cNvPr>
            <p:cNvGrpSpPr/>
            <p:nvPr/>
          </p:nvGrpSpPr>
          <p:grpSpPr>
            <a:xfrm>
              <a:off x="561000" y="1314000"/>
              <a:ext cx="4905000" cy="5155655"/>
              <a:chOff x="561000" y="1314000"/>
              <a:chExt cx="4905000" cy="515565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E6DE952-4CBC-4FD4-ACA9-32E18777E07A}"/>
                  </a:ext>
                </a:extLst>
              </p:cNvPr>
              <p:cNvGrpSpPr/>
              <p:nvPr/>
            </p:nvGrpSpPr>
            <p:grpSpPr>
              <a:xfrm>
                <a:off x="561000" y="1314000"/>
                <a:ext cx="4905000" cy="2282878"/>
                <a:chOff x="1011000" y="1314000"/>
                <a:chExt cx="4905000" cy="2282878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F9C8031-1314-4C9E-82AE-69BB3651E048}"/>
                    </a:ext>
                  </a:extLst>
                </p:cNvPr>
                <p:cNvSpPr txBox="1"/>
                <p:nvPr/>
              </p:nvSpPr>
              <p:spPr>
                <a:xfrm>
                  <a:off x="1011000" y="1839886"/>
                  <a:ext cx="4905000" cy="1756992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{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doA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doB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doC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}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2A95CED-D51A-4DB7-A622-D2A11D0DC450}"/>
                    </a:ext>
                  </a:extLst>
                </p:cNvPr>
                <p:cNvSpPr txBox="1"/>
                <p:nvPr/>
              </p:nvSpPr>
              <p:spPr>
                <a:xfrm>
                  <a:off x="1011000" y="1314000"/>
                  <a:ext cx="4905000" cy="525886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algn="ctr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library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BF6B820-FB22-4520-8D74-DFE2C1D29E8A}"/>
                  </a:ext>
                </a:extLst>
              </p:cNvPr>
              <p:cNvGrpSpPr/>
              <p:nvPr/>
            </p:nvGrpSpPr>
            <p:grpSpPr>
              <a:xfrm>
                <a:off x="561000" y="3879000"/>
                <a:ext cx="4905000" cy="2590655"/>
                <a:chOff x="1011000" y="4122764"/>
                <a:chExt cx="4905000" cy="2590655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16C024-2C59-4D25-931F-5589A69520AE}"/>
                    </a:ext>
                  </a:extLst>
                </p:cNvPr>
                <p:cNvSpPr txBox="1"/>
                <p:nvPr/>
              </p:nvSpPr>
              <p:spPr>
                <a:xfrm>
                  <a:off x="1011000" y="4648650"/>
                  <a:ext cx="4905000" cy="206476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[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{ template: { id: 'first'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  parts: [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doB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 ]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{ template: { id: 'second'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  parts: [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doA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',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doC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 ] }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]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011B9F3-489F-44DE-9F20-BFFE2098D94C}"/>
                    </a:ext>
                  </a:extLst>
                </p:cNvPr>
                <p:cNvSpPr txBox="1"/>
                <p:nvPr/>
              </p:nvSpPr>
              <p:spPr>
                <a:xfrm>
                  <a:off x="1011000" y="4122764"/>
                  <a:ext cx="4905000" cy="525886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algn="ctr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orders</a:t>
                  </a:r>
                </a:p>
              </p:txBody>
            </p:sp>
          </p:grpSp>
        </p:grpSp>
        <p:sp>
          <p:nvSpPr>
            <p:cNvPr id="13" name="Right Arrow 4">
              <a:extLst>
                <a:ext uri="{FF2B5EF4-FFF2-40B4-BE49-F238E27FC236}">
                  <a16:creationId xmlns:a16="http://schemas.microsoft.com/office/drawing/2014/main" id="{1FFE1CA1-0CE8-4EA0-BFDD-41F387BD7C8F}"/>
                </a:ext>
              </a:extLst>
            </p:cNvPr>
            <p:cNvSpPr/>
            <p:nvPr/>
          </p:nvSpPr>
          <p:spPr bwMode="auto">
            <a:xfrm>
              <a:off x="5791201" y="3576827"/>
              <a:ext cx="609600" cy="630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B61A9F-8A88-46CF-90D3-8F3A5F041C68}"/>
                </a:ext>
              </a:extLst>
            </p:cNvPr>
            <p:cNvSpPr txBox="1"/>
            <p:nvPr/>
          </p:nvSpPr>
          <p:spPr>
            <a:xfrm>
              <a:off x="6726002" y="2090001"/>
              <a:ext cx="4905000" cy="36036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{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id: 'first',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doB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doB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},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{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id: 'second',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doA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doA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],</a:t>
              </a:r>
            </a:p>
            <a:p>
              <a:pPr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doC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doC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}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636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CD135A-1258-4131-B811-C62875360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55F25F-00C2-4884-9FAB-6AFB7187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Object Factory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5C57A-4EEE-4824-9453-A16DB9C7DE76}"/>
              </a:ext>
            </a:extLst>
          </p:cNvPr>
          <p:cNvSpPr txBox="1"/>
          <p:nvPr/>
        </p:nvSpPr>
        <p:spPr>
          <a:xfrm>
            <a:off x="516000" y="1314000"/>
            <a:ext cx="1116000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factory(library, orders)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const result = [];</a:t>
            </a:r>
          </a:p>
          <a:p>
            <a:pPr lvl="0" eaLnBrk="0" fontAlgn="base" hangingPunct="0">
              <a:spcAft>
                <a:spcPct val="0"/>
              </a:spcAft>
            </a:pP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order of orders)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const current =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assign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({},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order.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template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for (let part of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order.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parts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current[part] = library[part];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result.push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(current);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Aft>
                <a:spcPct val="0"/>
              </a:spcAft>
            </a:pP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result;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646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7A3AD-7967-4E15-8BA6-0BF49A6CF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that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new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to objects</a:t>
            </a:r>
          </a:p>
          <a:p>
            <a:pPr>
              <a:spcBef>
                <a:spcPts val="32400"/>
              </a:spcBef>
            </a:pPr>
            <a:r>
              <a:rPr lang="en-US" dirty="0"/>
              <a:t>The object reference is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–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is not required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1F5B1-6279-4C2C-8773-2518ED8A8721}"/>
              </a:ext>
            </a:extLst>
          </p:cNvPr>
          <p:cNvSpPr txBox="1"/>
          <p:nvPr/>
        </p:nvSpPr>
        <p:spPr>
          <a:xfrm>
            <a:off x="1191000" y="1899000"/>
            <a:ext cx="9810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canPrint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() =&gt;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printing a page`);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printer = { name: 'ACME Printer' 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canPrint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(printer);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printer.print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ACME Printer is printing a page</a:t>
            </a:r>
          </a:p>
        </p:txBody>
      </p:sp>
    </p:spTree>
    <p:extLst>
      <p:ext uri="{BB962C8B-B14F-4D97-AF65-F5344CB8AC3E}">
        <p14:creationId xmlns:p14="http://schemas.microsoft.com/office/powerpoint/2010/main" val="13120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иране 6"/>
          <p:cNvGrpSpPr/>
          <p:nvPr/>
        </p:nvGrpSpPr>
        <p:grpSpPr>
          <a:xfrm>
            <a:off x="4965844" y="1461154"/>
            <a:ext cx="2260312" cy="2339811"/>
            <a:chOff x="5006340" y="1424940"/>
            <a:chExt cx="2377440" cy="2377440"/>
          </a:xfrm>
        </p:grpSpPr>
        <p:pic>
          <p:nvPicPr>
            <p:cNvPr id="2" name="Картина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340" y="1424940"/>
              <a:ext cx="2377440" cy="2377440"/>
            </a:xfrm>
            <a:prstGeom prst="rect">
              <a:avLst/>
            </a:prstGeom>
          </p:spPr>
        </p:pic>
        <p:sp>
          <p:nvSpPr>
            <p:cNvPr id="3" name="Правоъгълник 2"/>
            <p:cNvSpPr/>
            <p:nvPr/>
          </p:nvSpPr>
          <p:spPr>
            <a:xfrm>
              <a:off x="5604765" y="2134820"/>
              <a:ext cx="1180586" cy="13447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rPr>
                <a:t>{ }</a:t>
              </a:r>
              <a:endParaRPr lang="bg-BG" sz="8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</p:grp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6224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0249" y="1121148"/>
            <a:ext cx="10036163" cy="5276048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It's a </a:t>
            </a:r>
            <a:r>
              <a:rPr lang="en-US" sz="3200" b="1" dirty="0">
                <a:solidFill>
                  <a:schemeClr val="bg1"/>
                </a:solidFill>
              </a:rPr>
              <a:t>data </a:t>
            </a:r>
            <a:r>
              <a:rPr lang="en-US" sz="3200" dirty="0"/>
              <a:t>interchange </a:t>
            </a:r>
            <a:r>
              <a:rPr lang="en-US" sz="3200" b="1" dirty="0">
                <a:solidFill>
                  <a:schemeClr val="bg1"/>
                </a:solidFill>
              </a:rPr>
              <a:t>format</a:t>
            </a:r>
          </a:p>
          <a:p>
            <a:pPr lvl="1"/>
            <a:r>
              <a:rPr lang="en-US" sz="3200" dirty="0"/>
              <a:t>It's </a:t>
            </a:r>
            <a:r>
              <a:rPr lang="en-US" sz="3200" b="1" dirty="0">
                <a:solidFill>
                  <a:schemeClr val="bg1"/>
                </a:solidFill>
              </a:rPr>
              <a:t>language independent </a:t>
            </a:r>
            <a:r>
              <a:rPr lang="en-US" sz="3200" dirty="0"/>
              <a:t>- syntax is like JavaScript object syntax, but the JSON format is text only</a:t>
            </a:r>
          </a:p>
          <a:p>
            <a:pPr lvl="1"/>
            <a:r>
              <a:rPr lang="en-US" sz="3200" dirty="0"/>
              <a:t>Is </a:t>
            </a:r>
            <a:r>
              <a:rPr lang="en-US" sz="3200" b="1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self-describing</a:t>
            </a:r>
            <a:r>
              <a:rPr lang="en-US" sz="3200" b="1" dirty="0"/>
              <a:t>"</a:t>
            </a:r>
            <a:r>
              <a:rPr lang="en-US" sz="3200" dirty="0"/>
              <a:t> and easy to understand: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J</a:t>
            </a:r>
            <a:r>
              <a:rPr lang="en-US" sz="4000" dirty="0"/>
              <a:t>ava</a:t>
            </a:r>
            <a:r>
              <a:rPr lang="en-US" sz="4000" dirty="0">
                <a:solidFill>
                  <a:schemeClr val="bg1"/>
                </a:solidFill>
              </a:rPr>
              <a:t>S</a:t>
            </a:r>
            <a:r>
              <a:rPr lang="en-US" sz="4000" dirty="0"/>
              <a:t>cript </a:t>
            </a:r>
            <a:r>
              <a:rPr lang="en-US" sz="4000" dirty="0">
                <a:solidFill>
                  <a:schemeClr val="bg1"/>
                </a:solidFill>
              </a:rPr>
              <a:t>O</a:t>
            </a:r>
            <a:r>
              <a:rPr lang="en-US" sz="4000" dirty="0"/>
              <a:t>bject </a:t>
            </a:r>
            <a:r>
              <a:rPr lang="en-US" sz="4000" dirty="0">
                <a:solidFill>
                  <a:schemeClr val="bg1"/>
                </a:solidFill>
              </a:rPr>
              <a:t>N</a:t>
            </a:r>
            <a:r>
              <a:rPr lang="en-US" sz="4000" dirty="0"/>
              <a:t>otation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1000" y="3809207"/>
            <a:ext cx="886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employees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 err="1">
                <a:solidFill>
                  <a:schemeClr val="bg1"/>
                </a:solidFill>
              </a:rPr>
              <a:t>firstName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</a:t>
            </a:r>
            <a:r>
              <a:rPr lang="en-US" sz="2200" dirty="0">
                <a:solidFill>
                  <a:schemeClr val="bg1"/>
                </a:solidFill>
              </a:rPr>
              <a:t>"John"</a:t>
            </a:r>
            <a:r>
              <a:rPr lang="en-US" sz="2200" dirty="0">
                <a:solidFill>
                  <a:schemeClr val="tx1"/>
                </a:solidFill>
              </a:rPr>
              <a:t>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"Doe"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"Anna",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"Smith"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"Peter",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"Jones"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0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dirty="0"/>
              <a:t>In JSON: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in </a:t>
            </a:r>
            <a:r>
              <a:rPr lang="en-US" sz="3200" b="1" dirty="0">
                <a:solidFill>
                  <a:schemeClr val="bg1"/>
                </a:solidFill>
              </a:rPr>
              <a:t>name/value</a:t>
            </a:r>
            <a:r>
              <a:rPr lang="en-US" sz="3200" dirty="0"/>
              <a:t> pairs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</a:t>
            </a:r>
            <a:r>
              <a:rPr lang="en-US" sz="3200" b="1" dirty="0">
                <a:solidFill>
                  <a:schemeClr val="bg1"/>
                </a:solidFill>
              </a:rPr>
              <a:t>separated by commas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Curly braces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Square brackets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JSON only takes </a:t>
            </a: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 quotes </a:t>
            </a:r>
            <a:r>
              <a:rPr lang="en-US" sz="3200" b="1" dirty="0">
                <a:solidFill>
                  <a:schemeClr val="bg1"/>
                </a:solidFill>
              </a:rPr>
              <a:t>""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Rules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6083" y="4938280"/>
            <a:ext cx="1061033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"employees": [{ 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 "John",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 "Doe" }]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A2D53B7-437D-4543-8F03-D34C2BEBE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00" y="2079000"/>
            <a:ext cx="1644489" cy="16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6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common use of JSON is to </a:t>
            </a:r>
            <a:r>
              <a:rPr lang="en-US" sz="3200" b="1" dirty="0">
                <a:solidFill>
                  <a:schemeClr val="bg1"/>
                </a:solidFill>
              </a:rPr>
              <a:t>read data from a web server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display the data on a web page 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Use the JavaScript built-in function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JSON.parse() </a:t>
            </a:r>
            <a:r>
              <a:rPr lang="en-US" sz="3200" dirty="0"/>
              <a:t>to convert the JSON format into a JavaScript object: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from Strings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9925" y="3960508"/>
            <a:ext cx="1135905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data = '{ "manager":{"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":"John","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":"Doe"} }'; </a:t>
            </a:r>
          </a:p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JSON.parse</a:t>
            </a:r>
            <a:r>
              <a:rPr lang="en-US" dirty="0">
                <a:solidFill>
                  <a:schemeClr val="tx1"/>
                </a:solidFill>
              </a:rPr>
              <a:t>(data);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obj.manager.lastName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Doe </a:t>
            </a:r>
          </a:p>
        </p:txBody>
      </p:sp>
    </p:spTree>
    <p:extLst>
      <p:ext uri="{BB962C8B-B14F-4D97-AF65-F5344CB8AC3E}">
        <p14:creationId xmlns:p14="http://schemas.microsoft.com/office/powerpoint/2010/main" val="42345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400" dirty="0"/>
              <a:t> to convert objects into a string:</a:t>
            </a:r>
            <a:endParaRPr lang="en-US" sz="1100" dirty="0"/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sz="3400" dirty="0"/>
              <a:t>You can do the same for </a:t>
            </a:r>
            <a:r>
              <a:rPr lang="en-US" sz="3400" b="1" dirty="0">
                <a:solidFill>
                  <a:schemeClr val="bg1"/>
                </a:solidFill>
              </a:rPr>
              <a:t>arrays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1080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Format</a:t>
            </a:r>
            <a:r>
              <a:rPr lang="en-US" sz="3400" dirty="0"/>
              <a:t> the string with </a:t>
            </a:r>
            <a:r>
              <a:rPr lang="en-US" sz="3400" b="1" dirty="0">
                <a:solidFill>
                  <a:schemeClr val="bg1"/>
                </a:solidFill>
              </a:rPr>
              <a:t>indentation</a:t>
            </a:r>
            <a:r>
              <a:rPr lang="en-US" sz="3400" dirty="0"/>
              <a:t> for readability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String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2844" y="1854000"/>
            <a:ext cx="105031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obj = { name: "John", age: 30, city: "New York" 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obj</a:t>
            </a:r>
            <a:r>
              <a:rPr lang="en-US" sz="2200" dirty="0">
                <a:solidFill>
                  <a:schemeClr val="bg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  <a:r>
              <a:rPr lang="en-US" sz="2200" i="1" dirty="0">
                <a:solidFill>
                  <a:schemeClr val="accent2"/>
                </a:solidFill>
              </a:rPr>
              <a:t>// {"name":"John","age":30,"city":"New York"}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2845" y="3789000"/>
            <a:ext cx="10503154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arr = [ "John", "Peter", "Sally", "Jane" 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arr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 </a:t>
            </a:r>
            <a:r>
              <a:rPr lang="en-US" sz="2200" i="1" dirty="0">
                <a:solidFill>
                  <a:schemeClr val="accent2"/>
                </a:solidFill>
              </a:rPr>
              <a:t>// ["</a:t>
            </a:r>
            <a:r>
              <a:rPr lang="en-US" sz="2200" i="1" dirty="0" err="1">
                <a:solidFill>
                  <a:schemeClr val="accent2"/>
                </a:solidFill>
              </a:rPr>
              <a:t>John","Peter","Sally","Jane</a:t>
            </a:r>
            <a:r>
              <a:rPr lang="en-US" sz="2200" i="1" dirty="0">
                <a:solidFill>
                  <a:schemeClr val="accent2"/>
                </a:solidFill>
              </a:rPr>
              <a:t>"]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D12E50E-90C0-4C09-B80F-C9AC41FE28F1}"/>
              </a:ext>
            </a:extLst>
          </p:cNvPr>
          <p:cNvSpPr txBox="1">
            <a:spLocks/>
          </p:cNvSpPr>
          <p:nvPr/>
        </p:nvSpPr>
        <p:spPr>
          <a:xfrm>
            <a:off x="722845" y="5814000"/>
            <a:ext cx="10503154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tx1"/>
                </a:solidFill>
              </a:rPr>
              <a:t>JSON.stringify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arr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null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2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91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Read a </a:t>
            </a:r>
            <a:r>
              <a:rPr lang="en-US" sz="3400" b="1" dirty="0">
                <a:solidFill>
                  <a:schemeClr val="bg1"/>
                </a:solidFill>
              </a:rPr>
              <a:t>JSON string</a:t>
            </a:r>
            <a:r>
              <a:rPr lang="en-US" sz="3400" dirty="0"/>
              <a:t>, holding array of JS objects</a:t>
            </a:r>
          </a:p>
          <a:p>
            <a:r>
              <a:rPr lang="en-US" sz="3400" dirty="0"/>
              <a:t>Print the objects as </a:t>
            </a:r>
            <a:r>
              <a:rPr lang="en-US" sz="3400" b="1" dirty="0">
                <a:solidFill>
                  <a:schemeClr val="bg1"/>
                </a:solidFill>
              </a:rPr>
              <a:t>HTML table </a:t>
            </a:r>
            <a:r>
              <a:rPr lang="en-US" sz="3400" dirty="0"/>
              <a:t>like shown below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From JSON to HTML Table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2750180"/>
            <a:ext cx="9308376" cy="8483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[{"Name":"Stamat","Score":5.5},{"</a:t>
            </a:r>
            <a:r>
              <a:rPr lang="en-US" sz="2400" b="1" dirty="0" err="1">
                <a:latin typeface="Consolas" panose="020B0609020204030204" pitchFamily="49" charset="0"/>
              </a:rPr>
              <a:t>Name":"</a:t>
            </a:r>
            <a:r>
              <a:rPr lang="en-US" sz="2400" b="1" err="1">
                <a:latin typeface="Consolas" panose="020B0609020204030204" pitchFamily="49" charset="0"/>
              </a:rPr>
              <a:t>Rumen</a:t>
            </a:r>
            <a:r>
              <a:rPr lang="en-US" sz="2400" b="1">
                <a:latin typeface="Consolas" panose="020B0609020204030204" pitchFamily="49" charset="0"/>
              </a:rPr>
              <a:t>","Score</a:t>
            </a:r>
            <a:r>
              <a:rPr lang="en-US" sz="2400" b="1" dirty="0">
                <a:latin typeface="Consolas" panose="020B0609020204030204" pitchFamily="49" charset="0"/>
              </a:rPr>
              <a:t>":6}]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4263492"/>
            <a:ext cx="9631604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&lt;table&gt;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&lt;tr&gt;&lt;th&gt;Name&lt;/th&gt;&lt;</a:t>
            </a:r>
            <a:r>
              <a:rPr lang="en-US" sz="2400" b="1" dirty="0" err="1">
                <a:latin typeface="Consolas" panose="020B0609020204030204" pitchFamily="49" charset="0"/>
              </a:rPr>
              <a:t>th</a:t>
            </a:r>
            <a:r>
              <a:rPr lang="en-US" sz="2400" b="1" dirty="0">
                <a:latin typeface="Consolas" panose="020B0609020204030204" pitchFamily="49" charset="0"/>
              </a:rPr>
              <a:t>&gt;Score&lt;/th&gt;&lt;/tr&gt;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</a:t>
            </a:r>
            <a:r>
              <a:rPr lang="en-US" sz="2400" b="1" dirty="0" err="1">
                <a:latin typeface="Consolas" panose="020B0609020204030204" pitchFamily="49" charset="0"/>
              </a:rPr>
              <a:t>Stamat</a:t>
            </a:r>
            <a:r>
              <a:rPr lang="en-US" sz="2400" b="1" dirty="0">
                <a:latin typeface="Consolas" panose="020B0609020204030204" pitchFamily="49" charset="0"/>
              </a:rPr>
              <a:t>&lt;/td&gt;&lt;td</a:t>
            </a:r>
            <a:r>
              <a:rPr lang="en-US" sz="2400" b="1">
                <a:latin typeface="Consolas" panose="020B0609020204030204" pitchFamily="49" charset="0"/>
              </a:rPr>
              <a:t>&gt;5.5&lt;/</a:t>
            </a:r>
            <a:r>
              <a:rPr lang="en-US" sz="2400" b="1" dirty="0">
                <a:latin typeface="Consolas" panose="020B0609020204030204" pitchFamily="49" charset="0"/>
              </a:rPr>
              <a:t>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&lt;tr&gt;&lt;td&gt;Rumen&lt;/td&gt;&lt;td&gt;6&lt;/td&gt;&lt;/tr&gt;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&lt;/table&gt;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5846174" y="3743911"/>
            <a:ext cx="427191" cy="4414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43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87520" cy="527604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An object is a </a:t>
            </a: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fields</a:t>
            </a:r>
            <a:r>
              <a:rPr lang="en-US" sz="3200" dirty="0"/>
              <a:t>, called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A property is an association between a name (or 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/>
              <a:t>) and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Objects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endParaRPr lang="en-US" sz="3200" dirty="0"/>
          </a:p>
          <a:p>
            <a:pPr>
              <a:spcBef>
                <a:spcPts val="1200"/>
              </a:spcBef>
            </a:pPr>
            <a:r>
              <a:rPr lang="en-US" sz="3200" dirty="0"/>
              <a:t>In JavaScript they are created with an </a:t>
            </a:r>
            <a:r>
              <a:rPr lang="en-US" sz="3200" b="1" dirty="0">
                <a:solidFill>
                  <a:schemeClr val="bg1"/>
                </a:solidFill>
              </a:rPr>
              <a:t>object literal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41000" y="4509000"/>
            <a:ext cx="4140365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person = 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firstName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"John",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lastName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"Doe",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age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50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849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From JSON to HTML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000" y="1673274"/>
            <a:ext cx="10350000" cy="4628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JsonToHtmlTable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JSON.parse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>
                <a:latin typeface="Consolas" panose="020B0609020204030204" pitchFamily="49" charset="0"/>
              </a:rPr>
              <a:t> = ["&lt;table&gt;"];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 err="1">
                <a:latin typeface="Consolas" panose="020B0609020204030204" pitchFamily="49" charset="0"/>
              </a:rPr>
              <a:t>.forEach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=&gt;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>
                <a:latin typeface="Consolas" panose="020B0609020204030204" pitchFamily="49" charset="0"/>
              </a:rPr>
              <a:t>.push</a:t>
            </a:r>
            <a:r>
              <a:rPr lang="en-US" sz="2400" b="1" dirty="0">
                <a:latin typeface="Consolas" panose="020B0609020204030204" pitchFamily="49" charset="0"/>
              </a:rPr>
              <a:t>("&lt;/table&gt;"); 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function 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{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escapeHtml</a:t>
            </a:r>
            <a:r>
              <a:rPr lang="en-US" sz="2400" b="1" dirty="0">
                <a:latin typeface="Consolas" panose="020B0609020204030204" pitchFamily="49" charset="0"/>
              </a:rPr>
              <a:t>(value)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dirty="0">
                <a:latin typeface="Consolas" panose="020B0609020204030204" pitchFamily="49" charset="0"/>
              </a:rPr>
              <a:t> };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>
                <a:latin typeface="Consolas" panose="020B0609020204030204" pitchFamily="49" charset="0"/>
              </a:rPr>
              <a:t>.join</a:t>
            </a:r>
            <a:r>
              <a:rPr lang="en-US" sz="2400" b="1" dirty="0">
                <a:latin typeface="Consolas" panose="020B0609020204030204" pitchFamily="49" charset="0"/>
              </a:rPr>
              <a:t>('\n'));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9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379461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Objects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Hold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>
                <a:solidFill>
                  <a:schemeClr val="bg2"/>
                </a:solidFill>
              </a:rPr>
              <a:t> pairs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called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Methods</a:t>
            </a:r>
            <a:r>
              <a:rPr lang="en-US" sz="3000" dirty="0">
                <a:solidFill>
                  <a:schemeClr val="bg2"/>
                </a:solidFill>
              </a:rPr>
              <a:t>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that can be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performed on objects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 Context in methods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</a:rPr>
              <a:t>this</a:t>
            </a:r>
            <a:r>
              <a:rPr lang="en-US" sz="3000" dirty="0">
                <a:solidFill>
                  <a:schemeClr val="bg2"/>
                </a:solidFill>
              </a:rPr>
              <a:t>" keyword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Composition – combining </a:t>
            </a:r>
            <a:r>
              <a:rPr lang="en-US" sz="3200" b="1" dirty="0">
                <a:solidFill>
                  <a:schemeClr val="bg1"/>
                </a:solidFill>
              </a:rPr>
              <a:t>complex</a:t>
            </a:r>
            <a:r>
              <a:rPr lang="en-US" sz="3200" dirty="0">
                <a:solidFill>
                  <a:schemeClr val="bg2"/>
                </a:solidFill>
              </a:rPr>
              <a:t> objects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into </a:t>
            </a:r>
            <a:r>
              <a:rPr lang="en-US" sz="3200" b="1" dirty="0">
                <a:solidFill>
                  <a:schemeClr val="bg1"/>
                </a:solidFill>
              </a:rPr>
              <a:t>simple</a:t>
            </a:r>
            <a:r>
              <a:rPr lang="en-US" sz="3200" dirty="0">
                <a:solidFill>
                  <a:schemeClr val="bg2"/>
                </a:solidFill>
              </a:rPr>
              <a:t> ones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JSON - </a:t>
            </a:r>
            <a:r>
              <a:rPr lang="en-US" sz="3000" b="1" dirty="0">
                <a:solidFill>
                  <a:schemeClr val="bg1"/>
                </a:solidFill>
              </a:rPr>
              <a:t>data </a:t>
            </a:r>
            <a:r>
              <a:rPr lang="en-US" sz="3000" dirty="0">
                <a:solidFill>
                  <a:schemeClr val="bg2"/>
                </a:solidFill>
              </a:rPr>
              <a:t>interchange </a:t>
            </a:r>
            <a:r>
              <a:rPr lang="en-US" sz="3000" b="1" dirty="0">
                <a:solidFill>
                  <a:schemeClr val="bg1"/>
                </a:solidFill>
              </a:rPr>
              <a:t>format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of an object can be explained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that is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</a:t>
            </a:r>
          </a:p>
          <a:p>
            <a:r>
              <a:rPr lang="en-US" dirty="0"/>
              <a:t>Object properties are the same as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, and can hold </a:t>
            </a:r>
            <a:r>
              <a:rPr lang="en-US" b="1" dirty="0">
                <a:solidFill>
                  <a:schemeClr val="bg1"/>
                </a:solidFill>
              </a:rPr>
              <a:t>any data type </a:t>
            </a:r>
            <a:r>
              <a:rPr lang="en-US" dirty="0"/>
              <a:t>and be </a:t>
            </a:r>
            <a:r>
              <a:rPr lang="en-US" b="1" dirty="0">
                <a:solidFill>
                  <a:schemeClr val="bg1"/>
                </a:solidFill>
              </a:rPr>
              <a:t>reassigned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graphicFrame>
        <p:nvGraphicFramePr>
          <p:cNvPr id="5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90683"/>
              </p:ext>
            </p:extLst>
          </p:nvPr>
        </p:nvGraphicFramePr>
        <p:xfrm>
          <a:off x="4247207" y="4329000"/>
          <a:ext cx="5415675" cy="1827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lastName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age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3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C2FE4-6FCE-4339-B14E-C1FE2B635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87B300-5360-4D34-829E-FDB7F9378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three parameters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population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treasury</a:t>
            </a:r>
          </a:p>
          <a:p>
            <a:r>
              <a:rPr lang="en-US" dirty="0"/>
              <a:t>Create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with properties of the same names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79BF4-83D4-41D4-9C77-73599B84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 Record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8CCFA-C0E6-487E-87D0-CC5ACE92417C}"/>
              </a:ext>
            </a:extLst>
          </p:cNvPr>
          <p:cNvSpPr txBox="1"/>
          <p:nvPr/>
        </p:nvSpPr>
        <p:spPr>
          <a:xfrm>
            <a:off x="628500" y="3123332"/>
            <a:ext cx="533355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'Tortuga', 7000, 15000</a:t>
            </a:r>
            <a:endParaRPr lang="en-US" altLang="bg-BG" sz="2400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2C7FD-7515-4326-BF5C-2C04BE5C6452}"/>
              </a:ext>
            </a:extLst>
          </p:cNvPr>
          <p:cNvSpPr txBox="1"/>
          <p:nvPr/>
        </p:nvSpPr>
        <p:spPr>
          <a:xfrm>
            <a:off x="7162249" y="2754000"/>
            <a:ext cx="440125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 name: 'Tortuga',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population: 7000,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treasury: 15000 }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EC5BE731-80D9-4D73-B90B-56EA8A6D4924}"/>
              </a:ext>
            </a:extLst>
          </p:cNvPr>
          <p:cNvSpPr/>
          <p:nvPr/>
        </p:nvSpPr>
        <p:spPr bwMode="auto">
          <a:xfrm>
            <a:off x="6257353" y="3226552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1A433C-9A77-457A-B169-AE602A54FD31}"/>
              </a:ext>
            </a:extLst>
          </p:cNvPr>
          <p:cNvSpPr txBox="1"/>
          <p:nvPr/>
        </p:nvSpPr>
        <p:spPr>
          <a:xfrm>
            <a:off x="628500" y="5309427"/>
            <a:ext cx="533355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'Santo Domingo', 12000, 23500</a:t>
            </a:r>
            <a:endParaRPr lang="en-US" altLang="bg-BG" sz="2400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63096-433C-493D-A35C-63CC1B5E3956}"/>
              </a:ext>
            </a:extLst>
          </p:cNvPr>
          <p:cNvSpPr txBox="1"/>
          <p:nvPr/>
        </p:nvSpPr>
        <p:spPr>
          <a:xfrm>
            <a:off x="7162249" y="4940095"/>
            <a:ext cx="440125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 name: 'Santo Domingo',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population: 12000,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treasury: 23500 }</a:t>
            </a:r>
          </a:p>
        </p:txBody>
      </p:sp>
      <p:sp>
        <p:nvSpPr>
          <p:cNvPr id="13" name="Right Arrow 4">
            <a:extLst>
              <a:ext uri="{FF2B5EF4-FFF2-40B4-BE49-F238E27FC236}">
                <a16:creationId xmlns:a16="http://schemas.microsoft.com/office/drawing/2014/main" id="{62624F17-AC19-4393-8EEE-A90FAC17F410}"/>
              </a:ext>
            </a:extLst>
          </p:cNvPr>
          <p:cNvSpPr/>
          <p:nvPr/>
        </p:nvSpPr>
        <p:spPr bwMode="auto">
          <a:xfrm>
            <a:off x="6257353" y="5412647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63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C2FE4-6FCE-4339-B14E-C1FE2B635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79BF4-83D4-41D4-9C77-73599B84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 Record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0399D-79EE-46ED-BC79-B4D9CFE8CA9F}"/>
              </a:ext>
            </a:extLst>
          </p:cNvPr>
          <p:cNvSpPr txBox="1"/>
          <p:nvPr/>
        </p:nvSpPr>
        <p:spPr>
          <a:xfrm>
            <a:off x="1236000" y="1314000"/>
            <a:ext cx="9540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const city =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city.name = name;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population;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treasury;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city;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49C83-A13B-44C1-8ACF-E2D5E3F97A68}"/>
              </a:ext>
            </a:extLst>
          </p:cNvPr>
          <p:cNvSpPr txBox="1"/>
          <p:nvPr/>
        </p:nvSpPr>
        <p:spPr>
          <a:xfrm>
            <a:off x="1236000" y="4194000"/>
            <a:ext cx="954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name,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population,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treasury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72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51050" y="1044000"/>
            <a:ext cx="10036163" cy="5276048"/>
          </a:xfrm>
        </p:spPr>
        <p:txBody>
          <a:bodyPr>
            <a:normAutofit/>
          </a:bodyPr>
          <a:lstStyle/>
          <a:p>
            <a:r>
              <a:rPr lang="en-US" sz="3200" dirty="0"/>
              <a:t>Simple </a:t>
            </a:r>
            <a:r>
              <a:rPr lang="en-US" sz="3200" b="1" dirty="0">
                <a:solidFill>
                  <a:schemeClr val="bg1"/>
                </a:solidFill>
              </a:rPr>
              <a:t>dot-notation</a:t>
            </a:r>
          </a:p>
          <a:p>
            <a:pPr>
              <a:spcBef>
                <a:spcPts val="9000"/>
              </a:spcBef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Bracket-notation </a:t>
            </a:r>
            <a:r>
              <a:rPr lang="en-US" sz="3200" dirty="0"/>
              <a:t>(indexing operator)</a:t>
            </a:r>
          </a:p>
          <a:p>
            <a:pPr lvl="1">
              <a:buClr>
                <a:schemeClr val="tx2"/>
              </a:buClr>
            </a:pPr>
            <a:r>
              <a:rPr lang="en-US" sz="3000" dirty="0"/>
              <a:t>Required if the key contains a </a:t>
            </a:r>
            <a:r>
              <a:rPr lang="en-US" sz="3000" b="1" dirty="0">
                <a:solidFill>
                  <a:schemeClr val="bg1"/>
                </a:solidFill>
              </a:rPr>
              <a:t>special character</a:t>
            </a:r>
          </a:p>
          <a:p>
            <a:pPr>
              <a:spcBef>
                <a:spcPts val="12600"/>
              </a:spcBef>
              <a:buClr>
                <a:schemeClr val="tx2"/>
              </a:buClr>
            </a:pPr>
            <a:r>
              <a:rPr lang="en-US" sz="3200" dirty="0"/>
              <a:t>Brackets can be used with keys as </a:t>
            </a:r>
            <a:r>
              <a:rPr lang="en-US" sz="3200" b="1" dirty="0">
                <a:solidFill>
                  <a:schemeClr val="bg1"/>
                </a:solidFill>
              </a:rPr>
              <a:t>string variables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and Accessing Properties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1050" y="1629000"/>
            <a:ext cx="8766068" cy="1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>
                <a:solidFill>
                  <a:schemeClr val="bg1"/>
                </a:solidFill>
              </a:rPr>
              <a:t>person.name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1050" y="4064391"/>
            <a:ext cx="8766068" cy="14796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'job-title'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 = 'Trainer';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'job-title'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Trainer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person.job</a:t>
            </a:r>
            <a:r>
              <a:rPr lang="en-US" dirty="0">
                <a:solidFill>
                  <a:schemeClr val="tx1"/>
                </a:solidFill>
              </a:rPr>
              <a:t>-title)   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ReferenceError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2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5482</TotalTime>
  <Words>3686</Words>
  <Application>Microsoft Office PowerPoint</Application>
  <PresentationFormat>Широк екран</PresentationFormat>
  <Paragraphs>616</Paragraphs>
  <Slides>56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56</vt:i4>
      </vt:variant>
    </vt:vector>
  </HeadingPairs>
  <TitlesOfParts>
    <vt:vector size="66" baseType="lpstr">
      <vt:lpstr>Arial</vt:lpstr>
      <vt:lpstr>Calibri</vt:lpstr>
      <vt:lpstr>Calibri (Body)</vt:lpstr>
      <vt:lpstr>Calibri Light</vt:lpstr>
      <vt:lpstr>Consolas</vt:lpstr>
      <vt:lpstr>Malgun Gothic (Body)</vt:lpstr>
      <vt:lpstr>Wingdings</vt:lpstr>
      <vt:lpstr>Wingdings 2</vt:lpstr>
      <vt:lpstr>1_SoftUni</vt:lpstr>
      <vt:lpstr>Office Theme</vt:lpstr>
      <vt:lpstr>Objects &amp; Composition</vt:lpstr>
      <vt:lpstr>Table of Contents</vt:lpstr>
      <vt:lpstr>Have a Question?</vt:lpstr>
      <vt:lpstr>Objects in JavaScript</vt:lpstr>
      <vt:lpstr>What is an Object?</vt:lpstr>
      <vt:lpstr>Object Properties</vt:lpstr>
      <vt:lpstr>Problem: City Record</vt:lpstr>
      <vt:lpstr>Solution: City Record</vt:lpstr>
      <vt:lpstr>Assigning and Accessing Properties</vt:lpstr>
      <vt:lpstr>Assigning and Accessing Properties (2)</vt:lpstr>
      <vt:lpstr>Destructuring Syntax</vt:lpstr>
      <vt:lpstr>Deleting Properties</vt:lpstr>
      <vt:lpstr>Object References</vt:lpstr>
      <vt:lpstr>Comparing Objects</vt:lpstr>
      <vt:lpstr>Objects as Associative Arrays</vt:lpstr>
      <vt:lpstr>Associative Arrays</vt:lpstr>
      <vt:lpstr>For… in Loop</vt:lpstr>
      <vt:lpstr>Object Keys and Values</vt:lpstr>
      <vt:lpstr>Object Entries</vt:lpstr>
      <vt:lpstr>Problem: Town Population</vt:lpstr>
      <vt:lpstr>Solution: Town Population</vt:lpstr>
      <vt:lpstr>Methods and Context</vt:lpstr>
      <vt:lpstr>Object Methods</vt:lpstr>
      <vt:lpstr>Objects as Function Libraries</vt:lpstr>
      <vt:lpstr>Objects as switch replacement</vt:lpstr>
      <vt:lpstr>Review: Cooking by Numbers</vt:lpstr>
      <vt:lpstr>Accessing Object Context</vt:lpstr>
      <vt:lpstr>Function Execution Context</vt:lpstr>
      <vt:lpstr>Problem: City Taxes</vt:lpstr>
      <vt:lpstr>Solution: City Taxes</vt:lpstr>
      <vt:lpstr>Object Composition</vt:lpstr>
      <vt:lpstr>What is Object Composition?</vt:lpstr>
      <vt:lpstr>Composing Objects</vt:lpstr>
      <vt:lpstr>Nested Destructuring</vt:lpstr>
      <vt:lpstr>Object and Array Destructuring</vt:lpstr>
      <vt:lpstr>Composing Objects with Behavior</vt:lpstr>
      <vt:lpstr>Composing Objects with Behavior</vt:lpstr>
      <vt:lpstr>Factory Functions</vt:lpstr>
      <vt:lpstr>Problem: Object Factory</vt:lpstr>
      <vt:lpstr>Examples: Object Factory</vt:lpstr>
      <vt:lpstr>Solution: Object Factory</vt:lpstr>
      <vt:lpstr>Decorator Functions</vt:lpstr>
      <vt:lpstr>Live Demonstration</vt:lpstr>
      <vt:lpstr>JSON</vt:lpstr>
      <vt:lpstr>JavaScript Object Notation</vt:lpstr>
      <vt:lpstr>Syntax Rules</vt:lpstr>
      <vt:lpstr>Parsing from Strings</vt:lpstr>
      <vt:lpstr>Converting to String</vt:lpstr>
      <vt:lpstr>Problem: From JSON to HTML Table</vt:lpstr>
      <vt:lpstr>Solution: From JSON to HTML Table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124</cp:revision>
  <dcterms:created xsi:type="dcterms:W3CDTF">2018-05-23T13:08:44Z</dcterms:created>
  <dcterms:modified xsi:type="dcterms:W3CDTF">2022-01-04T15:24:55Z</dcterms:modified>
  <cp:category>computer programming;programming;software development;software engineering</cp:category>
</cp:coreProperties>
</file>