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6" r:id="rId3"/>
    <p:sldId id="492" r:id="rId4"/>
    <p:sldId id="294" r:id="rId5"/>
    <p:sldId id="298" r:id="rId6"/>
    <p:sldId id="297" r:id="rId7"/>
    <p:sldId id="296" r:id="rId8"/>
    <p:sldId id="299" r:id="rId9"/>
    <p:sldId id="300" r:id="rId10"/>
    <p:sldId id="502" r:id="rId11"/>
    <p:sldId id="503" r:id="rId12"/>
    <p:sldId id="303" r:id="rId13"/>
    <p:sldId id="304" r:id="rId14"/>
    <p:sldId id="305" r:id="rId15"/>
    <p:sldId id="531" r:id="rId16"/>
    <p:sldId id="278" r:id="rId17"/>
    <p:sldId id="279" r:id="rId18"/>
    <p:sldId id="280" r:id="rId19"/>
    <p:sldId id="281" r:id="rId20"/>
    <p:sldId id="282" r:id="rId21"/>
    <p:sldId id="271" r:id="rId22"/>
    <p:sldId id="272" r:id="rId23"/>
    <p:sldId id="275" r:id="rId24"/>
    <p:sldId id="494" r:id="rId25"/>
    <p:sldId id="283" r:id="rId26"/>
    <p:sldId id="284" r:id="rId27"/>
    <p:sldId id="285" r:id="rId28"/>
    <p:sldId id="287" r:id="rId29"/>
    <p:sldId id="289" r:id="rId30"/>
    <p:sldId id="530" r:id="rId31"/>
    <p:sldId id="291" r:id="rId32"/>
    <p:sldId id="292" r:id="rId33"/>
    <p:sldId id="293" r:id="rId34"/>
    <p:sldId id="495" r:id="rId35"/>
    <p:sldId id="295" r:id="rId36"/>
    <p:sldId id="496" r:id="rId37"/>
    <p:sldId id="401" r:id="rId38"/>
    <p:sldId id="614" r:id="rId39"/>
    <p:sldId id="608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Error Handling" id="{CCC449E4-F7A5-44B8-83FD-BAF109BBE4BA}">
          <p14:sldIdLst>
            <p14:sldId id="294"/>
            <p14:sldId id="298"/>
            <p14:sldId id="297"/>
            <p14:sldId id="296"/>
            <p14:sldId id="299"/>
            <p14:sldId id="300"/>
            <p14:sldId id="502"/>
            <p14:sldId id="503"/>
            <p14:sldId id="303"/>
            <p14:sldId id="304"/>
            <p14:sldId id="305"/>
            <p14:sldId id="531"/>
          </p14:sldIdLst>
        </p14:section>
        <p14:section name="Unit Testing" id="{8E781CE5-5AC1-47EA-B353-316890C0588A}">
          <p14:sldIdLst>
            <p14:sldId id="278"/>
            <p14:sldId id="279"/>
            <p14:sldId id="280"/>
            <p14:sldId id="281"/>
            <p14:sldId id="282"/>
          </p14:sldIdLst>
        </p14:section>
        <p14:section name="JS Modules" id="{4F8227DF-6762-470E-BCC1-6D061C78E7F0}">
          <p14:sldIdLst>
            <p14:sldId id="271"/>
            <p14:sldId id="272"/>
            <p14:sldId id="275"/>
            <p14:sldId id="494"/>
          </p14:sldIdLst>
        </p14:section>
        <p14:section name="Mocha &amp; Chai" id="{6F4FB758-7A1E-4DD3-A1C1-74989A80DC4C}">
          <p14:sldIdLst>
            <p14:sldId id="283"/>
            <p14:sldId id="284"/>
            <p14:sldId id="285"/>
            <p14:sldId id="287"/>
            <p14:sldId id="289"/>
            <p14:sldId id="530"/>
            <p14:sldId id="291"/>
            <p14:sldId id="292"/>
            <p14:sldId id="293"/>
            <p14:sldId id="495"/>
            <p14:sldId id="295"/>
          </p14:sldIdLst>
        </p14:section>
        <p14:section name="Conclusion" id="{E19D07F1-86E2-47E9-B2AB-7ADC4F89DC12}">
          <p14:sldIdLst>
            <p14:sldId id="496"/>
            <p14:sldId id="401"/>
            <p14:sldId id="614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486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7.6.2022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37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4464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5495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3290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4281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2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55121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67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75571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999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6383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1087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2687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0169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533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ouldjs/should.js" TargetMode="External"/><Relationship Id="rId13" Type="http://schemas.openxmlformats.org/officeDocument/2006/relationships/image" Target="../media/image25.png"/><Relationship Id="rId3" Type="http://schemas.openxmlformats.org/officeDocument/2006/relationships/hyperlink" Target="https://qunitjs.com/" TargetMode="External"/><Relationship Id="rId7" Type="http://schemas.openxmlformats.org/officeDocument/2006/relationships/hyperlink" Target="http://angular.github.io/assert/" TargetMode="External"/><Relationship Id="rId12" Type="http://schemas.openxmlformats.org/officeDocument/2006/relationships/hyperlink" Target="https://github.com/moq/moq4" TargetMode="External"/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haijs.com/" TargetMode="External"/><Relationship Id="rId11" Type="http://schemas.openxmlformats.org/officeDocument/2006/relationships/hyperlink" Target="http://mockito.org/" TargetMode="External"/><Relationship Id="rId5" Type="http://schemas.openxmlformats.org/officeDocument/2006/relationships/hyperlink" Target="http://jasmine.github.io/" TargetMode="External"/><Relationship Id="rId10" Type="http://schemas.openxmlformats.org/officeDocument/2006/relationships/hyperlink" Target="http://www.jmock.org/" TargetMode="External"/><Relationship Id="rId4" Type="http://schemas.openxmlformats.org/officeDocument/2006/relationships/hyperlink" Target="http://unitjs.com/" TargetMode="External"/><Relationship Id="rId9" Type="http://schemas.openxmlformats.org/officeDocument/2006/relationships/hyperlink" Target="http://sinonjs.or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0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262623"/>
            <a:ext cx="2951518" cy="351754"/>
          </a:xfrm>
        </p:spPr>
        <p:txBody>
          <a:bodyPr/>
          <a:lstStyle/>
          <a:p>
            <a:r>
              <a:rPr lang="en-GB" sz="1800">
                <a:hlinkClick r:id="rId2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Types, Modules,</a:t>
            </a:r>
            <a:r>
              <a:rPr lang="bg-BG" dirty="0"/>
              <a:t> </a:t>
            </a:r>
            <a:r>
              <a:rPr lang="en-US" dirty="0"/>
              <a:t>Unit Testing, Mocha &amp; Chai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and Error Handling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42771-7422-4440-A9FE-D6336AFEC2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2338994"/>
            <a:ext cx="2285999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7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46694-FD81-4AF5-813B-3BFCD5926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48CA18-BF3B-451F-99D7-E9891C9E7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 a </a:t>
            </a: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of elements in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from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to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Receive three parameters: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Handle </a:t>
            </a:r>
            <a:r>
              <a:rPr lang="en-US" b="1" dirty="0">
                <a:solidFill>
                  <a:schemeClr val="bg1"/>
                </a:solidFill>
              </a:rPr>
              <a:t>special cases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parameter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array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return </a:t>
            </a:r>
            <a:r>
              <a:rPr lang="en-US" b="1" dirty="0" err="1">
                <a:solidFill>
                  <a:schemeClr val="bg1"/>
                </a:solidFill>
              </a:rPr>
              <a:t>NaN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&lt; 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assume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= 0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endIndex</a:t>
            </a:r>
            <a:r>
              <a:rPr lang="en-US" dirty="0"/>
              <a:t> &gt;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.length-1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assume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r>
              <a:rPr lang="en-US" dirty="0"/>
              <a:t> =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.length-1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48CC66-7ADB-429E-AF21-52B166D2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 : Sub Sum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904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46694-FD81-4AF5-813B-3BFCD5926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48CC66-7ADB-429E-AF21-52B166D2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Sub Sum</a:t>
            </a:r>
            <a:endParaRPr lang="bg-B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E3AAB-5335-43E4-BFE5-15F3A57C09C0}"/>
              </a:ext>
            </a:extLst>
          </p:cNvPr>
          <p:cNvSpPr txBox="1"/>
          <p:nvPr/>
        </p:nvSpPr>
        <p:spPr>
          <a:xfrm>
            <a:off x="1764750" y="1314000"/>
            <a:ext cx="8662500" cy="51733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(Array.isArray(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== false)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NaN;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 0) 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0;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.length - 1)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.length - 1;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.slice(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.map(Number)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.reduce((acc, x) =&gt; acc + x, 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5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06172" y="1230952"/>
            <a:ext cx="10514526" cy="5276048"/>
          </a:xfrm>
        </p:spPr>
        <p:txBody>
          <a:bodyPr>
            <a:noAutofit/>
          </a:bodyPr>
          <a:lstStyle/>
          <a:p>
            <a:pPr>
              <a:buClr>
                <a:srgbClr val="234465"/>
              </a:buClr>
            </a:pPr>
            <a:r>
              <a:rPr lang="en-US" sz="3200" dirty="0">
                <a:solidFill>
                  <a:srgbClr val="234465"/>
                </a:solidFill>
              </a:rPr>
              <a:t>The </a:t>
            </a:r>
            <a:r>
              <a:rPr lang="en-US" sz="3200" b="1" dirty="0">
                <a:solidFill>
                  <a:srgbClr val="FFA000"/>
                </a:solidFill>
              </a:rPr>
              <a:t>throw</a:t>
            </a:r>
            <a:r>
              <a:rPr lang="en-US" sz="3200" dirty="0">
                <a:solidFill>
                  <a:srgbClr val="234465"/>
                </a:solidFill>
              </a:rPr>
              <a:t> statement lets you create custom errors</a:t>
            </a:r>
          </a:p>
          <a:p>
            <a:pPr lvl="1">
              <a:spcAft>
                <a:spcPts val="4800"/>
              </a:spcAft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General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Error</a:t>
            </a:r>
            <a:endParaRPr lang="en-US" sz="3000" dirty="0"/>
          </a:p>
          <a:p>
            <a:pPr lvl="1">
              <a:spcAft>
                <a:spcPts val="4800"/>
              </a:spcAft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Range Error</a:t>
            </a:r>
            <a:endParaRPr lang="en-US" sz="3000" dirty="0"/>
          </a:p>
          <a:p>
            <a:pPr lvl="1">
              <a:spcAft>
                <a:spcPts val="4800"/>
              </a:spcAft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Type Error</a:t>
            </a:r>
            <a:endParaRPr lang="en-US" sz="3000" dirty="0"/>
          </a:p>
          <a:p>
            <a:pPr lvl="1">
              <a:spcAft>
                <a:spcPts val="4800"/>
              </a:spcAft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Reference Error</a:t>
            </a:r>
            <a:endParaRPr lang="en-US" sz="3000" dirty="0">
              <a:solidFill>
                <a:srgbClr val="23446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</p:spPr>
        <p:txBody>
          <a:bodyPr/>
          <a:lstStyle/>
          <a:p>
            <a:r>
              <a:rPr lang="en-US" dirty="0"/>
              <a:t>Throwing Errors (Exceptions)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2526021" y="2484000"/>
            <a:ext cx="867482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throw new </a:t>
            </a:r>
            <a:r>
              <a:rPr lang="en-US" sz="2600" dirty="0">
                <a:solidFill>
                  <a:schemeClr val="bg1"/>
                </a:solidFill>
              </a:rPr>
              <a:t>Error</a:t>
            </a:r>
            <a:r>
              <a:rPr lang="en-US" sz="2600" dirty="0">
                <a:solidFill>
                  <a:schemeClr val="tx2"/>
                </a:solidFill>
              </a:rPr>
              <a:t>('Invalid state');</a:t>
            </a:r>
            <a:endParaRPr lang="bg-BG" sz="2600" dirty="0">
              <a:solidFill>
                <a:schemeClr val="tx2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8C63FD0-5C98-4449-1069-9BC60A25A18A}"/>
              </a:ext>
            </a:extLst>
          </p:cNvPr>
          <p:cNvSpPr txBox="1">
            <a:spLocks/>
          </p:cNvSpPr>
          <p:nvPr/>
        </p:nvSpPr>
        <p:spPr>
          <a:xfrm>
            <a:off x="2526021" y="3639000"/>
            <a:ext cx="867482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throw new </a:t>
            </a:r>
            <a:r>
              <a:rPr lang="en-US" sz="2600" dirty="0" err="1">
                <a:solidFill>
                  <a:schemeClr val="bg1"/>
                </a:solidFill>
              </a:rPr>
              <a:t>RangeError</a:t>
            </a:r>
            <a:r>
              <a:rPr lang="en-US" sz="2600" dirty="0">
                <a:solidFill>
                  <a:schemeClr val="tx2"/>
                </a:solidFill>
              </a:rPr>
              <a:t>("Invalid index")</a:t>
            </a:r>
            <a:endParaRPr lang="bg-BG" sz="2600" dirty="0">
              <a:solidFill>
                <a:schemeClr val="tx2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F856C34-0F73-1F8B-87C0-2C15C8B31C58}"/>
              </a:ext>
            </a:extLst>
          </p:cNvPr>
          <p:cNvSpPr txBox="1">
            <a:spLocks/>
          </p:cNvSpPr>
          <p:nvPr/>
        </p:nvSpPr>
        <p:spPr>
          <a:xfrm>
            <a:off x="2526021" y="4794000"/>
            <a:ext cx="867482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throw new </a:t>
            </a:r>
            <a:r>
              <a:rPr lang="en-US" sz="2600" dirty="0" err="1">
                <a:solidFill>
                  <a:schemeClr val="bg1"/>
                </a:solidFill>
              </a:rPr>
              <a:t>TypeError</a:t>
            </a:r>
            <a:r>
              <a:rPr lang="en-US" sz="2600" dirty="0">
                <a:solidFill>
                  <a:schemeClr val="tx2"/>
                </a:solidFill>
              </a:rPr>
              <a:t>("String expected")</a:t>
            </a:r>
            <a:endParaRPr lang="bg-BG" sz="2600" dirty="0">
              <a:solidFill>
                <a:schemeClr val="tx2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0B38F93-B7B0-0E23-3867-D3C7EE94A851}"/>
              </a:ext>
            </a:extLst>
          </p:cNvPr>
          <p:cNvSpPr txBox="1">
            <a:spLocks/>
          </p:cNvSpPr>
          <p:nvPr/>
        </p:nvSpPr>
        <p:spPr>
          <a:xfrm>
            <a:off x="2526021" y="5949000"/>
            <a:ext cx="867482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throw new </a:t>
            </a:r>
            <a:r>
              <a:rPr lang="en-US" sz="2600" dirty="0" err="1">
                <a:solidFill>
                  <a:schemeClr val="bg1"/>
                </a:solidFill>
              </a:rPr>
              <a:t>ReferenceError</a:t>
            </a:r>
            <a:r>
              <a:rPr lang="en-US" sz="2600" dirty="0">
                <a:solidFill>
                  <a:schemeClr val="tx2"/>
                </a:solidFill>
              </a:rPr>
              <a:t>("Missing age")</a:t>
            </a:r>
          </a:p>
        </p:txBody>
      </p:sp>
    </p:spTree>
    <p:extLst>
      <p:ext uri="{BB962C8B-B14F-4D97-AF65-F5344CB8AC3E}">
        <p14:creationId xmlns:p14="http://schemas.microsoft.com/office/powerpoint/2010/main" val="105428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E9E860-3454-45A3-AB8A-C723CB60A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232927" cy="5276048"/>
          </a:xfrm>
        </p:spPr>
        <p:txBody>
          <a:bodyPr>
            <a:normAutofit/>
          </a:bodyPr>
          <a:lstStyle/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statement tests a block of code for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statement </a:t>
            </a:r>
            <a:r>
              <a:rPr lang="en-US" sz="3400" b="1" dirty="0">
                <a:solidFill>
                  <a:schemeClr val="bg1"/>
                </a:solidFill>
              </a:rPr>
              <a:t>handles</a:t>
            </a:r>
            <a:r>
              <a:rPr lang="en-US" sz="3400" dirty="0"/>
              <a:t> the error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and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come in pairs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1E0170-CECF-4ACB-88D4-B3CFFA68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– Catch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2496000" y="3384000"/>
            <a:ext cx="8663069" cy="274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try</a:t>
            </a:r>
            <a:r>
              <a:rPr lang="en-US" sz="2200" dirty="0">
                <a:solidFill>
                  <a:schemeClr val="tx1"/>
                </a:solidFill>
              </a:rPr>
              <a:t>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Code that can throw an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Some other code - not executed in case of error!</a:t>
            </a:r>
          </a:p>
          <a:p>
            <a:r>
              <a:rPr lang="en-US" sz="2200" dirty="0">
                <a:solidFill>
                  <a:schemeClr val="tx1"/>
                </a:solidFill>
              </a:rPr>
              <a:t>} </a:t>
            </a:r>
            <a:r>
              <a:rPr lang="en-US" sz="2200" dirty="0">
                <a:solidFill>
                  <a:schemeClr val="bg1"/>
                </a:solidFill>
              </a:rPr>
              <a:t>catch</a:t>
            </a:r>
            <a:r>
              <a:rPr lang="en-US" sz="2200" dirty="0">
                <a:solidFill>
                  <a:schemeClr val="tx1"/>
                </a:solidFill>
              </a:rPr>
              <a:t> (</a:t>
            </a:r>
            <a:r>
              <a:rPr lang="en-US" sz="2200" dirty="0">
                <a:solidFill>
                  <a:schemeClr val="bg1"/>
                </a:solidFill>
              </a:rPr>
              <a:t>ex</a:t>
            </a:r>
            <a:r>
              <a:rPr lang="en-US" sz="2200" dirty="0">
                <a:solidFill>
                  <a:schemeClr val="tx1"/>
                </a:solidFill>
              </a:rPr>
              <a:t>)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This code is executed in case of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Ex holds the info about the exception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52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1" y="1121144"/>
            <a:ext cx="10623636" cy="1106901"/>
          </a:xfrm>
        </p:spPr>
        <p:txBody>
          <a:bodyPr>
            <a:normAutofit/>
          </a:bodyPr>
          <a:lstStyle/>
          <a:p>
            <a:r>
              <a:rPr lang="en-US" sz="3400" dirty="0"/>
              <a:t>An </a:t>
            </a:r>
            <a:r>
              <a:rPr lang="en-US" sz="3400" b="1" dirty="0">
                <a:solidFill>
                  <a:schemeClr val="bg1"/>
                </a:solidFill>
              </a:rPr>
              <a:t>Error object </a:t>
            </a:r>
            <a:r>
              <a:rPr lang="en-US" sz="3400" dirty="0"/>
              <a:t>with properties is created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Properties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54666" y="1983293"/>
            <a:ext cx="8135708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try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throw </a:t>
            </a:r>
            <a:r>
              <a:rPr lang="en-US" sz="2400" dirty="0">
                <a:solidFill>
                  <a:schemeClr val="bg1"/>
                </a:solidFill>
              </a:rPr>
              <a:t>new </a:t>
            </a:r>
            <a:r>
              <a:rPr lang="en-US" sz="2400" dirty="0" err="1">
                <a:solidFill>
                  <a:schemeClr val="bg1"/>
                </a:solidFill>
              </a:rPr>
              <a:t>RangeError</a:t>
            </a:r>
            <a:r>
              <a:rPr lang="en-US" sz="2400" dirty="0">
                <a:solidFill>
                  <a:schemeClr val="tx1"/>
                </a:solidFill>
              </a:rPr>
              <a:t>("Invalid range.");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console.log("This will not be executed.");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} catch (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 {            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console.log("Exception object: " + 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console.log("Type: " + </a:t>
            </a:r>
            <a:r>
              <a:rPr lang="en-US" sz="2400" dirty="0">
                <a:solidFill>
                  <a:schemeClr val="bg1"/>
                </a:solidFill>
              </a:rPr>
              <a:t>ex.name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console.log("Message: " + </a:t>
            </a:r>
            <a:r>
              <a:rPr lang="en-US" sz="2400" dirty="0" err="1">
                <a:solidFill>
                  <a:schemeClr val="bg1"/>
                </a:solidFill>
              </a:rPr>
              <a:t>ex.message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console.log("Stack: " + </a:t>
            </a:r>
            <a:r>
              <a:rPr lang="en-US" sz="2400" dirty="0" err="1">
                <a:solidFill>
                  <a:schemeClr val="bg1"/>
                </a:solidFill>
              </a:rPr>
              <a:t>ex.stack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916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40474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3C3DAC-F2F6-4B71-89BE-DF6E6170A5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54" y="1385091"/>
            <a:ext cx="2689826" cy="268982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>
          <a:xfrm>
            <a:off x="614362" y="5769000"/>
            <a:ext cx="10963275" cy="768350"/>
          </a:xfrm>
        </p:spPr>
        <p:txBody>
          <a:bodyPr/>
          <a:lstStyle/>
          <a:p>
            <a:r>
              <a:rPr lang="en-US" dirty="0"/>
              <a:t>Definition, Structure, Examples, Frameworks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4362" y="4824000"/>
            <a:ext cx="10963275" cy="768350"/>
          </a:xfrm>
        </p:spPr>
        <p:txBody>
          <a:bodyPr/>
          <a:lstStyle/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793594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8486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unit test </a:t>
            </a:r>
            <a:r>
              <a:rPr lang="en-US" sz="3400" dirty="0"/>
              <a:t>is a piece of code that checks whether </a:t>
            </a:r>
            <a:br>
              <a:rPr lang="en-US" sz="3400" dirty="0"/>
            </a:br>
            <a:r>
              <a:rPr lang="en-US" sz="3400" dirty="0"/>
              <a:t>certain functionality</a:t>
            </a:r>
            <a:r>
              <a:rPr lang="en-US" sz="3400" noProof="1"/>
              <a:t> </a:t>
            </a:r>
            <a:r>
              <a:rPr lang="en-US" sz="3400" b="1" dirty="0">
                <a:solidFill>
                  <a:schemeClr val="bg1"/>
                </a:solidFill>
              </a:rPr>
              <a:t>works as expected </a:t>
            </a:r>
          </a:p>
          <a:p>
            <a:r>
              <a:rPr lang="en-US" sz="3400" dirty="0"/>
              <a:t>Allows developers to see </a:t>
            </a:r>
            <a:r>
              <a:rPr lang="en-US" sz="3400" b="1" dirty="0">
                <a:solidFill>
                  <a:schemeClr val="bg1"/>
                </a:solidFill>
              </a:rPr>
              <a:t>where </a:t>
            </a:r>
            <a:r>
              <a:rPr lang="en-US" sz="3400" dirty="0"/>
              <a:t>&amp;</a:t>
            </a:r>
            <a:r>
              <a:rPr lang="en-US" sz="3400" b="1" dirty="0">
                <a:solidFill>
                  <a:schemeClr val="bg1"/>
                </a:solidFill>
              </a:rPr>
              <a:t> why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occur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29599" y="2987201"/>
            <a:ext cx="84722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arr.sort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a,b</a:t>
            </a:r>
            <a:r>
              <a:rPr lang="en-US" sz="2400" b="1" dirty="0">
                <a:latin typeface="Consolas" panose="020B0609020204030204" pitchFamily="49" charset="0"/>
              </a:rPr>
              <a:t>) =&gt; a - b);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41000" y="4442231"/>
            <a:ext cx="846083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equal!");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3306" y="1004596"/>
            <a:ext cx="9929724" cy="5679000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200" dirty="0"/>
              <a:t>Testing enables the following: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Easier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maintenance</a:t>
            </a:r>
            <a:r>
              <a:rPr lang="en-US" sz="3200" dirty="0"/>
              <a:t> of the code base</a:t>
            </a:r>
          </a:p>
          <a:p>
            <a:pPr lvl="2"/>
            <a:r>
              <a:rPr lang="en-US" sz="3000" dirty="0"/>
              <a:t>Bugs are found ASAP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Faster development</a:t>
            </a:r>
          </a:p>
          <a:p>
            <a:pPr lvl="2"/>
            <a:r>
              <a:rPr lang="en-US" sz="3000" dirty="0"/>
              <a:t>The so called "Test-driven development"</a:t>
            </a:r>
          </a:p>
          <a:p>
            <a:pPr lvl="2"/>
            <a:r>
              <a:rPr lang="en-US" sz="3000" dirty="0"/>
              <a:t>Tests before code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Automated way to find code wrongness</a:t>
            </a:r>
          </a:p>
          <a:p>
            <a:pPr lvl="2"/>
            <a:r>
              <a:rPr lang="en-US" sz="3000" dirty="0"/>
              <a:t>If most of the features have tests, running them</a:t>
            </a:r>
            <a:br>
              <a:rPr lang="en-US" sz="3000" dirty="0"/>
            </a:br>
            <a:r>
              <a:rPr lang="en-US" sz="3000" dirty="0"/>
              <a:t>shows their correctness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</p:spTree>
    <p:extLst>
      <p:ext uri="{BB962C8B-B14F-4D97-AF65-F5344CB8AC3E}">
        <p14:creationId xmlns:p14="http://schemas.microsoft.com/office/powerpoint/2010/main" val="38903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Structure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35079" y="1862888"/>
            <a:ext cx="938118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Arrange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all necessary preconditions and inputs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Act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on the object or method under test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that the obtained results are what we expect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equal!");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D49E37-AB76-4E33-90D4-2AB659FB9027}"/>
              </a:ext>
            </a:extLst>
          </p:cNvPr>
          <p:cNvSpPr/>
          <p:nvPr/>
        </p:nvSpPr>
        <p:spPr>
          <a:xfrm>
            <a:off x="1641000" y="1130758"/>
            <a:ext cx="6999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AAA</a:t>
            </a:r>
            <a:r>
              <a:rPr lang="en-US" sz="3200" dirty="0"/>
              <a:t> Pattern: </a:t>
            </a:r>
            <a:r>
              <a:rPr lang="en-US" sz="3200" b="1" dirty="0">
                <a:solidFill>
                  <a:schemeClr val="bg1"/>
                </a:solidFill>
              </a:rPr>
              <a:t>Arrange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307508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5" y="1316931"/>
            <a:ext cx="9049234" cy="5207396"/>
          </a:xfrm>
        </p:spPr>
        <p:txBody>
          <a:bodyPr>
            <a:normAutofit/>
          </a:bodyPr>
          <a:lstStyle/>
          <a:p>
            <a:r>
              <a:rPr lang="en-US" sz="3400" dirty="0"/>
              <a:t>Error Handling</a:t>
            </a:r>
          </a:p>
          <a:p>
            <a:pPr lvl="1"/>
            <a:r>
              <a:rPr lang="en-US" sz="3200" dirty="0"/>
              <a:t>Error Types</a:t>
            </a:r>
          </a:p>
          <a:p>
            <a:pPr lvl="1"/>
            <a:r>
              <a:rPr lang="en-US" sz="3200" dirty="0"/>
              <a:t>Exceptions &amp; try/catch block</a:t>
            </a:r>
          </a:p>
          <a:p>
            <a:r>
              <a:rPr lang="en-US" sz="3400" dirty="0"/>
              <a:t>Unit Testing</a:t>
            </a:r>
          </a:p>
          <a:p>
            <a:pPr lvl="1"/>
            <a:r>
              <a:rPr lang="en-US" sz="3200" dirty="0"/>
              <a:t>The AAA Pattern</a:t>
            </a:r>
          </a:p>
          <a:p>
            <a:r>
              <a:rPr lang="en-US" sz="3400" dirty="0"/>
              <a:t>Mocha &amp; Chai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JS Unit Testing: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Mocha</a:t>
            </a:r>
            <a:r>
              <a:rPr lang="en-US" sz="3200" dirty="0"/>
              <a:t>, </a:t>
            </a:r>
            <a:r>
              <a:rPr lang="en-US" sz="3200" b="1" noProof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QUnit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Unit.js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Jasmine 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Jest (All in one)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400" dirty="0"/>
              <a:t>Assertion frameworks (perform checks):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Chai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Assert.js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Should.js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400" dirty="0"/>
              <a:t>Mocking frameworks (mocks and stubs):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JMock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Mockito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Moq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pic>
        <p:nvPicPr>
          <p:cNvPr id="2050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972B998B-01F9-489B-B120-39F456677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4" r="50053"/>
          <a:stretch/>
        </p:blipFill>
        <p:spPr bwMode="auto">
          <a:xfrm>
            <a:off x="9294850" y="3429000"/>
            <a:ext cx="1846414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E31469C7-331D-4050-A90C-DDCF9E62A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9" r="12807"/>
          <a:stretch/>
        </p:blipFill>
        <p:spPr bwMode="auto">
          <a:xfrm>
            <a:off x="9350994" y="1196125"/>
            <a:ext cx="1846415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6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4B6804-0984-44E3-9077-246EFCCA24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92" y="1483567"/>
            <a:ext cx="2372585" cy="237258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Import, Export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250270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8421" y="904079"/>
            <a:ext cx="9929724" cy="5773846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set of functions </a:t>
            </a:r>
            <a:r>
              <a:rPr lang="en-US" sz="3200" dirty="0"/>
              <a:t>to be included in applications</a:t>
            </a:r>
            <a:endParaRPr lang="en-US" dirty="0"/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Group related behavior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Resolve naming collisions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http.get(</a:t>
            </a:r>
            <a:r>
              <a:rPr lang="en-US" dirty="0"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students.get()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Expose only public behavior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dirty="0"/>
              <a:t>They do not populate the global scope with unnecessary objects</a:t>
            </a:r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791000" y="5541924"/>
            <a:ext cx="2565000" cy="961251"/>
          </a:xfrm>
          <a:prstGeom prst="wedgeRoundRectCallout">
            <a:avLst>
              <a:gd name="adj1" fmla="val 78687"/>
              <a:gd name="adj2" fmla="val -762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 module for loading </a:t>
            </a:r>
            <a:br>
              <a:rPr lang="en-US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indicator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E9B07-A07E-4D04-AB5A-0991E0F775A7}"/>
              </a:ext>
            </a:extLst>
          </p:cNvPr>
          <p:cNvSpPr txBox="1">
            <a:spLocks/>
          </p:cNvSpPr>
          <p:nvPr/>
        </p:nvSpPr>
        <p:spPr>
          <a:xfrm>
            <a:off x="7806000" y="4898508"/>
            <a:ext cx="2859648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000" dirty="0" err="1">
                <a:solidFill>
                  <a:schemeClr val="tx1"/>
                </a:solidFill>
              </a:rPr>
              <a:t>const</a:t>
            </a:r>
            <a:r>
              <a:rPr lang="en-US" sz="2000" dirty="0">
                <a:solidFill>
                  <a:schemeClr val="tx1"/>
                </a:solidFill>
              </a:rPr>
              <a:t> loading =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show() { },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hide() { },</a:t>
            </a:r>
          </a:p>
          <a:p>
            <a:r>
              <a:rPr lang="en-US" sz="2000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07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require() </a:t>
            </a:r>
            <a:r>
              <a:rPr lang="en-US" sz="3400" dirty="0">
                <a:latin typeface="+mj-lt"/>
              </a:rPr>
              <a:t>is used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</a:rPr>
              <a:t>import</a:t>
            </a:r>
            <a:r>
              <a:rPr lang="en-US" sz="3400" dirty="0"/>
              <a:t> modules</a:t>
            </a:r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Internal</a:t>
            </a:r>
            <a:r>
              <a:rPr lang="en-US" sz="3400" dirty="0"/>
              <a:t> modules need to be </a:t>
            </a:r>
            <a:r>
              <a:rPr lang="en-US" sz="3400" b="1" dirty="0">
                <a:solidFill>
                  <a:schemeClr val="bg1"/>
                </a:solidFill>
              </a:rPr>
              <a:t>exported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br>
              <a:rPr lang="en-US" sz="3400" dirty="0"/>
            </a:br>
            <a:r>
              <a:rPr lang="en-US" sz="3400" dirty="0"/>
              <a:t>being required</a:t>
            </a:r>
          </a:p>
          <a:p>
            <a:pPr marL="533353" indent="-457200"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Node.js</a:t>
            </a:r>
            <a:r>
              <a:rPr lang="en-US" dirty="0"/>
              <a:t> each file has its own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818" y="1809000"/>
            <a:ext cx="739465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http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('http');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NPM packages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27817" y="3116372"/>
            <a:ext cx="738468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'./myModule.js'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internal modules</a:t>
            </a:r>
          </a:p>
        </p:txBody>
      </p:sp>
    </p:spTree>
    <p:extLst>
      <p:ext uri="{BB962C8B-B14F-4D97-AF65-F5344CB8AC3E}">
        <p14:creationId xmlns:p14="http://schemas.microsoft.com/office/powerpoint/2010/main" val="299806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09" y="1121144"/>
            <a:ext cx="10026963" cy="5276048"/>
          </a:xfrm>
        </p:spPr>
        <p:txBody>
          <a:bodyPr/>
          <a:lstStyle/>
          <a:p>
            <a:r>
              <a:rPr lang="en-US" sz="3200" dirty="0"/>
              <a:t>Whatever value has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/>
              <a:t>will be the </a:t>
            </a:r>
            <a:br>
              <a:rPr lang="en-US" sz="3200" dirty="0"/>
            </a:br>
            <a:r>
              <a:rPr lang="en-US" sz="3200" dirty="0"/>
              <a:t>value when using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require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export more than one </a:t>
            </a:r>
            <a:r>
              <a:rPr lang="en-US" sz="3200" dirty="0"/>
              <a:t>function, the value of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/>
              <a:t>will be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41000" y="2375960"/>
            <a:ext cx="6051268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() =&gt; {...};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41000" y="4959000"/>
            <a:ext cx="6051268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{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toCamelCase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convertToCamelCase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toLowerCase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convertToLowerCase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592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freebiesupply.com/logos/large/2x/mocha-1-logo-png-transparent.png">
            <a:extLst>
              <a:ext uri="{FF2B5EF4-FFF2-40B4-BE49-F238E27FC236}">
                <a16:creationId xmlns:a16="http://schemas.microsoft.com/office/drawing/2014/main" id="{26542523-CBDC-41A4-BA29-DDF7DC12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4906">
            <a:off x="4680389" y="1296178"/>
            <a:ext cx="1691720" cy="19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1"/>
          <a:stretch/>
        </p:blipFill>
        <p:spPr>
          <a:xfrm rot="20997644">
            <a:off x="4710261" y="1794086"/>
            <a:ext cx="3113191" cy="25390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Installation, Configuration, Approaches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Unit Testing with Mocha and Chai</a:t>
            </a:r>
          </a:p>
        </p:txBody>
      </p:sp>
    </p:spTree>
    <p:extLst>
      <p:ext uri="{BB962C8B-B14F-4D97-AF65-F5344CB8AC3E}">
        <p14:creationId xmlns:p14="http://schemas.microsoft.com/office/powerpoint/2010/main" val="3146382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09436"/>
            <a:ext cx="9928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Feature-rich JS test framework</a:t>
            </a:r>
          </a:p>
          <a:p>
            <a:r>
              <a:rPr lang="en-US" dirty="0"/>
              <a:t>Provides common testing functions including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describe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main function </a:t>
            </a:r>
            <a:r>
              <a:rPr lang="en-US" dirty="0"/>
              <a:t>that runs tests</a:t>
            </a:r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sz="3398" b="1" dirty="0">
              <a:solidFill>
                <a:schemeClr val="bg1"/>
              </a:solidFill>
              <a:latin typeface="+mj-lt"/>
            </a:endParaRPr>
          </a:p>
          <a:p>
            <a:pPr marL="533170" indent="-457200" defTabSz="1218072"/>
            <a:r>
              <a:rPr lang="en-US" sz="3400" dirty="0"/>
              <a:t>Usually used together with </a:t>
            </a:r>
            <a:r>
              <a:rPr lang="en-US" sz="3400" b="1" dirty="0">
                <a:solidFill>
                  <a:schemeClr val="bg1"/>
                </a:solidFill>
              </a:rPr>
              <a:t>Chai</a:t>
            </a:r>
            <a:endParaRPr lang="en-US" sz="3400" dirty="0"/>
          </a:p>
          <a:p>
            <a:pPr marL="609219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Mocha?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8942" y="3213405"/>
            <a:ext cx="62969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400" b="1" dirty="0">
                <a:latin typeface="Consolas" panose="020B0609020204030204" pitchFamily="49" charset="0"/>
              </a:rPr>
              <a:t>("title",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400" b="1" dirty="0">
                <a:latin typeface="Consolas" panose="020B0609020204030204" pitchFamily="49" charset="0"/>
              </a:rPr>
              <a:t>("title", function () { …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4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A library with many assertions</a:t>
            </a:r>
          </a:p>
          <a:p>
            <a:pPr lvl="1"/>
            <a:r>
              <a:rPr lang="en-US" sz="3400" dirty="0"/>
              <a:t>Allows the usage of a lot of different assertions </a:t>
            </a:r>
            <a:br>
              <a:rPr lang="en-US" sz="3400" dirty="0"/>
            </a:br>
            <a:r>
              <a:rPr lang="en-US" sz="3400" dirty="0"/>
              <a:t>such as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assert.equal</a:t>
            </a:r>
            <a:endParaRPr lang="en-US" sz="3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Chai?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1000" y="3204000"/>
            <a:ext cx="8063659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assert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require("chai").assert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describe("pow",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it("2 raised to power 3 is 8",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assert.equal</a:t>
            </a:r>
            <a:r>
              <a:rPr lang="en-US" sz="2400" b="1" dirty="0">
                <a:latin typeface="Consolas" panose="020B0609020204030204" pitchFamily="49" charset="0"/>
              </a:rPr>
              <a:t>(pow(2, 3), 8);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install </a:t>
            </a:r>
            <a:r>
              <a:rPr lang="en-US" b="1" dirty="0">
                <a:solidFill>
                  <a:schemeClr val="bg1"/>
                </a:solidFill>
              </a:rPr>
              <a:t>frameworks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  <a:r>
              <a:rPr lang="en-US" dirty="0"/>
              <a:t>, use the CMD</a:t>
            </a:r>
          </a:p>
          <a:p>
            <a:pPr lvl="1"/>
            <a:r>
              <a:rPr lang="en-US" dirty="0"/>
              <a:t>Installing </a:t>
            </a:r>
            <a:r>
              <a:rPr lang="en-US" b="1" dirty="0">
                <a:solidFill>
                  <a:schemeClr val="bg1"/>
                </a:solidFill>
              </a:rPr>
              <a:t>Mocha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Chai </a:t>
            </a:r>
            <a:r>
              <a:rPr lang="en-US" dirty="0"/>
              <a:t>through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2798" y="5059289"/>
            <a:ext cx="3195000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mocha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539" y="4127167"/>
            <a:ext cx="3208258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chai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5474725-1D21-49E9-8252-5C4718657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3153746"/>
            <a:ext cx="3196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init -y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7E95A03-85F5-4427-806B-F4EEB7F89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825" y="4550031"/>
            <a:ext cx="3053186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chai mocha</a:t>
            </a:r>
          </a:p>
        </p:txBody>
      </p:sp>
      <p:sp>
        <p:nvSpPr>
          <p:cNvPr id="8" name="Изнесено означение: стрелка надясно 7">
            <a:extLst>
              <a:ext uri="{FF2B5EF4-FFF2-40B4-BE49-F238E27FC236}">
                <a16:creationId xmlns:a16="http://schemas.microsoft.com/office/drawing/2014/main" id="{BFBEFB21-A0E2-435A-8878-A08298968E0B}"/>
              </a:ext>
            </a:extLst>
          </p:cNvPr>
          <p:cNvSpPr/>
          <p:nvPr/>
        </p:nvSpPr>
        <p:spPr bwMode="auto">
          <a:xfrm>
            <a:off x="4198209" y="3153746"/>
            <a:ext cx="979744" cy="2464384"/>
          </a:xfrm>
          <a:prstGeom prst="rightArrowCallo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E1469DE-DA0A-481F-8C66-73C17F3D3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825" y="3573285"/>
            <a:ext cx="3053186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init -y</a:t>
            </a:r>
          </a:p>
        </p:txBody>
      </p:sp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E01690FC-CC10-44C4-B4A3-7A86FD61C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734" y="2637789"/>
            <a:ext cx="2935241" cy="2972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2110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31216"/>
            <a:ext cx="11818096" cy="5265975"/>
          </a:xfrm>
        </p:spPr>
        <p:txBody>
          <a:bodyPr/>
          <a:lstStyle/>
          <a:p>
            <a:r>
              <a:rPr lang="en-US" dirty="0"/>
              <a:t>To load a library, we need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  <a:r>
              <a:rPr lang="en-US" dirty="0"/>
              <a:t>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and Examples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888" y="1798266"/>
            <a:ext cx="729242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expect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require("chai").expect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5888" y="2385707"/>
            <a:ext cx="7292422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200" b="1" dirty="0">
                <a:latin typeface="Consolas" panose="020B0609020204030204" pitchFamily="49" charset="0"/>
              </a:rPr>
              <a:t>("Test group #1",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200" b="1" dirty="0">
                <a:latin typeface="Consolas" panose="020B0609020204030204" pitchFamily="49" charset="0"/>
              </a:rPr>
              <a:t>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 …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describe("Test group #2",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  <a:endParaRPr lang="en-US" sz="22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0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and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1000" y="1494001"/>
            <a:ext cx="9360000" cy="4950000"/>
          </a:xfrm>
        </p:spPr>
        <p:txBody>
          <a:bodyPr>
            <a:normAutofit/>
          </a:bodyPr>
          <a:lstStyle/>
          <a:p>
            <a:r>
              <a:rPr lang="bg-BG" sz="3400" dirty="0"/>
              <a:t>"</a:t>
            </a:r>
            <a:r>
              <a:rPr lang="en-US" sz="3400" b="1" dirty="0">
                <a:solidFill>
                  <a:schemeClr val="bg1"/>
                </a:solidFill>
              </a:rPr>
              <a:t>Code First</a:t>
            </a:r>
            <a:r>
              <a:rPr lang="bg-BG" sz="3400" dirty="0"/>
              <a:t>"</a:t>
            </a:r>
            <a:r>
              <a:rPr lang="en-US" sz="3400" dirty="0"/>
              <a:t> (code and test) approach</a:t>
            </a:r>
          </a:p>
          <a:p>
            <a:pPr lvl="1"/>
            <a:r>
              <a:rPr lang="en-US" sz="3200" dirty="0"/>
              <a:t>Classical approach</a:t>
            </a:r>
          </a:p>
          <a:p>
            <a:r>
              <a:rPr lang="en-US" sz="3400" dirty="0"/>
              <a:t>"</a:t>
            </a:r>
            <a:r>
              <a:rPr lang="en-US" sz="3400" b="1" dirty="0">
                <a:solidFill>
                  <a:schemeClr val="bg1"/>
                </a:solidFill>
              </a:rPr>
              <a:t>Test First</a:t>
            </a:r>
            <a:r>
              <a:rPr lang="en-US" sz="3400" dirty="0"/>
              <a:t>" approach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est-</a:t>
            </a:r>
            <a:r>
              <a:rPr lang="en-US" sz="3400" b="1" dirty="0">
                <a:solidFill>
                  <a:schemeClr val="bg1"/>
                </a:solidFill>
              </a:rPr>
              <a:t>d</a:t>
            </a:r>
            <a:r>
              <a:rPr lang="en-US" sz="3200" dirty="0"/>
              <a:t>riven </a:t>
            </a:r>
            <a:r>
              <a:rPr lang="en-US" sz="3400" b="1" dirty="0">
                <a:solidFill>
                  <a:schemeClr val="bg1"/>
                </a:solidFill>
              </a:rPr>
              <a:t>d</a:t>
            </a:r>
            <a:r>
              <a:rPr lang="en-US" sz="3200" dirty="0"/>
              <a:t>evelopment (</a:t>
            </a:r>
            <a:r>
              <a:rPr lang="en-US" sz="3400" b="1" dirty="0">
                <a:solidFill>
                  <a:schemeClr val="bg1"/>
                </a:solidFill>
              </a:rPr>
              <a:t>TDD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Approaches</a:t>
            </a:r>
          </a:p>
        </p:txBody>
      </p:sp>
    </p:spTree>
    <p:extLst>
      <p:ext uri="{BB962C8B-B14F-4D97-AF65-F5344CB8AC3E}">
        <p14:creationId xmlns:p14="http://schemas.microsoft.com/office/powerpoint/2010/main" val="92391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4234" y="2521226"/>
            <a:ext cx="4704124" cy="2687638"/>
            <a:chOff x="2268538" y="2133600"/>
            <a:chExt cx="3529012" cy="2687638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code</a:t>
              </a:r>
              <a:endParaRPr lang="bg-BG" dirty="0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unit test</a:t>
              </a:r>
              <a:endParaRPr lang="bg-BG" dirty="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and succeed</a:t>
              </a:r>
              <a:endParaRPr lang="bg-BG" dirty="0"/>
            </a:p>
          </p:txBody>
        </p:sp>
      </p:grpSp>
      <p:sp>
        <p:nvSpPr>
          <p:cNvPr id="11" name="Text Box 12">
            <a:extLst>
              <a:ext uri="{FF2B5EF4-FFF2-40B4-BE49-F238E27FC236}">
                <a16:creationId xmlns:a16="http://schemas.microsoft.com/office/drawing/2014/main" id="{D5F32B93-2F34-17D1-73D7-4E7CC7F2C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9233" y="5057327"/>
            <a:ext cx="1589203" cy="9461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Time flow</a:t>
            </a:r>
            <a:endParaRPr lang="bg-BG" dirty="0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0EE1F6FE-F354-28A8-D27F-1DE1898F91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4447" y="1809000"/>
            <a:ext cx="0" cy="45267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9229233" y="5057327"/>
            <a:ext cx="1589203" cy="9461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Time flow</a:t>
            </a:r>
            <a:endParaRPr lang="bg-B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86E4BF-AEDD-ADB9-88FE-152121965AC9}"/>
              </a:ext>
            </a:extLst>
          </p:cNvPr>
          <p:cNvGrpSpPr/>
          <p:nvPr/>
        </p:nvGrpSpPr>
        <p:grpSpPr>
          <a:xfrm>
            <a:off x="1696273" y="2128717"/>
            <a:ext cx="6797815" cy="4190465"/>
            <a:chOff x="1696273" y="2128717"/>
            <a:chExt cx="6797815" cy="4190465"/>
          </a:xfrm>
        </p:grpSpPr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2446230" y="4573547"/>
              <a:ext cx="6033046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code to pass test </a:t>
              </a:r>
              <a:endParaRPr lang="bg-BG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2446230" y="3351132"/>
              <a:ext cx="604785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test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2446230" y="2128717"/>
              <a:ext cx="604574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test</a:t>
              </a:r>
              <a:endParaRPr lang="bg-BG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2446230" y="5795962"/>
              <a:ext cx="6033046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Remove duplication</a:t>
              </a:r>
              <a:endParaRPr lang="bg-BG" dirty="0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V="1">
              <a:off x="1696273" y="2377626"/>
              <a:ext cx="0" cy="37337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809000"/>
            <a:ext cx="0" cy="45267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904" y="1134159"/>
            <a:ext cx="11818096" cy="5528766"/>
          </a:xfrm>
        </p:spPr>
        <p:txBody>
          <a:bodyPr/>
          <a:lstStyle/>
          <a:p>
            <a:r>
              <a:rPr lang="en-US" dirty="0"/>
              <a:t>TDD helps find design issues early</a:t>
            </a:r>
          </a:p>
          <a:p>
            <a:pPr lvl="1"/>
            <a:r>
              <a:rPr lang="en-US" dirty="0"/>
              <a:t>Avoids reworking</a:t>
            </a:r>
          </a:p>
          <a:p>
            <a:r>
              <a:rPr lang="en-US" dirty="0"/>
              <a:t>Writing code to satisfy a test is</a:t>
            </a:r>
            <a:br>
              <a:rPr lang="en-US" dirty="0"/>
            </a:br>
            <a:r>
              <a:rPr lang="en-US" dirty="0"/>
              <a:t>a focused activity</a:t>
            </a:r>
          </a:p>
          <a:p>
            <a:pPr lvl="1"/>
            <a:r>
              <a:rPr lang="en-US" dirty="0"/>
              <a:t>Less chance of error</a:t>
            </a:r>
          </a:p>
          <a:p>
            <a:r>
              <a:rPr lang="en-US" dirty="0"/>
              <a:t>Tests will be more comprehensive</a:t>
            </a:r>
            <a:br>
              <a:rPr lang="en-US" dirty="0"/>
            </a:b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B9C059-1AF0-403D-B82F-FA9D5E26B1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29" y="1699577"/>
            <a:ext cx="3458845" cy="345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0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7049" y="1310953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53967" y="3714379"/>
            <a:ext cx="2664979" cy="2884178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18090" y="1464754"/>
            <a:ext cx="8747991" cy="4991356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/>
                </a:solidFill>
              </a:rPr>
              <a:t>Errors in JavaScript</a:t>
            </a:r>
          </a:p>
          <a:p>
            <a:pPr lvl="1"/>
            <a:r>
              <a:rPr lang="en-US" sz="2600" dirty="0">
                <a:solidFill>
                  <a:schemeClr val="bg2"/>
                </a:solidFill>
              </a:rPr>
              <a:t>Types &amp; </a:t>
            </a:r>
            <a:r>
              <a:rPr lang="en-US" sz="2600" b="1" dirty="0">
                <a:solidFill>
                  <a:schemeClr val="bg1"/>
                </a:solidFill>
              </a:rPr>
              <a:t>try/catch </a:t>
            </a:r>
            <a:r>
              <a:rPr lang="en-US" sz="2600" dirty="0">
                <a:solidFill>
                  <a:schemeClr val="bg2"/>
                </a:solidFill>
              </a:rPr>
              <a:t>statement</a:t>
            </a:r>
          </a:p>
          <a:p>
            <a:r>
              <a:rPr lang="en-US" sz="2800" dirty="0">
                <a:solidFill>
                  <a:schemeClr val="bg2"/>
                </a:solidFill>
              </a:rPr>
              <a:t>Modules are a </a:t>
            </a:r>
            <a:r>
              <a:rPr lang="en-US" sz="2800" b="1" dirty="0">
                <a:solidFill>
                  <a:schemeClr val="bg1"/>
                </a:solidFill>
              </a:rPr>
              <a:t>set of functions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to be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included in applications</a:t>
            </a:r>
            <a:endParaRPr lang="en-US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Unit tests </a:t>
            </a:r>
            <a:r>
              <a:rPr lang="en-US" sz="2800" b="1" dirty="0">
                <a:solidFill>
                  <a:schemeClr val="bg1"/>
                </a:solidFill>
              </a:rPr>
              <a:t>check</a:t>
            </a:r>
            <a:r>
              <a:rPr lang="en-US" sz="2800" dirty="0">
                <a:solidFill>
                  <a:schemeClr val="bg2"/>
                </a:solidFill>
              </a:rPr>
              <a:t> if certain functionality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works as expected</a:t>
            </a:r>
          </a:p>
          <a:p>
            <a:pPr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Mocha is a feature-rich </a:t>
            </a:r>
            <a:r>
              <a:rPr lang="en-US" sz="2800" b="1" dirty="0">
                <a:solidFill>
                  <a:schemeClr val="bg1"/>
                </a:solidFill>
              </a:rPr>
              <a:t>JS testing framework</a:t>
            </a:r>
          </a:p>
          <a:p>
            <a:r>
              <a:rPr lang="en-US" sz="2800" dirty="0">
                <a:solidFill>
                  <a:schemeClr val="bg2"/>
                </a:solidFill>
              </a:rPr>
              <a:t>Chain is an </a:t>
            </a:r>
            <a:r>
              <a:rPr lang="en-US" sz="2800" b="1" dirty="0">
                <a:solidFill>
                  <a:schemeClr val="bg1"/>
                </a:solidFill>
              </a:rPr>
              <a:t>assertion</a:t>
            </a:r>
            <a:r>
              <a:rPr lang="en-US" sz="2800" dirty="0">
                <a:solidFill>
                  <a:schemeClr val="bg2"/>
                </a:solidFill>
              </a:rPr>
              <a:t> library</a:t>
            </a:r>
          </a:p>
          <a:p>
            <a:r>
              <a:rPr lang="en-US" sz="2800" dirty="0">
                <a:solidFill>
                  <a:schemeClr val="bg2"/>
                </a:solidFill>
              </a:rPr>
              <a:t>Different testing approaches</a:t>
            </a:r>
          </a:p>
        </p:txBody>
      </p:sp>
    </p:spTree>
    <p:extLst>
      <p:ext uri="{BB962C8B-B14F-4D97-AF65-F5344CB8AC3E}">
        <p14:creationId xmlns:p14="http://schemas.microsoft.com/office/powerpoint/2010/main" val="232644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721D9AE-2CAF-452F-98A2-F06599FC3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01" y="1386509"/>
            <a:ext cx="2430124" cy="243012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Concepts, Examples, Exceptions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84452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17C76F-C842-493A-BAA2-B98399ECE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8030" y="1108911"/>
            <a:ext cx="9495000" cy="5398089"/>
          </a:xfrm>
        </p:spPr>
        <p:txBody>
          <a:bodyPr/>
          <a:lstStyle/>
          <a:p>
            <a:r>
              <a:rPr lang="en-US" sz="3400" dirty="0"/>
              <a:t>The fundamental </a:t>
            </a:r>
            <a:r>
              <a:rPr lang="en-US" sz="3400" b="1" dirty="0">
                <a:solidFill>
                  <a:schemeClr val="bg1"/>
                </a:solidFill>
              </a:rPr>
              <a:t>principle</a:t>
            </a:r>
            <a:r>
              <a:rPr lang="en-US" sz="3400" dirty="0"/>
              <a:t> of error handling says that a</a:t>
            </a:r>
            <a:r>
              <a:rPr lang="en-US" sz="3400" noProof="1"/>
              <a:t> function (method) should either:</a:t>
            </a:r>
          </a:p>
          <a:p>
            <a:pPr lvl="1"/>
            <a:r>
              <a:rPr lang="en-US" sz="3200" noProof="1"/>
              <a:t>Do what its </a:t>
            </a:r>
            <a:r>
              <a:rPr lang="en-US" sz="3200" b="1" noProof="1">
                <a:solidFill>
                  <a:schemeClr val="bg1"/>
                </a:solidFill>
              </a:rPr>
              <a:t>name</a:t>
            </a:r>
            <a:r>
              <a:rPr lang="en-US" sz="3200" noProof="1"/>
              <a:t> suggests</a:t>
            </a:r>
          </a:p>
          <a:p>
            <a:pPr lvl="1"/>
            <a:r>
              <a:rPr lang="en-US" sz="3200" noProof="1"/>
              <a:t>Indicate a </a:t>
            </a:r>
            <a:r>
              <a:rPr lang="en-US" sz="3200" b="1" noProof="1">
                <a:solidFill>
                  <a:schemeClr val="bg1"/>
                </a:solidFill>
              </a:rPr>
              <a:t>problem</a:t>
            </a:r>
            <a:endParaRPr lang="en-US" sz="3000" b="1" noProof="1">
              <a:solidFill>
                <a:schemeClr val="bg1"/>
              </a:solidFill>
            </a:endParaRPr>
          </a:p>
          <a:p>
            <a:pPr lvl="1"/>
            <a:r>
              <a:rPr lang="en-US" sz="3200" noProof="1"/>
              <a:t>Any other behavior is </a:t>
            </a:r>
            <a:r>
              <a:rPr lang="en-US" sz="3200" b="1" noProof="1">
                <a:solidFill>
                  <a:schemeClr val="bg1"/>
                </a:solidFill>
              </a:rPr>
              <a:t>incorrect</a:t>
            </a:r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546EF5-C570-41E4-A5F9-06BA5BB1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62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1EE8E7-94C6-46FD-A786-DD956C283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50300"/>
            <a:ext cx="11818096" cy="4960277"/>
          </a:xfrm>
        </p:spPr>
        <p:txBody>
          <a:bodyPr/>
          <a:lstStyle/>
          <a:p>
            <a:r>
              <a:rPr lang="en-US" sz="3400" dirty="0"/>
              <a:t>A function failed to do what its name suggests should:</a:t>
            </a:r>
          </a:p>
          <a:p>
            <a:pPr lvl="1"/>
            <a:r>
              <a:rPr lang="en-US" sz="3200" dirty="0"/>
              <a:t>Return a special value (e.g.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-1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Throw an </a:t>
            </a:r>
            <a:r>
              <a:rPr lang="en-US" sz="3200" b="1" dirty="0">
                <a:solidFill>
                  <a:schemeClr val="bg1"/>
                </a:solidFill>
              </a:rPr>
              <a:t>exception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error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dirty="0">
                <a:solidFill>
                  <a:srgbClr val="234465"/>
                </a:solidFill>
              </a:rPr>
              <a:t>Exceptions indicate </a:t>
            </a:r>
            <a:r>
              <a:rPr lang="en-US" sz="3200" b="1" dirty="0">
                <a:solidFill>
                  <a:schemeClr val="bg1"/>
                </a:solidFill>
              </a:rPr>
              <a:t>abnormal</a:t>
            </a:r>
            <a:r>
              <a:rPr lang="en-US" sz="3200" dirty="0">
                <a:solidFill>
                  <a:srgbClr val="234465"/>
                </a:solidFill>
              </a:rPr>
              <a:t> execution </a:t>
            </a:r>
            <a:r>
              <a:rPr lang="en-US" sz="3200" b="1" dirty="0">
                <a:solidFill>
                  <a:schemeClr val="bg1"/>
                </a:solidFill>
              </a:rPr>
              <a:t>circumstances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endParaRPr lang="en-US" sz="3200" dirty="0"/>
          </a:p>
          <a:p>
            <a:pPr marL="609219" lvl="1" indent="0">
              <a:buNone/>
            </a:pPr>
            <a:endParaRPr lang="en-US" sz="3400" dirty="0"/>
          </a:p>
          <a:p>
            <a:pPr marL="609219" lvl="1" indent="0">
              <a:buNone/>
            </a:pPr>
            <a:endParaRPr lang="en-US" sz="34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C4559-A76A-4E3F-B622-37F8E4D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15CE4-8B41-4709-B732-F18BE5A71873}"/>
              </a:ext>
            </a:extLst>
          </p:cNvPr>
          <p:cNvSpPr txBox="1">
            <a:spLocks/>
          </p:cNvSpPr>
          <p:nvPr/>
        </p:nvSpPr>
        <p:spPr>
          <a:xfrm>
            <a:off x="651324" y="4059000"/>
            <a:ext cx="10896258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"Hello, </a:t>
            </a:r>
            <a:r>
              <a:rPr lang="en-US" sz="2400" dirty="0" err="1">
                <a:solidFill>
                  <a:schemeClr val="tx1"/>
                </a:solidFill>
              </a:rPr>
              <a:t>SoftUni</a:t>
            </a:r>
            <a:r>
              <a:rPr lang="en-US" sz="2400" dirty="0">
                <a:solidFill>
                  <a:schemeClr val="tx1"/>
                </a:solidFill>
              </a:rPr>
              <a:t>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str.indexOf</a:t>
            </a:r>
            <a:r>
              <a:rPr lang="en-US" sz="2400" dirty="0">
                <a:solidFill>
                  <a:schemeClr val="tx1"/>
                </a:solidFill>
              </a:rPr>
              <a:t>("Sofia")); </a:t>
            </a:r>
            <a:r>
              <a:rPr lang="en-US" sz="2400" i="1" dirty="0">
                <a:solidFill>
                  <a:schemeClr val="accent2"/>
                </a:solidFill>
              </a:rPr>
              <a:t>// -1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Special case returns a special value to indicate "not found"</a:t>
            </a:r>
          </a:p>
        </p:txBody>
      </p:sp>
    </p:spTree>
    <p:extLst>
      <p:ext uri="{BB962C8B-B14F-4D97-AF65-F5344CB8AC3E}">
        <p14:creationId xmlns:p14="http://schemas.microsoft.com/office/powerpoint/2010/main" val="395095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There are </a:t>
            </a:r>
            <a:r>
              <a:rPr lang="en-US" sz="3400" b="1" dirty="0">
                <a:solidFill>
                  <a:schemeClr val="bg1"/>
                </a:solidFill>
              </a:rPr>
              <a:t>three types </a:t>
            </a:r>
            <a:r>
              <a:rPr lang="en-US" sz="3400" dirty="0"/>
              <a:t>of errors in programming: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Syntax Errors</a:t>
            </a:r>
            <a:r>
              <a:rPr lang="en-US" sz="3200" dirty="0"/>
              <a:t> - during parsing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Runtime Errors</a:t>
            </a:r>
            <a:r>
              <a:rPr lang="en-US" sz="3200" dirty="0"/>
              <a:t> - occur during execution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After compilation, when the application is running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Logical Errors</a:t>
            </a:r>
            <a:r>
              <a:rPr lang="bg-BG" sz="3200" dirty="0"/>
              <a:t> </a:t>
            </a:r>
            <a:r>
              <a:rPr lang="en-US" sz="3200" dirty="0"/>
              <a:t>- occur when a mistake has been made in the</a:t>
            </a:r>
            <a:br>
              <a:rPr lang="en-US" sz="3200" dirty="0"/>
            </a:br>
            <a:r>
              <a:rPr lang="en-US" sz="3200" dirty="0"/>
              <a:t>logic of the script and the expected result is incorrect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Also known as bugs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2327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C84CD5-335D-47B5-BE22-49A447CCBC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Exception</a:t>
            </a:r>
            <a:r>
              <a:rPr lang="bg-BG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-</a:t>
            </a:r>
            <a:r>
              <a:rPr lang="en-US" sz="3400" dirty="0"/>
              <a:t> a function is unable to do its work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400" b="1" dirty="0">
                <a:solidFill>
                  <a:schemeClr val="bg1"/>
                </a:solidFill>
              </a:rPr>
              <a:t>fatal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error</a:t>
            </a:r>
            <a:r>
              <a:rPr lang="en-US" sz="3400" dirty="0"/>
              <a:t>)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31725B-1FC1-4287-9A31-066160CB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– Exceptions (Errors)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F8826-A393-42FF-887B-50DB966D085C}"/>
              </a:ext>
            </a:extLst>
          </p:cNvPr>
          <p:cNvSpPr txBox="1">
            <a:spLocks/>
          </p:cNvSpPr>
          <p:nvPr/>
        </p:nvSpPr>
        <p:spPr>
          <a:xfrm>
            <a:off x="1789090" y="2888212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bigArr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9999999999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3A4110D-1819-49E5-901F-7184BE0C7706}"/>
              </a:ext>
            </a:extLst>
          </p:cNvPr>
          <p:cNvSpPr txBox="1">
            <a:spLocks/>
          </p:cNvSpPr>
          <p:nvPr/>
        </p:nvSpPr>
        <p:spPr>
          <a:xfrm>
            <a:off x="1789090" y="3834706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index = </a:t>
            </a:r>
            <a:r>
              <a:rPr lang="en-US" sz="2400" dirty="0" err="1">
                <a:solidFill>
                  <a:schemeClr val="bg1"/>
                </a:solidFill>
              </a:rPr>
              <a:t>undefined</a:t>
            </a:r>
            <a:r>
              <a:rPr lang="en-US" sz="2400" dirty="0" err="1">
                <a:solidFill>
                  <a:schemeClr val="tx1"/>
                </a:solidFill>
              </a:rPr>
              <a:t>.indexOf</a:t>
            </a:r>
            <a:r>
              <a:rPr lang="en-US" sz="2400" dirty="0">
                <a:solidFill>
                  <a:schemeClr val="tx1"/>
                </a:solidFill>
              </a:rPr>
              <a:t>("hi");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86530DA-99AC-4459-94D5-3436A374E8C3}"/>
              </a:ext>
            </a:extLst>
          </p:cNvPr>
          <p:cNvSpPr txBox="1">
            <a:spLocks/>
          </p:cNvSpPr>
          <p:nvPr/>
        </p:nvSpPr>
        <p:spPr>
          <a:xfrm>
            <a:off x="1789090" y="4781200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>
                <a:solidFill>
                  <a:schemeClr val="bg1"/>
                </a:solidFill>
              </a:rPr>
              <a:t>George</a:t>
            </a:r>
            <a:r>
              <a:rPr lang="en-US" sz="2400" dirty="0">
                <a:solidFill>
                  <a:schemeClr val="tx1"/>
                </a:solidFill>
              </a:rPr>
              <a:t>);            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ReferenceError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CC125F8-4DFD-453C-B0CF-C3E1BABB6D06}"/>
              </a:ext>
            </a:extLst>
          </p:cNvPr>
          <p:cNvSpPr txBox="1">
            <a:spLocks/>
          </p:cNvSpPr>
          <p:nvPr/>
        </p:nvSpPr>
        <p:spPr>
          <a:xfrm>
            <a:off x="1789090" y="5727694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console.print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'hi'</a:t>
            </a:r>
            <a:r>
              <a:rPr lang="en-US" sz="2400" dirty="0">
                <a:solidFill>
                  <a:schemeClr val="tx1"/>
                </a:solidFill>
              </a:rPr>
              <a:t>);                 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470610F-1767-459B-B50F-0C3B6F58326E}"/>
              </a:ext>
            </a:extLst>
          </p:cNvPr>
          <p:cNvSpPr txBox="1">
            <a:spLocks/>
          </p:cNvSpPr>
          <p:nvPr/>
        </p:nvSpPr>
        <p:spPr>
          <a:xfrm>
            <a:off x="1789090" y="1941718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           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5AD7C6-62DA-4574-BB4F-DC554EFA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 – Special Values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140F73-3A75-40F1-A3BB-C9922F25BAE8}"/>
              </a:ext>
            </a:extLst>
          </p:cNvPr>
          <p:cNvSpPr txBox="1">
            <a:spLocks/>
          </p:cNvSpPr>
          <p:nvPr/>
        </p:nvSpPr>
        <p:spPr>
          <a:xfrm>
            <a:off x="1314905" y="1571853"/>
            <a:ext cx="956218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sqrt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Math.sqrt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r>
              <a:rPr lang="en-US" sz="2400" i="1" dirty="0">
                <a:solidFill>
                  <a:schemeClr val="accent2"/>
                </a:solidFill>
              </a:rPr>
              <a:t> (special value)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E0AE170-AF42-444F-AC69-D467E7BC7932}"/>
              </a:ext>
            </a:extLst>
          </p:cNvPr>
          <p:cNvSpPr txBox="1">
            <a:spLocks/>
          </p:cNvSpPr>
          <p:nvPr/>
        </p:nvSpPr>
        <p:spPr>
          <a:xfrm>
            <a:off x="1314905" y="2600325"/>
            <a:ext cx="956218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(2, 1000);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llo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-100</a:t>
            </a:r>
            <a:r>
              <a:rPr lang="en-US" sz="2400" dirty="0">
                <a:solidFill>
                  <a:schemeClr val="tx1"/>
                </a:solidFill>
              </a:rPr>
              <a:t>, 100); </a:t>
            </a:r>
            <a:r>
              <a:rPr lang="en-US" sz="2400" i="1" dirty="0">
                <a:solidFill>
                  <a:schemeClr val="accent2"/>
                </a:solidFill>
              </a:rPr>
              <a:t>// hello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Error avoidance – invalid ranges are adjusted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3A4BD1B-20FD-4012-96BA-4E98F8CF436D}"/>
              </a:ext>
            </a:extLst>
          </p:cNvPr>
          <p:cNvSpPr txBox="1">
            <a:spLocks/>
          </p:cNvSpPr>
          <p:nvPr/>
        </p:nvSpPr>
        <p:spPr>
          <a:xfrm>
            <a:off x="1314905" y="4675238"/>
            <a:ext cx="956218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invalid = new Date("Christmas"); </a:t>
            </a:r>
            <a:r>
              <a:rPr lang="en-US" sz="2400" i="1" dirty="0">
                <a:solidFill>
                  <a:schemeClr val="accent2"/>
                </a:solidFill>
              </a:rPr>
              <a:t>// Invalid Date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 date = </a:t>
            </a:r>
            <a:r>
              <a:rPr lang="en-US" sz="2400" dirty="0" err="1">
                <a:solidFill>
                  <a:schemeClr val="bg1"/>
                </a:solidFill>
              </a:rPr>
              <a:t>invalid</a:t>
            </a:r>
            <a:r>
              <a:rPr lang="en-US" sz="2400" dirty="0" err="1">
                <a:solidFill>
                  <a:schemeClr val="tx1"/>
                </a:solidFill>
              </a:rPr>
              <a:t>.getDate</a:t>
            </a:r>
            <a:r>
              <a:rPr lang="en-US" sz="2400" dirty="0">
                <a:solidFill>
                  <a:schemeClr val="tx1"/>
                </a:solidFill>
              </a:rPr>
              <a:t>();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19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4028</TotalTime>
  <Words>1920</Words>
  <Application>Microsoft Office PowerPoint</Application>
  <PresentationFormat>Widescreen</PresentationFormat>
  <Paragraphs>316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1_SoftUni</vt:lpstr>
      <vt:lpstr>Unit Testing and Error Handling</vt:lpstr>
      <vt:lpstr>Table of Contents</vt:lpstr>
      <vt:lpstr>Have a Question?</vt:lpstr>
      <vt:lpstr>Error Handling</vt:lpstr>
      <vt:lpstr>Error Handling</vt:lpstr>
      <vt:lpstr>Error Handling</vt:lpstr>
      <vt:lpstr>Types of Errors</vt:lpstr>
      <vt:lpstr>Error Handling – Exceptions (Errors)</vt:lpstr>
      <vt:lpstr>Error Handling – Special Values</vt:lpstr>
      <vt:lpstr>Problem : Sub Sum</vt:lpstr>
      <vt:lpstr>Solution: Sub Sum</vt:lpstr>
      <vt:lpstr>Throwing Errors (Exceptions)</vt:lpstr>
      <vt:lpstr>Try – Catch</vt:lpstr>
      <vt:lpstr>Exception Properties</vt:lpstr>
      <vt:lpstr>Live Demonstration</vt:lpstr>
      <vt:lpstr>Unit Testing</vt:lpstr>
      <vt:lpstr>Unit Testing</vt:lpstr>
      <vt:lpstr>Unit Testing </vt:lpstr>
      <vt:lpstr>Unit Tests Structure</vt:lpstr>
      <vt:lpstr>Unit Testing Frameworks</vt:lpstr>
      <vt:lpstr>Modules</vt:lpstr>
      <vt:lpstr>Modules</vt:lpstr>
      <vt:lpstr>Node.js Modules</vt:lpstr>
      <vt:lpstr>Node.js Modules</vt:lpstr>
      <vt:lpstr>Unit Testing with Mocha and Chai</vt:lpstr>
      <vt:lpstr>What is Mocha?</vt:lpstr>
      <vt:lpstr>What is Chai?</vt:lpstr>
      <vt:lpstr>Installation</vt:lpstr>
      <vt:lpstr>Usage and Examples</vt:lpstr>
      <vt:lpstr>Live Demonstration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Viktor Kostadinov</cp:lastModifiedBy>
  <cp:revision>52</cp:revision>
  <dcterms:created xsi:type="dcterms:W3CDTF">2018-05-23T13:08:44Z</dcterms:created>
  <dcterms:modified xsi:type="dcterms:W3CDTF">2022-06-07T13:48:30Z</dcterms:modified>
  <cp:category>computer programming;programming;software development;software engineering</cp:category>
</cp:coreProperties>
</file>