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1304" r:id="rId2"/>
    <p:sldId id="1305" r:id="rId3"/>
    <p:sldId id="1306" r:id="rId4"/>
    <p:sldId id="1307" r:id="rId5"/>
    <p:sldId id="1308" r:id="rId6"/>
    <p:sldId id="1347" r:id="rId7"/>
    <p:sldId id="1348" r:id="rId8"/>
    <p:sldId id="1338" r:id="rId9"/>
    <p:sldId id="1336" r:id="rId10"/>
    <p:sldId id="1309" r:id="rId11"/>
    <p:sldId id="1349" r:id="rId12"/>
    <p:sldId id="1350" r:id="rId13"/>
    <p:sldId id="1343" r:id="rId14"/>
    <p:sldId id="1352" r:id="rId15"/>
    <p:sldId id="1353" r:id="rId16"/>
    <p:sldId id="1341" r:id="rId17"/>
    <p:sldId id="1310" r:id="rId18"/>
    <p:sldId id="1337" r:id="rId19"/>
    <p:sldId id="1334" r:id="rId20"/>
    <p:sldId id="1333" r:id="rId21"/>
    <p:sldId id="401" r:id="rId22"/>
    <p:sldId id="318" r:id="rId23"/>
    <p:sldId id="329" r:id="rId24"/>
    <p:sldId id="405" r:id="rId25"/>
    <p:sldId id="4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C676B-9A98-44CC-870E-C612917B22EC}">
          <p14:sldIdLst>
            <p14:sldId id="1304"/>
            <p14:sldId id="1305"/>
            <p14:sldId id="1306"/>
          </p14:sldIdLst>
        </p14:section>
        <p14:section name="Introduction to ORM" id="{160D947D-82E4-4CCF-B6C9-4AC94E860389}">
          <p14:sldIdLst>
            <p14:sldId id="1307"/>
            <p14:sldId id="1308"/>
            <p14:sldId id="1347"/>
            <p14:sldId id="1348"/>
            <p14:sldId id="1338"/>
            <p14:sldId id="1336"/>
            <p14:sldId id="1309"/>
            <p14:sldId id="1349"/>
            <p14:sldId id="1350"/>
            <p14:sldId id="1343"/>
            <p14:sldId id="1352"/>
            <p14:sldId id="1353"/>
          </p14:sldIdLst>
        </p14:section>
        <p14:section name="ORM Advantages" id="{3975BD24-6264-4BEB-B096-C9D1B414820A}">
          <p14:sldIdLst>
            <p14:sldId id="1341"/>
            <p14:sldId id="1310"/>
            <p14:sldId id="1337"/>
            <p14:sldId id="1334"/>
          </p14:sldIdLst>
        </p14:section>
        <p14:section name="Conclusion" id="{EEF783E4-896D-4A40-8151-751DD59FA1E4}">
          <p14:sldIdLst>
            <p14:sldId id="1333"/>
            <p14:sldId id="401"/>
            <p14:sldId id="318"/>
            <p14:sldId id="32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33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32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5D7EEB-AE58-485E-B1B1-F941A0C70F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692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33F69B4-A920-43C9-9E64-1AB8141FC8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999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4E9EF7-8ABC-4A30-8B34-4DA7540590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5783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813F72-BF7C-4970-8B58-1015D3D94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2325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98A057-2F24-4A0A-9DC3-7A9873058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496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CE5897-7973-480C-BAB0-77AAF1FC55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587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865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501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12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838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249B-1C2E-49C2-8FA3-95245C68F7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6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249B-1C2E-49C2-8FA3-95245C68F7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91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249B-1C2E-49C2-8FA3-95245C68F7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341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6.jp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9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www.youtube.com/c/CodeItUpwithIvo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ORM Concept, Config, CRUD Operations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Fundamentals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90"/>
          <a:stretch/>
        </p:blipFill>
        <p:spPr>
          <a:xfrm>
            <a:off x="3533778" y="2268762"/>
            <a:ext cx="4345381" cy="28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frameworks </a:t>
            </a:r>
            <a:r>
              <a:rPr lang="en-US" dirty="0"/>
              <a:t>typically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/>
              <a:t> the following functionality: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generate SQL </a:t>
            </a:r>
            <a:r>
              <a:rPr lang="en-US" dirty="0"/>
              <a:t>to perform </a:t>
            </a:r>
            <a:br>
              <a:rPr lang="en-US" dirty="0"/>
            </a:br>
            <a:r>
              <a:rPr lang="en-US" dirty="0"/>
              <a:t>data operations as: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persist, update, delete, merge, </a:t>
            </a:r>
            <a:r>
              <a:rPr lang="en-US" dirty="0" err="1"/>
              <a:t>createQuery</a:t>
            </a:r>
            <a:r>
              <a:rPr lang="en-US" dirty="0"/>
              <a:t> and so on.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 model from database schema </a:t>
            </a:r>
            <a:r>
              <a:rPr lang="en-US" dirty="0"/>
              <a:t>(DB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schema from object model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Code First model)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Frameworks: Features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0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360363"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generate SQL </a:t>
            </a:r>
            <a:r>
              <a:rPr lang="en-US" dirty="0"/>
              <a:t>to perform data operations</a:t>
            </a:r>
          </a:p>
          <a:p>
            <a:pPr marL="812801" lvl="2">
              <a:buClr>
                <a:schemeClr val="tx1"/>
              </a:buClr>
            </a:pPr>
            <a:r>
              <a:rPr lang="en-US" dirty="0"/>
              <a:t>Save entity to DB</a:t>
            </a:r>
          </a:p>
          <a:p>
            <a:pPr marL="812801" lvl="2">
              <a:buClr>
                <a:schemeClr val="tx1"/>
              </a:buClr>
            </a:pPr>
            <a:endParaRPr lang="en-US" dirty="0"/>
          </a:p>
          <a:p>
            <a:pPr marL="812801" lvl="2">
              <a:buClr>
                <a:schemeClr val="tx1"/>
              </a:buClr>
            </a:pPr>
            <a:endParaRPr lang="en-US" dirty="0"/>
          </a:p>
          <a:p>
            <a:pPr marL="812801" lvl="2">
              <a:buClr>
                <a:schemeClr val="tx1"/>
              </a:buClr>
            </a:pPr>
            <a:r>
              <a:rPr lang="en-US" dirty="0"/>
              <a:t>Retrieve data from DB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data operations with ORM (1)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735038" y="2642001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831000" y="2439000"/>
            <a:ext cx="4556516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Student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new Student(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George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Brown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session.save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(student);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2138" y="2139241"/>
            <a:ext cx="4962042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students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George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Brown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9" name="Arrow: Right 10">
            <a:extLst>
              <a:ext uri="{FF2B5EF4-FFF2-40B4-BE49-F238E27FC236}">
                <a16:creationId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773757" y="4824795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4"/>
          <p:cNvSpPr txBox="1"/>
          <p:nvPr/>
        </p:nvSpPr>
        <p:spPr>
          <a:xfrm>
            <a:off x="966000" y="4694445"/>
            <a:ext cx="4556516" cy="8275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Student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(Student)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session.get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Student.class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1);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6598967" y="4694445"/>
            <a:ext cx="4962042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SELECT * FROM students 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WHERE id=1;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4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5" grpId="0" animBg="1"/>
      <p:bldP spid="6" grpId="0" animBg="1"/>
      <p:bldP spid="9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360363" lvl="1">
              <a:buClr>
                <a:schemeClr val="tx1"/>
              </a:buClr>
            </a:pPr>
            <a:r>
              <a:rPr lang="en-US" dirty="0"/>
              <a:t>We can use and specific ORM Query Language as </a:t>
            </a:r>
            <a:r>
              <a:rPr lang="en-US" b="1" dirty="0">
                <a:solidFill>
                  <a:schemeClr val="bg1"/>
                </a:solidFill>
              </a:rPr>
              <a:t>HQL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</a:p>
          <a:p>
            <a:pPr marL="812801" lvl="2">
              <a:buClr>
                <a:schemeClr val="tx1"/>
              </a:buClr>
            </a:pPr>
            <a:r>
              <a:rPr lang="en-US" dirty="0"/>
              <a:t>Using HQL</a:t>
            </a:r>
          </a:p>
          <a:p>
            <a:pPr marL="812801" lvl="2">
              <a:buClr>
                <a:schemeClr val="tx1"/>
              </a:buClr>
            </a:pPr>
            <a:endParaRPr lang="en-US" dirty="0"/>
          </a:p>
          <a:p>
            <a:pPr marL="812801" lvl="2">
              <a:buClr>
                <a:schemeClr val="tx1"/>
              </a:buClr>
            </a:pPr>
            <a:endParaRPr lang="en-US" dirty="0"/>
          </a:p>
          <a:p>
            <a:pPr marL="812801" lvl="2">
              <a:buClr>
                <a:schemeClr val="tx1"/>
              </a:buClr>
            </a:pPr>
            <a:r>
              <a:rPr lang="en-US" dirty="0"/>
              <a:t>Using SQL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data operations with ORM(2)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46000" y="2453171"/>
            <a:ext cx="5985000" cy="8275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List&lt;Student&gt;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studentList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session.createQuery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("FROM Student").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0" name="TextBox 4"/>
          <p:cNvSpPr txBox="1"/>
          <p:nvPr/>
        </p:nvSpPr>
        <p:spPr>
          <a:xfrm>
            <a:off x="2946000" y="4284000"/>
            <a:ext cx="5985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"SELECT * FROM Employee";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SQLQuery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query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session.createSQLQuery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query.addEntity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Employee.class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List&lt;Employee&gt; results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query.list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5292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Magnetic Disk 17"/>
          <p:cNvSpPr/>
          <p:nvPr/>
        </p:nvSpPr>
        <p:spPr bwMode="auto">
          <a:xfrm>
            <a:off x="8175718" y="2259000"/>
            <a:ext cx="2420282" cy="3240000"/>
          </a:xfrm>
          <a:prstGeom prst="flowChartMagneticDisk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Models </a:t>
            </a:r>
            <a:r>
              <a:rPr lang="en-US" dirty="0"/>
              <a:t>the database after the entity classes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Model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89E6C41-384B-405C-A330-DBD935C2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66000" y="2633008"/>
            <a:ext cx="2520000" cy="268093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48626" y="3353491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36000" y="4310528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Employee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3936000" y="3623008"/>
            <a:ext cx="585000" cy="67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77249" y="3600508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Code First</a:t>
            </a:r>
          </a:p>
        </p:txBody>
      </p:sp>
      <p:sp>
        <p:nvSpPr>
          <p:cNvPr id="14" name="Right Arrow 13"/>
          <p:cNvSpPr/>
          <p:nvPr/>
        </p:nvSpPr>
        <p:spPr bwMode="auto">
          <a:xfrm>
            <a:off x="7235757" y="3622832"/>
            <a:ext cx="585000" cy="67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409873" y="3434516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Student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8409873" y="4447471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Employee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233991" y="2578669"/>
            <a:ext cx="1980000" cy="72000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433092" y="2382987"/>
            <a:ext cx="1980000" cy="72000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5757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5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1258-09D1-4C65-9BF5-20CD7682CDD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bit old-fashioned, but very powerful</a:t>
            </a:r>
          </a:p>
          <a:p>
            <a:r>
              <a:rPr lang="en-US" dirty="0"/>
              <a:t>Implemented in the "classical" ORM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65B736-54BF-4456-8711-795C3156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POJO + XML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44C778-E592-4A1A-9054-436DF295B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2676000" y="2645519"/>
            <a:ext cx="5760000" cy="39968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&lt;description&gt;Mapping file&lt;/description&gt;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&lt;entity class="Employee"&gt;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&lt;table name="EMPLOYEETABLE"/&gt;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&lt;attributes&gt;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&lt;id name="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&lt;generated-value strategy="TABLE"/&gt;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&lt;/id&gt;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&lt;basic name="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&lt;column name="EMP_NAME" length="100"/&gt;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&lt;/basic&gt;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&lt;basic name="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&lt;/basic&gt;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&lt;/attributes&gt;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&lt;/entity&gt;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4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1258-09D1-4C65-9BF5-20CD7682CDD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Java annotations and XML</a:t>
            </a:r>
          </a:p>
          <a:p>
            <a:r>
              <a:rPr lang="en-US" dirty="0"/>
              <a:t>Easier to implement and maintain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65B736-54BF-4456-8711-795C3156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POJO Mapped to DB Tables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44C778-E592-4A1A-9054-436DF295B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3486000" y="2754000"/>
            <a:ext cx="4770342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@Entity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@Table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(name = "employees")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Employee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id;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@Column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(name = "name")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@Column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(name = "position")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position;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9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And disadvantages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ORM Advantages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52" y="1359000"/>
            <a:ext cx="2528095" cy="25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4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900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Productivity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Eliminates repetitive code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Generates database automatically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Maintainability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Fewer lines of code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Easier to manage object model changes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FC4AD5-6FCF-43CF-881E-3A6478EFD3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900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Lazy loading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Caching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Database vendor independence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 database is abstracted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Can be configured outside the application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FC4AD5-6FCF-43CF-881E-3A6478EFD3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83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1088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 performance 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Due to overhead or auto generated SQL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Reduces flexibility 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Some operations are hard to implement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Lose understanding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 What the code is actually doing -</a:t>
            </a:r>
            <a:br>
              <a:rPr lang="en-US" dirty="0"/>
            </a:br>
            <a:r>
              <a:rPr lang="en-US" dirty="0"/>
              <a:t> the developer is more in control using SQL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Disadvantages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FC4AD5-6FCF-43CF-881E-3A6478EFD3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97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Introduction to ORM</a:t>
            </a:r>
          </a:p>
          <a:p>
            <a:pPr lvl="1"/>
            <a:r>
              <a:rPr lang="en-GB" dirty="0"/>
              <a:t>Architecture</a:t>
            </a:r>
          </a:p>
          <a:p>
            <a:pPr lvl="1"/>
            <a:r>
              <a:rPr lang="en-GB" dirty="0"/>
              <a:t>Example</a:t>
            </a:r>
          </a:p>
          <a:p>
            <a:pPr lvl="1"/>
            <a:r>
              <a:rPr lang="en-GB" dirty="0"/>
              <a:t>Approaches</a:t>
            </a:r>
          </a:p>
          <a:p>
            <a:r>
              <a:rPr lang="en-GB" dirty="0"/>
              <a:t>ORM Advantages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E39E9D-66A9-41C4-B9FB-FD0B9611B1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</a:rPr>
              <a:t>Object-Relational Mapping </a:t>
            </a:r>
            <a:r>
              <a:rPr lang="en-US" sz="3400" dirty="0">
                <a:solidFill>
                  <a:schemeClr val="bg2"/>
                </a:solidFill>
              </a:rPr>
              <a:t>(ORM) allows manipulating databases </a:t>
            </a:r>
            <a:r>
              <a:rPr lang="en-US" sz="3400" b="1" dirty="0">
                <a:solidFill>
                  <a:schemeClr val="accent1"/>
                </a:solidFill>
              </a:rPr>
              <a:t>using common classes and objects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3400" dirty="0">
                <a:solidFill>
                  <a:schemeClr val="bg2"/>
                </a:solidFill>
              </a:rPr>
              <a:t>The main difference, between JDBC and ORM, is </a:t>
            </a:r>
            <a:r>
              <a:rPr lang="en-GB" sz="3400" b="1" dirty="0">
                <a:solidFill>
                  <a:schemeClr val="accent1"/>
                </a:solidFill>
              </a:rPr>
              <a:t>complexity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</a:rPr>
              <a:t>POJO + XML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mapping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</a:rPr>
              <a:t>POJO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mapped to </a:t>
            </a:r>
            <a:r>
              <a:rPr lang="en-US" sz="3400" b="1" dirty="0">
                <a:solidFill>
                  <a:schemeClr val="accent1"/>
                </a:solidFill>
              </a:rPr>
              <a:t>DB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accent1"/>
                </a:solidFill>
              </a:rPr>
              <a:t>tables</a:t>
            </a:r>
          </a:p>
          <a:p>
            <a:pPr>
              <a:buClr>
                <a:schemeClr val="bg2"/>
              </a:buClr>
            </a:pPr>
            <a:endParaRPr lang="en-GB" sz="3400" b="1" dirty="0">
              <a:solidFill>
                <a:schemeClr val="accent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1ABE94D-38C2-4190-88E0-7E3A2944A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9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8011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23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3B9F1F-174F-4A88-8926-136B79AEA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F18F3C-94D9-443A-A656-BE52603FF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2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81813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</a:t>
            </a:r>
            <a:r>
              <a:rPr lang="en-US" sz="11500" b="1" dirty="0"/>
              <a:t>java-</a:t>
            </a:r>
            <a:r>
              <a:rPr lang="en-US" sz="11500" b="1" dirty="0" err="1"/>
              <a:t>db</a:t>
            </a:r>
            <a:endParaRPr lang="en-US" sz="11500" dirty="0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822B85-1051-4105-933C-036C66AE1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00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10E6-3490-4093-A463-EEB8F04263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ORM 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769109"/>
            <a:ext cx="6705598" cy="3702628"/>
          </a:xfrm>
          <a:prstGeom prst="roundRect">
            <a:avLst>
              <a:gd name="adj" fmla="val 10811"/>
            </a:avLst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494906D-DAC4-4689-A5D6-51EA0A1CF5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Object-Relational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25485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91210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Technique </a:t>
            </a: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converting data </a:t>
            </a:r>
            <a:r>
              <a:rPr lang="en-GB" dirty="0"/>
              <a:t>between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incompatible type systems using </a:t>
            </a:r>
            <a:r>
              <a:rPr lang="en-GB" b="1" dirty="0">
                <a:solidFill>
                  <a:schemeClr val="bg1"/>
                </a:solidFill>
              </a:rPr>
              <a:t>object-oriented programming </a:t>
            </a:r>
            <a:r>
              <a:rPr lang="en-GB" dirty="0"/>
              <a:t>languages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Object-Relational Mapping </a:t>
            </a:r>
            <a:r>
              <a:rPr lang="en-US" dirty="0"/>
              <a:t>(ORM) allows </a:t>
            </a:r>
            <a:br>
              <a:rPr lang="en-US" dirty="0"/>
            </a:br>
            <a:r>
              <a:rPr lang="en-US" dirty="0"/>
              <a:t>manipulating databases </a:t>
            </a:r>
            <a:r>
              <a:rPr lang="en-US" b="1" dirty="0">
                <a:solidFill>
                  <a:schemeClr val="bg1"/>
                </a:solidFill>
              </a:rPr>
              <a:t>using common classes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ym typeface="Wingdings" panose="05000000000000000000" pitchFamily="2" charset="2"/>
              </a:rPr>
              <a:t>Java/C#/etc. classes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b="1" dirty="0"/>
              <a:t> Database Tables </a:t>
            </a:r>
          </a:p>
          <a:p>
            <a:pPr lvl="1">
              <a:buClr>
                <a:schemeClr val="tx1"/>
              </a:buClr>
            </a:pPr>
            <a:r>
              <a:rPr lang="en-US" b="1" dirty="0"/>
              <a:t>Database Tables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ym typeface="Wingdings" panose="05000000000000000000" pitchFamily="2" charset="2"/>
              </a:rPr>
              <a:t>Java/C#/etc.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ORM?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ORM? (2)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5BFB93-E3A2-4A7E-8CCE-369EC23FEDD4}"/>
              </a:ext>
            </a:extLst>
          </p:cNvPr>
          <p:cNvSpPr/>
          <p:nvPr/>
        </p:nvSpPr>
        <p:spPr>
          <a:xfrm>
            <a:off x="4959808" y="3729010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000" y="2659671"/>
            <a:ext cx="4840497" cy="27054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t="7288" r="5609" b="5068"/>
          <a:stretch/>
        </p:blipFill>
        <p:spPr>
          <a:xfrm>
            <a:off x="1776000" y="2754001"/>
            <a:ext cx="2700001" cy="27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6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/>
          <a:lstStyle/>
          <a:p>
            <a:r>
              <a:rPr lang="en-US" dirty="0"/>
              <a:t>In OOP, data-management tasks act on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that are almost always </a:t>
            </a:r>
            <a:r>
              <a:rPr lang="en-US" b="1" dirty="0">
                <a:solidFill>
                  <a:schemeClr val="bg1"/>
                </a:solidFill>
              </a:rPr>
              <a:t>non-scalar</a:t>
            </a:r>
            <a:r>
              <a:rPr lang="en-US" dirty="0"/>
              <a:t> values</a:t>
            </a:r>
            <a:endParaRPr lang="bg-BG" dirty="0"/>
          </a:p>
          <a:p>
            <a:r>
              <a:rPr lang="en-US" dirty="0"/>
              <a:t>Many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can only store and manipulate </a:t>
            </a:r>
            <a:r>
              <a:rPr lang="en-US" b="1" dirty="0">
                <a:solidFill>
                  <a:schemeClr val="bg1"/>
                </a:solidFill>
              </a:rPr>
              <a:t>scalar</a:t>
            </a:r>
            <a:r>
              <a:rPr lang="en-US" dirty="0"/>
              <a:t> values, organized within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endParaRPr lang="en-US" dirty="0"/>
          </a:p>
          <a:p>
            <a:r>
              <a:rPr lang="en-US" dirty="0"/>
              <a:t>We must </a:t>
            </a:r>
            <a:r>
              <a:rPr lang="en-US" b="1" dirty="0">
                <a:solidFill>
                  <a:schemeClr val="bg1"/>
                </a:solidFill>
              </a:rPr>
              <a:t>manually</a:t>
            </a:r>
            <a:r>
              <a:rPr lang="en-US" dirty="0"/>
              <a:t> convert values into groups of simpler values to store in DB and convert them back when </a:t>
            </a:r>
            <a:r>
              <a:rPr lang="en-GB" dirty="0"/>
              <a:t>we retrieve data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ORM?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 main difference, between JDBC and ORM, is </a:t>
            </a:r>
            <a:r>
              <a:rPr lang="en-GB" b="1" dirty="0">
                <a:solidFill>
                  <a:schemeClr val="bg1"/>
                </a:solidFill>
              </a:rPr>
              <a:t>complexity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JDBC/SQL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If the application is simple as to present data directly from the database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If the application is domain driven and the relations among objects is complex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JDBC and ORM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46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40720" y="1558534"/>
            <a:ext cx="4500000" cy="75433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Presentation Layer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40720" y="3214487"/>
            <a:ext cx="4500000" cy="75433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Service Layer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1000" y="4869000"/>
            <a:ext cx="4500000" cy="75433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Persistence Layer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51000" y="5623332"/>
            <a:ext cx="4500000" cy="529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ORM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6" name="Flowchart: Magnetic Disk 15"/>
          <p:cNvSpPr/>
          <p:nvPr/>
        </p:nvSpPr>
        <p:spPr bwMode="auto">
          <a:xfrm>
            <a:off x="8029986" y="3750185"/>
            <a:ext cx="1890000" cy="2743408"/>
          </a:xfrm>
          <a:prstGeom prst="flowChartMagneticDisk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2620720" y="2470456"/>
            <a:ext cx="540000" cy="58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2631000" y="4199334"/>
            <a:ext cx="540000" cy="58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6131069" y="5139926"/>
            <a:ext cx="900788" cy="748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316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4561</TotalTime>
  <Words>1049</Words>
  <Application>Microsoft Office PowerPoint</Application>
  <PresentationFormat>Widescreen</PresentationFormat>
  <Paragraphs>206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ORM Fundamentals</vt:lpstr>
      <vt:lpstr>Table of Contents</vt:lpstr>
      <vt:lpstr>Questions</vt:lpstr>
      <vt:lpstr>ORM Introduction</vt:lpstr>
      <vt:lpstr>What is ORM? </vt:lpstr>
      <vt:lpstr>What is ORM? (2)</vt:lpstr>
      <vt:lpstr>Why do we need ORM?</vt:lpstr>
      <vt:lpstr>JDBC and ORM</vt:lpstr>
      <vt:lpstr>Application Architecture</vt:lpstr>
      <vt:lpstr>ORM Frameworks: Features</vt:lpstr>
      <vt:lpstr>Perform data operations with ORM (1)</vt:lpstr>
      <vt:lpstr>Perform data operations with ORM(2)</vt:lpstr>
      <vt:lpstr>Code First Model</vt:lpstr>
      <vt:lpstr>POJO + XML</vt:lpstr>
      <vt:lpstr>POJO Mapped to DB Tables</vt:lpstr>
      <vt:lpstr>ORM Advantages</vt:lpstr>
      <vt:lpstr>ORM Advantages (1)</vt:lpstr>
      <vt:lpstr>ORM Advantages (2)</vt:lpstr>
      <vt:lpstr>ORM Disadvantages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Entity Framework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163</cp:revision>
  <dcterms:created xsi:type="dcterms:W3CDTF">2018-05-23T13:08:44Z</dcterms:created>
  <dcterms:modified xsi:type="dcterms:W3CDTF">2022-02-18T08:28:07Z</dcterms:modified>
  <cp:category>programming;computer programming;software development;databases</cp:category>
</cp:coreProperties>
</file>