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10" r:id="rId50"/>
    <p:sldId id="318" r:id="rId51"/>
    <p:sldId id="329" r:id="rId52"/>
    <p:sldId id="312" r:id="rId53"/>
    <p:sldId id="31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44FCAF0-D88E-42A2-A1CF-06D7637B371E}">
          <p14:sldIdLst>
            <p14:sldId id="256"/>
            <p14:sldId id="257"/>
            <p14:sldId id="258"/>
          </p14:sldIdLst>
        </p14:section>
        <p14:section name="Maven" id="{DE78906B-B06C-4DAA-B051-EABEEC1ED43E}">
          <p14:sldIdLst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Hibernate Framework" id="{DD523300-40B1-4418-AE18-F41AAD81314C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Java Persistence API" id="{B68586E8-4C99-42A3-BC0B-2B3563AD6474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0"/>
            <p14:sldId id="318"/>
            <p14:sldId id="329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vdar Mitkov" initials="CM" lastIdx="1" clrIdx="0">
    <p:extLst>
      <p:ext uri="{19B8F6BF-5375-455C-9EA6-DF929625EA0E}">
        <p15:presenceInfo xmlns:p15="http://schemas.microsoft.com/office/powerpoint/2012/main" userId="S::chavdar.mitkov@softuni.bg::94fb789c-14ce-453c-a3e5-658244118f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6894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612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6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214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>
                <a:effectLst/>
              </a:rPr>
              <a:t>&lt;?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version='1.0' encoding='utf-8'</a:t>
            </a:r>
            <a:r>
              <a:rPr lang="en-GB" i="1" dirty="0">
                <a:effectLst/>
              </a:rPr>
              <a:t>?&gt;</a:t>
            </a:r>
            <a:br>
              <a:rPr lang="en-GB" i="1" dirty="0">
                <a:effectLst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&lt;!DOCTYPE hibernate-configuration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PUBLIC "-//Hibernate/Hibernate Configuration DTD//EN"</a:t>
            </a:r>
            <a:b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"http://www.hibernate.org/dtd/hibernate-configuration-3.0.dtd"</a:t>
            </a:r>
            <a: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GB" sz="16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hibernate.dialect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org.hibernate.dialect.MySQL5Dialect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hibernate.connection.driver_class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com.mysql.jdbc.Driver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Connection Settings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name="hibernate.connection.url"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jdbc:mysql</a:t>
            </a:r>
            <a:r>
              <a:rPr lang="en-GB" dirty="0"/>
              <a:t>://localhost:3306/school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hibernate.connection.username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root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</a:t>
            </a:r>
            <a:r>
              <a:rPr lang="en-GB" sz="16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hibernate.connection.password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1234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 name="hbm2ddl.auto"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/>
              <a:t>            create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    </a:t>
            </a: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&lt;!-- List of XML mapping files --&gt;</a:t>
            </a:r>
            <a:b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6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GB" dirty="0">
                <a:effectLst/>
              </a:rPr>
              <a:t>&lt;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 resource="Student.hbm.xml"</a:t>
            </a:r>
            <a:r>
              <a:rPr lang="en-GB" dirty="0">
                <a:effectLst/>
              </a:rPr>
              <a:t>/&gt;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session-factory</a:t>
            </a:r>
            <a:r>
              <a:rPr lang="en-GB" dirty="0">
                <a:effectLst/>
              </a:rPr>
              <a:t>&gt;</a:t>
            </a:r>
            <a:br>
              <a:rPr lang="en-GB" dirty="0"/>
            </a:br>
            <a:r>
              <a:rPr lang="en-GB" dirty="0">
                <a:effectLst/>
              </a:rPr>
              <a:t>&lt;/</a:t>
            </a:r>
            <a:r>
              <a:rPr lang="en-GB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hibernate-configuration</a:t>
            </a:r>
            <a:r>
              <a:rPr lang="en-GB" dirty="0">
                <a:effectLst/>
              </a:rPr>
              <a:t>&gt;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166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161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476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4670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77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39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2.jp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image" Target="../media/image4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www.youtube.com/c/CodeItUpwithIvo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>
          <a:xfrm>
            <a:off x="638778" y="1303142"/>
            <a:ext cx="10962447" cy="8826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234465"/>
                </a:solidFill>
              </a:rPr>
              <a:t>Maven, Hibernate, Configuration, JPA, Annotations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>
          <a:xfrm>
            <a:off x="619114" y="254857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Hibernate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29399" y="4856450"/>
            <a:ext cx="2950749" cy="506796"/>
          </a:xfrm>
        </p:spPr>
        <p:txBody>
          <a:bodyPr/>
          <a:lstStyle/>
          <a:p>
            <a:pPr algn="l"/>
            <a:r>
              <a:rPr lang="en-US" sz="2800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29399" y="5394419"/>
            <a:ext cx="2950749" cy="444793"/>
          </a:xfrm>
        </p:spPr>
        <p:txBody>
          <a:bodyPr/>
          <a:lstStyle/>
          <a:p>
            <a:pPr algn="l"/>
            <a:r>
              <a:rPr lang="en-US" sz="24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647386" y="5915031"/>
            <a:ext cx="2950749" cy="382788"/>
          </a:xfrm>
        </p:spPr>
        <p:txBody>
          <a:bodyPr/>
          <a:lstStyle/>
          <a:p>
            <a:pPr algn="r"/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47386" y="6346254"/>
            <a:ext cx="2950749" cy="363552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00" y="229044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2283580"/>
            <a:ext cx="9906000" cy="375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 &lt;dependencies&gt;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&lt;/dependencies&gt;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677671"/>
            <a:ext cx="9906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839200" y="2061711"/>
            <a:ext cx="23622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839200" y="4266305"/>
            <a:ext cx="2271600" cy="456568"/>
          </a:xfrm>
          <a:prstGeom prst="wedgeRoundRectCallout">
            <a:avLst>
              <a:gd name="adj1" fmla="val -49354"/>
              <a:gd name="adj2" fmla="val 9613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Dependency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40AB2B-7E61-4F94-974B-D4AB5B1CBF34}"/>
              </a:ext>
            </a:extLst>
          </p:cNvPr>
          <p:cNvSpPr txBox="1">
            <a:spLocks/>
          </p:cNvSpPr>
          <p:nvPr/>
        </p:nvSpPr>
        <p:spPr>
          <a:xfrm>
            <a:off x="228600" y="1135246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/>
              <a:t>Dependencies are set with the </a:t>
            </a:r>
            <a:r>
              <a:rPr lang="en-US" sz="3200" b="1" dirty="0">
                <a:solidFill>
                  <a:schemeClr val="bg1"/>
                </a:solidFill>
              </a:rPr>
              <a:t>&lt;dependency&gt; </a:t>
            </a:r>
            <a:r>
              <a:rPr lang="en-US" sz="3200" dirty="0"/>
              <a:t>tag</a:t>
            </a:r>
            <a:r>
              <a:rPr lang="bg-BG" sz="3200" dirty="0"/>
              <a:t>:</a:t>
            </a:r>
            <a:endParaRPr lang="en-US" sz="3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Hibernate Framework</a:t>
            </a:r>
          </a:p>
        </p:txBody>
      </p:sp>
      <p:pic>
        <p:nvPicPr>
          <p:cNvPr id="9" name="Картина 3">
            <a:extLst>
              <a:ext uri="{FF2B5EF4-FFF2-40B4-BE49-F238E27FC236}">
                <a16:creationId xmlns:a16="http://schemas.microsoft.com/office/drawing/2014/main" id="{CDBFA1B8-2FBC-4347-B44A-C7DD11C2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08" y="1371958"/>
            <a:ext cx="2731924" cy="2253837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Mapping Java Classes to Database Tables</a:t>
            </a:r>
          </a:p>
        </p:txBody>
      </p:sp>
    </p:spTree>
    <p:extLst>
      <p:ext uri="{BB962C8B-B14F-4D97-AF65-F5344CB8AC3E}">
        <p14:creationId xmlns:p14="http://schemas.microsoft.com/office/powerpoint/2010/main" val="393259677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Hibernate is a Java ORM framework</a:t>
            </a:r>
            <a:endParaRPr lang="bg-BG" dirty="0"/>
          </a:p>
          <a:p>
            <a:pPr lvl="1"/>
            <a:r>
              <a:rPr lang="en-US" dirty="0"/>
              <a:t>Mapping an object-oriented model to a relational database</a:t>
            </a:r>
          </a:p>
          <a:p>
            <a:pPr lvl="2"/>
            <a:r>
              <a:rPr lang="en-US" sz="3000" dirty="0"/>
              <a:t>It is implemented by the configuration of an </a:t>
            </a:r>
            <a:r>
              <a:rPr lang="en-US" sz="3000" b="1" dirty="0">
                <a:solidFill>
                  <a:schemeClr val="bg1"/>
                </a:solidFill>
              </a:rPr>
              <a:t>XML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file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or by using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Annotations</a:t>
            </a:r>
          </a:p>
          <a:p>
            <a:pPr lvl="1"/>
            <a:r>
              <a:rPr lang="en-US" dirty="0"/>
              <a:t>Maintain the database schema</a:t>
            </a:r>
          </a:p>
        </p:txBody>
      </p:sp>
      <p:pic>
        <p:nvPicPr>
          <p:cNvPr id="5" name="Picture 2" descr="Резултат с изображение за module icon">
            <a:extLst>
              <a:ext uri="{FF2B5EF4-FFF2-40B4-BE49-F238E27FC236}">
                <a16:creationId xmlns:a16="http://schemas.microsoft.com/office/drawing/2014/main" id="{198B6426-3379-4D38-809D-A5570052D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5" y="3936207"/>
            <a:ext cx="3038475" cy="247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6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ORM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500" dirty="0"/>
              <a:t>Different approaches to </a:t>
            </a:r>
            <a:r>
              <a:rPr lang="en-US" sz="3500" b="1" dirty="0">
                <a:solidFill>
                  <a:schemeClr val="bg1"/>
                </a:solidFill>
              </a:rPr>
              <a:t>Java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:</a:t>
            </a:r>
          </a:p>
          <a:p>
            <a:pPr lvl="1"/>
            <a:r>
              <a:rPr lang="en-US" dirty="0"/>
              <a:t>POJO (Plain Old Java Objects) + XML mappings</a:t>
            </a:r>
          </a:p>
          <a:p>
            <a:pPr lvl="2"/>
            <a:r>
              <a:rPr lang="en-US" dirty="0"/>
              <a:t>A bit old-fashioned, but very powerful</a:t>
            </a:r>
          </a:p>
          <a:p>
            <a:pPr lvl="2"/>
            <a:r>
              <a:rPr lang="en-US" dirty="0"/>
              <a:t>Implemented in the "classical" Hibernate</a:t>
            </a:r>
          </a:p>
          <a:p>
            <a:pPr lvl="1"/>
            <a:r>
              <a:rPr lang="en-US" dirty="0"/>
              <a:t>Annotated Java classes (</a:t>
            </a:r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) mapped to DB tables</a:t>
            </a:r>
          </a:p>
          <a:p>
            <a:pPr lvl="2"/>
            <a:r>
              <a:rPr lang="en-US" dirty="0"/>
              <a:t>Based on Java annotations and XML</a:t>
            </a:r>
          </a:p>
          <a:p>
            <a:pPr lvl="2"/>
            <a:r>
              <a:rPr lang="en-US" dirty="0"/>
              <a:t>Easier to implement and maintain</a:t>
            </a:r>
          </a:p>
          <a:p>
            <a:pPr lvl="1"/>
            <a:r>
              <a:rPr lang="en-US" dirty="0"/>
              <a:t>Code generation - tools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(1)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6A7A2-F4C2-4406-8D33-A3857C1845F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1979" y="1116780"/>
            <a:ext cx="11804650" cy="5570537"/>
          </a:xfrm>
        </p:spPr>
        <p:txBody>
          <a:bodyPr>
            <a:normAutofit/>
          </a:bodyPr>
          <a:lstStyle/>
          <a:p>
            <a:r>
              <a:rPr lang="en-US" dirty="0"/>
              <a:t>Pom.xml explain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4232" y="2372988"/>
            <a:ext cx="9635304" cy="39858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609219" lvl="1" indent="0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2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sz="1800" noProof="1"/>
              <a:t>…</a:t>
            </a:r>
          </a:p>
          <a:p>
            <a:pPr lvl="1"/>
            <a:r>
              <a:rPr lang="en-US" sz="1800" noProof="1"/>
              <a:t> &lt;</a:t>
            </a:r>
            <a:r>
              <a:rPr lang="en-US" sz="1800" noProof="1">
                <a:solidFill>
                  <a:schemeClr val="bg1"/>
                </a:solidFill>
              </a:rPr>
              <a:t>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&lt;groupId&gt;org.hibernate&lt;/groupId&gt;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hibernate-core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    &lt;version&gt;5.4.30.Final&lt;/version&gt;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&lt;</a:t>
            </a:r>
            <a:r>
              <a:rPr lang="en-US" sz="1800" noProof="1">
                <a:solidFill>
                  <a:schemeClr val="bg1"/>
                </a:solidFill>
              </a:rPr>
              <a:t>dependency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            &lt;groupId&gt;mysql&lt;/groupId&gt;</a:t>
            </a:r>
          </a:p>
          <a:p>
            <a:pPr lvl="1"/>
            <a:r>
              <a:rPr lang="en-US" sz="1800" noProof="1"/>
              <a:t>            &lt;artifactId&gt;</a:t>
            </a:r>
            <a:r>
              <a:rPr lang="en-US" sz="1800" noProof="1">
                <a:solidFill>
                  <a:schemeClr val="bg1"/>
                </a:solidFill>
              </a:rPr>
              <a:t>mysql-connector-java</a:t>
            </a:r>
            <a:r>
              <a:rPr lang="en-US" sz="1800" noProof="1"/>
              <a:t>&lt;/artifactId&gt;</a:t>
            </a:r>
          </a:p>
          <a:p>
            <a:pPr lvl="1"/>
            <a:r>
              <a:rPr lang="en-US" sz="1800" noProof="1"/>
              <a:t>	   &lt;</a:t>
            </a:r>
            <a:r>
              <a:rPr lang="en-US" sz="1800" noProof="1">
                <a:solidFill>
                  <a:schemeClr val="bg1"/>
                </a:solidFill>
              </a:rPr>
              <a:t>/dependency</a:t>
            </a:r>
            <a:r>
              <a:rPr lang="en-US" sz="1800" noProof="1"/>
              <a:t>&gt;    </a:t>
            </a:r>
          </a:p>
          <a:p>
            <a:pPr lvl="1"/>
            <a:r>
              <a:rPr lang="en-US" sz="1800" noProof="1"/>
              <a:t>&lt;</a:t>
            </a:r>
            <a:r>
              <a:rPr lang="en-US" sz="1800" noProof="1">
                <a:solidFill>
                  <a:schemeClr val="bg1"/>
                </a:solidFill>
              </a:rPr>
              <a:t>/dependencies</a:t>
            </a:r>
            <a:r>
              <a:rPr lang="en-US" sz="1800" noProof="1"/>
              <a:t>&gt;</a:t>
            </a:r>
          </a:p>
          <a:p>
            <a:pPr lvl="1"/>
            <a:r>
              <a:rPr lang="en-US" sz="1800" noProof="1"/>
              <a:t>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4232" y="1767080"/>
            <a:ext cx="9635304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algn="ctr" defTabSz="1218438" latinLnBrk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1">
                <a:latin typeface="Consolas" panose="020B0609020204030204" pitchFamily="49" charset="0"/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49521" y="3657600"/>
            <a:ext cx="18288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Hibernate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354121" y="5329213"/>
            <a:ext cx="2590800" cy="440242"/>
          </a:xfrm>
          <a:prstGeom prst="wedgeRoundRectCallout">
            <a:avLst>
              <a:gd name="adj1" fmla="val -57310"/>
              <a:gd name="adj2" fmla="val -4520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connector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7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Configuration (2) 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6204" y="1744236"/>
            <a:ext cx="1007279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&lt;!DOCTYPE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hibernate-configuration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PUBLIC "-//Hibernate/Hibernate Configuration DTD//EN"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"http://www.hibernate.org/dtd/hibernate-configuration-3.0.dtd"&gt;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&lt;session-factory&gt;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name="hibernate.dialect"&gt;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org.hibernate.dialect.MySQL8Dialect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name="hibernate.connection.driver_class"&gt;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com.mysql.cj.jdbc.Driver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76204" y="1229497"/>
            <a:ext cx="100727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00900" y="1990328"/>
            <a:ext cx="2057400" cy="440242"/>
          </a:xfrm>
          <a:prstGeom prst="wedgeRoundRectCallout">
            <a:avLst>
              <a:gd name="adj1" fmla="val -63400"/>
              <a:gd name="adj2" fmla="val 134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679600" y="4953000"/>
            <a:ext cx="1752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Dialect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086000" y="5994000"/>
            <a:ext cx="1509506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09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(3)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1886339"/>
            <a:ext cx="10287000" cy="45466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&lt;!-- Connection Settings --&gt;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name="hibernate.connection.url"&gt;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jdbc:mysql://localhost:3306/school?createDatabaseIfNotExist=true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name="hibernate.connection.username"&gt;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root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name="hibernate.connection.password"&gt;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&lt;property name="hbm2ddl.auto"&gt;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&lt;/property&gt;</a:t>
            </a:r>
            <a:endParaRPr lang="en-US" sz="22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1371600"/>
            <a:ext cx="10287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144000" y="2977130"/>
            <a:ext cx="2514600" cy="370803"/>
          </a:xfrm>
          <a:prstGeom prst="wedgeRoundRectCallout">
            <a:avLst>
              <a:gd name="adj1" fmla="val -54173"/>
              <a:gd name="adj2" fmla="val -5010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string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61008" y="3617200"/>
            <a:ext cx="915988" cy="440242"/>
          </a:xfrm>
          <a:prstGeom prst="wedgeRoundRectCallout">
            <a:avLst>
              <a:gd name="adj1" fmla="val -84068"/>
              <a:gd name="adj2" fmla="val -91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36414" y="4694869"/>
            <a:ext cx="840582" cy="440242"/>
          </a:xfrm>
          <a:prstGeom prst="wedgeRoundRectCallout">
            <a:avLst>
              <a:gd name="adj1" fmla="val -86126"/>
              <a:gd name="adj2" fmla="val -329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36414" y="5770117"/>
            <a:ext cx="2133600" cy="440242"/>
          </a:xfrm>
          <a:prstGeom prst="wedgeRoundRectCallout">
            <a:avLst>
              <a:gd name="adj1" fmla="val -61119"/>
              <a:gd name="adj2" fmla="val -3194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 strategy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5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Configuration (4)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47804" y="2207380"/>
            <a:ext cx="7329596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noProof="1">
                <a:effectLst/>
              </a:rPr>
              <a:t>…</a:t>
            </a:r>
          </a:p>
          <a:p>
            <a:pPr lvl="1"/>
            <a:r>
              <a:rPr lang="en-US" noProof="1">
                <a:effectLst/>
              </a:rPr>
              <a:t>        &lt;!-- List of XML mapping files --&gt;</a:t>
            </a:r>
          </a:p>
          <a:p>
            <a:pPr lvl="1"/>
            <a:r>
              <a:rPr lang="en-US" noProof="1">
                <a:effectLst/>
              </a:rPr>
              <a:t>        &lt;mapping resource="</a:t>
            </a:r>
            <a:r>
              <a:rPr lang="en-US" noProof="1">
                <a:solidFill>
                  <a:schemeClr val="bg1"/>
                </a:solidFill>
                <a:effectLst/>
              </a:rPr>
              <a:t>student.hbm.xml</a:t>
            </a:r>
            <a:r>
              <a:rPr lang="en-US" noProof="1">
                <a:effectLst/>
              </a:rPr>
              <a:t>"/&gt;</a:t>
            </a:r>
          </a:p>
          <a:p>
            <a:pPr lvl="1"/>
            <a:r>
              <a:rPr lang="en-US" noProof="1">
                <a:effectLst/>
              </a:rPr>
              <a:t>    &lt;/session-factory&gt;</a:t>
            </a:r>
          </a:p>
          <a:p>
            <a:pPr lvl="1"/>
            <a:r>
              <a:rPr lang="en-US" noProof="1">
                <a:effectLst/>
              </a:rPr>
              <a:t>&lt;/hibernate-configuration&gt;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47804" y="1692641"/>
            <a:ext cx="73295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hibernate.cfg.xml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572500" y="3505200"/>
            <a:ext cx="2209800" cy="440242"/>
          </a:xfrm>
          <a:prstGeom prst="wedgeRoundRectCallout">
            <a:avLst>
              <a:gd name="adj1" fmla="val -39717"/>
              <a:gd name="adj2" fmla="val -9163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POJO</a:t>
            </a:r>
            <a:r>
              <a:rPr lang="en-US" dirty="0"/>
              <a:t> (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/>
              <a:t>lain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ld </a:t>
            </a:r>
            <a:r>
              <a:rPr lang="en-US" dirty="0">
                <a:solidFill>
                  <a:schemeClr val="bg1"/>
                </a:solidFill>
              </a:rPr>
              <a:t>J</a:t>
            </a:r>
            <a:r>
              <a:rPr lang="en-US" dirty="0"/>
              <a:t>ava </a:t>
            </a:r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/>
              <a:t>bjects) + XML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Implementation Example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195902" y="2209800"/>
            <a:ext cx="7529400" cy="42474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public class </a:t>
            </a:r>
            <a:r>
              <a:rPr lang="en-US" dirty="0">
                <a:solidFill>
                  <a:schemeClr val="bg1"/>
                </a:solidFill>
              </a:rPr>
              <a:t>Student</a:t>
            </a:r>
            <a:r>
              <a:rPr lang="en-US" dirty="0"/>
              <a:t> {</a:t>
            </a:r>
          </a:p>
          <a:p>
            <a:r>
              <a:rPr lang="en-US" dirty="0"/>
              <a:t>  private long id;</a:t>
            </a:r>
          </a:p>
          <a:p>
            <a:r>
              <a:rPr lang="en-US" dirty="0"/>
              <a:t>  private String name;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Student() {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// Getters and setters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7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45332"/>
            <a:ext cx="9715594" cy="882654"/>
          </a:xfrm>
        </p:spPr>
        <p:txBody>
          <a:bodyPr/>
          <a:lstStyle/>
          <a:p>
            <a:r>
              <a:rPr lang="en-US" dirty="0"/>
              <a:t>Hibernate Mapping 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90600" y="1921698"/>
            <a:ext cx="10352262" cy="38695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effectLst/>
              </a:rPr>
              <a:t>&lt;?xml version="1.0" encoding="utf-8"?&gt;</a:t>
            </a:r>
          </a:p>
          <a:p>
            <a:pPr lvl="1"/>
            <a:r>
              <a:rPr lang="en-US" noProof="1">
                <a:effectLst/>
              </a:rPr>
              <a:t>&lt;!DOCTYPE </a:t>
            </a:r>
            <a:r>
              <a:rPr lang="en-US" noProof="1">
                <a:solidFill>
                  <a:schemeClr val="bg1"/>
                </a:solidFill>
                <a:effectLst/>
              </a:rPr>
              <a:t>hibernate-mapping</a:t>
            </a:r>
            <a:r>
              <a:rPr lang="en-US" noProof="1">
                <a:effectLst/>
              </a:rPr>
              <a:t> PUBLIC</a:t>
            </a:r>
          </a:p>
          <a:p>
            <a:pPr lvl="1"/>
            <a:r>
              <a:rPr lang="en-US" noProof="1">
                <a:effectLst/>
              </a:rPr>
              <a:t>        "-//Hibernate/Hibernate Mapping DTD//EN"</a:t>
            </a:r>
          </a:p>
          <a:p>
            <a:pPr lvl="1"/>
            <a:r>
              <a:rPr lang="en-US" noProof="1">
                <a:effectLst/>
              </a:rPr>
              <a:t>        "http://www.hibernate.org/dtd/hibernate-mapping-3.0.dtd"&gt;</a:t>
            </a:r>
          </a:p>
          <a:p>
            <a:pPr lvl="1"/>
            <a:endParaRPr lang="en-US" noProof="1">
              <a:effectLst/>
            </a:endParaRPr>
          </a:p>
          <a:p>
            <a:pPr lvl="1"/>
            <a:r>
              <a:rPr lang="en-US" noProof="1">
                <a:effectLst/>
              </a:rPr>
              <a:t>&lt;hibernate-mapping&gt;</a:t>
            </a:r>
          </a:p>
          <a:p>
            <a:pPr lvl="1"/>
            <a:r>
              <a:rPr lang="en-US" noProof="1">
                <a:effectLst/>
              </a:rPr>
              <a:t>    &lt;class name="</a:t>
            </a:r>
            <a:r>
              <a:rPr lang="en-US" noProof="1">
                <a:solidFill>
                  <a:schemeClr val="bg1"/>
                </a:solidFill>
                <a:effectLst/>
              </a:rPr>
              <a:t>entities.Student</a:t>
            </a:r>
            <a:r>
              <a:rPr lang="en-US" noProof="1">
                <a:effectLst/>
              </a:rPr>
              <a:t>" table="</a:t>
            </a:r>
            <a:r>
              <a:rPr lang="en-US" noProof="1">
                <a:solidFill>
                  <a:schemeClr val="bg1"/>
                </a:solidFill>
                <a:effectLst/>
              </a:rPr>
              <a:t>students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&lt;id name="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 column="</a:t>
            </a:r>
            <a:r>
              <a:rPr lang="en-US" noProof="1">
                <a:solidFill>
                  <a:schemeClr val="bg1"/>
                </a:solidFill>
                <a:effectLst/>
              </a:rPr>
              <a:t>id</a:t>
            </a:r>
            <a:r>
              <a:rPr lang="en-US" noProof="1">
                <a:effectLst/>
              </a:rPr>
              <a:t>"&gt;</a:t>
            </a:r>
          </a:p>
          <a:p>
            <a:pPr lvl="1"/>
            <a:r>
              <a:rPr lang="en-US" noProof="1">
                <a:effectLst/>
              </a:rPr>
              <a:t>            &lt;generator class="identity" /&gt;</a:t>
            </a:r>
          </a:p>
          <a:p>
            <a:pPr lvl="1"/>
            <a:r>
              <a:rPr lang="en-US" noProof="1">
                <a:effectLst/>
              </a:rPr>
              <a:t>        &lt;/id&gt;</a:t>
            </a:r>
          </a:p>
          <a:p>
            <a:pPr lvl="1"/>
            <a:r>
              <a:rPr lang="en-US" noProof="1">
                <a:effectLst/>
              </a:rPr>
              <a:t> 	…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90600" y="1412214"/>
            <a:ext cx="1035226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2800" y="2174465"/>
            <a:ext cx="2133600" cy="440242"/>
          </a:xfrm>
          <a:prstGeom prst="wedgeRoundRectCallout">
            <a:avLst>
              <a:gd name="adj1" fmla="val -68795"/>
              <a:gd name="adj2" fmla="val 4003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file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3461408"/>
            <a:ext cx="2054132" cy="440242"/>
          </a:xfrm>
          <a:prstGeom prst="wedgeRoundRectCallout">
            <a:avLst>
              <a:gd name="adj1" fmla="val -38225"/>
              <a:gd name="adj2" fmla="val 697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mapping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693619" y="4402440"/>
            <a:ext cx="2151268" cy="440242"/>
          </a:xfrm>
          <a:prstGeom prst="wedgeRoundRectCallout">
            <a:avLst>
              <a:gd name="adj1" fmla="val -62964"/>
              <a:gd name="adj2" fmla="val -2502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63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400" dirty="0"/>
              <a:t>Maven.</a:t>
            </a:r>
          </a:p>
          <a:p>
            <a:r>
              <a:rPr lang="en-US" sz="3400" dirty="0"/>
              <a:t>Hibernate Framework.</a:t>
            </a:r>
          </a:p>
          <a:p>
            <a:r>
              <a:rPr lang="en-US" sz="3400" dirty="0"/>
              <a:t>Java Persistence API.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81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Mapping 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3402" y="3313739"/>
            <a:ext cx="11125196" cy="1499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	&lt;property name="</a:t>
            </a:r>
            <a:r>
              <a:rPr lang="en-US" noProof="1">
                <a:solidFill>
                  <a:schemeClr val="bg1"/>
                </a:solidFill>
              </a:rPr>
              <a:t>name</a:t>
            </a:r>
            <a:r>
              <a:rPr lang="en-US" noProof="1"/>
              <a:t>" column="</a:t>
            </a:r>
            <a:r>
              <a:rPr lang="en-US" noProof="1">
                <a:solidFill>
                  <a:schemeClr val="bg1"/>
                </a:solidFill>
              </a:rPr>
              <a:t>first_name</a:t>
            </a:r>
            <a:r>
              <a:rPr lang="en-US" noProof="1"/>
              <a:t>" /&gt;</a:t>
            </a:r>
          </a:p>
          <a:p>
            <a:pPr lvl="1"/>
            <a:r>
              <a:rPr lang="en-US" noProof="1"/>
              <a:t>    &lt;/class&gt;</a:t>
            </a:r>
          </a:p>
          <a:p>
            <a:pPr lvl="1"/>
            <a:r>
              <a:rPr lang="en-US" noProof="1"/>
              <a:t>&lt;/hibernate-mapping&gt;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3402" y="2799000"/>
            <a:ext cx="111251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student.hbm.xml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24798" y="3093618"/>
            <a:ext cx="2108266" cy="440242"/>
          </a:xfrm>
          <a:prstGeom prst="wedgeRoundRectCallout">
            <a:avLst>
              <a:gd name="adj1" fmla="val -41873"/>
              <a:gd name="adj2" fmla="val 7376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mapping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071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Sessions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1737886"/>
            <a:ext cx="87630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class Main {</a:t>
            </a:r>
          </a:p>
          <a:p>
            <a:pPr lvl="1"/>
            <a:r>
              <a:rPr lang="en-US" noProof="1"/>
              <a:t>    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Configuration</a:t>
            </a:r>
            <a:r>
              <a:rPr lang="en-US" noProof="1"/>
              <a:t> cfg = new Configuration();</a:t>
            </a:r>
          </a:p>
          <a:p>
            <a:pPr lvl="1"/>
            <a:r>
              <a:rPr lang="en-US" noProof="1"/>
              <a:t>        cfg.configure();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SessionFactory</a:t>
            </a:r>
            <a:r>
              <a:rPr lang="en-US" noProof="1"/>
              <a:t> sessionFactory =</a:t>
            </a:r>
          </a:p>
          <a:p>
            <a:pPr lvl="1"/>
            <a:r>
              <a:rPr lang="en-US" noProof="1"/>
              <a:t>                cfg.buildSessionFactory();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Session</a:t>
            </a:r>
            <a:r>
              <a:rPr lang="en-US" noProof="1"/>
              <a:t> session = sessionFactory.openSession();</a:t>
            </a:r>
          </a:p>
          <a:p>
            <a:pPr lvl="1"/>
            <a:r>
              <a:rPr lang="en-US" noProof="1"/>
              <a:t>        session.beginTransaction();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// Your Code Here</a:t>
            </a:r>
          </a:p>
          <a:p>
            <a:pPr lvl="1"/>
            <a:r>
              <a:rPr lang="en-US" noProof="1"/>
              <a:t>        session.getTransaction().commit();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95984" y="1223147"/>
            <a:ext cx="8763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5501193"/>
            <a:ext cx="2792058" cy="417067"/>
          </a:xfrm>
          <a:prstGeom prst="wedgeRoundRectCallout">
            <a:avLst>
              <a:gd name="adj1" fmla="val -54044"/>
              <a:gd name="adj2" fmla="val -4825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commit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87426" y="2858590"/>
            <a:ext cx="2369316" cy="440242"/>
          </a:xfrm>
          <a:prstGeom prst="wedgeRoundRectCallout">
            <a:avLst>
              <a:gd name="adj1" fmla="val -41487"/>
              <a:gd name="adj2" fmla="val -690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Registry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463866" y="4284158"/>
            <a:ext cx="1256337" cy="440242"/>
          </a:xfrm>
          <a:prstGeom prst="wedgeRoundRectCallout">
            <a:avLst>
              <a:gd name="adj1" fmla="val -39698"/>
              <a:gd name="adj2" fmla="val -81034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8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Save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62200" y="1887944"/>
            <a:ext cx="7467600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 algn="l"/>
            <a:r>
              <a:rPr lang="en-US" noProof="1"/>
              <a:t>public static void main(String[] args) {</a:t>
            </a:r>
          </a:p>
          <a:p>
            <a:pPr lvl="1" algn="l"/>
            <a:r>
              <a:rPr lang="en-US" noProof="1"/>
              <a:t>	//…</a:t>
            </a:r>
          </a:p>
          <a:p>
            <a:pPr lvl="1" algn="l"/>
            <a:r>
              <a:rPr lang="en-US" noProof="1"/>
              <a:t>     session.beginTransaction();</a:t>
            </a:r>
          </a:p>
          <a:p>
            <a:pPr lvl="1" algn="l"/>
            <a:r>
              <a:rPr lang="en-US" noProof="1"/>
              <a:t>	</a:t>
            </a:r>
          </a:p>
          <a:p>
            <a:pPr lvl="1" algn="l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example = new Student();</a:t>
            </a:r>
          </a:p>
          <a:p>
            <a:pPr lvl="1" algn="l"/>
            <a:r>
              <a:rPr lang="en-US" noProof="1"/>
              <a:t>	session.</a:t>
            </a:r>
            <a:r>
              <a:rPr lang="en-US" noProof="1">
                <a:solidFill>
                  <a:schemeClr val="bg1"/>
                </a:solidFill>
              </a:rPr>
              <a:t>save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example</a:t>
            </a:r>
            <a:r>
              <a:rPr lang="en-US" noProof="1"/>
              <a:t>);</a:t>
            </a:r>
          </a:p>
          <a:p>
            <a:pPr lvl="1" algn="l"/>
            <a:endParaRPr lang="en-US" noProof="1"/>
          </a:p>
          <a:p>
            <a:pPr lvl="1" algn="l"/>
            <a:r>
              <a:rPr lang="en-US" noProof="1"/>
              <a:t>      	session.getTransaction().commit();</a:t>
            </a:r>
          </a:p>
          <a:p>
            <a:pPr lvl="1" algn="l"/>
            <a:r>
              <a:rPr lang="en-US" noProof="1"/>
              <a:t>      	session.close();</a:t>
            </a:r>
          </a:p>
          <a:p>
            <a:pPr lvl="1" algn="l"/>
            <a:r>
              <a:rPr lang="en-US" noProof="1"/>
              <a:t>    }</a:t>
            </a:r>
            <a:br>
              <a:rPr lang="en-US" noProof="1"/>
            </a:br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362200" y="1373205"/>
            <a:ext cx="74676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43800" y="3956516"/>
            <a:ext cx="1905000" cy="440242"/>
          </a:xfrm>
          <a:prstGeom prst="wedgeRoundRectCallout">
            <a:avLst>
              <a:gd name="adj1" fmla="val -63253"/>
              <a:gd name="adj2" fmla="val -3433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object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5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Get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6798" y="2180130"/>
            <a:ext cx="11049000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	…</a:t>
            </a:r>
          </a:p>
          <a:p>
            <a:pPr lvl="1"/>
            <a:r>
              <a:rPr lang="en-US" noProof="1"/>
              <a:t>        </a:t>
            </a:r>
          </a:p>
          <a:p>
            <a:pPr lvl="1"/>
            <a:r>
              <a:rPr lang="en-US" noProof="1"/>
              <a:t>	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session.</a:t>
            </a:r>
            <a:r>
              <a:rPr lang="en-US" noProof="1">
                <a:solidFill>
                  <a:schemeClr val="bg1"/>
                </a:solidFill>
              </a:rPr>
              <a:t>get</a:t>
            </a:r>
            <a:r>
              <a:rPr lang="en-US" noProof="1"/>
              <a:t>(Student.class, </a:t>
            </a:r>
            <a:r>
              <a:rPr lang="en-US" noProof="1">
                <a:solidFill>
                  <a:schemeClr val="bg1"/>
                </a:solidFill>
              </a:rPr>
              <a:t>1L</a:t>
            </a:r>
            <a:r>
              <a:rPr lang="en-US" noProof="1"/>
              <a:t>);</a:t>
            </a:r>
          </a:p>
          <a:p>
            <a:pPr lvl="1"/>
            <a:r>
              <a:rPr lang="en-US" noProof="1"/>
              <a:t> </a:t>
            </a:r>
          </a:p>
          <a:p>
            <a:pPr lvl="1"/>
            <a:r>
              <a:rPr lang="en-US" noProof="1"/>
              <a:t>        session.close();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16798" y="1665391"/>
            <a:ext cx="110490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51000" y="3969000"/>
            <a:ext cx="1828800" cy="440242"/>
          </a:xfrm>
          <a:prstGeom prst="wedgeRoundRectCallout">
            <a:avLst>
              <a:gd name="adj1" fmla="val -36914"/>
              <a:gd name="adj2" fmla="val -783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Query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40698" y="1718213"/>
            <a:ext cx="92964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200" noProof="1"/>
              <a:t>public static void main(String[] args) {</a:t>
            </a:r>
          </a:p>
          <a:p>
            <a:pPr lvl="1"/>
            <a:r>
              <a:rPr lang="en-US" sz="2200" noProof="1"/>
              <a:t>	// …</a:t>
            </a:r>
          </a:p>
          <a:p>
            <a:pPr lvl="1"/>
            <a:r>
              <a:rPr lang="en-US" sz="2200" noProof="1"/>
              <a:t>        session.beginTransaction();</a:t>
            </a:r>
          </a:p>
          <a:p>
            <a:pPr lvl="1"/>
            <a:endParaRPr lang="en-US" sz="2200" noProof="1"/>
          </a:p>
          <a:p>
            <a:pPr lvl="1"/>
            <a:r>
              <a:rPr lang="en-US" sz="2200" noProof="1"/>
              <a:t>	List&lt;Student&gt; studentList = </a:t>
            </a:r>
          </a:p>
          <a:p>
            <a:pPr lvl="1"/>
            <a:r>
              <a:rPr lang="en-US" sz="2200" noProof="1"/>
              <a:t>	session.</a:t>
            </a:r>
            <a:r>
              <a:rPr lang="en-US" sz="2200" noProof="1">
                <a:solidFill>
                  <a:schemeClr val="bg1"/>
                </a:solidFill>
              </a:rPr>
              <a:t>createQuery</a:t>
            </a:r>
            <a:r>
              <a:rPr lang="en-US" sz="2200" noProof="1"/>
              <a:t>("FROM </a:t>
            </a:r>
            <a:r>
              <a:rPr lang="en-US" sz="2200" noProof="1">
                <a:solidFill>
                  <a:schemeClr val="bg1"/>
                </a:solidFill>
              </a:rPr>
              <a:t>Student</a:t>
            </a:r>
            <a:r>
              <a:rPr lang="en-US" sz="2200" noProof="1"/>
              <a:t> " ,							 Student.class).list();</a:t>
            </a:r>
          </a:p>
          <a:p>
            <a:pPr lvl="1"/>
            <a:r>
              <a:rPr lang="en-US" sz="2200" noProof="1"/>
              <a:t>        for (Student student : studentList) {</a:t>
            </a:r>
          </a:p>
          <a:p>
            <a:pPr lvl="1"/>
            <a:r>
              <a:rPr lang="en-US" sz="2200" noProof="1"/>
              <a:t>            System.out.println(student.getId());</a:t>
            </a:r>
          </a:p>
          <a:p>
            <a:pPr lvl="1"/>
            <a:r>
              <a:rPr lang="en-US" sz="2200" noProof="1"/>
              <a:t>        }</a:t>
            </a:r>
          </a:p>
          <a:p>
            <a:pPr lvl="1"/>
            <a:r>
              <a:rPr lang="en-US" sz="2200" noProof="1"/>
              <a:t>        session.getTransaction().commit();</a:t>
            </a:r>
          </a:p>
          <a:p>
            <a:pPr lvl="1"/>
            <a:r>
              <a:rPr lang="en-US" sz="2200" noProof="1"/>
              <a:t>        session.close();</a:t>
            </a:r>
          </a:p>
          <a:p>
            <a:pPr lvl="1"/>
            <a:r>
              <a:rPr lang="en-US" sz="2200" noProof="1"/>
              <a:t>    }</a:t>
            </a:r>
          </a:p>
          <a:p>
            <a:pPr lvl="1"/>
            <a:r>
              <a:rPr lang="en-US" sz="2200" noProof="1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340698" y="1203474"/>
            <a:ext cx="929640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61866" y="3208879"/>
            <a:ext cx="2590800" cy="440242"/>
          </a:xfrm>
          <a:prstGeom prst="wedgeRoundRectCallout">
            <a:avLst>
              <a:gd name="adj1" fmla="val -26270"/>
              <a:gd name="adj2" fmla="val 7468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list of objects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85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Querying Language – HQL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81952" y="1784015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"FROM Student"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81952" y="1243860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881952" y="3639266"/>
            <a:ext cx="7238996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WHERE name = 'John'"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81952" y="3086284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WHERE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895604" y="5393620"/>
            <a:ext cx="7238996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800" b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"FROM Student AS s </a:t>
            </a:r>
          </a:p>
          <a:p>
            <a:pPr lvl="1"/>
            <a:r>
              <a:rPr lang="en-US" noProof="1"/>
              <a:t>JOIN s.major AS major"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95604" y="4844453"/>
            <a:ext cx="723899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SELECT + JOIN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0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Hibernate Retrieve Data by Criteria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0" y="1651645"/>
            <a:ext cx="10148996" cy="5069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public static void main(String[] args)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//…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session.beginTransaction();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CriteriaBuilder</a:t>
            </a:r>
            <a:r>
              <a:rPr lang="en-US" sz="2000" noProof="1">
                <a:solidFill>
                  <a:srgbClr val="234465"/>
                </a:solidFill>
              </a:rPr>
              <a:t> builder = session.getCriteriaBuilder();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CriteriaQuery</a:t>
            </a:r>
            <a:r>
              <a:rPr lang="en-US" sz="2000" noProof="1">
                <a:solidFill>
                  <a:srgbClr val="234465"/>
                </a:solidFill>
              </a:rPr>
              <a:t> criteria = builder.</a:t>
            </a:r>
            <a:r>
              <a:rPr lang="en-US" sz="2000" noProof="1">
                <a:solidFill>
                  <a:schemeClr val="bg1"/>
                </a:solidFill>
              </a:rPr>
              <a:t>createQuery()</a:t>
            </a:r>
            <a:r>
              <a:rPr lang="en-US" sz="2000" noProof="1">
                <a:solidFill>
                  <a:schemeClr val="tx1"/>
                </a:solidFill>
              </a:rPr>
              <a:t>;</a:t>
            </a:r>
          </a:p>
          <a:p>
            <a:pPr lvl="1">
              <a:defRPr/>
            </a:pPr>
            <a:r>
              <a:rPr lang="en-US" sz="2000" noProof="1">
                <a:solidFill>
                  <a:schemeClr val="tx1"/>
                </a:solidFill>
              </a:rPr>
              <a:t>	</a:t>
            </a:r>
            <a:r>
              <a:rPr lang="en-US" sz="2000" noProof="1">
                <a:solidFill>
                  <a:schemeClr val="bg1"/>
                </a:solidFill>
              </a:rPr>
              <a:t>Root</a:t>
            </a:r>
            <a:r>
              <a:rPr lang="en-US" sz="2000" noProof="1">
                <a:solidFill>
                  <a:schemeClr val="tx1"/>
                </a:solidFill>
              </a:rPr>
              <a:t>&lt;Student</a:t>
            </a:r>
            <a:r>
              <a:rPr lang="en-US" sz="2000" noProof="1">
                <a:solidFill>
                  <a:srgbClr val="234465"/>
                </a:solidFill>
              </a:rPr>
              <a:t>&gt; r = criteria.</a:t>
            </a:r>
            <a:r>
              <a:rPr lang="en-US" sz="2000" noProof="1">
                <a:solidFill>
                  <a:schemeClr val="bg1"/>
                </a:solidFill>
              </a:rPr>
              <a:t>from</a:t>
            </a:r>
            <a:r>
              <a:rPr lang="en-US" sz="2000" noProof="1">
                <a:solidFill>
                  <a:srgbClr val="234465"/>
                </a:solidFill>
              </a:rPr>
              <a:t>(Student.class);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criteria.select(r).</a:t>
            </a:r>
            <a:r>
              <a:rPr lang="en-US" sz="2000" noProof="1">
                <a:solidFill>
                  <a:schemeClr val="bg1"/>
                </a:solidFill>
              </a:rPr>
              <a:t>where</a:t>
            </a:r>
            <a:r>
              <a:rPr lang="en-US" sz="2000" noProof="1">
                <a:solidFill>
                  <a:srgbClr val="234465"/>
                </a:solidFill>
              </a:rPr>
              <a:t>(builder.</a:t>
            </a:r>
            <a:r>
              <a:rPr lang="en-US" sz="2000" noProof="1">
                <a:solidFill>
                  <a:schemeClr val="bg1"/>
                </a:solidFill>
              </a:rPr>
              <a:t>like</a:t>
            </a:r>
            <a:r>
              <a:rPr lang="en-US" sz="2000" noProof="1">
                <a:solidFill>
                  <a:srgbClr val="234465"/>
                </a:solidFill>
              </a:rPr>
              <a:t>(r.get("</a:t>
            </a:r>
            <a:r>
              <a:rPr lang="en-US" sz="2000" noProof="1">
                <a:solidFill>
                  <a:schemeClr val="bg1"/>
                </a:solidFill>
              </a:rPr>
              <a:t>name</a:t>
            </a:r>
            <a:r>
              <a:rPr lang="en-US" sz="2000" noProof="1">
                <a:solidFill>
                  <a:srgbClr val="234465"/>
                </a:solidFill>
              </a:rPr>
              <a:t>"),"</a:t>
            </a:r>
            <a:r>
              <a:rPr lang="en-US" sz="2000" noProof="1">
                <a:solidFill>
                  <a:schemeClr val="bg1"/>
                </a:solidFill>
              </a:rPr>
              <a:t>P%</a:t>
            </a:r>
            <a:r>
              <a:rPr lang="en-US" sz="2000" noProof="1">
                <a:solidFill>
                  <a:srgbClr val="234465"/>
                </a:solidFill>
              </a:rPr>
              <a:t>"));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	List&lt;Student&gt; studentList = 	session.</a:t>
            </a:r>
            <a:r>
              <a:rPr lang="en-US" sz="2000" noProof="1">
                <a:solidFill>
                  <a:schemeClr val="bg1"/>
                </a:solidFill>
              </a:rPr>
              <a:t>createQuery</a:t>
            </a:r>
            <a:r>
              <a:rPr lang="en-US" sz="2000" noProof="1">
                <a:solidFill>
                  <a:srgbClr val="234465"/>
                </a:solidFill>
              </a:rPr>
              <a:t>(</a:t>
            </a:r>
            <a:r>
              <a:rPr lang="en-US" sz="2000" noProof="1">
                <a:solidFill>
                  <a:schemeClr val="bg1"/>
                </a:solidFill>
              </a:rPr>
              <a:t>criteria</a:t>
            </a:r>
            <a:r>
              <a:rPr lang="en-US" sz="2000" noProof="1">
                <a:solidFill>
                  <a:srgbClr val="234465"/>
                </a:solidFill>
              </a:rPr>
              <a:t>).getResultList();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for (Student student : studentList) {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    System.out.println(student.getName());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}</a:t>
            </a:r>
          </a:p>
          <a:p>
            <a:pPr lvl="1">
              <a:defRPr/>
            </a:pPr>
            <a:endParaRPr lang="en-US" sz="2000" noProof="1">
              <a:solidFill>
                <a:srgbClr val="234465"/>
              </a:solidFill>
            </a:endParaRP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session.getTransaction().commit();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    session.close();</a:t>
            </a:r>
          </a:p>
          <a:p>
            <a:pPr lvl="1">
              <a:defRPr/>
            </a:pPr>
            <a:r>
              <a:rPr lang="en-US" sz="2000" noProof="1">
                <a:solidFill>
                  <a:srgbClr val="234465"/>
                </a:solidFill>
              </a:rPr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09600" y="1136906"/>
            <a:ext cx="10148996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defRPr/>
            </a:pPr>
            <a:r>
              <a:rPr lang="en-US" noProof="1">
                <a:solidFill>
                  <a:srgbClr val="234465"/>
                </a:solidFill>
              </a:rPr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69392" y="4038600"/>
            <a:ext cx="2590800" cy="685800"/>
          </a:xfrm>
          <a:prstGeom prst="wedgeRoundRectCallout">
            <a:avLst>
              <a:gd name="adj1" fmla="val -70641"/>
              <a:gd name="adj2" fmla="val -1248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Get list of objects by criteria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Java Persistence API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29638AC-08DC-46AC-B9A2-425F63E52FD5}"/>
              </a:ext>
            </a:extLst>
          </p:cNvPr>
          <p:cNvSpPr txBox="1">
            <a:spLocks/>
          </p:cNvSpPr>
          <p:nvPr/>
        </p:nvSpPr>
        <p:spPr>
          <a:xfrm>
            <a:off x="948070" y="5486401"/>
            <a:ext cx="10363200" cy="749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000" spc="200" dirty="0">
              <a:solidFill>
                <a:schemeClr val="accent1"/>
              </a:solidFill>
            </a:endParaRPr>
          </a:p>
        </p:txBody>
      </p:sp>
      <p:pic>
        <p:nvPicPr>
          <p:cNvPr id="14" name="Picture 2" descr="http://www.iconarchive.com/icons/aha-soft/software/256/objects-icon.png">
            <a:extLst>
              <a:ext uri="{FF2B5EF4-FFF2-40B4-BE49-F238E27FC236}">
                <a16:creationId xmlns:a16="http://schemas.microsoft.com/office/drawing/2014/main" id="{3BA9289F-2542-4192-8036-E71041ED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0668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ORM Fundamentals</a:t>
            </a:r>
          </a:p>
        </p:txBody>
      </p:sp>
    </p:spTree>
    <p:extLst>
      <p:ext uri="{BB962C8B-B14F-4D97-AF65-F5344CB8AC3E}">
        <p14:creationId xmlns:p14="http://schemas.microsoft.com/office/powerpoint/2010/main" val="41197336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(1)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298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/>
              <a:t>What is Java Persistence API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JPA</a:t>
            </a:r>
            <a:r>
              <a:rPr lang="en-US" sz="3600" dirty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400" dirty="0"/>
              <a:t>Database persistence technology </a:t>
            </a:r>
            <a:br>
              <a:rPr lang="en-US" sz="3400" dirty="0"/>
            </a:br>
            <a:r>
              <a:rPr lang="en-US" sz="3400" dirty="0"/>
              <a:t>   for Java (</a:t>
            </a:r>
            <a:r>
              <a:rPr lang="en-US" sz="3400" b="1" dirty="0">
                <a:solidFill>
                  <a:schemeClr val="bg1"/>
                </a:solidFill>
              </a:rPr>
              <a:t>official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standard</a:t>
            </a:r>
            <a:r>
              <a:rPr lang="en-US" sz="3400" dirty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Object-relational mapping (ORM) technology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Operates with POJO entities with annotations or XML mappings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/>
              <a:t>Implemented by many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engines</a:t>
            </a:r>
            <a:r>
              <a:rPr lang="en-US" sz="3200" dirty="0"/>
              <a:t>: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br>
              <a:rPr lang="en-US" sz="3200" dirty="0">
                <a:solidFill>
                  <a:srgbClr val="F3CD60"/>
                </a:solidFill>
              </a:rPr>
            </a:br>
            <a:r>
              <a:rPr lang="en-US" sz="3200" dirty="0">
                <a:solidFill>
                  <a:srgbClr val="F3CD60"/>
                </a:solidFill>
              </a:rPr>
              <a:t>	</a:t>
            </a:r>
            <a:r>
              <a:rPr lang="en-US" sz="3200" b="1" dirty="0">
                <a:solidFill>
                  <a:schemeClr val="bg1"/>
                </a:solidFill>
              </a:rPr>
              <a:t>Hibernate</a:t>
            </a:r>
            <a:r>
              <a:rPr lang="en-US" sz="3200" dirty="0"/>
              <a:t>,</a:t>
            </a:r>
            <a:r>
              <a:rPr lang="en-US" sz="3200" dirty="0">
                <a:solidFill>
                  <a:srgbClr val="F3CD60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EclipseLink</a:t>
            </a:r>
            <a:r>
              <a:rPr lang="en-US" sz="3200" dirty="0"/>
              <a:t>, etc.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90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About JPA (2)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1943" y="1143001"/>
            <a:ext cx="11804650" cy="55705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JPA maps Java classes to database tables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/>
              <a:t>Maps relationships between tables as associations between classes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functionality and queries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/>
              <a:t>Create, read, update, delete + queries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724400"/>
            <a:ext cx="2054530" cy="1658256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rgbClr val="FFA000"/>
                </a:solidFill>
              </a:rPr>
              <a:t>sli.do</a:t>
            </a:r>
            <a:br>
              <a:rPr lang="en-US" sz="8800" b="1" u="sng" dirty="0">
                <a:solidFill>
                  <a:srgbClr val="FFA000"/>
                </a:solidFill>
              </a:rPr>
            </a:br>
            <a:r>
              <a:rPr lang="en-US" sz="9600" b="1" dirty="0"/>
              <a:t>#Java-DB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8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in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50939"/>
            <a:ext cx="11804650" cy="5570537"/>
          </a:xfrm>
        </p:spPr>
        <p:txBody>
          <a:bodyPr/>
          <a:lstStyle/>
          <a:p>
            <a:r>
              <a:rPr lang="en-US" dirty="0"/>
              <a:t>A JPA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entity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just a POJO class</a:t>
            </a:r>
          </a:p>
          <a:p>
            <a:pPr lvl="1"/>
            <a:r>
              <a:rPr lang="en-US" dirty="0"/>
              <a:t>Abstract or concrete </a:t>
            </a:r>
            <a:r>
              <a:rPr lang="en-US" b="1" dirty="0">
                <a:solidFill>
                  <a:schemeClr val="bg1"/>
                </a:solidFill>
              </a:rPr>
              <a:t>top level </a:t>
            </a:r>
            <a:r>
              <a:rPr lang="en-US" dirty="0"/>
              <a:t>Java class </a:t>
            </a:r>
          </a:p>
          <a:p>
            <a:pPr lvl="1"/>
            <a:r>
              <a:rPr lang="en-US" dirty="0"/>
              <a:t>Non-final fields/properties, no-arguments constructor</a:t>
            </a:r>
          </a:p>
          <a:p>
            <a:pPr lvl="1"/>
            <a:r>
              <a:rPr lang="en-US" dirty="0"/>
              <a:t>No required interfaces</a:t>
            </a:r>
          </a:p>
          <a:p>
            <a:pPr lvl="1"/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(e.g., validation)</a:t>
            </a: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81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45332"/>
            <a:ext cx="8625520" cy="882654"/>
          </a:xfrm>
        </p:spPr>
        <p:txBody>
          <a:bodyPr/>
          <a:lstStyle/>
          <a:p>
            <a:r>
              <a:rPr lang="en-US" dirty="0"/>
              <a:t>Entity Class: Student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00937" y="1788275"/>
            <a:ext cx="9582174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2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>
                <a:solidFill>
                  <a:schemeClr val="bg1"/>
                </a:solidFill>
              </a:rPr>
              <a:t>@Entity @Table(name = "students")</a:t>
            </a:r>
          </a:p>
          <a:p>
            <a:pPr lvl="1"/>
            <a:r>
              <a:rPr lang="en-US" sz="2400" noProof="1"/>
              <a:t>public class Student {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@Id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@GeneratedValue(strategy = GenerationType.IDENTITY)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"id")</a:t>
            </a:r>
          </a:p>
          <a:p>
            <a:pPr lvl="1"/>
            <a:r>
              <a:rPr lang="en-US" sz="2400" noProof="1"/>
              <a:t>    private long id;</a:t>
            </a:r>
          </a:p>
          <a:p>
            <a:pPr lvl="1"/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@Column(name = "name", length = 50)</a:t>
            </a:r>
          </a:p>
          <a:p>
            <a:pPr lvl="1"/>
            <a:r>
              <a:rPr lang="en-US" sz="2400" noProof="1"/>
              <a:t>    private String name;</a:t>
            </a:r>
          </a:p>
          <a:p>
            <a:pPr lvl="1"/>
            <a:endParaRPr lang="en-US" sz="2400" noProof="1"/>
          </a:p>
          <a:p>
            <a:pPr lvl="1"/>
            <a:r>
              <a:rPr lang="en-US" sz="2400" noProof="1"/>
              <a:t>	</a:t>
            </a:r>
            <a:r>
              <a:rPr lang="en-US" sz="2400" noProof="1">
                <a:solidFill>
                  <a:schemeClr val="accent2"/>
                </a:solidFill>
              </a:rPr>
              <a:t>// Getters and setters </a:t>
            </a:r>
          </a:p>
          <a:p>
            <a:pPr lvl="1"/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00937" y="1242759"/>
            <a:ext cx="9582174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Student.java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96937" y="1927177"/>
            <a:ext cx="2160472" cy="440242"/>
          </a:xfrm>
          <a:prstGeom prst="wedgeRoundRectCallout">
            <a:avLst>
              <a:gd name="adj1" fmla="val -65011"/>
              <a:gd name="adj2" fmla="val -17623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table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2112" y="2609610"/>
            <a:ext cx="1771626" cy="338723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0731720" y="2474789"/>
            <a:ext cx="1261978" cy="376158"/>
          </a:xfrm>
          <a:prstGeom prst="wedgeRoundRectCallout">
            <a:avLst>
              <a:gd name="adj1" fmla="val -38016"/>
              <a:gd name="adj2" fmla="val 6934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6408061" y="3410374"/>
            <a:ext cx="2069876" cy="376158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935137" y="3854477"/>
            <a:ext cx="2286000" cy="762000"/>
          </a:xfrm>
          <a:prstGeom prst="wedgeRoundRectCallout">
            <a:avLst>
              <a:gd name="adj1" fmla="val -59018"/>
              <a:gd name="adj2" fmla="val -11690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 and length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31000" y="4616477"/>
            <a:ext cx="2064240" cy="376158"/>
          </a:xfrm>
          <a:prstGeom prst="wedgeRoundRectCallout">
            <a:avLst>
              <a:gd name="adj1" fmla="val -42489"/>
              <a:gd name="adj2" fmla="val -733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41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@Entity  </a:t>
            </a:r>
            <a:r>
              <a:rPr lang="en-US" dirty="0"/>
              <a:t>- Declares the class as an entity or a 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@Table  </a:t>
            </a:r>
            <a:r>
              <a:rPr lang="en-US" dirty="0"/>
              <a:t>- Declares table name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@Basic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-  Specifies non-constraint fields explicitly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@Transient </a:t>
            </a:r>
            <a:r>
              <a:rPr lang="en-US" dirty="0"/>
              <a:t>- Specifies the property that is not persistent, i.e., </a:t>
            </a:r>
            <a:br>
              <a:rPr lang="en-US" dirty="0"/>
            </a:br>
            <a:r>
              <a:rPr lang="en-US" dirty="0"/>
              <a:t>the value is never stored in the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841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81200" y="1121144"/>
            <a:ext cx="10012498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@Id </a:t>
            </a:r>
            <a:r>
              <a:rPr lang="en-US" dirty="0"/>
              <a:t>- Specifies the property, use for identity (primary key of a table) of the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GeneratedValue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specifies how the identity </a:t>
            </a:r>
            <a:br>
              <a:rPr lang="en-US" dirty="0"/>
            </a:br>
            <a:r>
              <a:rPr lang="en-US" dirty="0"/>
              <a:t>attribute can be initialized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Automatic, manual, or value taken from a sequence </a:t>
            </a:r>
            <a:br>
              <a:rPr lang="en-US" dirty="0"/>
            </a:br>
            <a:r>
              <a:rPr lang="en-US" dirty="0"/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@Column </a:t>
            </a:r>
            <a:r>
              <a:rPr lang="en-US" dirty="0"/>
              <a:t>-Specifies the column attribute for the persistence property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40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(1)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55908" y="1758880"/>
            <a:ext cx="98168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>
                <a:solidFill>
                  <a:schemeClr val="tx1"/>
                </a:solidFill>
              </a:rPr>
              <a:t>&lt;project xmlns="http://maven.apache.org/POM/4.0.0" xmlns:xsi="http://www.w3.org/2001/XMLSchema-instance"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    xsi:schemaLocation="http://maven.apache.org/POM/4.0.0 	http://maven.apache.org/maven-v4_0_0.xsd"&gt;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&lt;modelVersion&gt;4.0.0&lt;/modelVersion&gt;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&lt;groupId&gt;com.javawebtutor&lt;/groupId&gt;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&lt;artifactId&gt;JPAMavenExample&lt;/artifactId&gt;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&lt;packaging&gt;jar&lt;/packaging&gt;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&lt;version&gt;1.0-SNAPSHOT&lt;/version&gt;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&lt;name&gt;JPAMavenExample&lt;/name&gt;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		&lt;url&gt;http://maven.apache.org&lt;/url&gt;</a:t>
            </a:r>
          </a:p>
          <a:p>
            <a:pPr lvl="1"/>
            <a:r>
              <a:rPr lang="en-US" noProof="1">
                <a:solidFill>
                  <a:schemeClr val="tx1"/>
                </a:solidFill>
              </a:rPr>
              <a:t>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55908" y="1213363"/>
            <a:ext cx="98168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(2)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&lt;dependencies&gt;</a:t>
            </a:r>
          </a:p>
          <a:p>
            <a:pPr lvl="1"/>
            <a:r>
              <a:rPr lang="en-US" noProof="1"/>
              <a:t>	   &lt;dependency&gt;</a:t>
            </a:r>
          </a:p>
          <a:p>
            <a:pPr lvl="1"/>
            <a:r>
              <a:rPr lang="en-US" noProof="1"/>
              <a:t>            &lt;groupId&gt;javax.persistence&lt;/groupId&gt;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javax.persistence-api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            &lt;version&gt;2.2&lt;/version&gt;</a:t>
            </a:r>
          </a:p>
          <a:p>
            <a:pPr lvl="1"/>
            <a:r>
              <a:rPr lang="en-US" noProof="1"/>
              <a:t>        &lt;/dependency&gt;</a:t>
            </a:r>
          </a:p>
          <a:p>
            <a:pPr lvl="1"/>
            <a:r>
              <a:rPr lang="en-US" noProof="1"/>
              <a:t>        &lt;dependency&gt;</a:t>
            </a:r>
          </a:p>
          <a:p>
            <a:pPr lvl="1"/>
            <a:r>
              <a:rPr lang="en-US" noProof="1"/>
              <a:t>            &lt;groupId&gt;org.hibernate&lt;/groupId&gt;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hibernate-core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&lt;version&gt;5.4.30.Final&lt;/version&gt;</a:t>
            </a:r>
          </a:p>
          <a:p>
            <a:pPr lvl="1"/>
            <a:r>
              <a:rPr lang="en-US" noProof="1"/>
              <a:t>	  &lt;/dependency&gt;</a:t>
            </a:r>
          </a:p>
          <a:p>
            <a:pPr lvl="1"/>
            <a:r>
              <a:rPr lang="en-US" noProof="1"/>
              <a:t>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22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(3) 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74908" y="1764717"/>
            <a:ext cx="10655092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…</a:t>
            </a:r>
          </a:p>
          <a:p>
            <a:pPr lvl="1"/>
            <a:r>
              <a:rPr lang="en-US" noProof="1"/>
              <a:t>    	   &lt;dependency&gt;</a:t>
            </a:r>
          </a:p>
          <a:p>
            <a:pPr lvl="1"/>
            <a:r>
              <a:rPr lang="en-US" noProof="1"/>
              <a:t>		 &lt;groupId&gt;mysql&lt;/groupId&gt;</a:t>
            </a:r>
          </a:p>
          <a:p>
            <a:pPr lvl="1"/>
            <a:r>
              <a:rPr lang="en-US" noProof="1"/>
              <a:t>            &lt;artifactId&gt;</a:t>
            </a:r>
            <a:r>
              <a:rPr lang="en-US" noProof="1">
                <a:solidFill>
                  <a:schemeClr val="bg1"/>
                </a:solidFill>
              </a:rPr>
              <a:t>mysql-connector-java</a:t>
            </a:r>
            <a:r>
              <a:rPr lang="en-US" noProof="1"/>
              <a:t>&lt;/artifactId&gt;</a:t>
            </a:r>
          </a:p>
          <a:p>
            <a:pPr lvl="1"/>
            <a:r>
              <a:rPr lang="en-US" noProof="1"/>
              <a:t>		 &lt;version&gt;8.0.25&lt;/version&gt;</a:t>
            </a:r>
          </a:p>
          <a:p>
            <a:pPr lvl="1"/>
            <a:r>
              <a:rPr lang="en-US" noProof="1"/>
              <a:t>	   &lt;/dependency&gt;</a:t>
            </a:r>
          </a:p>
          <a:p>
            <a:pPr lvl="1"/>
            <a:r>
              <a:rPr lang="en-US" noProof="1"/>
              <a:t>    &lt;/dependencies&gt;</a:t>
            </a:r>
          </a:p>
          <a:p>
            <a:pPr lvl="1"/>
            <a:r>
              <a:rPr lang="en-US" noProof="1"/>
              <a:t>&lt;/project&gt;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4908" y="1219200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pom.xml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0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(4)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8454" y="2723184"/>
            <a:ext cx="10655092" cy="37892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>
              <a:lnSpc>
                <a:spcPct val="150000"/>
              </a:lnSpc>
            </a:pPr>
            <a:r>
              <a:rPr lang="en-US" sz="2000" noProof="1"/>
              <a:t>&lt;?xml version="1.0" encoding="UTF-8"?&gt;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&lt;persistence xmlns="http://java.sun.com/xml/ns/persistence" version="2.0"&gt;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&lt;persistence-unit name="school"&gt;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&lt;properties&gt;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hibernate.connection.url</a:t>
            </a:r>
            <a:r>
              <a:rPr lang="en-US" sz="2000" noProof="1"/>
              <a:t>" value="jdbc:mysql://localhost:3306/school?createDatabaseIfNotExist=true"/&gt;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&lt;property name = "</a:t>
            </a:r>
            <a:r>
              <a:rPr lang="en-US" sz="2000" noProof="1">
                <a:solidFill>
                  <a:schemeClr val="bg1"/>
                </a:solidFill>
              </a:rPr>
              <a:t>hibernate.connection.driver_class</a:t>
            </a:r>
            <a:r>
              <a:rPr lang="en-US" sz="2000" noProof="1"/>
              <a:t>" value="com.mysql.jdbc.Driver"/&gt;</a:t>
            </a:r>
          </a:p>
          <a:p>
            <a:pPr lvl="1">
              <a:lnSpc>
                <a:spcPct val="150000"/>
              </a:lnSpc>
            </a:pPr>
            <a:r>
              <a:rPr lang="en-US" sz="2000" noProof="1"/>
              <a:t>            …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8454" y="2177668"/>
            <a:ext cx="10655092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F1385A-1697-49BC-A1BA-61385181C2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454" y="1316756"/>
            <a:ext cx="10412546" cy="76224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/>
              <a:t>Create new </a:t>
            </a:r>
            <a:r>
              <a:rPr lang="en-US" dirty="0"/>
              <a:t>directory </a:t>
            </a:r>
            <a:r>
              <a:rPr lang="en-US" b="1" dirty="0">
                <a:solidFill>
                  <a:schemeClr val="bg1"/>
                </a:solidFill>
              </a:rPr>
              <a:t>META-INF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 folder. After that place persistence.xml in it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85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Configuration (5)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7200" y="2229474"/>
            <a:ext cx="11212348" cy="3561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	</a:t>
            </a:r>
            <a:r>
              <a:rPr lang="en-US" sz="2200" noProof="1"/>
              <a:t>	… 	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hibernate.connection.username</a:t>
            </a:r>
            <a:r>
              <a:rPr lang="en-US" sz="2200" noProof="1"/>
              <a:t>" value="root"/&gt;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hibernate.connection.password</a:t>
            </a:r>
            <a:r>
              <a:rPr lang="en-US" sz="2200" noProof="1"/>
              <a:t>" value="1234"/&gt;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hibernate.dialect</a:t>
            </a:r>
            <a:r>
              <a:rPr lang="en-US" sz="2200" noProof="1"/>
              <a:t>" value="org.hibernate.dialect.MySQL8Dialect"/&gt;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hibernate.hbm2ddl.auto</a:t>
            </a:r>
            <a:r>
              <a:rPr lang="en-US" sz="2200" noProof="1"/>
              <a:t>" value="update"/&gt;</a:t>
            </a:r>
          </a:p>
          <a:p>
            <a:pPr lvl="1"/>
            <a:r>
              <a:rPr lang="en-US" sz="2200" noProof="1"/>
              <a:t>       &lt;property name = "</a:t>
            </a:r>
            <a:r>
              <a:rPr lang="en-US" sz="2200" noProof="1">
                <a:solidFill>
                  <a:schemeClr val="bg1"/>
                </a:solidFill>
              </a:rPr>
              <a:t>hibernate.show_sql</a:t>
            </a:r>
            <a:r>
              <a:rPr lang="en-US" sz="2200" noProof="1"/>
              <a:t>" value = "true" /&gt;</a:t>
            </a:r>
          </a:p>
          <a:p>
            <a:pPr lvl="1"/>
            <a:r>
              <a:rPr lang="en-US" sz="2200" noProof="1"/>
              <a:t>      &lt;/properties&gt;</a:t>
            </a:r>
          </a:p>
          <a:p>
            <a:pPr lvl="1"/>
            <a:r>
              <a:rPr lang="en-US" sz="2200" noProof="1"/>
              <a:t>   &lt;/persistence-unit&gt;</a:t>
            </a:r>
          </a:p>
          <a:p>
            <a:pPr lvl="1"/>
            <a:r>
              <a:rPr lang="en-US" sz="2200" noProof="1"/>
              <a:t>&lt;/persistence&gt;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57200" y="1714736"/>
            <a:ext cx="11212348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400" noProof="1"/>
              <a:t>persistence.xml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86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Save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8314" y="2121008"/>
            <a:ext cx="10671686" cy="3961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EntityManagerFactory</a:t>
            </a:r>
            <a:r>
              <a:rPr lang="en-US" noProof="1"/>
              <a:t> emf = Persistence.createEntityManagerFactory("school");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EntityManager</a:t>
            </a:r>
            <a:r>
              <a:rPr lang="en-US" noProof="1"/>
              <a:t> em = emf.</a:t>
            </a:r>
            <a:r>
              <a:rPr lang="en-US" noProof="1">
                <a:solidFill>
                  <a:schemeClr val="bg1"/>
                </a:solidFill>
              </a:rPr>
              <a:t>createEntityManager</a:t>
            </a:r>
            <a:r>
              <a:rPr lang="en-US" noProof="1"/>
              <a:t>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</a:t>
            </a:r>
            <a:r>
              <a:rPr lang="en-US" noProof="1">
                <a:solidFill>
                  <a:schemeClr val="bg1"/>
                </a:solidFill>
              </a:rPr>
              <a:t>Student</a:t>
            </a:r>
            <a:r>
              <a:rPr lang="en-US" noProof="1"/>
              <a:t> student = new Student("Teo");</a:t>
            </a:r>
          </a:p>
          <a:p>
            <a:pPr lvl="1"/>
            <a:r>
              <a:rPr lang="en-US" noProof="1"/>
              <a:t>        em.</a:t>
            </a:r>
            <a:r>
              <a:rPr lang="en-US" noProof="1">
                <a:solidFill>
                  <a:schemeClr val="bg1"/>
                </a:solidFill>
              </a:rPr>
              <a:t>persist</a:t>
            </a:r>
            <a:r>
              <a:rPr lang="en-US" noProof="1"/>
              <a:t>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58314" y="1575492"/>
            <a:ext cx="10671686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sz="2600" noProof="1"/>
              <a:t>Main.java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09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Maven</a:t>
            </a: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547DCB00-94A9-4C75-B701-3C297810E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0" cy="2819400"/>
          </a:xfrm>
          <a:prstGeom prst="rect">
            <a:avLst/>
          </a:prstGeom>
        </p:spPr>
      </p:pic>
      <p:sp>
        <p:nvSpPr>
          <p:cNvPr id="6" name="Подзаглавие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Project Management and Comprehension </a:t>
            </a:r>
          </a:p>
        </p:txBody>
      </p:sp>
    </p:spTree>
    <p:extLst>
      <p:ext uri="{BB962C8B-B14F-4D97-AF65-F5344CB8AC3E}">
        <p14:creationId xmlns:p14="http://schemas.microsoft.com/office/powerpoint/2010/main" val="5379023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– Java Persistence API</a:t>
            </a:r>
          </a:p>
        </p:txBody>
      </p:sp>
      <p:sp>
        <p:nvSpPr>
          <p:cNvPr id="5" name="Down Arrow 4"/>
          <p:cNvSpPr/>
          <p:nvPr/>
        </p:nvSpPr>
        <p:spPr>
          <a:xfrm>
            <a:off x="2561053" y="2501688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ight Arrow 7"/>
          <p:cNvSpPr/>
          <p:nvPr/>
        </p:nvSpPr>
        <p:spPr>
          <a:xfrm rot="19911801">
            <a:off x="5230145" y="4160692"/>
            <a:ext cx="442496" cy="31676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13"/>
          <p:cNvSpPr/>
          <p:nvPr/>
        </p:nvSpPr>
        <p:spPr>
          <a:xfrm>
            <a:off x="5265252" y="5559587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16" name="Group 15"/>
          <p:cNvGrpSpPr/>
          <p:nvPr/>
        </p:nvGrpSpPr>
        <p:grpSpPr>
          <a:xfrm>
            <a:off x="609602" y="1377634"/>
            <a:ext cx="4510199" cy="933335"/>
            <a:chOff x="405418" y="1188760"/>
            <a:chExt cx="4926994" cy="933335"/>
          </a:xfrm>
          <a:solidFill>
            <a:schemeClr val="accent1">
              <a:alpha val="20000"/>
            </a:schemeClr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405418" y="1188760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Persistence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405418" y="1699690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createEntityManagerFactory()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602" y="3020661"/>
            <a:ext cx="4510199" cy="931121"/>
            <a:chOff x="405418" y="1245667"/>
            <a:chExt cx="4926994" cy="931121"/>
          </a:xfrm>
          <a:solidFill>
            <a:schemeClr val="accent1">
              <a:alpha val="20000"/>
            </a:schemeClr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5418" y="124566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EntityManagerFactory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42240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createEntityManager()</a:t>
              </a:r>
            </a:p>
          </p:txBody>
        </p:sp>
      </p:grpSp>
      <p:sp>
        <p:nvSpPr>
          <p:cNvPr id="22" name="Down Arrow 21"/>
          <p:cNvSpPr/>
          <p:nvPr/>
        </p:nvSpPr>
        <p:spPr>
          <a:xfrm>
            <a:off x="2561053" y="4119093"/>
            <a:ext cx="342900" cy="38100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3" name="Group 22"/>
          <p:cNvGrpSpPr/>
          <p:nvPr/>
        </p:nvGrpSpPr>
        <p:grpSpPr>
          <a:xfrm>
            <a:off x="609602" y="4611983"/>
            <a:ext cx="4510199" cy="1768140"/>
            <a:chOff x="405418" y="1239645"/>
            <a:chExt cx="4926994" cy="1768140"/>
          </a:xfrm>
          <a:solidFill>
            <a:schemeClr val="accent1">
              <a:alpha val="2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auto">
            <a:xfrm>
              <a:off x="405418" y="1239645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5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getTransaction()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find() / createQuery()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persist()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remove()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67501" y="2596410"/>
            <a:ext cx="3428999" cy="1767937"/>
            <a:chOff x="405418" y="1239847"/>
            <a:chExt cx="4926994" cy="1767937"/>
          </a:xfrm>
          <a:solidFill>
            <a:schemeClr val="accent1">
              <a:alpha val="20000"/>
            </a:schemeClr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5418" y="1239847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Query</a:t>
              </a: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405418" y="1754382"/>
              <a:ext cx="4926994" cy="125340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setParameter()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getResultList()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getSingleResult()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executeUpdate()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67500" y="4889019"/>
            <a:ext cx="3429000" cy="1490080"/>
            <a:chOff x="405418" y="1240706"/>
            <a:chExt cx="4926994" cy="1490080"/>
          </a:xfrm>
          <a:solidFill>
            <a:schemeClr val="accent1">
              <a:alpha val="20000"/>
            </a:schemeClr>
          </a:solidFill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05418" y="1240706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EntityTransaction</a:t>
              </a:r>
            </a:p>
          </p:txBody>
        </p:sp>
        <p:sp>
          <p:nvSpPr>
            <p:cNvPr id="33" name="AutoShape 7"/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begin()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commit()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rollback()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844200" y="1466208"/>
            <a:ext cx="1585801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JPA</a:t>
            </a:r>
          </a:p>
        </p:txBody>
      </p:sp>
      <p:sp>
        <p:nvSpPr>
          <p:cNvPr id="42" name="Up-Down Arrow 41"/>
          <p:cNvSpPr/>
          <p:nvPr/>
        </p:nvSpPr>
        <p:spPr>
          <a:xfrm>
            <a:off x="10443185" y="2205443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5" name="Right Arrow 44"/>
          <p:cNvSpPr/>
          <p:nvPr/>
        </p:nvSpPr>
        <p:spPr>
          <a:xfrm>
            <a:off x="9344689" y="3607312"/>
            <a:ext cx="400022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36" name="Group 35"/>
          <p:cNvGrpSpPr/>
          <p:nvPr/>
        </p:nvGrpSpPr>
        <p:grpSpPr>
          <a:xfrm>
            <a:off x="9912252" y="3235637"/>
            <a:ext cx="1442866" cy="1490725"/>
            <a:chOff x="405418" y="1248579"/>
            <a:chExt cx="4926994" cy="1490725"/>
          </a:xfrm>
          <a:solidFill>
            <a:schemeClr val="accent1">
              <a:alpha val="20000"/>
            </a:schemeClr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405418" y="1248579"/>
              <a:ext cx="4926994" cy="5147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</a:t>
              </a:r>
            </a:p>
          </p:txBody>
        </p:sp>
        <p:sp>
          <p:nvSpPr>
            <p:cNvPr id="38" name="AutoShape 7"/>
            <p:cNvSpPr>
              <a:spLocks noChangeArrowheads="1"/>
            </p:cNvSpPr>
            <p:nvPr/>
          </p:nvSpPr>
          <p:spPr bwMode="auto">
            <a:xfrm>
              <a:off x="405418" y="1762901"/>
              <a:ext cx="4926994" cy="97640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id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field1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b="1" noProof="1">
                  <a:latin typeface="Consolas" pitchFamily="49" charset="0"/>
                  <a:cs typeface="Consolas" pitchFamily="49" charset="0"/>
                </a:rPr>
                <a:t>field2</a:t>
              </a:r>
            </a:p>
          </p:txBody>
        </p:sp>
      </p:grpSp>
      <p:pic>
        <p:nvPicPr>
          <p:cNvPr id="2052" name="Picture 20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200" y="5446674"/>
            <a:ext cx="1585800" cy="1182727"/>
          </a:xfrm>
          <a:prstGeom prst="rect">
            <a:avLst/>
          </a:prstGeom>
        </p:spPr>
      </p:pic>
      <p:sp>
        <p:nvSpPr>
          <p:cNvPr id="60" name="Up-Down Arrow 59"/>
          <p:cNvSpPr/>
          <p:nvPr/>
        </p:nvSpPr>
        <p:spPr>
          <a:xfrm>
            <a:off x="10443185" y="4997681"/>
            <a:ext cx="381000" cy="75887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55" name="Rectangle 2054"/>
          <p:cNvSpPr/>
          <p:nvPr/>
        </p:nvSpPr>
        <p:spPr>
          <a:xfrm>
            <a:off x="5775989" y="1383328"/>
            <a:ext cx="3429000" cy="6994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import javax.persistence.*;</a:t>
            </a:r>
          </a:p>
        </p:txBody>
      </p:sp>
      <p:sp>
        <p:nvSpPr>
          <p:cNvPr id="2057" name="TextBox 2056"/>
          <p:cNvSpPr txBox="1"/>
          <p:nvPr/>
        </p:nvSpPr>
        <p:spPr>
          <a:xfrm>
            <a:off x="9237406" y="150314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ight Arrow 13">
            <a:extLst>
              <a:ext uri="{FF2B5EF4-FFF2-40B4-BE49-F238E27FC236}">
                <a16:creationId xmlns:a16="http://schemas.microsoft.com/office/drawing/2014/main" id="{AEDD5FD3-D7AF-43F0-8E53-458111CAEFF9}"/>
              </a:ext>
            </a:extLst>
          </p:cNvPr>
          <p:cNvSpPr/>
          <p:nvPr/>
        </p:nvSpPr>
        <p:spPr>
          <a:xfrm flipH="1">
            <a:off x="5237690" y="1597656"/>
            <a:ext cx="400022" cy="30462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8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22" grpId="0" animBg="1"/>
      <p:bldP spid="42" grpId="0" animBg="1"/>
      <p:bldP spid="45" grpId="0" animBg="1"/>
      <p:bldP spid="6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(PC) and Entities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94922" y="2300708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516646" y="1371600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 dirty="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4143189" y="2751837"/>
            <a:ext cx="1848644" cy="38771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065668" y="5187975"/>
            <a:ext cx="2325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Entity state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750285" y="5363749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dirty="0">
                <a:solidFill>
                  <a:schemeClr val="tx1"/>
                </a:solidFill>
              </a:rPr>
              <a:t>Database</a:t>
            </a:r>
          </a:p>
        </p:txBody>
      </p:sp>
      <p:grpSp>
        <p:nvGrpSpPr>
          <p:cNvPr id="24" name="Group 22">
            <a:extLst>
              <a:ext uri="{FF2B5EF4-FFF2-40B4-BE49-F238E27FC236}">
                <a16:creationId xmlns:a16="http://schemas.microsoft.com/office/drawing/2014/main" id="{9CD28D98-2FF4-473A-BC5F-C4E77A472F07}"/>
              </a:ext>
            </a:extLst>
          </p:cNvPr>
          <p:cNvGrpSpPr/>
          <p:nvPr/>
        </p:nvGrpSpPr>
        <p:grpSpPr>
          <a:xfrm>
            <a:off x="1143001" y="2882182"/>
            <a:ext cx="2827945" cy="1400894"/>
            <a:chOff x="405418" y="1138413"/>
            <a:chExt cx="4926994" cy="1669638"/>
          </a:xfrm>
          <a:solidFill>
            <a:schemeClr val="accent1">
              <a:alpha val="20000"/>
            </a:schemeClr>
          </a:solidFill>
        </p:grpSpPr>
        <p:sp>
          <p:nvSpPr>
            <p:cNvPr id="25" name="AutoShape 7">
              <a:extLst>
                <a:ext uri="{FF2B5EF4-FFF2-40B4-BE49-F238E27FC236}">
                  <a16:creationId xmlns:a16="http://schemas.microsoft.com/office/drawing/2014/main" id="{D0756DF9-52F8-4B1B-9CD7-022207D9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138413"/>
              <a:ext cx="4926994" cy="613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EntityManager</a:t>
              </a:r>
            </a:p>
          </p:txBody>
        </p:sp>
        <p:sp>
          <p:nvSpPr>
            <p:cNvPr id="26" name="AutoShape 7">
              <a:extLst>
                <a:ext uri="{FF2B5EF4-FFF2-40B4-BE49-F238E27FC236}">
                  <a16:creationId xmlns:a16="http://schemas.microsoft.com/office/drawing/2014/main" id="{687DEE99-99DB-4362-A2E5-E498D18C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18" y="1754383"/>
              <a:ext cx="4926994" cy="105366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</a:ln>
          </p:spPr>
          <p:txBody>
            <a:bodyPr vert="horz" wrap="square" lIns="144000" tIns="72000" rIns="144000" bIns="72000" rtlCol="0">
              <a:spAutoFit/>
            </a:bodyPr>
            <a:lstStyle/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a</a:t>
              </a:r>
            </a:p>
            <a:p>
              <a:pPr algn="ctr"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sz="2400" noProof="1">
                  <a:latin typeface="Consolas" pitchFamily="49" charset="0"/>
                  <a:cs typeface="Consolas" pitchFamily="49" charset="0"/>
                </a:rPr>
                <a:t>MyEntity b</a:t>
              </a:r>
            </a:p>
          </p:txBody>
        </p:sp>
      </p:grpSp>
      <p:grpSp>
        <p:nvGrpSpPr>
          <p:cNvPr id="32" name="Групиране 31">
            <a:extLst>
              <a:ext uri="{FF2B5EF4-FFF2-40B4-BE49-F238E27FC236}">
                <a16:creationId xmlns:a16="http://schemas.microsoft.com/office/drawing/2014/main" id="{4F187DCB-9DC0-4C33-9637-87D719B3D6DD}"/>
              </a:ext>
            </a:extLst>
          </p:cNvPr>
          <p:cNvGrpSpPr/>
          <p:nvPr/>
        </p:nvGrpSpPr>
        <p:grpSpPr>
          <a:xfrm>
            <a:off x="6104545" y="2403346"/>
            <a:ext cx="3293888" cy="2397254"/>
            <a:chOff x="7923212" y="2674848"/>
            <a:chExt cx="3293888" cy="2397254"/>
          </a:xfrm>
          <a:solidFill>
            <a:srgbClr val="F3F4F6"/>
          </a:solidFill>
        </p:grpSpPr>
        <p:sp>
          <p:nvSpPr>
            <p:cNvPr id="29" name="AutoShape 7">
              <a:extLst>
                <a:ext uri="{FF2B5EF4-FFF2-40B4-BE49-F238E27FC236}">
                  <a16:creationId xmlns:a16="http://schemas.microsoft.com/office/drawing/2014/main" id="{477F1086-B0B1-4343-AA8F-96C94D79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2" y="2674848"/>
              <a:ext cx="3293888" cy="2397254"/>
            </a:xfrm>
            <a:prstGeom prst="rect">
              <a:avLst/>
            </a:prstGeom>
            <a:grpFill/>
            <a:ln w="19050">
              <a:solidFill>
                <a:schemeClr val="tx1">
                  <a:alpha val="9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endParaRPr>
            </a:p>
          </p:txBody>
        </p:sp>
        <p:grpSp>
          <p:nvGrpSpPr>
            <p:cNvPr id="3" name="Групиране 2">
              <a:extLst>
                <a:ext uri="{FF2B5EF4-FFF2-40B4-BE49-F238E27FC236}">
                  <a16:creationId xmlns:a16="http://schemas.microsoft.com/office/drawing/2014/main" id="{786CB869-BFD7-4259-9A09-FFC937ABE1BF}"/>
                </a:ext>
              </a:extLst>
            </p:cNvPr>
            <p:cNvGrpSpPr/>
            <p:nvPr/>
          </p:nvGrpSpPr>
          <p:grpSpPr>
            <a:xfrm>
              <a:off x="8406474" y="3201107"/>
              <a:ext cx="2394688" cy="1534654"/>
              <a:chOff x="8656996" y="3287201"/>
              <a:chExt cx="2394688" cy="1534654"/>
            </a:xfrm>
            <a:grpFill/>
          </p:grpSpPr>
          <p:sp>
            <p:nvSpPr>
              <p:cNvPr id="28" name="AutoShape 7">
                <a:extLst>
                  <a:ext uri="{FF2B5EF4-FFF2-40B4-BE49-F238E27FC236}">
                    <a16:creationId xmlns:a16="http://schemas.microsoft.com/office/drawing/2014/main" id="{89E09267-B3AE-4755-96AB-5A23AD690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3287201"/>
                <a:ext cx="2389911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a</a:t>
                </a:r>
              </a:p>
            </p:txBody>
          </p:sp>
          <p:sp>
            <p:nvSpPr>
              <p:cNvPr id="30" name="AutoShape 7">
                <a:extLst>
                  <a:ext uri="{FF2B5EF4-FFF2-40B4-BE49-F238E27FC236}">
                    <a16:creationId xmlns:a16="http://schemas.microsoft.com/office/drawing/2014/main" id="{E7BF6ED2-1B03-4EE2-85A7-08DA8B485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1268" y="3810336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b</a:t>
                </a:r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D5C46ABF-8130-4D1E-B4E4-512CE5E00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6996" y="4347275"/>
                <a:ext cx="2390416" cy="474580"/>
              </a:xfrm>
              <a:prstGeom prst="rect">
                <a:avLst/>
              </a:prstGeom>
              <a:grpFill/>
              <a:ln w="19050">
                <a:solidFill>
                  <a:schemeClr val="tx1">
                    <a:alpha val="9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F2B254"/>
                  </a:buClr>
                  <a:buSzPct val="100000"/>
                </a:pPr>
                <a:r>
                  <a:rPr lang="en-US" sz="2400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MyEntity c</a:t>
                </a:r>
              </a:p>
            </p:txBody>
          </p:sp>
        </p:grpSp>
      </p:grpSp>
      <p:sp>
        <p:nvSpPr>
          <p:cNvPr id="33" name="Up-Down Arrow 59">
            <a:extLst>
              <a:ext uri="{FF2B5EF4-FFF2-40B4-BE49-F238E27FC236}">
                <a16:creationId xmlns:a16="http://schemas.microsoft.com/office/drawing/2014/main" id="{3E38D79F-534E-4165-957E-CF8F4F1CC110}"/>
              </a:ext>
            </a:extLst>
          </p:cNvPr>
          <p:cNvSpPr/>
          <p:nvPr/>
        </p:nvSpPr>
        <p:spPr>
          <a:xfrm rot="4985623">
            <a:off x="4847246" y="3760595"/>
            <a:ext cx="381000" cy="1044965"/>
          </a:xfrm>
          <a:prstGeom prst="up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Стрелка: наляво и нагоре 33">
            <a:extLst>
              <a:ext uri="{FF2B5EF4-FFF2-40B4-BE49-F238E27FC236}">
                <a16:creationId xmlns:a16="http://schemas.microsoft.com/office/drawing/2014/main" id="{EDADF989-8A32-477C-9AF6-80ED79D6FCBC}"/>
              </a:ext>
            </a:extLst>
          </p:cNvPr>
          <p:cNvSpPr/>
          <p:nvPr/>
        </p:nvSpPr>
        <p:spPr>
          <a:xfrm flipH="1">
            <a:off x="7312764" y="5049753"/>
            <a:ext cx="840636" cy="841361"/>
          </a:xfrm>
          <a:prstGeom prst="left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35" name="Picture 2051">
            <a:extLst>
              <a:ext uri="{FF2B5EF4-FFF2-40B4-BE49-F238E27FC236}">
                <a16:creationId xmlns:a16="http://schemas.microsoft.com/office/drawing/2014/main" id="{1438B9C7-DFB5-4D08-9B11-06A1DD6C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677" y="5003219"/>
            <a:ext cx="1032919" cy="1182727"/>
          </a:xfrm>
          <a:prstGeom prst="rect">
            <a:avLst/>
          </a:prstGeom>
        </p:spPr>
      </p:pic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555737" y="3252385"/>
            <a:ext cx="2960908" cy="4588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555737" y="3668860"/>
            <a:ext cx="2960908" cy="41253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/>
      <p:bldP spid="23" grpId="0"/>
      <p:bldP spid="33" grpId="0" animBg="1"/>
      <p:bldP spid="34" grpId="0" animBg="1"/>
      <p:bldP spid="21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Entity Object Life Cycle </a:t>
            </a:r>
            <a:endParaRPr lang="bg-BG" dirty="0"/>
          </a:p>
        </p:txBody>
      </p:sp>
      <p:sp>
        <p:nvSpPr>
          <p:cNvPr id="13" name="Up Arrow 12"/>
          <p:cNvSpPr/>
          <p:nvPr/>
        </p:nvSpPr>
        <p:spPr>
          <a:xfrm rot="5400000">
            <a:off x="4828038" y="2176888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Up Arrow 13"/>
          <p:cNvSpPr/>
          <p:nvPr/>
        </p:nvSpPr>
        <p:spPr>
          <a:xfrm rot="7714227">
            <a:off x="8367566" y="2721969"/>
            <a:ext cx="326105" cy="69807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Up Arrow 14"/>
          <p:cNvSpPr/>
          <p:nvPr/>
        </p:nvSpPr>
        <p:spPr>
          <a:xfrm rot="4713317">
            <a:off x="8167311" y="4287945"/>
            <a:ext cx="361641" cy="745713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Up Arrow 15"/>
          <p:cNvSpPr/>
          <p:nvPr/>
        </p:nvSpPr>
        <p:spPr>
          <a:xfrm rot="16200000">
            <a:off x="8216316" y="2131992"/>
            <a:ext cx="315322" cy="854334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Up Arrow 16"/>
          <p:cNvSpPr/>
          <p:nvPr/>
        </p:nvSpPr>
        <p:spPr>
          <a:xfrm rot="10800000" flipH="1">
            <a:off x="6460553" y="3392545"/>
            <a:ext cx="292064" cy="62925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Up Arrow 18"/>
          <p:cNvSpPr/>
          <p:nvPr/>
        </p:nvSpPr>
        <p:spPr>
          <a:xfrm rot="13894650" flipH="1">
            <a:off x="4818160" y="3130935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1" name="Up Arrow 20"/>
          <p:cNvSpPr/>
          <p:nvPr/>
        </p:nvSpPr>
        <p:spPr>
          <a:xfrm rot="16200000">
            <a:off x="4814783" y="4352556"/>
            <a:ext cx="348821" cy="770087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Up Arrow 21"/>
          <p:cNvSpPr/>
          <p:nvPr/>
        </p:nvSpPr>
        <p:spPr>
          <a:xfrm rot="5400000">
            <a:off x="1706223" y="2185253"/>
            <a:ext cx="316769" cy="764545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878233" y="5218094"/>
            <a:ext cx="1299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br>
              <a:rPr lang="en-US" sz="2800" dirty="0"/>
            </a:br>
            <a:r>
              <a:rPr lang="en-US" sz="2800" dirty="0"/>
              <a:t>flush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32212" y="3416107"/>
            <a:ext cx="129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72383" y="3753885"/>
            <a:ext cx="129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detach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83134" y="1735309"/>
            <a:ext cx="1320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retrieve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7934" y="1760074"/>
            <a:ext cx="1150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persist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37832" y="1821689"/>
            <a:ext cx="806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266F2CAC-92F3-478F-883B-BF1EC50C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2127444"/>
            <a:ext cx="196823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New /</a:t>
            </a:r>
          </a:p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Transient</a:t>
            </a:r>
          </a:p>
        </p:txBody>
      </p:sp>
      <p:sp>
        <p:nvSpPr>
          <p:cNvPr id="31" name="AutoShape 7">
            <a:extLst>
              <a:ext uri="{FF2B5EF4-FFF2-40B4-BE49-F238E27FC236}">
                <a16:creationId xmlns:a16="http://schemas.microsoft.com/office/drawing/2014/main" id="{9A7E31CC-2D1A-45EE-AD2A-CEAAEF58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466" y="2310155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Managed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0E49B87-58FC-4054-9923-09DEC749C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88" y="4721072"/>
            <a:ext cx="1622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400" b="0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pic>
        <p:nvPicPr>
          <p:cNvPr id="33" name="Picture 2051">
            <a:extLst>
              <a:ext uri="{FF2B5EF4-FFF2-40B4-BE49-F238E27FC236}">
                <a16:creationId xmlns:a16="http://schemas.microsoft.com/office/drawing/2014/main" id="{4449BA62-1172-4151-AECA-F3DE0572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62" y="3100000"/>
            <a:ext cx="1322742" cy="1590138"/>
          </a:xfrm>
          <a:prstGeom prst="rect">
            <a:avLst/>
          </a:prstGeom>
        </p:spPr>
      </p:pic>
      <p:sp>
        <p:nvSpPr>
          <p:cNvPr id="36" name="AutoShape 7">
            <a:extLst>
              <a:ext uri="{FF2B5EF4-FFF2-40B4-BE49-F238E27FC236}">
                <a16:creationId xmlns:a16="http://schemas.microsoft.com/office/drawing/2014/main" id="{F944147F-360C-441A-B458-44875A42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404" y="442013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Removed</a:t>
            </a:r>
          </a:p>
        </p:txBody>
      </p:sp>
      <p:sp>
        <p:nvSpPr>
          <p:cNvPr id="37" name="AutoShape 7">
            <a:extLst>
              <a:ext uri="{FF2B5EF4-FFF2-40B4-BE49-F238E27FC236}">
                <a16:creationId xmlns:a16="http://schemas.microsoft.com/office/drawing/2014/main" id="{ED4E63B0-0155-45B2-AA6A-6215AECF9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744" y="4414710"/>
            <a:ext cx="1968239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Detached</a:t>
            </a:r>
          </a:p>
        </p:txBody>
      </p:sp>
      <p:sp>
        <p:nvSpPr>
          <p:cNvPr id="38" name="Up Arrow 18">
            <a:extLst>
              <a:ext uri="{FF2B5EF4-FFF2-40B4-BE49-F238E27FC236}">
                <a16:creationId xmlns:a16="http://schemas.microsoft.com/office/drawing/2014/main" id="{69C7D299-1713-4D6C-AB7D-BCCAB2C95276}"/>
              </a:ext>
            </a:extLst>
          </p:cNvPr>
          <p:cNvSpPr/>
          <p:nvPr/>
        </p:nvSpPr>
        <p:spPr>
          <a:xfrm rot="3097005">
            <a:off x="4534181" y="2854116"/>
            <a:ext cx="325002" cy="1041718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0" name="TextBox 23">
            <a:extLst>
              <a:ext uri="{FF2B5EF4-FFF2-40B4-BE49-F238E27FC236}">
                <a16:creationId xmlns:a16="http://schemas.microsoft.com/office/drawing/2014/main" id="{C4087293-16B1-49E0-8849-406F1933E9AF}"/>
              </a:ext>
            </a:extLst>
          </p:cNvPr>
          <p:cNvSpPr txBox="1"/>
          <p:nvPr/>
        </p:nvSpPr>
        <p:spPr>
          <a:xfrm>
            <a:off x="3381783" y="2964353"/>
            <a:ext cx="111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merge</a:t>
            </a: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4BA52CB7-1D4B-47DE-B06E-08B40230AA31}"/>
              </a:ext>
            </a:extLst>
          </p:cNvPr>
          <p:cNvSpPr txBox="1"/>
          <p:nvPr/>
        </p:nvSpPr>
        <p:spPr>
          <a:xfrm>
            <a:off x="4178156" y="5204242"/>
            <a:ext cx="192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clear, close</a:t>
            </a: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51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/>
      <p:bldP spid="36" grpId="0" animBg="1"/>
      <p:bldP spid="37" grpId="0" animBg="1"/>
      <p:bldP spid="38" grpId="0" animBg="1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Write Data Methods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09800" y="1150939"/>
            <a:ext cx="9551988" cy="537368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persist() </a:t>
            </a:r>
            <a:r>
              <a:rPr lang="en-US" dirty="0"/>
              <a:t>– persists given entity object into the DB </a:t>
            </a:r>
            <a:br>
              <a:rPr lang="en-US" dirty="0"/>
            </a:br>
            <a:r>
              <a:rPr lang="en-US" dirty="0"/>
              <a:t>(SQL INSERT)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remove() </a:t>
            </a:r>
            <a:r>
              <a:rPr lang="en-US" dirty="0"/>
              <a:t>– deletes given entity into the DB </a:t>
            </a:r>
            <a:br>
              <a:rPr lang="en-US" dirty="0"/>
            </a:br>
            <a:r>
              <a:rPr lang="en-US" dirty="0"/>
              <a:t>(SQL DELETE by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refresh() </a:t>
            </a:r>
            <a:r>
              <a:rPr lang="en-US" dirty="0"/>
              <a:t>– reloads given entity from the DB </a:t>
            </a:r>
            <a:br>
              <a:rPr lang="en-US" dirty="0"/>
            </a:br>
            <a:r>
              <a:rPr lang="en-US" dirty="0"/>
              <a:t>(SQL SELECT by primary key)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2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Write Data Methods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73615" y="1148311"/>
            <a:ext cx="9829800" cy="55705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detach() </a:t>
            </a:r>
            <a:r>
              <a:rPr lang="en-US" dirty="0"/>
              <a:t>– removes the object from the persistence context(PC)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merge() </a:t>
            </a:r>
            <a:r>
              <a:rPr lang="en-US" dirty="0"/>
              <a:t>– synchronize the state of detached entity with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contains() </a:t>
            </a:r>
            <a:r>
              <a:rPr lang="en-US" dirty="0"/>
              <a:t>- determine if given entity is managed by the PC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flush() </a:t>
            </a:r>
            <a:r>
              <a:rPr lang="en-US" dirty="0"/>
              <a:t>– writes the changes from PC in the database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4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Read Data Methods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1943" y="1182689"/>
            <a:ext cx="11804650" cy="5538787"/>
          </a:xfrm>
        </p:spPr>
        <p:txBody>
          <a:bodyPr>
            <a:normAutofit/>
          </a:bodyPr>
          <a:lstStyle/>
          <a:p>
            <a:pPr marL="304747" lvl="1" indent="-304747"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find() </a:t>
            </a:r>
            <a:r>
              <a:rPr lang="en-US" sz="3400" dirty="0">
                <a:solidFill>
                  <a:schemeClr val="tx2"/>
                </a:solidFill>
              </a:rPr>
              <a:t>- </a:t>
            </a:r>
            <a:r>
              <a:rPr lang="en-US" sz="3400" dirty="0"/>
              <a:t>execute a simple Select query by primary key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0200" y="2578959"/>
            <a:ext cx="9372600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em.find(Student.class,1)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00200" y="2033442"/>
            <a:ext cx="93726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24800" y="4800600"/>
            <a:ext cx="1676400" cy="457200"/>
          </a:xfrm>
          <a:prstGeom prst="wedgeRoundRectCallout">
            <a:avLst>
              <a:gd name="adj1" fmla="val -60531"/>
              <a:gd name="adj2" fmla="val -1810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object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Delete Objects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24000" y="2104876"/>
            <a:ext cx="92202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public static void main(String[] args) {</a:t>
            </a:r>
          </a:p>
          <a:p>
            <a:pPr lvl="1"/>
            <a:r>
              <a:rPr lang="en-US" noProof="1"/>
              <a:t>        EntityManagerFactory emf = Persistence.createEntityManagerFactory("school");</a:t>
            </a:r>
          </a:p>
          <a:p>
            <a:pPr lvl="1"/>
            <a:r>
              <a:rPr lang="en-US" noProof="1"/>
              <a:t>        EntityManager em = emf.createEntityManager();</a:t>
            </a:r>
          </a:p>
          <a:p>
            <a:pPr lvl="1"/>
            <a:r>
              <a:rPr lang="en-US" noProof="1"/>
              <a:t>        em.getTransaction().begin();</a:t>
            </a:r>
          </a:p>
          <a:p>
            <a:pPr lvl="1"/>
            <a:r>
              <a:rPr lang="en-US" noProof="1"/>
              <a:t>        Student student = em.find(Student.class,1);</a:t>
            </a:r>
          </a:p>
          <a:p>
            <a:pPr lvl="1"/>
            <a:r>
              <a:rPr lang="en-US" noProof="1"/>
              <a:t>        em.remove(student);</a:t>
            </a:r>
          </a:p>
          <a:p>
            <a:pPr lvl="1"/>
            <a:r>
              <a:rPr lang="en-US" noProof="1"/>
              <a:t>        em.getTransaction().commit();</a:t>
            </a:r>
          </a:p>
          <a:p>
            <a:pPr lvl="1"/>
            <a:r>
              <a:rPr lang="en-US" noProof="1"/>
              <a:t>    }</a:t>
            </a:r>
          </a:p>
          <a:p>
            <a:pPr lvl="1"/>
            <a:r>
              <a:rPr lang="en-US" noProof="1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4000" y="1559359"/>
            <a:ext cx="9220200" cy="5455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solidFill>
                  <a:schemeClr val="tx2"/>
                </a:solidFill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1"/>
            <a:r>
              <a:rPr lang="en-US" noProof="1"/>
              <a:t>Main.java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56000" y="4374000"/>
            <a:ext cx="2160000" cy="381000"/>
          </a:xfrm>
          <a:prstGeom prst="wedgeRoundRectCallout">
            <a:avLst>
              <a:gd name="adj1" fmla="val -61386"/>
              <a:gd name="adj2" fmla="val -3556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8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JPA Merge Objects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8822"/>
            <a:ext cx="11804650" cy="5570537"/>
          </a:xfrm>
        </p:spPr>
        <p:txBody>
          <a:bodyPr/>
          <a:lstStyle/>
          <a:p>
            <a:r>
              <a:rPr lang="en-US" dirty="0"/>
              <a:t>Merges the state of </a:t>
            </a:r>
            <a:r>
              <a:rPr lang="en-US" b="1" dirty="0">
                <a:solidFill>
                  <a:schemeClr val="bg1"/>
                </a:solidFill>
              </a:rPr>
              <a:t>detached</a:t>
            </a:r>
            <a:r>
              <a:rPr lang="en-US" dirty="0"/>
              <a:t> entity into a </a:t>
            </a:r>
            <a:r>
              <a:rPr lang="en-US" b="1" dirty="0">
                <a:solidFill>
                  <a:schemeClr val="bg1"/>
                </a:solidFill>
              </a:rPr>
              <a:t>managed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detached entity.</a:t>
            </a:r>
          </a:p>
          <a:p>
            <a:pPr lvl="1"/>
            <a:r>
              <a:rPr lang="en-US" dirty="0"/>
              <a:t>Returned entity has a different Java identity than the detached 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May invoke SQL SELECT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29512" y="3733801"/>
            <a:ext cx="10729800" cy="13457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public Student storeUpdatedStudent(Student student) {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  return entityManager.</a:t>
            </a:r>
            <a:r>
              <a:rPr lang="en-US" altLang="en-US" sz="2600" dirty="0">
                <a:solidFill>
                  <a:schemeClr val="bg1"/>
                </a:solidFill>
                <a:effectLst/>
              </a:rPr>
              <a:t>merge</a:t>
            </a:r>
            <a:r>
              <a:rPr lang="en-US" altLang="en-US" sz="2600" dirty="0">
                <a:solidFill>
                  <a:schemeClr val="tx1"/>
                </a:solidFill>
                <a:effectLst/>
              </a:rPr>
              <a:t>(student);</a:t>
            </a:r>
          </a:p>
          <a:p>
            <a:r>
              <a:rPr lang="en-US" alt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3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8"/>
            <a:ext cx="7907864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Maven helps us </a:t>
            </a:r>
            <a:r>
              <a:rPr lang="en-GB" sz="3200" dirty="0">
                <a:solidFill>
                  <a:schemeClr val="bg1"/>
                </a:solidFill>
              </a:rPr>
              <a:t>build</a:t>
            </a:r>
            <a:r>
              <a:rPr lang="en-GB" sz="3200" dirty="0">
                <a:solidFill>
                  <a:schemeClr val="bg2"/>
                </a:solidFill>
              </a:rPr>
              <a:t> our project easily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Easy dependency import by </a:t>
            </a:r>
            <a:r>
              <a:rPr lang="en-GB" sz="3000" dirty="0">
                <a:solidFill>
                  <a:schemeClr val="bg1"/>
                </a:solidFill>
              </a:rPr>
              <a:t>XMLs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Java Persistence API (JPA) is an </a:t>
            </a:r>
            <a:r>
              <a:rPr lang="en-GB" sz="3200" dirty="0">
                <a:solidFill>
                  <a:schemeClr val="bg1"/>
                </a:solidFill>
              </a:rPr>
              <a:t>official </a:t>
            </a:r>
            <a:br>
              <a:rPr lang="en-GB" sz="3200" dirty="0">
                <a:solidFill>
                  <a:schemeClr val="bg1"/>
                </a:solidFill>
              </a:rPr>
            </a:br>
            <a:r>
              <a:rPr lang="en-GB" sz="3200" dirty="0">
                <a:solidFill>
                  <a:schemeClr val="bg1"/>
                </a:solidFill>
              </a:rPr>
              <a:t>standard </a:t>
            </a:r>
            <a:r>
              <a:rPr lang="en-GB" sz="3200" dirty="0">
                <a:solidFill>
                  <a:schemeClr val="bg2"/>
                </a:solidFill>
              </a:rPr>
              <a:t>for Java ORMs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bg2"/>
                </a:solidFill>
              </a:rPr>
              <a:t>Hibernate is a widely used Java ORM</a:t>
            </a:r>
          </a:p>
          <a:p>
            <a:pPr lvl="1">
              <a:lnSpc>
                <a:spcPct val="100000"/>
              </a:lnSpc>
            </a:pPr>
            <a:r>
              <a:rPr lang="en-GB" sz="3000" dirty="0">
                <a:solidFill>
                  <a:schemeClr val="bg2"/>
                </a:solidFill>
              </a:rPr>
              <a:t>Implements JPA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accent6"/>
              </a:buClr>
            </a:pPr>
            <a:endParaRPr lang="en-GB" sz="36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Overview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Maven </a:t>
            </a:r>
            <a:r>
              <a:rPr lang="en-US" sz="3400" dirty="0"/>
              <a:t>is a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built automation tool.</a:t>
            </a:r>
          </a:p>
          <a:p>
            <a:pPr lvl="1"/>
            <a:r>
              <a:rPr lang="en-US" sz="3200" dirty="0"/>
              <a:t>Describes how software is built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 its dependencies</a:t>
            </a:r>
          </a:p>
          <a:p>
            <a:pPr lvl="1"/>
            <a:r>
              <a:rPr lang="en-US" sz="3200" dirty="0"/>
              <a:t>Uses XML files</a:t>
            </a:r>
          </a:p>
          <a:p>
            <a:r>
              <a:rPr lang="en-US" sz="3400" dirty="0"/>
              <a:t>Dynamically downloads </a:t>
            </a:r>
            <a:r>
              <a:rPr lang="en-US" sz="3400" b="1" dirty="0">
                <a:solidFill>
                  <a:schemeClr val="bg1"/>
                </a:solidFill>
              </a:rPr>
              <a:t>Java libraries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Maven plug-ins</a:t>
            </a:r>
          </a:p>
          <a:p>
            <a:pPr lvl="1"/>
            <a:r>
              <a:rPr lang="en-US" sz="3200" dirty="0"/>
              <a:t>Projects are configured using a </a:t>
            </a: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dirty="0"/>
              <a:t>roject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bject </a:t>
            </a:r>
            <a:r>
              <a:rPr lang="en-US" sz="3200" b="1" dirty="0">
                <a:solidFill>
                  <a:schemeClr val="bg1"/>
                </a:solidFill>
              </a:rPr>
              <a:t>M</a:t>
            </a:r>
            <a:r>
              <a:rPr lang="en-US" sz="3200" dirty="0"/>
              <a:t>odel, which is </a:t>
            </a:r>
            <a:br>
              <a:rPr lang="en-US" sz="3200" dirty="0"/>
            </a:br>
            <a:r>
              <a:rPr lang="en-US" sz="3200" dirty="0"/>
              <a:t>stored in a </a:t>
            </a:r>
            <a:r>
              <a:rPr lang="en-US" sz="3200" b="1" dirty="0">
                <a:solidFill>
                  <a:schemeClr val="bg1"/>
                </a:solidFill>
              </a:rPr>
              <a:t>pom.xml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file</a:t>
            </a:r>
          </a:p>
        </p:txBody>
      </p:sp>
      <p:pic>
        <p:nvPicPr>
          <p:cNvPr id="1026" name="Picture 2" descr="Ð ÐµÐ·ÑÐ»ÑÐ°Ñ Ñ Ð¸Ð·Ð¾Ð±ÑÐ°Ð¶ÐµÐ½Ð¸Ðµ Ð·Ð° mav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5534012"/>
            <a:ext cx="32385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7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236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– Creating a Maven Project (1)</a:t>
            </a:r>
            <a:endParaRPr lang="bg-B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0725DA-3EBA-42F8-8D17-4DA358604C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14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400" dirty="0"/>
              <a:t>Select "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sz="3400" dirty="0"/>
              <a:t>" project from the new project panel: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C4C9A-F1D0-4C80-8EDF-40B0F9E9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000" y="2079000"/>
            <a:ext cx="7770000" cy="429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4DB275D-4499-4672-A197-26BC2F455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00" y="2078206"/>
            <a:ext cx="9844210" cy="385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(2)</a:t>
            </a:r>
            <a:endParaRPr lang="bg-BG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336000" y="3390914"/>
            <a:ext cx="2253600" cy="440242"/>
          </a:xfrm>
          <a:prstGeom prst="wedgeRoundRectCallout">
            <a:avLst>
              <a:gd name="adj1" fmla="val -42665"/>
              <a:gd name="adj2" fmla="val 11223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group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336000" y="2129880"/>
            <a:ext cx="2253600" cy="440242"/>
          </a:xfrm>
          <a:prstGeom prst="wedgeRoundRectCallout">
            <a:avLst>
              <a:gd name="adj1" fmla="val -39835"/>
              <a:gd name="adj2" fmla="val 108746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project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36000" y="5510691"/>
            <a:ext cx="2253600" cy="440242"/>
          </a:xfrm>
          <a:prstGeom prst="wedgeRoundRectCallout">
            <a:avLst>
              <a:gd name="adj1" fmla="val -63732"/>
              <a:gd name="adj2" fmla="val -6003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00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Configurations</a:t>
            </a:r>
            <a:endParaRPr lang="bg-B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752AA-B022-4131-B371-51C9FCCFEAF0}"/>
              </a:ext>
            </a:extLst>
          </p:cNvPr>
          <p:cNvSpPr txBox="1">
            <a:spLocks/>
          </p:cNvSpPr>
          <p:nvPr/>
        </p:nvSpPr>
        <p:spPr>
          <a:xfrm>
            <a:off x="191943" y="1151121"/>
            <a:ext cx="11353800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roject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odel(</a:t>
            </a:r>
            <a:r>
              <a:rPr lang="en-US" b="1" dirty="0">
                <a:solidFill>
                  <a:schemeClr val="bg1"/>
                </a:solidFill>
              </a:rPr>
              <a:t>POM</a:t>
            </a:r>
            <a:r>
              <a:rPr lang="en-US" dirty="0"/>
              <a:t>) is the fundamental unit of work in Maven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are held in the </a:t>
            </a:r>
            <a:r>
              <a:rPr lang="en-US" b="1" dirty="0">
                <a:solidFill>
                  <a:schemeClr val="bg1"/>
                </a:solidFill>
              </a:rPr>
              <a:t>pom.xml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en-US" dirty="0"/>
              <a:t>file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executing a task or goal, Maven looks for the POM file in the current directory</a:t>
            </a:r>
          </a:p>
        </p:txBody>
      </p:sp>
      <p:grpSp>
        <p:nvGrpSpPr>
          <p:cNvPr id="3" name="Групиране 2">
            <a:extLst>
              <a:ext uri="{FF2B5EF4-FFF2-40B4-BE49-F238E27FC236}">
                <a16:creationId xmlns:a16="http://schemas.microsoft.com/office/drawing/2014/main" id="{ED733F97-A6C6-4BBB-BEC0-6546F89B057C}"/>
              </a:ext>
            </a:extLst>
          </p:cNvPr>
          <p:cNvGrpSpPr/>
          <p:nvPr/>
        </p:nvGrpSpPr>
        <p:grpSpPr>
          <a:xfrm>
            <a:off x="8038955" y="3754517"/>
            <a:ext cx="3505200" cy="2780619"/>
            <a:chOff x="7514909" y="3721637"/>
            <a:chExt cx="3505200" cy="278061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1B742C9-ED61-4C15-98A6-D0678F8C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12" y="3721637"/>
              <a:ext cx="2715897" cy="2715897"/>
            </a:xfrm>
            <a:prstGeom prst="rect">
              <a:avLst/>
            </a:prstGeom>
          </p:spPr>
        </p:pic>
        <p:pic>
          <p:nvPicPr>
            <p:cNvPr id="13" name="Picture 4" descr="Резултат с изображение за text icon">
              <a:extLst>
                <a:ext uri="{FF2B5EF4-FFF2-40B4-BE49-F238E27FC236}">
                  <a16:creationId xmlns:a16="http://schemas.microsoft.com/office/drawing/2014/main" id="{0696CC6E-922E-45FE-A471-7CF0CABDC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14909" y="5075777"/>
              <a:ext cx="1426479" cy="1426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6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POM Model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0" y="1829570"/>
            <a:ext cx="10668000" cy="44838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&lt;build&gt;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&lt;groupId&gt;org.apache.maven.plugins&lt;/groupId&gt;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&lt;artifactId&gt;maven-compiler-plugin&lt;/artifactId&gt;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&lt;source&gt;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&lt;/source&gt;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    &lt;target&gt;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US" sz="2200" b="1" noProof="1">
                <a:latin typeface="Consolas" panose="020B0609020204030204" pitchFamily="49" charset="0"/>
              </a:rPr>
              <a:t>&lt;/target&gt;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    &lt;/configuration&gt;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    &lt;/plugin&gt;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    &lt;/plugins&gt;</a:t>
            </a:r>
          </a:p>
          <a:p>
            <a:pPr marL="609219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noProof="1">
                <a:latin typeface="Consolas" panose="020B0609020204030204" pitchFamily="49" charset="0"/>
              </a:rPr>
              <a:t>    &lt;/build&gt;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2000" y="1223661"/>
            <a:ext cx="10668000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lvl="1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noProof="1"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44285" y="4648200"/>
            <a:ext cx="2286000" cy="914400"/>
          </a:xfrm>
          <a:prstGeom prst="wedgeRoundRectCallout">
            <a:avLst>
              <a:gd name="adj1" fmla="val -63415"/>
              <a:gd name="adj2" fmla="val -34469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compile version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86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2342</Words>
  <Application>Microsoft Office PowerPoint</Application>
  <PresentationFormat>Widescreen</PresentationFormat>
  <Paragraphs>573</Paragraphs>
  <Slides>53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맑은 고딕</vt:lpstr>
      <vt:lpstr>ＭＳ Ｐゴシック</vt:lpstr>
      <vt:lpstr>Arial</vt:lpstr>
      <vt:lpstr>Calibri</vt:lpstr>
      <vt:lpstr>Consolas</vt:lpstr>
      <vt:lpstr>Wingdings</vt:lpstr>
      <vt:lpstr>Wingdings 2</vt:lpstr>
      <vt:lpstr>SoftUni</vt:lpstr>
      <vt:lpstr>Hibernate Introduction</vt:lpstr>
      <vt:lpstr>Table of Contents</vt:lpstr>
      <vt:lpstr>Questions</vt:lpstr>
      <vt:lpstr>Maven</vt:lpstr>
      <vt:lpstr>Maven Overview</vt:lpstr>
      <vt:lpstr>Setup – Creating a Maven Project (1)</vt:lpstr>
      <vt:lpstr>Setup (2)</vt:lpstr>
      <vt:lpstr>Maven Configurations</vt:lpstr>
      <vt:lpstr>POM Model </vt:lpstr>
      <vt:lpstr>Dependencies</vt:lpstr>
      <vt:lpstr>Hibernate Framework</vt:lpstr>
      <vt:lpstr>Hibernate Framework</vt:lpstr>
      <vt:lpstr>Java ORM Approaches</vt:lpstr>
      <vt:lpstr>Hibernate Configuration (1) </vt:lpstr>
      <vt:lpstr>Hibernate Configuration (2) </vt:lpstr>
      <vt:lpstr>Hibernate Configuration (3)</vt:lpstr>
      <vt:lpstr>Hibernate Configuration (4)</vt:lpstr>
      <vt:lpstr>Hibernate Implementation Example</vt:lpstr>
      <vt:lpstr>Hibernate Mapping (1)</vt:lpstr>
      <vt:lpstr>Hibernate Mapping (2)</vt:lpstr>
      <vt:lpstr>Hibernate Sessions</vt:lpstr>
      <vt:lpstr>Hibernate Save Data</vt:lpstr>
      <vt:lpstr>Hibernate Retrieve Data by Get</vt:lpstr>
      <vt:lpstr>Hibernate Retrieve Data by Query</vt:lpstr>
      <vt:lpstr>Hibernate Querying Language – HQL</vt:lpstr>
      <vt:lpstr>Hibernate Retrieve Data by Criteria</vt:lpstr>
      <vt:lpstr>Java Persistence API</vt:lpstr>
      <vt:lpstr>About JPA (1)</vt:lpstr>
      <vt:lpstr>About JPA (2)</vt:lpstr>
      <vt:lpstr>Entities in JPA</vt:lpstr>
      <vt:lpstr>Entity Class: Student</vt:lpstr>
      <vt:lpstr>Annotations (1)</vt:lpstr>
      <vt:lpstr>Annotations (2)</vt:lpstr>
      <vt:lpstr>JPA Configuration (1) </vt:lpstr>
      <vt:lpstr>JPA Configuration (2) </vt:lpstr>
      <vt:lpstr>JPA Configuration (3) </vt:lpstr>
      <vt:lpstr>JPA Configuration (4)</vt:lpstr>
      <vt:lpstr>JPA Configuration (5)</vt:lpstr>
      <vt:lpstr>JPA Save Objects</vt:lpstr>
      <vt:lpstr>JPA – Java Persistence API</vt:lpstr>
      <vt:lpstr>Persistence Context (PC) and Entities</vt:lpstr>
      <vt:lpstr>Entity Object Life Cycle </vt:lpstr>
      <vt:lpstr>JPA Write Data Methods (1)</vt:lpstr>
      <vt:lpstr>JPA Write Data Methods (2)</vt:lpstr>
      <vt:lpstr>JPA Read Data Methods</vt:lpstr>
      <vt:lpstr>JPA Delete Objects</vt:lpstr>
      <vt:lpstr>JPA Merge Objects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Advanced – Hibernate</dc:title>
  <dc:subject>Software Development Course</dc:subject>
  <dc:creator>Software University</dc:creator>
  <cp:keywords>softuni; databases; hibernate; ef; ORM; JDBC</cp:keywords>
  <dc:description>© SoftUni – https://about.softuni.bg/
© Software University – https://softuni.bg
Copyrighted document. Unauthorized copy, reproduction or use is not permitted.</dc:description>
  <cp:lastModifiedBy>StiuIvanov</cp:lastModifiedBy>
  <cp:revision>96</cp:revision>
  <dcterms:created xsi:type="dcterms:W3CDTF">2018-05-23T13:08:44Z</dcterms:created>
  <dcterms:modified xsi:type="dcterms:W3CDTF">2022-02-18T08:28:39Z</dcterms:modified>
  <cp:category>https://softuni.bg/trainings/1444/databases-advanced-hibernate-october-2016</cp:category>
</cp:coreProperties>
</file>