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9" r:id="rId43"/>
    <p:sldId id="318" r:id="rId44"/>
    <p:sldId id="329" r:id="rId45"/>
    <p:sldId id="291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073B23-2AF6-4C23-88BD-611E5C395E89}">
          <p14:sldIdLst>
            <p14:sldId id="256"/>
            <p14:sldId id="257"/>
            <p14:sldId id="258"/>
          </p14:sldIdLst>
        </p14:section>
        <p14:section name="Framework" id="{9B1B9743-E765-4629-8E2A-D521F1C1DB20}">
          <p14:sldIdLst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pring Data Framework" id="{6C1F79E5-8A8E-4F17-BFF6-0EC02BEFBB9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Data Repositories" id="{9B4D4D60-EA63-489F-B5AE-210F6F1A50F1}">
          <p14:sldIdLst>
            <p14:sldId id="269"/>
            <p14:sldId id="270"/>
            <p14:sldId id="271"/>
          </p14:sldIdLst>
        </p14:section>
        <p14:section name="Spring Data Query Creation" id="{EEAE0815-C4C8-451D-B6E4-D669935AC619}">
          <p14:sldIdLst>
            <p14:sldId id="272"/>
            <p14:sldId id="273"/>
            <p14:sldId id="274"/>
            <p14:sldId id="275"/>
          </p14:sldIdLst>
        </p14:section>
        <p14:section name="Spring Data Services" id="{E13D1651-D2DA-49EB-ABF2-E6CA3260AE72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2305B059-6EFF-4146-AD51-98F0831C384B}">
          <p14:sldIdLst>
            <p14:sldId id="283"/>
            <p14:sldId id="289"/>
            <p14:sldId id="318"/>
            <p14:sldId id="32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9.jp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www.youtube.com/c/CodeItUpwithIv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2077381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</p:spTree>
    <p:extLst>
      <p:ext uri="{BB962C8B-B14F-4D97-AF65-F5344CB8AC3E}">
        <p14:creationId xmlns:p14="http://schemas.microsoft.com/office/powerpoint/2010/main" val="3236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Makes it easy to </a:t>
            </a:r>
            <a:r>
              <a:rPr lang="en-GB" b="1" dirty="0">
                <a:solidFill>
                  <a:schemeClr val="bg1"/>
                </a:solidFill>
              </a:rPr>
              <a:t>create stand-alone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production-grade Spring based Applications</a:t>
            </a:r>
            <a:endParaRPr lang="en-GB" dirty="0"/>
          </a:p>
          <a:p>
            <a:r>
              <a:rPr lang="en-US" dirty="0"/>
              <a:t>Spring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comprehensive programming and configuration model </a:t>
            </a:r>
            <a:r>
              <a:rPr lang="en-GB" dirty="0"/>
              <a:t>for modern Java-based enterprise applications - on any kind of deployment platform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GB" dirty="0"/>
              <a:t>Spring Data's mission is to </a:t>
            </a:r>
            <a:r>
              <a:rPr lang="en-GB" b="1" dirty="0">
                <a:solidFill>
                  <a:schemeClr val="bg1"/>
                </a:solidFill>
              </a:rPr>
              <a:t>provide a familiar and consistent</a:t>
            </a:r>
            <a:r>
              <a:rPr lang="en-GB" dirty="0"/>
              <a:t>, Spring-based </a:t>
            </a:r>
            <a:r>
              <a:rPr lang="en-GB" b="1" dirty="0">
                <a:solidFill>
                  <a:schemeClr val="bg1"/>
                </a:solidFill>
              </a:rPr>
              <a:t>programming model for data access</a:t>
            </a:r>
            <a:r>
              <a:rPr lang="en-GB" dirty="0"/>
              <a:t> while still retaining the special traits of the underlying data store</a:t>
            </a:r>
          </a:p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en-GB" dirty="0"/>
              <a:t>Spring Cloud </a:t>
            </a:r>
            <a:r>
              <a:rPr lang="en-GB" b="1" dirty="0">
                <a:solidFill>
                  <a:schemeClr val="bg1"/>
                </a:solidFill>
              </a:rPr>
              <a:t>provides tools for developers to quickly build</a:t>
            </a:r>
            <a:r>
              <a:rPr lang="en-GB" dirty="0"/>
              <a:t> some of the </a:t>
            </a:r>
            <a:r>
              <a:rPr lang="en-GB" b="1" dirty="0">
                <a:solidFill>
                  <a:schemeClr val="bg1"/>
                </a:solidFill>
              </a:rPr>
              <a:t>common patterns in distributed systems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79" y="1269000"/>
            <a:ext cx="2612441" cy="2612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20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71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Open-Source Application framework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inversion of control container</a:t>
            </a:r>
            <a:r>
              <a:rPr lang="en-GB" dirty="0"/>
              <a:t> for the Java platform</a:t>
            </a:r>
          </a:p>
          <a:p>
            <a:r>
              <a:rPr lang="en-GB" dirty="0"/>
              <a:t>Core features can be used by any Java application </a:t>
            </a:r>
            <a:r>
              <a:rPr lang="en-GB" b="1" dirty="0">
                <a:solidFill>
                  <a:schemeClr val="bg1"/>
                </a:solidFill>
              </a:rPr>
              <a:t>extensions</a:t>
            </a:r>
            <a:r>
              <a:rPr lang="en-GB" dirty="0"/>
              <a:t> for building web applications </a:t>
            </a:r>
            <a:r>
              <a:rPr lang="en-GB" b="1" dirty="0">
                <a:solidFill>
                  <a:schemeClr val="bg1"/>
                </a:solidFill>
              </a:rPr>
              <a:t>on top of the Java 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0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Framework</a:t>
            </a:r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608" y="2154741"/>
            <a:ext cx="3554786" cy="1137532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Framework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1800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9800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/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1800" y="4572001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1800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5087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3600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30423" y="3969539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Library that adds an </a:t>
            </a:r>
            <a:r>
              <a:rPr lang="en-US" sz="3400" b="1" dirty="0">
                <a:solidFill>
                  <a:schemeClr val="bg1"/>
                </a:solidFill>
              </a:rPr>
              <a:t>extra layer of abstraction </a:t>
            </a:r>
            <a:r>
              <a:rPr lang="en-US" sz="3400" dirty="0"/>
              <a:t>on the top of our JPA provider</a:t>
            </a:r>
          </a:p>
          <a:p>
            <a:r>
              <a:rPr lang="en-US" sz="3400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04" y="4048225"/>
            <a:ext cx="4779640" cy="246450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Framework</a:t>
            </a:r>
            <a:endParaRPr lang="en-GB" dirty="0"/>
          </a:p>
          <a:p>
            <a:pPr lvl="1"/>
            <a:r>
              <a:rPr lang="en-GB" dirty="0"/>
              <a:t>Spring Platform</a:t>
            </a:r>
          </a:p>
          <a:p>
            <a:pPr lvl="2"/>
            <a:r>
              <a:rPr lang="en-GB" dirty="0"/>
              <a:t>Spring Projects</a:t>
            </a:r>
          </a:p>
          <a:p>
            <a:pPr lvl="3"/>
            <a:r>
              <a:rPr lang="en-GB" dirty="0"/>
              <a:t>Spring Boot</a:t>
            </a:r>
          </a:p>
          <a:p>
            <a:pPr lvl="3"/>
            <a:r>
              <a:rPr lang="en-GB" dirty="0"/>
              <a:t>Spring </a:t>
            </a:r>
            <a:r>
              <a:rPr lang="en-US" dirty="0"/>
              <a:t>Framework</a:t>
            </a:r>
          </a:p>
          <a:p>
            <a:r>
              <a:rPr lang="en-US" dirty="0"/>
              <a:t>Spring Data Framework</a:t>
            </a:r>
            <a:endParaRPr lang="en-US" sz="3600" dirty="0"/>
          </a:p>
          <a:p>
            <a:r>
              <a:rPr lang="en-US" dirty="0"/>
              <a:t>Spring Data Repositories </a:t>
            </a:r>
            <a:endParaRPr lang="en-US" sz="3600" dirty="0"/>
          </a:p>
          <a:p>
            <a:r>
              <a:rPr lang="en-US" sz="3600" dirty="0"/>
              <a:t>Spring Data Query 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4500" y="1628275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5200" y="2999875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9500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9500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50300" y="4371475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42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4000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101268" y="2807768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96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8123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</a:t>
            </a:r>
            <a:br>
              <a:rPr lang="en-US" dirty="0"/>
            </a:br>
            <a:r>
              <a:rPr lang="en-US" dirty="0"/>
              <a:t>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</a:t>
            </a:r>
            <a:br>
              <a:rPr lang="en-US" dirty="0"/>
            </a:br>
            <a:r>
              <a:rPr lang="en-US" dirty="0"/>
              <a:t>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Dependencies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8800" y="2708994"/>
            <a:ext cx="88392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8800" y="2126644"/>
            <a:ext cx="8839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03632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&lt;scope&gt;runtime&lt;/scope&gt;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8200" y="2153544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51000" y="4019605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4297837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9627" y="1032933"/>
            <a:ext cx="12030786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Spring boot configurations are held in an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application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.properties </a:t>
            </a:r>
            <a:r>
              <a:rPr lang="en-US" sz="3200" dirty="0"/>
              <a:t>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(1)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551000" y="2159980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551000" y="16290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8036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0048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4200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Repositories</a:t>
            </a:r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69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9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49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74590"/>
            <a:ext cx="2131451" cy="213145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3231" y="1469842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536005" y="3693860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1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</a:t>
            </a:r>
            <a:r>
              <a:rPr lang="bg-BG" sz="9600" b="1" dirty="0"/>
              <a:t>-</a:t>
            </a:r>
            <a:r>
              <a:rPr lang="en-US" sz="9600" b="1" dirty="0"/>
              <a:t>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Query Creation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3489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Mechanism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find…By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17" y="2725654"/>
            <a:ext cx="3995822" cy="399582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5840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JpaRepository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Long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5840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5800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5800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5000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2800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31003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Services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8" y="1354358"/>
            <a:ext cx="3073903" cy="2700278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Encapsulating Business Logic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</a:t>
            </a:r>
            <a:br>
              <a:rPr lang="en-US" dirty="0"/>
            </a:br>
            <a:r>
              <a:rPr lang="en-US" dirty="0"/>
              <a:t>into layers</a:t>
            </a:r>
          </a:p>
          <a:p>
            <a:pPr lvl="1"/>
            <a:r>
              <a:rPr lang="en-US" dirty="0"/>
              <a:t>Service classes are categorized into a particular layer and share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600200" y="1451861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6712" y="3410403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5430591"/>
            <a:ext cx="491331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1000" y="3369307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00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9358" y="1498600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9357" y="3406804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6410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9898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1600" y="1747212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1600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8600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Business Logic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1713719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1562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71508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implementation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6800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600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134000"/>
            <a:ext cx="2925000" cy="29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719714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3000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8001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520" y="2594343"/>
            <a:ext cx="2286000" cy="456568"/>
          </a:xfrm>
          <a:prstGeom prst="wedgeRoundRectCallout">
            <a:avLst>
              <a:gd name="adj1" fmla="val -55521"/>
              <a:gd name="adj2" fmla="val 2047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00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090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Spring Data is </a:t>
            </a:r>
            <a:r>
              <a:rPr lang="en-US" sz="3200" b="1" dirty="0">
                <a:solidFill>
                  <a:schemeClr val="bg1"/>
                </a:solidFill>
              </a:rPr>
              <a:t>part of </a:t>
            </a: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Spring Framework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It is not a JPA Provider, just an abstraction  over 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Spring Data builds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>
                <a:solidFill>
                  <a:schemeClr val="bg2"/>
                </a:solidFill>
              </a:rPr>
              <a:t> over </a:t>
            </a:r>
            <a:r>
              <a:rPr lang="en-US" sz="3200" b="1" dirty="0">
                <a:solidFill>
                  <a:schemeClr val="bg1"/>
                </a:solidFill>
              </a:rPr>
              <a:t>conventions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Main </a:t>
            </a:r>
            <a:r>
              <a:rPr lang="en-US" sz="3200" b="1" dirty="0">
                <a:solidFill>
                  <a:schemeClr val="bg1"/>
                </a:solidFill>
              </a:rPr>
              <a:t>concept</a:t>
            </a:r>
            <a:r>
              <a:rPr lang="en-US" sz="3200" dirty="0">
                <a:solidFill>
                  <a:schemeClr val="bg2"/>
                </a:solidFill>
              </a:rPr>
              <a:t> of Spring Data are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Similar </a:t>
            </a:r>
            <a:r>
              <a:rPr lang="en-GB" b="1" dirty="0">
                <a:solidFill>
                  <a:schemeClr val="bg1"/>
                </a:solidFill>
              </a:rPr>
              <a:t>to an API</a:t>
            </a:r>
          </a:p>
          <a:p>
            <a:pPr lvl="1"/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Platform</a:t>
            </a:r>
          </a:p>
        </p:txBody>
      </p:sp>
    </p:spTree>
    <p:extLst>
      <p:ext uri="{BB962C8B-B14F-4D97-AF65-F5344CB8AC3E}">
        <p14:creationId xmlns:p14="http://schemas.microsoft.com/office/powerpoint/2010/main" val="3876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Spring makes </a:t>
            </a:r>
            <a:r>
              <a:rPr lang="en-GB" b="1" dirty="0">
                <a:solidFill>
                  <a:schemeClr val="bg1"/>
                </a:solidFill>
              </a:rPr>
              <a:t>programming Java quicker,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easier, and safer for everybody</a:t>
            </a:r>
          </a:p>
          <a:p>
            <a:r>
              <a:rPr lang="en-GB" dirty="0"/>
              <a:t>Spring's </a:t>
            </a:r>
            <a:r>
              <a:rPr lang="en-GB" b="1" dirty="0">
                <a:solidFill>
                  <a:schemeClr val="bg1"/>
                </a:solidFill>
              </a:rPr>
              <a:t>focus is on speed, simplicity, and productivity</a:t>
            </a:r>
            <a:r>
              <a:rPr lang="en-GB" dirty="0"/>
              <a:t> built by multiple Spring Projects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Platform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5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Core Container</a:t>
            </a:r>
          </a:p>
          <a:p>
            <a:pPr lvl="1"/>
            <a:r>
              <a:rPr lang="en-GB" dirty="0"/>
              <a:t>The base module of Spring and provides Spring containers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Aspect-Oriented Programming</a:t>
            </a:r>
          </a:p>
          <a:p>
            <a:pPr lvl="1"/>
            <a:r>
              <a:rPr lang="en-GB" dirty="0"/>
              <a:t>Enables implementing cross-cutting concerns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and Authorization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 Access</a:t>
            </a:r>
          </a:p>
          <a:p>
            <a:pPr lvl="1"/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</a:rPr>
              <a:t>RDBMS using JDBC and ORM tools</a:t>
            </a:r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IoC</a:t>
            </a:r>
            <a:r>
              <a:rPr lang="en-GB" b="1" dirty="0">
                <a:solidFill>
                  <a:schemeClr val="bg1"/>
                </a:solidFill>
              </a:rPr>
              <a:t> Container</a:t>
            </a:r>
          </a:p>
          <a:p>
            <a:pPr lvl="1"/>
            <a:r>
              <a:rPr lang="en-GB" dirty="0"/>
              <a:t>Configuration of application </a:t>
            </a:r>
            <a:r>
              <a:rPr lang="en-GB" b="1" dirty="0">
                <a:solidFill>
                  <a:schemeClr val="bg1"/>
                </a:solidFill>
              </a:rPr>
              <a:t>components and lifecycle management of Java objects</a:t>
            </a:r>
            <a:r>
              <a:rPr lang="en-GB" dirty="0"/>
              <a:t>, done mainly via </a:t>
            </a:r>
            <a:r>
              <a:rPr lang="en-GB" b="1" dirty="0">
                <a:solidFill>
                  <a:schemeClr val="bg1"/>
                </a:solidFill>
              </a:rPr>
              <a:t>dependency injection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GB" dirty="0"/>
              <a:t>Support classes for writing </a:t>
            </a:r>
            <a:r>
              <a:rPr lang="en-GB" b="1" dirty="0">
                <a:solidFill>
                  <a:schemeClr val="bg1"/>
                </a:solidFill>
              </a:rPr>
              <a:t>unit tests and integration tests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</TotalTime>
  <Words>1903</Words>
  <Application>Microsoft Office PowerPoint</Application>
  <PresentationFormat>Widescreen</PresentationFormat>
  <Paragraphs>401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Introduction</vt:lpstr>
      <vt:lpstr>Table of Contents</vt:lpstr>
      <vt:lpstr>Questions</vt:lpstr>
      <vt:lpstr>Framework</vt:lpstr>
      <vt:lpstr>Framework</vt:lpstr>
      <vt:lpstr>Spring Platform</vt:lpstr>
      <vt:lpstr>Spring Platform</vt:lpstr>
      <vt:lpstr>Spring Module (1)</vt:lpstr>
      <vt:lpstr>Spring Module (2)</vt:lpstr>
      <vt:lpstr>Spring Projects</vt:lpstr>
      <vt:lpstr>Spring Projects (1)</vt:lpstr>
      <vt:lpstr>Spring Projects (2)</vt:lpstr>
      <vt:lpstr>Spring Boot</vt:lpstr>
      <vt:lpstr>Spring Boot</vt:lpstr>
      <vt:lpstr>Spring Framework</vt:lpstr>
      <vt:lpstr>Spring Framework</vt:lpstr>
      <vt:lpstr>Spring Data Framework</vt:lpstr>
      <vt:lpstr>What is Spring Framework</vt:lpstr>
      <vt:lpstr>What is Spring Data</vt:lpstr>
      <vt:lpstr>Spring Data Role</vt:lpstr>
      <vt:lpstr>Spring Boot – Convention Over Configuration</vt:lpstr>
      <vt:lpstr>Dependencies (1)</vt:lpstr>
      <vt:lpstr>Dependencies (2)</vt:lpstr>
      <vt:lpstr>Build</vt:lpstr>
      <vt:lpstr>Configuration (1)</vt:lpstr>
      <vt:lpstr>Configuration (2)</vt:lpstr>
      <vt:lpstr>Spring Data Repositories</vt:lpstr>
      <vt:lpstr>Spring Repository</vt:lpstr>
      <vt:lpstr>Built-in CRUD Operations</vt:lpstr>
      <vt:lpstr>Spring Data Query Creation</vt:lpstr>
      <vt:lpstr>Query Creation</vt:lpstr>
      <vt:lpstr>Custom CRUD Operations</vt:lpstr>
      <vt:lpstr> Query Lookup Strategies</vt:lpstr>
      <vt:lpstr>Spring Data Services</vt:lpstr>
      <vt:lpstr>Service Pattern</vt:lpstr>
      <vt:lpstr>Spring Data Architecture</vt:lpstr>
      <vt:lpstr>Services (1)</vt:lpstr>
      <vt:lpstr>Services (2)</vt:lpstr>
      <vt:lpstr>Entry Point</vt:lpstr>
      <vt:lpstr>Command Line Runner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56</cp:revision>
  <dcterms:created xsi:type="dcterms:W3CDTF">2018-05-23T13:08:44Z</dcterms:created>
  <dcterms:modified xsi:type="dcterms:W3CDTF">2022-02-18T08:29:28Z</dcterms:modified>
  <cp:category>https://softuni.bg/trainings/1734/databases-frameworks-hibernate-and-spring-data-october-2017</cp:category>
</cp:coreProperties>
</file>