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0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48F93EB-BCA4-4DAC-AA09-D57BE7F53DEC}">
          <p14:sldIdLst>
            <p14:sldId id="256"/>
            <p14:sldId id="257"/>
            <p14:sldId id="258"/>
          </p14:sldIdLst>
        </p14:section>
        <p14:section name="JSON" id="{171853B6-1198-423F-ADFB-E5E7E0D570D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GSON" id="{3EE42236-EDD3-4032-9FCF-1493B2A3B595}">
          <p14:sldIdLst>
            <p14:sldId id="265"/>
            <p14:sldId id="266"/>
            <p14:sldId id="283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ummary" id="{1998EC30-B1D6-4B1C-A5CE-4FBDF58F021E}">
          <p14:sldIdLst>
            <p14:sldId id="274"/>
            <p14:sldId id="280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937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404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6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Exporting and Importing Data from JSON Format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9" name="Групиране 15">
            <a:extLst>
              <a:ext uri="{FF2B5EF4-FFF2-40B4-BE49-F238E27FC236}">
                <a16:creationId xmlns:a16="http://schemas.microsoft.com/office/drawing/2014/main" id="{145C101C-8711-4D1A-BD98-8103C87F05B9}"/>
              </a:ext>
            </a:extLst>
          </p:cNvPr>
          <p:cNvGrpSpPr/>
          <p:nvPr/>
        </p:nvGrpSpPr>
        <p:grpSpPr>
          <a:xfrm>
            <a:off x="616925" y="1953980"/>
            <a:ext cx="3581399" cy="2770421"/>
            <a:chOff x="6930459" y="2396460"/>
            <a:chExt cx="4686108" cy="3834013"/>
          </a:xfrm>
        </p:grpSpPr>
        <p:pic>
          <p:nvPicPr>
            <p:cNvPr id="10" name="Картина 3">
              <a:extLst>
                <a:ext uri="{FF2B5EF4-FFF2-40B4-BE49-F238E27FC236}">
                  <a16:creationId xmlns:a16="http://schemas.microsoft.com/office/drawing/2014/main" id="{B71EA248-AA4E-4640-A50F-5DBDDF2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5091" y="3658997"/>
              <a:ext cx="2571476" cy="2571476"/>
            </a:xfrm>
            <a:prstGeom prst="rect">
              <a:avLst/>
            </a:prstGeom>
          </p:spPr>
        </p:pic>
        <p:pic>
          <p:nvPicPr>
            <p:cNvPr id="13" name="Картина 9">
              <a:extLst>
                <a:ext uri="{FF2B5EF4-FFF2-40B4-BE49-F238E27FC236}">
                  <a16:creationId xmlns:a16="http://schemas.microsoft.com/office/drawing/2014/main" id="{8E1AC587-56C5-4C0D-BF3A-6D2D045A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59" y="2396460"/>
              <a:ext cx="2718491" cy="2718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7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253984" y="4412192"/>
            <a:ext cx="1755144" cy="1201106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6400" y="5371768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endParaRPr lang="en-US" sz="3500" spc="200" dirty="0">
              <a:solidFill>
                <a:schemeClr val="accent1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D84077-A25F-431A-95FA-E13F34046B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00200"/>
            <a:ext cx="2169426" cy="2135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Serialize and De-serialize objects with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10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easy to use mechanisms to convert </a:t>
            </a:r>
            <a:r>
              <a:rPr lang="en-US" sz="3600" b="1" dirty="0">
                <a:solidFill>
                  <a:schemeClr val="bg1"/>
                </a:solidFill>
              </a:rPr>
              <a:t>Java to JSON </a:t>
            </a:r>
            <a:r>
              <a:rPr lang="en-US" sz="3600" dirty="0"/>
              <a:t>and vice-versa</a:t>
            </a:r>
          </a:p>
          <a:p>
            <a:pPr lvl="1"/>
            <a:r>
              <a:rPr lang="en-US" sz="3400" dirty="0"/>
              <a:t>Originally developed by Google</a:t>
            </a:r>
          </a:p>
          <a:p>
            <a:r>
              <a:rPr lang="en-US" sz="3600" dirty="0"/>
              <a:t>Generate</a:t>
            </a:r>
            <a:r>
              <a:rPr lang="en-GB" sz="3600" dirty="0"/>
              <a:t>s</a:t>
            </a:r>
            <a:r>
              <a:rPr lang="en-US" sz="3600" dirty="0"/>
              <a:t> compact and readability JSON output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55999" y="4646440"/>
            <a:ext cx="768996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&lt;dependency&gt;</a:t>
            </a:r>
          </a:p>
          <a:p>
            <a:r>
              <a:rPr lang="en-US" sz="2000" noProof="1"/>
              <a:t>            &lt;groupId&gt;com.google.code.gson&lt;/groupId&gt;</a:t>
            </a:r>
          </a:p>
          <a:p>
            <a:r>
              <a:rPr lang="en-US" sz="2000" noProof="1"/>
              <a:t>            &lt;artifactId&gt;gson&lt;/artifactId&gt;</a:t>
            </a:r>
          </a:p>
          <a:p>
            <a:r>
              <a:rPr lang="en-US" sz="2000" noProof="1"/>
              <a:t>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56000" y="4059000"/>
            <a:ext cx="76899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8822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11828"/>
            <a:ext cx="11804650" cy="5592172"/>
          </a:xfrm>
        </p:spPr>
        <p:txBody>
          <a:bodyPr>
            <a:normAutofit/>
          </a:bodyPr>
          <a:lstStyle/>
          <a:p>
            <a:r>
              <a:rPr lang="en-US" sz="3600" noProof="1"/>
              <a:t>Gson</a:t>
            </a:r>
            <a:r>
              <a:rPr lang="en-US" sz="3600" dirty="0"/>
              <a:t> objects are responsible for the JSON manipulations</a:t>
            </a:r>
          </a:p>
          <a:p>
            <a:pPr lvl="1"/>
            <a:r>
              <a:rPr lang="en-US" sz="3400" noProof="1"/>
              <a:t>GsonBuilder</a:t>
            </a:r>
            <a:r>
              <a:rPr lang="en-US" sz="3400" dirty="0"/>
              <a:t> creates an instance of GSON</a:t>
            </a:r>
          </a:p>
          <a:p>
            <a:pPr lvl="1"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excludeFieldsWithoutExposeAnnotation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GB" sz="3400" dirty="0"/>
              <a:t>– excludes fields without </a:t>
            </a:r>
            <a:r>
              <a:rPr lang="en-GB" sz="3400" b="1" dirty="0">
                <a:solidFill>
                  <a:schemeClr val="bg1"/>
                </a:solidFill>
              </a:rPr>
              <a:t>@Expose </a:t>
            </a:r>
            <a:r>
              <a:rPr lang="en-GB" sz="3400" dirty="0"/>
              <a:t>annotation</a:t>
            </a:r>
          </a:p>
          <a:p>
            <a:pPr lvl="1"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setPrettyPrinting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dirty="0"/>
              <a:t>– aligns and justifies the created JSON format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create()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dirty="0"/>
              <a:t>– creates an instance of </a:t>
            </a:r>
            <a:r>
              <a:rPr lang="en-GB" sz="3400" dirty="0" err="1"/>
              <a:t>Gson</a:t>
            </a:r>
            <a:endParaRPr lang="en-GB" sz="3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2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 Initialization (2)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6000" y="3102219"/>
            <a:ext cx="119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000" noProof="1"/>
              <a:t>Gson gson = new GsonBuilder()</a:t>
            </a:r>
          </a:p>
          <a:p>
            <a:r>
              <a:rPr lang="en-US" sz="3000" noProof="1"/>
              <a:t>                .</a:t>
            </a:r>
            <a:r>
              <a:rPr lang="en-US" sz="3000" noProof="1">
                <a:solidFill>
                  <a:schemeClr val="bg1"/>
                </a:solidFill>
              </a:rPr>
              <a:t>excludeFieldsWithoutExposeAnnotation()</a:t>
            </a:r>
          </a:p>
          <a:p>
            <a:r>
              <a:rPr lang="en-US" sz="3000" noProof="1"/>
              <a:t>                .</a:t>
            </a:r>
            <a:r>
              <a:rPr lang="en-US" sz="3000" noProof="1">
                <a:solidFill>
                  <a:schemeClr val="bg1"/>
                </a:solidFill>
              </a:rPr>
              <a:t>setPrettyPrinting()</a:t>
            </a:r>
          </a:p>
          <a:p>
            <a:r>
              <a:rPr lang="en-US" sz="3000" noProof="1"/>
              <a:t>                .</a:t>
            </a:r>
            <a:r>
              <a:rPr lang="en-US" sz="3000" noProof="1">
                <a:solidFill>
                  <a:schemeClr val="bg1"/>
                </a:solidFill>
              </a:rPr>
              <a:t>create()</a:t>
            </a:r>
            <a:r>
              <a:rPr lang="en-US" sz="3000" noProof="1"/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000" y="2391667"/>
            <a:ext cx="11970000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/>
              <a:t>JsonParser.java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1000" y="1726067"/>
            <a:ext cx="6210000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AddressJsonDto implements Serializable {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country;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city;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street;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1000" y="1230958"/>
            <a:ext cx="62100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26000" y="4644000"/>
            <a:ext cx="709475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 addressJsonDto = new AddressJsonDto();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addressJsonDto.setCountry("Bulgaria");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addressJsonDto.setCity("Sofia");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addressJsonDto.setStreet("Mladost 4");</a:t>
            </a:r>
            <a:br>
              <a:rPr lang="en-US" sz="1600" noProof="1"/>
            </a:br>
            <a:r>
              <a:rPr lang="en-US" sz="1600" noProof="1"/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022020" y="4148892"/>
            <a:ext cx="709873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JsonParser.java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77800" y="2709000"/>
            <a:ext cx="2743200" cy="79467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 will be imported/exported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491000" y="6097669"/>
            <a:ext cx="1981200" cy="572010"/>
          </a:xfrm>
          <a:prstGeom prst="wedgeRoundRectCallout">
            <a:avLst>
              <a:gd name="adj1" fmla="val -21448"/>
              <a:gd name="adj2" fmla="val -7297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JSON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6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48788" y="2111697"/>
            <a:ext cx="7080362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 addressJsonDto = new AddressJsonDto();</a:t>
            </a:r>
          </a:p>
          <a:p>
            <a:r>
              <a:rPr lang="en-US" sz="1800" noProof="1"/>
              <a:t>addressJsonDto.setCountry("Bulgaria");</a:t>
            </a:r>
          </a:p>
          <a:p>
            <a:r>
              <a:rPr lang="en-US" sz="1800" noProof="1"/>
              <a:t>addressJsonDto.setCity("Sofia");</a:t>
            </a:r>
          </a:p>
          <a:p>
            <a:r>
              <a:rPr lang="en-US" sz="1800" noProof="1"/>
              <a:t>addressJsonDto.setStreet("Mladost 4");</a:t>
            </a:r>
            <a:br>
              <a:rPr lang="en-US" sz="1800" noProof="1"/>
            </a:br>
            <a:r>
              <a:rPr lang="en-US" sz="1800" noProof="1"/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48788" y="1585811"/>
            <a:ext cx="7080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318808" y="4253410"/>
            <a:ext cx="3340325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318809" y="4779296"/>
            <a:ext cx="3340325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{</a:t>
            </a:r>
          </a:p>
          <a:p>
            <a:r>
              <a:rPr lang="en-US" sz="1800" noProof="1"/>
              <a:t>  "country": "Bulgaria",</a:t>
            </a:r>
          </a:p>
          <a:p>
            <a:r>
              <a:rPr lang="en-US" sz="1800" noProof="1"/>
              <a:t>  "city": "Sofia",</a:t>
            </a:r>
          </a:p>
          <a:p>
            <a:r>
              <a:rPr lang="en-US" sz="1800" noProof="1"/>
              <a:t>  "street": "Mladost 4"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76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1642" y="1703984"/>
            <a:ext cx="675510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List&lt;AddressJsonDto&gt; addressJsonDtos = new ArrayList&lt;&gt;();</a:t>
            </a:r>
          </a:p>
          <a:p>
            <a:r>
              <a:rPr lang="en-US" sz="1600" noProof="1"/>
              <a:t>addressJsonDtos.add(addressJsonDtoBulgaria);</a:t>
            </a:r>
          </a:p>
          <a:p>
            <a:r>
              <a:rPr lang="en-US" sz="1600" noProof="1"/>
              <a:t>addressJsonDtos.add(addressJsonDtoSpain);</a:t>
            </a:r>
          </a:p>
          <a:p>
            <a:r>
              <a:rPr lang="en-US" sz="1600" noProof="1"/>
              <a:t>String content = this.gson.toJson(addressJsonDtos);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81642" y="1208876"/>
            <a:ext cx="675224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16571" y="3024704"/>
            <a:ext cx="408810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16571" y="3519812"/>
            <a:ext cx="4088103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[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"Bulgaria",</a:t>
            </a:r>
          </a:p>
          <a:p>
            <a:r>
              <a:rPr lang="en-US" sz="1600" noProof="1"/>
              <a:t>    "city": "Sofia",</a:t>
            </a:r>
          </a:p>
          <a:p>
            <a:r>
              <a:rPr lang="en-US" sz="1600" noProof="1"/>
              <a:t>    "street": "Mladost 4"</a:t>
            </a:r>
          </a:p>
          <a:p>
            <a:r>
              <a:rPr lang="en-US" sz="1600" noProof="1"/>
              <a:t>  },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"Spain",</a:t>
            </a:r>
          </a:p>
          <a:p>
            <a:r>
              <a:rPr lang="en-US" sz="1600" noProof="1"/>
              <a:t>    "city": "Barcelona",</a:t>
            </a:r>
          </a:p>
          <a:p>
            <a:r>
              <a:rPr lang="en-US" sz="1600" noProof="1"/>
              <a:t>    "street": "Las Ramblas"</a:t>
            </a:r>
          </a:p>
          <a:p>
            <a:r>
              <a:rPr lang="en-US" sz="1600" noProof="1"/>
              <a:t>  }</a:t>
            </a:r>
          </a:p>
          <a:p>
            <a:r>
              <a:rPr lang="en-US" sz="1600" noProof="1"/>
              <a:t>]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3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1" y="1718424"/>
            <a:ext cx="7066977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public class AddressJsonDto implements Serializable {</a:t>
            </a:r>
          </a:p>
          <a:p>
            <a:endParaRPr lang="en-US" sz="1800" noProof="1"/>
          </a:p>
          <a:p>
            <a:r>
              <a:rPr lang="en-US" sz="1800" noProof="1">
                <a:solidFill>
                  <a:schemeClr val="bg1"/>
                </a:solidFill>
              </a:rPr>
              <a:t>    @Expose</a:t>
            </a:r>
          </a:p>
          <a:p>
            <a:r>
              <a:rPr lang="en-US" sz="1800" noProof="1"/>
              <a:t>    private String country;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800" noProof="1"/>
              <a:t>    private String city;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800" noProof="1"/>
              <a:t>    private String street;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0801" y="1192537"/>
            <a:ext cx="706697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3526" y="5741633"/>
            <a:ext cx="1171257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 addressJsonDto = </a:t>
            </a:r>
          </a:p>
          <a:p>
            <a:r>
              <a:rPr lang="en-US" sz="1800" noProof="1"/>
              <a:t>                this.gson.fromJson("/files/input/json/address.json"</a:t>
            </a:r>
            <a:r>
              <a:rPr lang="bg-BG" sz="1800" noProof="1"/>
              <a:t>,</a:t>
            </a:r>
            <a:r>
              <a:rPr lang="en-US" sz="1800" noProof="1"/>
              <a:t> AddressJsonDto.class);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3526" y="5215746"/>
            <a:ext cx="1171257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JsonParser.java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81177" y="2292747"/>
            <a:ext cx="2743200" cy="79467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 will be imported/exported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2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477704"/>
            <a:ext cx="51054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public class AddressJsonDto implements Serializable {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country;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city;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street;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1951818"/>
            <a:ext cx="5105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65263" y="3421486"/>
            <a:ext cx="4808758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"country": "Bulgaria",</a:t>
            </a:r>
          </a:p>
          <a:p>
            <a:r>
              <a:rPr lang="en-US" noProof="1"/>
              <a:t>  "city": "Sofia",</a:t>
            </a:r>
          </a:p>
          <a:p>
            <a:r>
              <a:rPr lang="en-US" noProof="1"/>
              <a:t>  "street": "Mladost 4"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765263" y="2895600"/>
            <a:ext cx="480875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address.json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230000" y="3826559"/>
            <a:ext cx="2970000" cy="12791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846000" y="4248752"/>
            <a:ext cx="3354000" cy="42377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990126" y="4554000"/>
            <a:ext cx="3209874" cy="90853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236" y="1850816"/>
            <a:ext cx="10874984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AddressJsonDto[] addressJsonDtos =</a:t>
            </a:r>
          </a:p>
          <a:p>
            <a:r>
              <a:rPr lang="en-US" sz="1600" noProof="1"/>
              <a:t>                this.gson.fromJson("/files/input/json/addresses.json"</a:t>
            </a:r>
            <a:r>
              <a:rPr lang="bg-BG" sz="1600" noProof="1"/>
              <a:t>,</a:t>
            </a:r>
            <a:r>
              <a:rPr lang="en-US" sz="1600" noProof="1"/>
              <a:t> AddressJsonDto[].class);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8236" y="1341858"/>
            <a:ext cx="10874984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58778" y="2873590"/>
            <a:ext cx="477390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58779" y="3368698"/>
            <a:ext cx="4773903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[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"Bulgaria",</a:t>
            </a:r>
          </a:p>
          <a:p>
            <a:r>
              <a:rPr lang="en-US" sz="1600" noProof="1"/>
              <a:t>    "city": "Sofia",</a:t>
            </a:r>
          </a:p>
          <a:p>
            <a:r>
              <a:rPr lang="en-US" sz="1600" noProof="1"/>
              <a:t>    "street": "Mladost 4"</a:t>
            </a:r>
          </a:p>
          <a:p>
            <a:r>
              <a:rPr lang="en-US" sz="1600" noProof="1"/>
              <a:t>  },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"Spain",</a:t>
            </a:r>
          </a:p>
          <a:p>
            <a:r>
              <a:rPr lang="en-US" sz="1600" noProof="1"/>
              <a:t>    "city": "Barcelona",</a:t>
            </a:r>
          </a:p>
          <a:p>
            <a:r>
              <a:rPr lang="en-US" sz="1600" noProof="1"/>
              <a:t>    "street": "Las Ramblas"</a:t>
            </a:r>
          </a:p>
          <a:p>
            <a:r>
              <a:rPr lang="en-US" sz="1600" noProof="1"/>
              <a:t>  }</a:t>
            </a:r>
          </a:p>
          <a:p>
            <a:r>
              <a:rPr lang="en-US" sz="1600" noProof="1"/>
              <a:t>]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4800" y="2396179"/>
            <a:ext cx="1981200" cy="456430"/>
          </a:xfrm>
          <a:prstGeom prst="wedgeRoundRectCallout">
            <a:avLst>
              <a:gd name="adj1" fmla="val 3743"/>
              <a:gd name="adj2" fmla="val -7722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Array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85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JSON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GSON</a:t>
            </a:r>
            <a:endParaRPr lang="bg-BG" sz="36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5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JSON is a very easy to use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and understand format 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GSON is a java library to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operate with JSON files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Easy import and export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331456" y="4457367"/>
            <a:ext cx="16002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6400" y="5371768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endParaRPr lang="en-US" sz="3500" spc="200" dirty="0">
              <a:solidFill>
                <a:schemeClr val="accent1"/>
              </a:solidFill>
            </a:endParaRPr>
          </a:p>
        </p:txBody>
      </p:sp>
      <p:grpSp>
        <p:nvGrpSpPr>
          <p:cNvPr id="22" name="Групиране 21">
            <a:extLst>
              <a:ext uri="{FF2B5EF4-FFF2-40B4-BE49-F238E27FC236}">
                <a16:creationId xmlns:a16="http://schemas.microsoft.com/office/drawing/2014/main" id="{7AD28C45-47CB-461F-8ED6-5B48E80340CA}"/>
              </a:ext>
            </a:extLst>
          </p:cNvPr>
          <p:cNvGrpSpPr/>
          <p:nvPr/>
        </p:nvGrpSpPr>
        <p:grpSpPr>
          <a:xfrm>
            <a:off x="4572000" y="2100768"/>
            <a:ext cx="3048000" cy="1328232"/>
            <a:chOff x="2319768" y="1421664"/>
            <a:chExt cx="7279845" cy="3065273"/>
          </a:xfrm>
        </p:grpSpPr>
        <p:pic>
          <p:nvPicPr>
            <p:cNvPr id="14" name="Картина 13">
              <a:extLst>
                <a:ext uri="{FF2B5EF4-FFF2-40B4-BE49-F238E27FC236}">
                  <a16:creationId xmlns:a16="http://schemas.microsoft.com/office/drawing/2014/main" id="{61DAC549-CA74-44AE-ADC1-F0ECEFBD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212" y="3037480"/>
              <a:ext cx="1160860" cy="1160860"/>
            </a:xfrm>
            <a:prstGeom prst="rect">
              <a:avLst/>
            </a:prstGeom>
          </p:spPr>
        </p:pic>
        <p:pic>
          <p:nvPicPr>
            <p:cNvPr id="16" name="Картина 15">
              <a:extLst>
                <a:ext uri="{FF2B5EF4-FFF2-40B4-BE49-F238E27FC236}">
                  <a16:creationId xmlns:a16="http://schemas.microsoft.com/office/drawing/2014/main" id="{6BBC91A6-3CF6-4375-BC95-237E5B962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768" y="1619484"/>
              <a:ext cx="2867453" cy="2867453"/>
            </a:xfrm>
            <a:prstGeom prst="rect">
              <a:avLst/>
            </a:prstGeom>
          </p:spPr>
        </p:pic>
        <p:sp>
          <p:nvSpPr>
            <p:cNvPr id="17" name="Стрелка надясно 16">
              <a:extLst>
                <a:ext uri="{FF2B5EF4-FFF2-40B4-BE49-F238E27FC236}">
                  <a16:creationId xmlns:a16="http://schemas.microsoft.com/office/drawing/2014/main" id="{996E1D27-39C1-4775-AD8E-B19337EDF79A}"/>
                </a:ext>
              </a:extLst>
            </p:cNvPr>
            <p:cNvSpPr/>
            <p:nvPr/>
          </p:nvSpPr>
          <p:spPr>
            <a:xfrm>
              <a:off x="5364703" y="2780110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itle 4">
              <a:extLst>
                <a:ext uri="{FF2B5EF4-FFF2-40B4-BE49-F238E27FC236}">
                  <a16:creationId xmlns:a16="http://schemas.microsoft.com/office/drawing/2014/main" id="{36867BAB-F57C-4533-8C0C-990925F9861B}"/>
                </a:ext>
              </a:extLst>
            </p:cNvPr>
            <p:cNvSpPr txBox="1">
              <a:spLocks/>
            </p:cNvSpPr>
            <p:nvPr/>
          </p:nvSpPr>
          <p:spPr>
            <a:xfrm>
              <a:off x="5462475" y="1537985"/>
              <a:ext cx="937307" cy="1419963"/>
            </a:xfrm>
            <a:prstGeom prst="rect">
              <a:avLst/>
            </a:prstGeom>
          </p:spPr>
          <p:txBody>
            <a:bodyPr vert="horz" lIns="108000" tIns="36000" rIns="108000" bIns="36000" rtlCol="0" anchor="ctr" anchorCtr="0">
              <a:normAutofit fontScale="47500" lnSpcReduction="20000"/>
            </a:bodyPr>
            <a:lstStyle>
              <a:lvl1pPr algn="l" defTabSz="12189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F3BE60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600" dirty="0"/>
                <a:t>?</a:t>
              </a:r>
            </a:p>
          </p:txBody>
        </p:sp>
        <p:pic>
          <p:nvPicPr>
            <p:cNvPr id="20" name="Картина 19">
              <a:extLst>
                <a:ext uri="{FF2B5EF4-FFF2-40B4-BE49-F238E27FC236}">
                  <a16:creationId xmlns:a16="http://schemas.microsoft.com/office/drawing/2014/main" id="{50665E24-AE3A-497A-9E15-0281CB840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767" y="1421664"/>
              <a:ext cx="1891846" cy="1891846"/>
            </a:xfrm>
            <a:prstGeom prst="rect">
              <a:avLst/>
            </a:prstGeom>
          </p:spPr>
        </p:pic>
        <p:sp>
          <p:nvSpPr>
            <p:cNvPr id="21" name="Стрелка надясно 20">
              <a:extLst>
                <a:ext uri="{FF2B5EF4-FFF2-40B4-BE49-F238E27FC236}">
                  <a16:creationId xmlns:a16="http://schemas.microsoft.com/office/drawing/2014/main" id="{55ED0185-A4DA-41C3-AC14-EAA56B80E41C}"/>
                </a:ext>
              </a:extLst>
            </p:cNvPr>
            <p:cNvSpPr/>
            <p:nvPr/>
          </p:nvSpPr>
          <p:spPr>
            <a:xfrm flipH="1">
              <a:off x="5364703" y="3352038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Transmitting Data Objects Via Attribute-value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31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US" sz="3600" dirty="0"/>
              <a:t>ava</a:t>
            </a: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/>
              <a:t>cript 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US" sz="3600" dirty="0"/>
              <a:t>bject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otation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Human-readable format to transmit </a:t>
            </a:r>
            <a:r>
              <a:rPr lang="en-US" sz="3400" b="1" dirty="0">
                <a:solidFill>
                  <a:schemeClr val="bg1"/>
                </a:solidFill>
              </a:rPr>
              <a:t>data objects </a:t>
            </a:r>
            <a:r>
              <a:rPr lang="en-US" sz="3400" dirty="0"/>
              <a:t>consisting of </a:t>
            </a:r>
            <a:r>
              <a:rPr lang="en-US" sz="3400" b="1" dirty="0">
                <a:solidFill>
                  <a:schemeClr val="bg1"/>
                </a:solidFill>
              </a:rPr>
              <a:t>attribute–value pairs</a:t>
            </a:r>
            <a:r>
              <a:rPr lang="en-US" sz="3400" b="1" dirty="0">
                <a:solidFill>
                  <a:srgbClr val="F3CD60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Subset of JavaScript syntax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Supports several data types: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Number, String, Boolean, Array, Object,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8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8522" y="3052300"/>
            <a:ext cx="47244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{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"firstName"</a:t>
            </a:r>
            <a:r>
              <a:rPr lang="en-US" sz="2400" noProof="1"/>
              <a:t>: "Daniel",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"lastName"</a:t>
            </a:r>
            <a:r>
              <a:rPr lang="en-US" sz="2400" noProof="1"/>
              <a:t>: "Sempre",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"age"</a:t>
            </a:r>
            <a:r>
              <a:rPr lang="en-US" sz="2400" noProof="1"/>
              <a:t>: 24,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"isMarried"</a:t>
            </a:r>
            <a:r>
              <a:rPr lang="en-US" sz="2400" noProof="1"/>
              <a:t>: true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11172" y="2434081"/>
            <a:ext cx="47270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/>
              <a:t>person.json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9131" y="3753237"/>
            <a:ext cx="800197" cy="512479"/>
          </a:xfrm>
          <a:prstGeom prst="wedgeRoundRectCallout">
            <a:avLst>
              <a:gd name="adj1" fmla="val 79611"/>
              <a:gd name="adj2" fmla="val 50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800600" y="4419601"/>
            <a:ext cx="1066800" cy="503003"/>
          </a:xfrm>
          <a:prstGeom prst="wedgeRoundRectCallout">
            <a:avLst>
              <a:gd name="adj1" fmla="val -66052"/>
              <a:gd name="adj2" fmla="val -4271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Value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33B24E2-F43D-47F8-8093-7AA76B547CAD}"/>
              </a:ext>
            </a:extLst>
          </p:cNvPr>
          <p:cNvSpPr txBox="1">
            <a:spLocks/>
          </p:cNvSpPr>
          <p:nvPr/>
        </p:nvSpPr>
        <p:spPr>
          <a:xfrm>
            <a:off x="6323485" y="1762376"/>
            <a:ext cx="47244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"firstName"</a:t>
            </a:r>
            <a:r>
              <a:rPr lang="en-US" noProof="1"/>
              <a:t>: "Daniel",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"lastName"</a:t>
            </a:r>
            <a:r>
              <a:rPr lang="en-US" noProof="1"/>
              <a:t>: "Sempre",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"age"</a:t>
            </a:r>
            <a:r>
              <a:rPr lang="en-US" noProof="1"/>
              <a:t>: 24,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"courses"</a:t>
            </a:r>
            <a:r>
              <a:rPr lang="en-US" noProof="1"/>
              <a:t>: </a:t>
            </a:r>
            <a:r>
              <a:rPr lang="en-US" noProof="1">
                <a:solidFill>
                  <a:schemeClr val="bg1"/>
                </a:solidFill>
              </a:rPr>
              <a:t>[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"name"</a:t>
            </a:r>
            <a:r>
              <a:rPr lang="en-US" noProof="1"/>
              <a:t>: "Java DB",</a:t>
            </a:r>
          </a:p>
          <a:p>
            <a:r>
              <a:rPr lang="en-US" noProof="1"/>
              <a:t>    },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"name"</a:t>
            </a:r>
            <a:r>
              <a:rPr lang="en-US" noProof="1"/>
              <a:t>: "HTML",</a:t>
            </a:r>
          </a:p>
          <a:p>
            <a:r>
              <a:rPr lang="en-US" noProof="1"/>
              <a:t>    },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]</a:t>
            </a:r>
          </a:p>
          <a:p>
            <a:r>
              <a:rPr lang="en-US" noProof="1"/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BC9D3FA-7D7D-4AD7-8966-C068DC78B055}"/>
              </a:ext>
            </a:extLst>
          </p:cNvPr>
          <p:cNvSpPr txBox="1">
            <a:spLocks/>
          </p:cNvSpPr>
          <p:nvPr/>
        </p:nvSpPr>
        <p:spPr>
          <a:xfrm>
            <a:off x="6323485" y="1144158"/>
            <a:ext cx="47244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student.json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27A25E0-3F5C-4486-94E3-26F6AA8D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155658"/>
            <a:ext cx="1828800" cy="744287"/>
          </a:xfrm>
          <a:prstGeom prst="wedgeRoundRectCallout">
            <a:avLst>
              <a:gd name="adj1" fmla="val -58146"/>
              <a:gd name="adj2" fmla="val -73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type value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7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Function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600200" y="2438400"/>
            <a:ext cx="20574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Client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200400"/>
            <a:ext cx="1447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person.js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0038" y="4267200"/>
            <a:ext cx="1447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car.js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93922" y="2438401"/>
            <a:ext cx="3408055" cy="261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Server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58102" y="3079122"/>
            <a:ext cx="29860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PersonController.java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3666" y="3989861"/>
            <a:ext cx="256648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CarController.java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8778" y="3203782"/>
            <a:ext cx="195499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person.json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27813" y="4245547"/>
            <a:ext cx="132332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car.json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36899" y="1584882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894356" y="1553817"/>
            <a:ext cx="2093221" cy="54330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Java, PHP, C#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000488" y="2312896"/>
            <a:ext cx="955322" cy="548697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JSON</a:t>
            </a:r>
          </a:p>
        </p:txBody>
      </p:sp>
      <p:sp>
        <p:nvSpPr>
          <p:cNvPr id="16" name="Стрелка надясно 15">
            <a:extLst>
              <a:ext uri="{FF2B5EF4-FFF2-40B4-BE49-F238E27FC236}">
                <a16:creationId xmlns:a16="http://schemas.microsoft.com/office/drawing/2014/main" id="{3C92AF19-37DB-484C-A069-6A312217182A}"/>
              </a:ext>
            </a:extLst>
          </p:cNvPr>
          <p:cNvSpPr/>
          <p:nvPr/>
        </p:nvSpPr>
        <p:spPr>
          <a:xfrm>
            <a:off x="4859781" y="5369177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Стрелка надясно 26">
            <a:extLst>
              <a:ext uri="{FF2B5EF4-FFF2-40B4-BE49-F238E27FC236}">
                <a16:creationId xmlns:a16="http://schemas.microsoft.com/office/drawing/2014/main" id="{6EFC2359-72A7-44C1-9172-1C7C0084E1E4}"/>
              </a:ext>
            </a:extLst>
          </p:cNvPr>
          <p:cNvSpPr/>
          <p:nvPr/>
        </p:nvSpPr>
        <p:spPr>
          <a:xfrm flipH="1">
            <a:off x="4846584" y="4881573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Стрелка надясно 27">
            <a:extLst>
              <a:ext uri="{FF2B5EF4-FFF2-40B4-BE49-F238E27FC236}">
                <a16:creationId xmlns:a16="http://schemas.microsoft.com/office/drawing/2014/main" id="{5C9829BF-9F05-4264-9F19-EB32C504D5A8}"/>
              </a:ext>
            </a:extLst>
          </p:cNvPr>
          <p:cNvSpPr/>
          <p:nvPr/>
        </p:nvSpPr>
        <p:spPr>
          <a:xfrm>
            <a:off x="4810329" y="2614363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Стрелка надясно 28">
            <a:extLst>
              <a:ext uri="{FF2B5EF4-FFF2-40B4-BE49-F238E27FC236}">
                <a16:creationId xmlns:a16="http://schemas.microsoft.com/office/drawing/2014/main" id="{27C77C0E-0363-4D69-B901-8C453CB73015}"/>
              </a:ext>
            </a:extLst>
          </p:cNvPr>
          <p:cNvSpPr/>
          <p:nvPr/>
        </p:nvSpPr>
        <p:spPr>
          <a:xfrm flipH="1">
            <a:off x="4762713" y="2126759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31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1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13693"/>
            <a:ext cx="11804650" cy="2312987"/>
          </a:xfrm>
        </p:spPr>
        <p:txBody>
          <a:bodyPr/>
          <a:lstStyle/>
          <a:p>
            <a:r>
              <a:rPr lang="en-US" dirty="0"/>
              <a:t>Data is represented in </a:t>
            </a:r>
            <a:r>
              <a:rPr lang="en-US" b="1" dirty="0">
                <a:solidFill>
                  <a:schemeClr val="bg1"/>
                </a:solidFill>
              </a:rPr>
              <a:t>name/value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pairs</a:t>
            </a:r>
          </a:p>
          <a:p>
            <a:r>
              <a:rPr lang="en-GB" dirty="0"/>
              <a:t>Curly braces hold objects</a:t>
            </a:r>
          </a:p>
          <a:p>
            <a:r>
              <a:rPr lang="en-GB" dirty="0"/>
              <a:t>Square brackets hold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0" y="4045980"/>
            <a:ext cx="5867400" cy="25295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"firstName"</a:t>
            </a:r>
            <a:r>
              <a:rPr lang="en-US" noProof="1"/>
              <a:t>: "Daniel"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"lastName"</a:t>
            </a:r>
            <a:r>
              <a:rPr lang="en-US" noProof="1"/>
              <a:t>: "Sempre"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"age"</a:t>
            </a:r>
            <a:r>
              <a:rPr lang="en-US" noProof="1"/>
              <a:t>: 24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"isMarried"</a:t>
            </a:r>
            <a:r>
              <a:rPr lang="en-US" noProof="1"/>
              <a:t>: true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48000" y="3429001"/>
            <a:ext cx="587069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person.json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56208" y="3986019"/>
            <a:ext cx="743847" cy="447837"/>
          </a:xfrm>
          <a:prstGeom prst="wedgeRoundRectCallout">
            <a:avLst>
              <a:gd name="adj1" fmla="val -6318"/>
              <a:gd name="adj2" fmla="val 796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08261" y="4084013"/>
            <a:ext cx="1143000" cy="344803"/>
          </a:xfrm>
          <a:prstGeom prst="wedgeRoundRectCallout">
            <a:avLst>
              <a:gd name="adj1" fmla="val -37653"/>
              <a:gd name="adj2" fmla="val 8477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94112" y="4040844"/>
            <a:ext cx="1967715" cy="510009"/>
          </a:xfrm>
          <a:prstGeom prst="wedgeRoundRectCallout">
            <a:avLst>
              <a:gd name="adj1" fmla="val 60746"/>
              <a:gd name="adj2" fmla="val -372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holder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15201" y="4903970"/>
            <a:ext cx="2913495" cy="407385"/>
          </a:xfrm>
          <a:prstGeom prst="wedgeRoundRectCallout">
            <a:avLst>
              <a:gd name="adj1" fmla="val -58777"/>
              <a:gd name="adj2" fmla="val 1302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 separated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5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00400" y="1797232"/>
            <a:ext cx="5570758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{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"firstName"</a:t>
            </a:r>
            <a:r>
              <a:rPr lang="en-US" sz="1800" noProof="1"/>
              <a:t>: "John",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"lastName"</a:t>
            </a:r>
            <a:r>
              <a:rPr lang="en-US" sz="1800" noProof="1"/>
              <a:t>: "Snow",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"address"</a:t>
            </a:r>
            <a:r>
              <a:rPr lang="en-US" sz="1800" noProof="1"/>
              <a:t>: </a:t>
            </a:r>
            <a:r>
              <a:rPr lang="en-US" sz="1800" noProof="1">
                <a:solidFill>
                  <a:schemeClr val="bg1"/>
                </a:solidFill>
              </a:rPr>
              <a:t>{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"country"</a:t>
            </a:r>
            <a:r>
              <a:rPr lang="en-US" sz="1800" noProof="1"/>
              <a:t>: "Spain",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"city"</a:t>
            </a:r>
            <a:r>
              <a:rPr lang="en-US" sz="1800" noProof="1"/>
              <a:t>: "Barcelona",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"street"</a:t>
            </a:r>
            <a:r>
              <a:rPr lang="en-US" sz="1800" noProof="1"/>
              <a:t>: "Barcelona"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}</a:t>
            </a:r>
            <a:r>
              <a:rPr lang="en-US" sz="1800" noProof="1"/>
              <a:t>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"phoneNumbers"</a:t>
            </a:r>
            <a:r>
              <a:rPr lang="en-US" sz="1800" noProof="1"/>
              <a:t>: </a:t>
            </a:r>
            <a:r>
              <a:rPr lang="en-US" sz="1800" noProof="1">
                <a:solidFill>
                  <a:schemeClr val="bg1"/>
                </a:solidFill>
              </a:rPr>
              <a:t>[</a:t>
            </a:r>
          </a:p>
          <a:p>
            <a:r>
              <a:rPr lang="en-US" sz="1800" noProof="1"/>
              <a:t>    {</a:t>
            </a:r>
          </a:p>
          <a:p>
            <a:r>
              <a:rPr lang="en-US" sz="1800" noProof="1"/>
              <a:t>      </a:t>
            </a:r>
            <a:r>
              <a:rPr lang="en-US" sz="1800" noProof="1">
                <a:solidFill>
                  <a:schemeClr val="bg1"/>
                </a:solidFill>
              </a:rPr>
              <a:t>"number"</a:t>
            </a:r>
            <a:r>
              <a:rPr lang="en-US" sz="1800" noProof="1"/>
              <a:t>: "1e341341"</a:t>
            </a:r>
          </a:p>
          <a:p>
            <a:r>
              <a:rPr lang="en-US" sz="1800" noProof="1"/>
              <a:t>    },</a:t>
            </a:r>
          </a:p>
          <a:p>
            <a:r>
              <a:rPr lang="en-US" sz="1800" noProof="1"/>
              <a:t>    {</a:t>
            </a:r>
          </a:p>
          <a:p>
            <a:r>
              <a:rPr lang="en-US" sz="1800" noProof="1"/>
              <a:t>      </a:t>
            </a:r>
            <a:r>
              <a:rPr lang="en-US" sz="1800" noProof="1">
                <a:solidFill>
                  <a:schemeClr val="bg1"/>
                </a:solidFill>
              </a:rPr>
              <a:t>"number"</a:t>
            </a:r>
            <a:r>
              <a:rPr lang="en-US" sz="1800" noProof="1"/>
              <a:t>: "542152"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]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00401" y="1271345"/>
            <a:ext cx="557075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person.json</a:t>
            </a:r>
            <a:endParaRPr lang="en-US" noProof="1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1" y="1638359"/>
            <a:ext cx="955737" cy="423814"/>
          </a:xfrm>
          <a:prstGeom prst="wedgeRoundRectCallout">
            <a:avLst>
              <a:gd name="adj1" fmla="val -6331"/>
              <a:gd name="adj2" fmla="val 720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1352" y="1899303"/>
            <a:ext cx="1120752" cy="423814"/>
          </a:xfrm>
          <a:prstGeom prst="wedgeRoundRectCallout">
            <a:avLst>
              <a:gd name="adj1" fmla="val -64766"/>
              <a:gd name="adj2" fmla="val 24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1" y="2785802"/>
            <a:ext cx="1980817" cy="398205"/>
          </a:xfrm>
          <a:prstGeom prst="wedgeRoundRectCallout">
            <a:avLst>
              <a:gd name="adj1" fmla="val -57634"/>
              <a:gd name="adj2" fmla="val -1588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holder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295400" y="2725995"/>
            <a:ext cx="2057400" cy="486538"/>
          </a:xfrm>
          <a:prstGeom prst="wedgeRoundRectCallout">
            <a:avLst>
              <a:gd name="adj1" fmla="val 58700"/>
              <a:gd name="adj2" fmla="val -263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01390" y="4969609"/>
            <a:ext cx="2139063" cy="762000"/>
          </a:xfrm>
          <a:prstGeom prst="wedgeRoundRectCallout">
            <a:avLst>
              <a:gd name="adj1" fmla="val -55962"/>
              <a:gd name="adj2" fmla="val -423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array of objects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400801" y="4058701"/>
            <a:ext cx="1919713" cy="417215"/>
          </a:xfrm>
          <a:prstGeom prst="wedgeRoundRectCallout">
            <a:avLst>
              <a:gd name="adj1" fmla="val -57528"/>
              <a:gd name="adj2" fmla="val -1617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holder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594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1246</Words>
  <Application>Microsoft Office PowerPoint</Application>
  <PresentationFormat>Widescreen</PresentationFormat>
  <Paragraphs>279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JSON</vt:lpstr>
      <vt:lpstr>Table of Contents</vt:lpstr>
      <vt:lpstr>Questions</vt:lpstr>
      <vt:lpstr>JSON</vt:lpstr>
      <vt:lpstr>JSON</vt:lpstr>
      <vt:lpstr>JSON Example</vt:lpstr>
      <vt:lpstr>JSON Function</vt:lpstr>
      <vt:lpstr>JSON Structure</vt:lpstr>
      <vt:lpstr>JSON Structure</vt:lpstr>
      <vt:lpstr>GSON</vt:lpstr>
      <vt:lpstr>GSON</vt:lpstr>
      <vt:lpstr>GSON Initialization</vt:lpstr>
      <vt:lpstr>GSON Initialization (2)</vt:lpstr>
      <vt:lpstr>Export Single Object to JSON</vt:lpstr>
      <vt:lpstr>Export Single Object to JSON</vt:lpstr>
      <vt:lpstr>Export Multiple Object to JSON</vt:lpstr>
      <vt:lpstr>Import Single Object to JSON</vt:lpstr>
      <vt:lpstr>Import Single Object to JSON</vt:lpstr>
      <vt:lpstr>Import Multiple Object to JSON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Processing</dc:title>
  <dc:subject>Databases Advanced – Hibernate and Spring Data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28</cp:revision>
  <dcterms:created xsi:type="dcterms:W3CDTF">2018-05-23T13:08:44Z</dcterms:created>
  <dcterms:modified xsi:type="dcterms:W3CDTF">2021-07-16T05:37:20Z</dcterms:modified>
  <cp:category>https://softuni.bg/trainings/1444/databases-advanced-hibernate-october-2016</cp:category>
</cp:coreProperties>
</file>