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8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318" r:id="rId26"/>
    <p:sldId id="329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6677297-8D49-4D4B-86FA-6D977AC4DF1A}">
          <p14:sldIdLst>
            <p14:sldId id="256"/>
            <p14:sldId id="257"/>
            <p14:sldId id="258"/>
          </p14:sldIdLst>
        </p14:section>
        <p14:section name="XML Processing" id="{D32935CB-3595-4992-9D96-DDBA7FD39733}">
          <p14:sldIdLst>
            <p14:sldId id="259"/>
            <p14:sldId id="260"/>
            <p14:sldId id="261"/>
            <p14:sldId id="262"/>
            <p14:sldId id="263"/>
          </p14:sldIdLst>
        </p14:section>
        <p14:section name="JAXB" id="{96E4A717-E4FA-47B7-A76E-7F27131D3B3C}">
          <p14:sldIdLst>
            <p14:sldId id="264"/>
            <p14:sldId id="265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mmary" id="{DA9A991F-126D-42B9-80FF-4868A54A81EE}">
          <p14:sldIdLst>
            <p14:sldId id="278"/>
            <p14:sldId id="284"/>
            <p14:sldId id="318"/>
            <p14:sldId id="329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4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473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699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4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XML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14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609808" y="2466194"/>
            <a:ext cx="2743200" cy="2109858"/>
            <a:chOff x="8126140" y="3632351"/>
            <a:chExt cx="3631930" cy="2723391"/>
          </a:xfrm>
        </p:grpSpPr>
        <p:pic>
          <p:nvPicPr>
            <p:cNvPr id="15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16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7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Processes the schema of the XML </a:t>
            </a:r>
            <a:r>
              <a:rPr lang="en-US" sz="3600" b="1" dirty="0">
                <a:solidFill>
                  <a:schemeClr val="bg1"/>
                </a:solidFill>
              </a:rPr>
              <a:t>document into a set of Java classes</a:t>
            </a:r>
            <a:r>
              <a:rPr lang="en-US" sz="3600" dirty="0"/>
              <a:t> that represent it</a:t>
            </a:r>
          </a:p>
          <a:p>
            <a:r>
              <a:rPr lang="en-US" sz="3600" dirty="0"/>
              <a:t>Generates compact and readable XML output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49412" y="4464044"/>
            <a:ext cx="6934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&lt;groupId&gt;javax.xml.bind&lt;/groupId&gt;</a:t>
            </a:r>
          </a:p>
          <a:p>
            <a:r>
              <a:rPr lang="en-US" noProof="1"/>
              <a:t>    &lt;artifactId&gt;jaxb-api&lt;/artifactId&gt;</a:t>
            </a:r>
          </a:p>
          <a:p>
            <a:r>
              <a:rPr lang="en-US" noProof="1"/>
              <a:t>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49412" y="3815047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505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920" y="1195574"/>
            <a:ext cx="11804650" cy="220186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Marshalling</a:t>
            </a:r>
            <a:r>
              <a:rPr lang="en-US" sz="3600" dirty="0"/>
              <a:t> - converting a Java Object to XML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Unmarshalling</a:t>
            </a:r>
            <a:r>
              <a:rPr lang="bg-BG" sz="3600" dirty="0"/>
              <a:t> - </a:t>
            </a:r>
            <a:r>
              <a:rPr lang="en-US" sz="3600" dirty="0"/>
              <a:t>converting XML to Java Object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We need to annotate</a:t>
            </a:r>
            <a:r>
              <a:rPr lang="bg-BG" sz="3600" dirty="0"/>
              <a:t> </a:t>
            </a:r>
            <a:r>
              <a:rPr lang="en-US" sz="3600" dirty="0"/>
              <a:t>the Java Object to provide instructions for XML creation:</a:t>
            </a:r>
            <a:endParaRPr lang="bg-BG" sz="3600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4791000" y="3378318"/>
            <a:ext cx="6457191" cy="3213000"/>
            <a:chOff x="3052649" y="2980008"/>
            <a:chExt cx="7357191" cy="3595654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3505894"/>
              <a:ext cx="7357191" cy="30697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@XmlRootElement(name = "address")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@XmlAccessorType(XmlAccessType.FIELD)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public class AddressDto implements Serializable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@XmlAttribute(name = "country")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country;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@XmlElement(name = "city")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2980008"/>
              <a:ext cx="735719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AddressDto.java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1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51000" y="1121143"/>
            <a:ext cx="1044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@XmlRootElement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Defines XML root object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XmlAccessorType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bg-BG" sz="3400" noProof="1"/>
              <a:t>XmlAccessType</a:t>
            </a:r>
            <a:r>
              <a:rPr lang="bg-BG" sz="3400" dirty="0"/>
              <a:t>.</a:t>
            </a:r>
            <a:r>
              <a:rPr lang="bg-BG" sz="3400" b="1" noProof="1">
                <a:solidFill>
                  <a:schemeClr val="bg1"/>
                </a:solidFill>
              </a:rPr>
              <a:t>FIELD</a:t>
            </a:r>
            <a:endParaRPr lang="en-US" sz="3400" noProof="1"/>
          </a:p>
          <a:p>
            <a:pPr lvl="1"/>
            <a:r>
              <a:rPr lang="en-US" sz="3400" noProof="1"/>
              <a:t>XmlAccessType</a:t>
            </a:r>
            <a:r>
              <a:rPr lang="en-US" sz="3400" dirty="0"/>
              <a:t>.</a:t>
            </a:r>
            <a:r>
              <a:rPr lang="en-US" sz="3400" b="1" noProof="1">
                <a:solidFill>
                  <a:schemeClr val="bg1"/>
                </a:solidFill>
              </a:rPr>
              <a:t>PROPERTY</a:t>
            </a:r>
            <a:endParaRPr lang="en-US" sz="3400" noProof="1"/>
          </a:p>
          <a:p>
            <a:pPr lvl="1"/>
            <a:r>
              <a:rPr lang="en-US" sz="3400" noProof="1"/>
              <a:t>XmlAccessType</a:t>
            </a:r>
            <a:r>
              <a:rPr lang="en-US" sz="3400" dirty="0"/>
              <a:t>.</a:t>
            </a:r>
            <a:r>
              <a:rPr lang="en-US" sz="3400" b="1" dirty="0">
                <a:solidFill>
                  <a:schemeClr val="bg1"/>
                </a:solidFill>
              </a:rPr>
              <a:t>PUBLIC_MEMBER</a:t>
            </a:r>
            <a:endParaRPr lang="bg-BG" sz="3400" b="1" dirty="0">
              <a:solidFill>
                <a:schemeClr val="bg1"/>
              </a:solidFill>
            </a:endParaRP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@XmlAttribute</a:t>
            </a:r>
            <a:endParaRPr lang="en-GB" sz="3600" b="1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Marks the</a:t>
            </a:r>
            <a:r>
              <a:rPr lang="bg-BG" sz="3400" dirty="0"/>
              <a:t> </a:t>
            </a:r>
            <a:r>
              <a:rPr lang="en-US" sz="3400" dirty="0"/>
              <a:t>field</a:t>
            </a:r>
            <a:r>
              <a:rPr lang="bg-BG" sz="3400" dirty="0"/>
              <a:t> </a:t>
            </a:r>
            <a:r>
              <a:rPr lang="en-US" sz="3400" dirty="0"/>
              <a:t>as</a:t>
            </a:r>
            <a:r>
              <a:rPr lang="bg-BG" sz="3400" dirty="0"/>
              <a:t> </a:t>
            </a:r>
            <a:r>
              <a:rPr lang="en-US" sz="3400" dirty="0"/>
              <a:t>an attribute to the object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@XmlElement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Marks the</a:t>
            </a:r>
            <a:r>
              <a:rPr lang="bg-BG" sz="3400" dirty="0"/>
              <a:t> field as an element</a:t>
            </a: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@XmlElementWrapper(name =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/>
              <a:t>W</a:t>
            </a:r>
            <a:r>
              <a:rPr lang="bg-BG" sz="3400" dirty="0"/>
              <a:t>raps the array </a:t>
            </a:r>
            <a:r>
              <a:rPr lang="bg-BG" sz="3400" noProof="1"/>
              <a:t>of</a:t>
            </a:r>
            <a:r>
              <a:rPr lang="bg-BG" sz="3400" dirty="0"/>
              <a:t> </a:t>
            </a:r>
            <a:r>
              <a:rPr lang="en-US" sz="3400" dirty="0"/>
              <a:t>objects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@XmlTransient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/>
              <a:t>T</a:t>
            </a:r>
            <a:r>
              <a:rPr lang="bg-BG" sz="3400" dirty="0"/>
              <a:t>he field won</a:t>
            </a:r>
            <a:r>
              <a:rPr lang="en-GB" sz="3400" dirty="0"/>
              <a:t>'</a:t>
            </a:r>
            <a:r>
              <a:rPr lang="bg-BG" sz="3400" dirty="0"/>
              <a:t>t be exported/imported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4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549" y="1232357"/>
            <a:ext cx="11804650" cy="30400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JAXBContext</a:t>
            </a:r>
            <a:r>
              <a:rPr lang="en-US" sz="3500" dirty="0"/>
              <a:t> objects are responsible for the XML manipulations</a:t>
            </a:r>
          </a:p>
          <a:p>
            <a:pPr>
              <a:buClr>
                <a:schemeClr val="tx1"/>
              </a:buClr>
            </a:pPr>
            <a:r>
              <a:rPr lang="en-US" sz="3500" noProof="1"/>
              <a:t>JAXBContext</a:t>
            </a:r>
            <a:r>
              <a:rPr lang="en-US" sz="3500" dirty="0"/>
              <a:t>.</a:t>
            </a:r>
            <a:r>
              <a:rPr lang="en-US" sz="3500" noProof="1"/>
              <a:t>newInstance</a:t>
            </a:r>
            <a:r>
              <a:rPr lang="en-US" sz="3500" dirty="0"/>
              <a:t>(</a:t>
            </a:r>
            <a:r>
              <a:rPr lang="en-US" sz="3500" noProof="1"/>
              <a:t>object</a:t>
            </a:r>
            <a:r>
              <a:rPr lang="en-US" sz="3500" dirty="0"/>
              <a:t>.</a:t>
            </a:r>
            <a:r>
              <a:rPr lang="en-US" sz="3500" noProof="1"/>
              <a:t>getClass</a:t>
            </a:r>
            <a:r>
              <a:rPr lang="en-US" sz="3500" dirty="0"/>
              <a:t>()) - creates an </a:t>
            </a:r>
            <a:br>
              <a:rPr lang="bg-BG" sz="3500" dirty="0"/>
            </a:br>
            <a:r>
              <a:rPr lang="en-US" sz="3500" b="1" dirty="0">
                <a:solidFill>
                  <a:schemeClr val="bg1"/>
                </a:solidFill>
              </a:rPr>
              <a:t>instance</a:t>
            </a:r>
            <a:r>
              <a:rPr lang="en-US" sz="3500" dirty="0"/>
              <a:t> of </a:t>
            </a:r>
            <a:r>
              <a:rPr lang="en-US" sz="3500" noProof="1"/>
              <a:t>JAXBContext</a:t>
            </a:r>
          </a:p>
          <a:p>
            <a:pPr>
              <a:buClr>
                <a:schemeClr val="tx1"/>
              </a:buClr>
            </a:pPr>
            <a:r>
              <a:rPr lang="en-GB" sz="3500" b="1" noProof="1">
                <a:solidFill>
                  <a:schemeClr val="bg1"/>
                </a:solidFill>
              </a:rPr>
              <a:t>object</a:t>
            </a:r>
            <a:r>
              <a:rPr lang="en-GB" sz="3500" b="1" dirty="0">
                <a:solidFill>
                  <a:schemeClr val="bg1"/>
                </a:solidFill>
              </a:rPr>
              <a:t>.</a:t>
            </a:r>
            <a:r>
              <a:rPr lang="en-GB" sz="3500" b="1" noProof="1">
                <a:solidFill>
                  <a:schemeClr val="bg1"/>
                </a:solidFill>
              </a:rPr>
              <a:t>getClass</a:t>
            </a:r>
            <a:r>
              <a:rPr lang="en-GB" sz="3500" dirty="0">
                <a:solidFill>
                  <a:srgbClr val="F3CD60"/>
                </a:solidFill>
              </a:rPr>
              <a:t> </a:t>
            </a:r>
            <a:r>
              <a:rPr lang="en-GB" sz="3500" dirty="0"/>
              <a:t>is the class that we will export/import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User, Address, Employee…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0885" y="5088237"/>
            <a:ext cx="10744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0885" y="4439240"/>
            <a:ext cx="1074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XMLParser.java</a:t>
            </a:r>
            <a:endParaRPr lang="en-US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1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401" y="1749462"/>
            <a:ext cx="64905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User {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"name")</a:t>
            </a:r>
          </a:p>
          <a:p>
            <a:r>
              <a:rPr lang="en-US" sz="2000" noProof="1"/>
              <a:t>    private String name;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"age")</a:t>
            </a:r>
          </a:p>
          <a:p>
            <a:r>
              <a:rPr lang="en-US" sz="2000" noProof="1"/>
              <a:t>    private Integer age;</a:t>
            </a:r>
          </a:p>
          <a:p>
            <a:r>
              <a:rPr lang="en-US" sz="2000" noProof="1"/>
              <a:t>    public String getName() { return name; }</a:t>
            </a:r>
          </a:p>
          <a:p>
            <a:r>
              <a:rPr lang="en-US" sz="2000" noProof="1"/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0401" y="1162021"/>
            <a:ext cx="64920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404" y="5578245"/>
            <a:ext cx="8406303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JAXBContext context = JAXBContext.newInstance(User.class);</a:t>
            </a:r>
          </a:p>
          <a:p>
            <a:r>
              <a:rPr lang="en-US" sz="2000" noProof="1"/>
              <a:t>Marshaller</a:t>
            </a:r>
            <a:r>
              <a:rPr lang="en-US" sz="2000" noProof="1">
                <a:solidFill>
                  <a:schemeClr val="tx1"/>
                </a:solidFill>
              </a:rPr>
              <a:t> marshaller = context.</a:t>
            </a:r>
            <a:r>
              <a:rPr lang="en-US" sz="2000" noProof="1"/>
              <a:t>createMarshaller()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marshaller.marshal(user, new File("users.xml"));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404" y="4990804"/>
            <a:ext cx="84063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01100" y="5874103"/>
            <a:ext cx="2209800" cy="639983"/>
          </a:xfrm>
          <a:prstGeom prst="wedgeRoundRectCallout">
            <a:avLst>
              <a:gd name="adj1" fmla="val -44834"/>
              <a:gd name="adj2" fmla="val -2765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</a:t>
            </a:r>
            <a:r>
              <a:rPr lang="en-US" sz="2400" noProof="1">
                <a:solidFill>
                  <a:srgbClr val="FFFFFF"/>
                </a:solidFill>
              </a:rPr>
              <a:t>XML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"users.xml"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6870890" y="2626681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7628762" y="2101955"/>
            <a:ext cx="4250999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name</a:t>
            </a:r>
            <a:r>
              <a:rPr lang="en-US" sz="2000" noProof="1">
                <a:solidFill>
                  <a:schemeClr val="tx1"/>
                </a:solidFill>
              </a:rPr>
              <a:t>&gt;New User</a:t>
            </a:r>
            <a:r>
              <a:rPr lang="en-US" sz="2000" noProof="1"/>
              <a:t>&lt;/name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age</a:t>
            </a:r>
            <a:r>
              <a:rPr lang="en-US" sz="2000" noProof="1">
                <a:solidFill>
                  <a:schemeClr val="tx1"/>
                </a:solidFill>
              </a:rPr>
              <a:t>&gt;18&lt;</a:t>
            </a:r>
            <a:r>
              <a:rPr lang="en-US" sz="2000" noProof="1"/>
              <a:t>/age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/user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endParaRPr lang="en-US" sz="2000" noProof="1">
              <a:solidFill>
                <a:schemeClr val="tx1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7634778" y="1503917"/>
            <a:ext cx="42449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users.xml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394" y="1685999"/>
            <a:ext cx="63327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@XmlRootElement(name = "address")</a:t>
            </a:r>
          </a:p>
          <a:p>
            <a:r>
              <a:rPr lang="en-US" noProof="1"/>
              <a:t>@XmlAccessorType(XmlAccessType.FIELD)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AddressDto implements Serializable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@XmlAttribute(name = "country")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@XmlElement(name = "city")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394" y="1190891"/>
            <a:ext cx="6332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7950" y="4983047"/>
            <a:ext cx="789872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Marshaller jaxbMarshaller = jaxbContext.createMarshaller();</a:t>
            </a:r>
          </a:p>
          <a:p>
            <a:r>
              <a:rPr lang="en-US" noProof="1"/>
              <a:t>jaxbMarshaller.setProperty(Marshaller.JAXB_FORMATTED_OUTPUT, true);</a:t>
            </a:r>
          </a:p>
          <a:p>
            <a:r>
              <a:rPr lang="en-US" noProof="1"/>
              <a:t>OutputStream outputStream = new FileOutputStream(</a:t>
            </a:r>
            <a:r>
              <a:rPr lang="en-US" noProof="1">
                <a:solidFill>
                  <a:schemeClr val="bg1"/>
                </a:solidFill>
              </a:rPr>
              <a:t>fileName</a:t>
            </a:r>
            <a:r>
              <a:rPr lang="en-US" noProof="1"/>
              <a:t>);</a:t>
            </a:r>
          </a:p>
          <a:p>
            <a:r>
              <a:rPr lang="en-US" noProof="1"/>
              <a:t>BufferedWriter bfw = </a:t>
            </a:r>
          </a:p>
          <a:p>
            <a:r>
              <a:rPr lang="en-US" noProof="1"/>
              <a:t>    new BufferedWriter(new OutputStreamWriter(outputStream));</a:t>
            </a:r>
          </a:p>
          <a:p>
            <a:r>
              <a:rPr lang="en-US" noProof="1"/>
              <a:t>jaxbMarshaller.marshal(</a:t>
            </a:r>
            <a:r>
              <a:rPr lang="en-US" noProof="1">
                <a:solidFill>
                  <a:schemeClr val="bg1"/>
                </a:solidFill>
              </a:rPr>
              <a:t>object</a:t>
            </a:r>
            <a:r>
              <a:rPr lang="en-US" noProof="1"/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5839" y="4481507"/>
            <a:ext cx="789871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76" y="3026161"/>
            <a:ext cx="2209800" cy="502477"/>
          </a:xfrm>
          <a:prstGeom prst="wedgeRoundRectCallout">
            <a:avLst>
              <a:gd name="adj1" fmla="val -57001"/>
              <a:gd name="adj2" fmla="val -420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attribute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22175" y="2373625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5800" y="1869178"/>
            <a:ext cx="352413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5799" y="2414694"/>
            <a:ext cx="3524134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</a:t>
            </a:r>
          </a:p>
          <a:p>
            <a:r>
              <a:rPr lang="en-US" noProof="1"/>
              <a:t>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526" y="5176856"/>
            <a:ext cx="2982586" cy="1508058"/>
          </a:xfrm>
          <a:prstGeom prst="wedgeRoundRectCallout">
            <a:avLst>
              <a:gd name="adj1" fmla="val -57719"/>
              <a:gd name="adj2" fmla="val -29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XML output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(Analogically to setPrettyPrinting in JSON parsing)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7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01001" y="3066667"/>
            <a:ext cx="561696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01000" y="3654108"/>
            <a:ext cx="562731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&lt;?xml version="1.0" encoding="UTF-8"?&gt;</a:t>
            </a:r>
          </a:p>
          <a:p>
            <a:r>
              <a:rPr lang="en-US" sz="2000" noProof="1"/>
              <a:t>&lt;address </a:t>
            </a:r>
            <a:r>
              <a:rPr lang="en-US" sz="2000" noProof="1">
                <a:solidFill>
                  <a:schemeClr val="bg1"/>
                </a:solidFill>
              </a:rPr>
              <a:t>country="Bulgaria"</a:t>
            </a:r>
            <a:r>
              <a:rPr lang="en-US" sz="2000" noProof="1"/>
              <a:t>&gt;</a:t>
            </a:r>
          </a:p>
          <a:p>
            <a:r>
              <a:rPr lang="en-US" sz="2000" noProof="1"/>
              <a:t>    &lt;city&gt;Sofia&lt;/city&gt;</a:t>
            </a:r>
          </a:p>
          <a:p>
            <a:r>
              <a:rPr lang="en-US" sz="2000" noProof="1"/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0407" y="1726066"/>
            <a:ext cx="5500593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AddressJsonDto </a:t>
            </a:r>
          </a:p>
          <a:p>
            <a:r>
              <a:rPr lang="en-US" sz="2000" noProof="1"/>
              <a:t>            implements Serializable {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2000" noProof="1"/>
              <a:t>    private String country;</a:t>
            </a:r>
          </a:p>
          <a:p>
            <a:endParaRPr lang="en-US" sz="2000" noProof="1"/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2000" noProof="1"/>
              <a:t>    private String city; 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90406" y="1230958"/>
            <a:ext cx="55005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AddressDto.java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81048" y="2187642"/>
            <a:ext cx="7229904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"addresses")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AddressesDto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"address")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List&lt;AddressDto&gt; addressJsonDtos;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81048" y="1600201"/>
            <a:ext cx="72299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AddressesDto.java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02494" y="5441348"/>
            <a:ext cx="6787011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AddressesDto addressDtos = new AddressesDto();</a:t>
            </a:r>
            <a:br>
              <a:rPr lang="en-US" noProof="1"/>
            </a:br>
            <a:r>
              <a:rPr lang="en-US" noProof="1"/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02494" y="4853907"/>
            <a:ext cx="67870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8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5499" y="3048000"/>
            <a:ext cx="800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095499" y="3635441"/>
            <a:ext cx="8001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>
                <a:solidFill>
                  <a:schemeClr val="bg1"/>
                </a:solidFill>
              </a:rPr>
              <a:t>&lt;addresses&gt;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"Bulgaria"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Sofia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"Spain"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Barcelona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>
                <a:solidFill>
                  <a:schemeClr val="bg1"/>
                </a:solidFill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04529" y="1925795"/>
            <a:ext cx="678466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AddressesDto addressDtos = new AddressesDto();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02804" y="1352204"/>
            <a:ext cx="67863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XMLParser.java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0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XML Processing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JAXB</a:t>
            </a:r>
            <a:endParaRPr lang="bg-BG" sz="36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90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 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0" y="1714308"/>
            <a:ext cx="64851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AddressDto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1219200"/>
            <a:ext cx="64851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AddressDto.java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48617" y="5010164"/>
            <a:ext cx="89916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JAXBContext jaxbContext = JAXBContext.newInstance(</a:t>
            </a:r>
            <a:r>
              <a:rPr lang="en-US" noProof="1">
                <a:solidFill>
                  <a:schemeClr val="bg1"/>
                </a:solidFill>
              </a:rPr>
              <a:t>AddressDto.class</a:t>
            </a:r>
            <a:r>
              <a:rPr lang="en-US" noProof="1"/>
              <a:t>);</a:t>
            </a:r>
          </a:p>
          <a:p>
            <a:r>
              <a:rPr lang="en-US" noProof="1"/>
              <a:t>InputStream inputStream = getClass().getResourceAsStream("</a:t>
            </a:r>
            <a:r>
              <a:rPr lang="en-US" noProof="1">
                <a:solidFill>
                  <a:schemeClr val="bg1"/>
                </a:solidFill>
              </a:rPr>
              <a:t>/files/input/xml/</a:t>
            </a:r>
            <a:br>
              <a:rPr lang="en-US" noProof="1"/>
            </a:br>
            <a:r>
              <a:rPr lang="en-US" noProof="1">
                <a:solidFill>
                  <a:schemeClr val="bg1"/>
                </a:solidFill>
              </a:rPr>
              <a:t>address.xml</a:t>
            </a:r>
            <a:r>
              <a:rPr lang="en-US" noProof="1"/>
              <a:t>");</a:t>
            </a:r>
          </a:p>
          <a:p>
            <a:r>
              <a:rPr lang="en-US" noProof="1"/>
              <a:t>BufferedReader bfr = new BufferedReader(new InputStreamReader(inputStream));</a:t>
            </a:r>
          </a:p>
          <a:p>
            <a:r>
              <a:rPr lang="en-US" noProof="1"/>
              <a:t>Unmarshaller unmarshaller = jaxbContext.</a:t>
            </a:r>
            <a:r>
              <a:rPr lang="en-US" noProof="1">
                <a:solidFill>
                  <a:schemeClr val="bg1"/>
                </a:solidFill>
              </a:rPr>
              <a:t>createUnmarshaller()</a:t>
            </a:r>
            <a:r>
              <a:rPr lang="en-US" noProof="1"/>
              <a:t>;</a:t>
            </a:r>
          </a:p>
          <a:p>
            <a:r>
              <a:rPr lang="en-US" noProof="1"/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8617" y="4513893"/>
            <a:ext cx="89916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20200" y="6143627"/>
            <a:ext cx="2133600" cy="380999"/>
          </a:xfrm>
          <a:prstGeom prst="wedgeRoundRectCallout">
            <a:avLst>
              <a:gd name="adj1" fmla="val -58762"/>
              <a:gd name="adj2" fmla="val -181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Object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0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6066" y="2605436"/>
            <a:ext cx="627447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AddressDto implements 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Serializable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@XmlAttribute(name = "country")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"city")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6066" y="2017996"/>
            <a:ext cx="627447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AddressDto.java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91400" y="3276600"/>
            <a:ext cx="4451406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&lt;address country="Bulgaria"&gt;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&lt;city&gt;Sofia&lt;/city&gt;</a:t>
            </a:r>
          </a:p>
          <a:p>
            <a:r>
              <a:rPr lang="en-US" noProof="1">
                <a:solidFill>
                  <a:schemeClr val="tx1"/>
                </a:solidFill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91400" y="2689160"/>
            <a:ext cx="44514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95800" y="4155096"/>
            <a:ext cx="2895600" cy="64550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4495800"/>
            <a:ext cx="3886200" cy="12192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0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000" y="1745086"/>
            <a:ext cx="11720400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JAXBContext jaxbContext = JAXBContext.newInstance(</a:t>
            </a:r>
            <a:r>
              <a:rPr lang="en-US" sz="1800" noProof="1">
                <a:solidFill>
                  <a:schemeClr val="bg1"/>
                </a:solidFill>
              </a:rPr>
              <a:t>AddressesDto.class</a:t>
            </a:r>
            <a:r>
              <a:rPr lang="en-US" sz="1800" noProof="1"/>
              <a:t>);</a:t>
            </a:r>
          </a:p>
          <a:p>
            <a:r>
              <a:rPr lang="en-US" sz="1800" noProof="1"/>
              <a:t>InputStream 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 = getClass().getResourceAsStream("</a:t>
            </a:r>
            <a:r>
              <a:rPr lang="en-US" sz="1800" noProof="1">
                <a:solidFill>
                  <a:schemeClr val="bg1"/>
                </a:solidFill>
              </a:rPr>
              <a:t>/files/input/xml/addresses.xml</a:t>
            </a:r>
            <a:r>
              <a:rPr lang="en-US" sz="1800" noProof="1"/>
              <a:t>");</a:t>
            </a:r>
          </a:p>
          <a:p>
            <a:r>
              <a:rPr lang="en-US" sz="1800" noProof="1"/>
              <a:t>BufferedReader bfr = new BufferedReader(new InputStreamReader(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));</a:t>
            </a:r>
          </a:p>
          <a:p>
            <a:r>
              <a:rPr lang="en-US" sz="1800" noProof="1"/>
              <a:t>Unmarshaller unmarshaller = jaxbContext.createUnmarshaller();</a:t>
            </a:r>
          </a:p>
          <a:p>
            <a:r>
              <a:rPr lang="en-US" sz="1800" noProof="1"/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001" y="1219200"/>
            <a:ext cx="117203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XMLParser.java</a:t>
            </a:r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3141" y="3505200"/>
            <a:ext cx="72327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addresses.xml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13141" y="4031086"/>
            <a:ext cx="7232762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/>
              <a:t>&lt;addresses&gt;</a:t>
            </a:r>
          </a:p>
          <a:p>
            <a:r>
              <a:rPr lang="en-US" noProof="1"/>
              <a:t>    &lt;address country="Bulgaria"&gt;</a:t>
            </a:r>
          </a:p>
          <a:p>
            <a:r>
              <a:rPr lang="en-US" noProof="1"/>
              <a:t>        &lt;city&gt;Sofia&lt;/city&gt;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    &lt;address country="Spain"&gt;</a:t>
            </a:r>
          </a:p>
          <a:p>
            <a:r>
              <a:rPr lang="en-US" noProof="1"/>
              <a:t>        &lt;city&gt;Barcelona&lt;/city&gt;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&lt;/addresses&gt;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5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document's format consists of </a:t>
            </a:r>
            <a:r>
              <a:rPr lang="en-GB" sz="3200" b="1" dirty="0">
                <a:solidFill>
                  <a:schemeClr val="bg1"/>
                </a:solidFill>
              </a:rPr>
              <a:t>mark-up</a:t>
            </a:r>
            <a:r>
              <a:rPr lang="en-GB" sz="3200" dirty="0">
                <a:solidFill>
                  <a:schemeClr val="bg2"/>
                </a:solidFill>
              </a:rPr>
              <a:t> and </a:t>
            </a:r>
            <a:r>
              <a:rPr lang="en-GB" sz="3200" b="1" dirty="0">
                <a:solidFill>
                  <a:schemeClr val="bg1"/>
                </a:solidFill>
              </a:rPr>
              <a:t>content</a:t>
            </a:r>
            <a:r>
              <a:rPr lang="en-GB" sz="3200" dirty="0">
                <a:solidFill>
                  <a:schemeClr val="bg2"/>
                </a:solidFill>
              </a:rPr>
              <a:t> elements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JAXB is a library which helps us to read XML files and parse them to Java objects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9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4801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3962" y="5519692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pc="200" dirty="0">
              <a:solidFill>
                <a:schemeClr val="accent1"/>
              </a:solidFill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4495800" y="1981200"/>
            <a:ext cx="3048000" cy="1345096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XML Processing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Exporting and Importing Data from XML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1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01341"/>
            <a:ext cx="11804650" cy="5570537"/>
          </a:xfrm>
        </p:spPr>
        <p:txBody>
          <a:bodyPr/>
          <a:lstStyle/>
          <a:p>
            <a:r>
              <a:rPr lang="en-GB" sz="3600" noProof="1"/>
              <a:t>E</a:t>
            </a:r>
            <a:r>
              <a:rPr lang="en-GB" sz="3600" b="1" noProof="1">
                <a:solidFill>
                  <a:schemeClr val="bg1"/>
                </a:solidFill>
              </a:rPr>
              <a:t>X</a:t>
            </a:r>
            <a:r>
              <a:rPr lang="en-GB" sz="3600" noProof="1"/>
              <a:t>tensible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</a:t>
            </a:r>
            <a:r>
              <a:rPr lang="en-GB" sz="3600" dirty="0"/>
              <a:t>ark-up </a:t>
            </a:r>
            <a:r>
              <a:rPr lang="en-GB" sz="3600" b="1" dirty="0">
                <a:solidFill>
                  <a:schemeClr val="bg1"/>
                </a:solidFill>
              </a:rPr>
              <a:t>L</a:t>
            </a:r>
            <a:r>
              <a:rPr lang="en-GB" sz="3600" dirty="0"/>
              <a:t>anguage</a:t>
            </a:r>
          </a:p>
          <a:p>
            <a:pPr lvl="1"/>
            <a:r>
              <a:rPr lang="en-GB" sz="3400" dirty="0"/>
              <a:t>L</a:t>
            </a:r>
            <a:r>
              <a:rPr lang="en-US" sz="3400" noProof="1"/>
              <a:t>ightweight</a:t>
            </a:r>
            <a:r>
              <a:rPr lang="en-US" sz="3400" dirty="0"/>
              <a:t> format that is used for </a:t>
            </a:r>
            <a:r>
              <a:rPr lang="en-US" sz="3400" b="1" dirty="0">
                <a:solidFill>
                  <a:schemeClr val="bg1"/>
                </a:solidFill>
              </a:rPr>
              <a:t>data interchanging</a:t>
            </a:r>
          </a:p>
          <a:p>
            <a:pPr lvl="1"/>
            <a:r>
              <a:rPr lang="en-US" sz="3400" dirty="0"/>
              <a:t>XML</a:t>
            </a:r>
            <a:r>
              <a:rPr lang="en-GB" sz="3400" dirty="0"/>
              <a:t> is language independent</a:t>
            </a:r>
          </a:p>
          <a:p>
            <a:r>
              <a:rPr lang="en-US" sz="3600" dirty="0"/>
              <a:t>Primarily used to transmit data between a server and web </a:t>
            </a:r>
            <a:br>
              <a:rPr lang="bg-BG" sz="3600" dirty="0"/>
            </a:br>
            <a:r>
              <a:rPr lang="en-US" sz="3600" dirty="0"/>
              <a:t>application</a:t>
            </a:r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8679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600939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55" y="3995444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16" y="3927955"/>
            <a:ext cx="1931862" cy="472518"/>
          </a:xfrm>
          <a:prstGeom prst="wedgeRoundRectCallout">
            <a:avLst>
              <a:gd name="adj1" fmla="val -35371"/>
              <a:gd name="adj2" fmla="val 742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812" y="4021791"/>
            <a:ext cx="1808252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format</a:t>
            </a: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9983" y="5057322"/>
            <a:ext cx="1650200" cy="1089990"/>
            <a:chOff x="4977612" y="3147392"/>
            <a:chExt cx="1650200" cy="1089990"/>
          </a:xfrm>
          <a:solidFill>
            <a:schemeClr val="accent6">
              <a:lumMod val="90000"/>
            </a:schemeClr>
          </a:solidFill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4648" y="4642404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4082" y="6204503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9" y="1150939"/>
            <a:ext cx="11847512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noProof="1"/>
              <a:t>An XML document consists of strings that: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Constitute </a:t>
            </a:r>
            <a:r>
              <a:rPr lang="en-US" sz="3400" b="1" dirty="0">
                <a:solidFill>
                  <a:schemeClr val="bg1"/>
                </a:solidFill>
              </a:rPr>
              <a:t>markup</a:t>
            </a:r>
            <a:r>
              <a:rPr lang="en-US" sz="3400" dirty="0"/>
              <a:t> – usually begin with </a:t>
            </a:r>
            <a:r>
              <a:rPr lang="en-US" sz="3400" b="1" dirty="0">
                <a:solidFill>
                  <a:schemeClr val="bg1"/>
                </a:solidFill>
              </a:rPr>
              <a:t>&lt;</a:t>
            </a:r>
            <a:r>
              <a:rPr lang="en-US" sz="3400" dirty="0"/>
              <a:t> and end with </a:t>
            </a:r>
            <a:r>
              <a:rPr lang="en-US" sz="3400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content</a:t>
            </a:r>
            <a:r>
              <a:rPr lang="en-US" sz="3400" dirty="0"/>
              <a:t> – placed between markup(</a:t>
            </a:r>
            <a:r>
              <a:rPr lang="en-US" sz="3400" b="1" dirty="0">
                <a:solidFill>
                  <a:schemeClr val="bg1"/>
                </a:solidFill>
              </a:rPr>
              <a:t>tags</a:t>
            </a:r>
            <a:r>
              <a:rPr lang="en-US" sz="3400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001" y="4137219"/>
            <a:ext cx="653581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encoding="UTF-8"&gt;</a:t>
            </a:r>
          </a:p>
          <a:p>
            <a:r>
              <a:rPr lang="en-US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&lt;firstName&gt;</a:t>
            </a:r>
            <a:r>
              <a:rPr lang="en-US" noProof="1"/>
              <a:t>Teodor</a:t>
            </a:r>
            <a:r>
              <a:rPr lang="en-US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1000" y="3519000"/>
            <a:ext cx="65358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50776" y="4468816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tags for Person Object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93768" y="5429792"/>
            <a:ext cx="2233303" cy="805727"/>
          </a:xfrm>
          <a:prstGeom prst="wedgeRoundRectCallout">
            <a:avLst>
              <a:gd name="adj1" fmla="val -34432"/>
              <a:gd name="adj2" fmla="val -6235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 Name)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 (1)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32702"/>
            <a:ext cx="11804650" cy="3637112"/>
          </a:xfrm>
        </p:spPr>
        <p:txBody>
          <a:bodyPr>
            <a:normAutofit/>
          </a:bodyPr>
          <a:lstStyle/>
          <a:p>
            <a:r>
              <a:rPr lang="en-US" sz="3600" dirty="0"/>
              <a:t>XML documents are formed as </a:t>
            </a:r>
            <a:r>
              <a:rPr lang="en-US" sz="3600" b="1" dirty="0">
                <a:solidFill>
                  <a:schemeClr val="bg1"/>
                </a:solidFill>
              </a:rPr>
              <a:t>element trees</a:t>
            </a:r>
          </a:p>
          <a:p>
            <a:r>
              <a:rPr lang="en-US" sz="3600" dirty="0"/>
              <a:t>An XML tree starts at a </a:t>
            </a:r>
            <a:r>
              <a:rPr lang="en-US" sz="3600" b="1" dirty="0">
                <a:solidFill>
                  <a:schemeClr val="bg1"/>
                </a:solidFill>
              </a:rPr>
              <a:t>root element </a:t>
            </a:r>
            <a:r>
              <a:rPr lang="en-US" sz="3600" dirty="0"/>
              <a:t>and branches from the root to </a:t>
            </a:r>
            <a:r>
              <a:rPr lang="en-US" sz="3600" b="1" dirty="0">
                <a:solidFill>
                  <a:schemeClr val="bg1"/>
                </a:solidFill>
              </a:rPr>
              <a:t>sub elements</a:t>
            </a:r>
          </a:p>
          <a:p>
            <a:pPr lvl="1"/>
            <a:r>
              <a:rPr lang="en-US" sz="3400" dirty="0"/>
              <a:t>All elements can have</a:t>
            </a:r>
            <a:br>
              <a:rPr lang="en-US" sz="3400" dirty="0"/>
            </a:br>
            <a:r>
              <a:rPr lang="en-US" sz="3400" dirty="0"/>
              <a:t>child elements: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8495" y="4069914"/>
            <a:ext cx="54864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&lt;?xml version="1.0" encoding="UTF-8"&gt;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&lt;firstName&gt;</a:t>
            </a:r>
            <a:r>
              <a:rPr lang="en-US" sz="2000" noProof="1"/>
              <a:t>Teodor</a:t>
            </a:r>
            <a:r>
              <a:rPr lang="en-US" sz="2000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&lt;address&gt;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&lt;country&gt;</a:t>
            </a:r>
            <a:r>
              <a:rPr lang="en-US" sz="2000" noProof="1"/>
              <a:t>Bulgaria</a:t>
            </a:r>
            <a:r>
              <a:rPr lang="en-US" sz="2000" noProof="1">
                <a:solidFill>
                  <a:schemeClr val="bg1"/>
                </a:solidFill>
              </a:rPr>
              <a:t>&lt;/country&gt;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&lt;city&gt;</a:t>
            </a:r>
            <a:r>
              <a:rPr lang="en-US" sz="2000" noProof="1"/>
              <a:t>Stara Zagora</a:t>
            </a:r>
            <a:r>
              <a:rPr lang="en-US" sz="2000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06956" y="3513250"/>
            <a:ext cx="548947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72806" y="4363409"/>
            <a:ext cx="1000174" cy="392272"/>
          </a:xfrm>
          <a:prstGeom prst="wedgeRoundRectCallout">
            <a:avLst>
              <a:gd name="adj1" fmla="val 60268"/>
              <a:gd name="adj2" fmla="val 857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964006" y="4737867"/>
            <a:ext cx="2052488" cy="334762"/>
          </a:xfrm>
          <a:prstGeom prst="wedgeRoundRectCallout">
            <a:avLst>
              <a:gd name="adj1" fmla="val -55275"/>
              <a:gd name="adj2" fmla="val -32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556172" y="4050979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12662" y="5487178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0135245" y="5811340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58607" y="4875106"/>
            <a:ext cx="772139" cy="456126"/>
          </a:xfrm>
          <a:prstGeom prst="wedgeRoundRectCallout">
            <a:avLst>
              <a:gd name="adj1" fmla="val 66598"/>
              <a:gd name="adj2" fmla="val -296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18660" y="2172997"/>
            <a:ext cx="723092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&lt;?xml version="1.0" encoding="UTF-8"&gt;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&lt;person&gt;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&lt;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&lt;number&gt;08983248798&lt;/number&gt;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&lt;number&gt;08983243143&lt;/number&gt;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&lt;/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14600" y="1524001"/>
            <a:ext cx="723498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132091" y="2926431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4471194" y="1828801"/>
            <a:ext cx="3352800" cy="1574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JAXB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Parsing XML to Java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1674</Words>
  <Application>Microsoft Office PowerPoint</Application>
  <PresentationFormat>Widescreen</PresentationFormat>
  <Paragraphs>327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XML Processing </vt:lpstr>
      <vt:lpstr>Table of Contents</vt:lpstr>
      <vt:lpstr>Questions</vt:lpstr>
      <vt:lpstr>XML Processing </vt:lpstr>
      <vt:lpstr>XML Specifics</vt:lpstr>
      <vt:lpstr>XML Markup and Content</vt:lpstr>
      <vt:lpstr>XML Structure (1)</vt:lpstr>
      <vt:lpstr>XML Structure (2)</vt:lpstr>
      <vt:lpstr>JAXB</vt:lpstr>
      <vt:lpstr>JAXB</vt:lpstr>
      <vt:lpstr>JAXB Basics</vt:lpstr>
      <vt:lpstr>JAXB Annotations (1)</vt:lpstr>
      <vt:lpstr>JAXB Annotations (2)</vt:lpstr>
      <vt:lpstr>JAXB Initialization</vt:lpstr>
      <vt:lpstr>Export Single Object to XML – Example 1</vt:lpstr>
      <vt:lpstr>Export Single Object to XML – Example 2</vt:lpstr>
      <vt:lpstr>Export Single Object to XML</vt:lpstr>
      <vt:lpstr>Export Multiple Objects to XML (1)</vt:lpstr>
      <vt:lpstr>Export Multiple Objects to XML (2)</vt:lpstr>
      <vt:lpstr>Import Single Object from XML (1)</vt:lpstr>
      <vt:lpstr>Import Single Object from XML (2)</vt:lpstr>
      <vt:lpstr>Import Multiple Objects to XML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49</cp:revision>
  <dcterms:created xsi:type="dcterms:W3CDTF">2018-05-23T13:08:44Z</dcterms:created>
  <dcterms:modified xsi:type="dcterms:W3CDTF">2022-02-18T08:30:37Z</dcterms:modified>
  <cp:category>https://softuni.bg/trainings/1444/databases-advanced-hibernate-october-2016</cp:category>
</cp:coreProperties>
</file>