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94"/>
  </p:notesMasterIdLst>
  <p:handoutMasterIdLst>
    <p:handoutMasterId r:id="rId95"/>
  </p:handoutMasterIdLst>
  <p:sldIdLst>
    <p:sldId id="394" r:id="rId2"/>
    <p:sldId id="627" r:id="rId3"/>
    <p:sldId id="547" r:id="rId4"/>
    <p:sldId id="628" r:id="rId5"/>
    <p:sldId id="629" r:id="rId6"/>
    <p:sldId id="630" r:id="rId7"/>
    <p:sldId id="631" r:id="rId8"/>
    <p:sldId id="633" r:id="rId9"/>
    <p:sldId id="634" r:id="rId10"/>
    <p:sldId id="654" r:id="rId11"/>
    <p:sldId id="635" r:id="rId12"/>
    <p:sldId id="636" r:id="rId13"/>
    <p:sldId id="637" r:id="rId14"/>
    <p:sldId id="659" r:id="rId15"/>
    <p:sldId id="638" r:id="rId16"/>
    <p:sldId id="639" r:id="rId17"/>
    <p:sldId id="640" r:id="rId18"/>
    <p:sldId id="642" r:id="rId19"/>
    <p:sldId id="643" r:id="rId20"/>
    <p:sldId id="658" r:id="rId21"/>
    <p:sldId id="645" r:id="rId22"/>
    <p:sldId id="652" r:id="rId23"/>
    <p:sldId id="655" r:id="rId24"/>
    <p:sldId id="653" r:id="rId25"/>
    <p:sldId id="406" r:id="rId26"/>
    <p:sldId id="434" r:id="rId27"/>
    <p:sldId id="476" r:id="rId28"/>
    <p:sldId id="477" r:id="rId29"/>
    <p:sldId id="409" r:id="rId30"/>
    <p:sldId id="535" r:id="rId31"/>
    <p:sldId id="469" r:id="rId32"/>
    <p:sldId id="470" r:id="rId33"/>
    <p:sldId id="410" r:id="rId34"/>
    <p:sldId id="411" r:id="rId35"/>
    <p:sldId id="460" r:id="rId36"/>
    <p:sldId id="462" r:id="rId37"/>
    <p:sldId id="534" r:id="rId38"/>
    <p:sldId id="414" r:id="rId39"/>
    <p:sldId id="437" r:id="rId40"/>
    <p:sldId id="472" r:id="rId41"/>
    <p:sldId id="466" r:id="rId42"/>
    <p:sldId id="582" r:id="rId43"/>
    <p:sldId id="583" r:id="rId44"/>
    <p:sldId id="584" r:id="rId45"/>
    <p:sldId id="591" r:id="rId46"/>
    <p:sldId id="592" r:id="rId47"/>
    <p:sldId id="593" r:id="rId48"/>
    <p:sldId id="542" r:id="rId49"/>
    <p:sldId id="419" r:id="rId50"/>
    <p:sldId id="536" r:id="rId51"/>
    <p:sldId id="539" r:id="rId52"/>
    <p:sldId id="540" r:id="rId53"/>
    <p:sldId id="538" r:id="rId54"/>
    <p:sldId id="554" r:id="rId55"/>
    <p:sldId id="544" r:id="rId56"/>
    <p:sldId id="423" r:id="rId57"/>
    <p:sldId id="424" r:id="rId58"/>
    <p:sldId id="548" r:id="rId59"/>
    <p:sldId id="660" r:id="rId60"/>
    <p:sldId id="685" r:id="rId61"/>
    <p:sldId id="699" r:id="rId62"/>
    <p:sldId id="686" r:id="rId63"/>
    <p:sldId id="701" r:id="rId64"/>
    <p:sldId id="694" r:id="rId65"/>
    <p:sldId id="702" r:id="rId66"/>
    <p:sldId id="687" r:id="rId67"/>
    <p:sldId id="688" r:id="rId68"/>
    <p:sldId id="693" r:id="rId69"/>
    <p:sldId id="703" r:id="rId70"/>
    <p:sldId id="482" r:id="rId71"/>
    <p:sldId id="483" r:id="rId72"/>
    <p:sldId id="695" r:id="rId73"/>
    <p:sldId id="595" r:id="rId74"/>
    <p:sldId id="596" r:id="rId75"/>
    <p:sldId id="603" r:id="rId76"/>
    <p:sldId id="597" r:id="rId77"/>
    <p:sldId id="602" r:id="rId78"/>
    <p:sldId id="604" r:id="rId79"/>
    <p:sldId id="605" r:id="rId80"/>
    <p:sldId id="598" r:id="rId81"/>
    <p:sldId id="691" r:id="rId82"/>
    <p:sldId id="692" r:id="rId83"/>
    <p:sldId id="697" r:id="rId84"/>
    <p:sldId id="698" r:id="rId85"/>
    <p:sldId id="704" r:id="rId86"/>
    <p:sldId id="705" r:id="rId87"/>
    <p:sldId id="690" r:id="rId88"/>
    <p:sldId id="451" r:id="rId89"/>
    <p:sldId id="706" r:id="rId90"/>
    <p:sldId id="709" r:id="rId91"/>
    <p:sldId id="710" r:id="rId92"/>
    <p:sldId id="712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2273161-2C1F-461D-9D78-B0227F03B6DF}">
          <p14:sldIdLst>
            <p14:sldId id="394"/>
            <p14:sldId id="627"/>
            <p14:sldId id="547"/>
          </p14:sldIdLst>
        </p14:section>
        <p14:section name="React Overview" id="{A1B59156-360E-4709-88BC-293A7AF458C5}">
          <p14:sldIdLst>
            <p14:sldId id="628"/>
            <p14:sldId id="629"/>
            <p14:sldId id="630"/>
            <p14:sldId id="631"/>
            <p14:sldId id="633"/>
          </p14:sldIdLst>
        </p14:section>
        <p14:section name="Installation" id="{811810F0-F86F-47B7-9A99-1479E8C9E12E}">
          <p14:sldIdLst>
            <p14:sldId id="634"/>
            <p14:sldId id="654"/>
            <p14:sldId id="635"/>
            <p14:sldId id="636"/>
            <p14:sldId id="637"/>
            <p14:sldId id="659"/>
          </p14:sldIdLst>
        </p14:section>
        <p14:section name="JSX Syntax" id="{0067E222-5C54-4A34-8A55-8033AC867718}">
          <p14:sldIdLst>
            <p14:sldId id="638"/>
            <p14:sldId id="639"/>
            <p14:sldId id="640"/>
            <p14:sldId id="642"/>
            <p14:sldId id="643"/>
            <p14:sldId id="658"/>
          </p14:sldIdLst>
        </p14:section>
        <p14:section name="Composition" id="{A52B8BF0-9562-4B81-8A54-D2633493965E}">
          <p14:sldIdLst>
            <p14:sldId id="645"/>
            <p14:sldId id="652"/>
            <p14:sldId id="655"/>
            <p14:sldId id="653"/>
            <p14:sldId id="406"/>
            <p14:sldId id="434"/>
            <p14:sldId id="476"/>
            <p14:sldId id="477"/>
            <p14:sldId id="409"/>
            <p14:sldId id="535"/>
            <p14:sldId id="469"/>
            <p14:sldId id="470"/>
            <p14:sldId id="410"/>
            <p14:sldId id="411"/>
            <p14:sldId id="460"/>
            <p14:sldId id="462"/>
            <p14:sldId id="534"/>
            <p14:sldId id="414"/>
            <p14:sldId id="437"/>
            <p14:sldId id="472"/>
            <p14:sldId id="466"/>
            <p14:sldId id="582"/>
            <p14:sldId id="583"/>
            <p14:sldId id="584"/>
            <p14:sldId id="591"/>
            <p14:sldId id="592"/>
            <p14:sldId id="593"/>
            <p14:sldId id="542"/>
            <p14:sldId id="419"/>
            <p14:sldId id="536"/>
            <p14:sldId id="539"/>
            <p14:sldId id="540"/>
            <p14:sldId id="538"/>
            <p14:sldId id="554"/>
            <p14:sldId id="544"/>
            <p14:sldId id="423"/>
            <p14:sldId id="424"/>
            <p14:sldId id="548"/>
            <p14:sldId id="660"/>
            <p14:sldId id="685"/>
            <p14:sldId id="699"/>
            <p14:sldId id="686"/>
            <p14:sldId id="701"/>
            <p14:sldId id="694"/>
            <p14:sldId id="702"/>
            <p14:sldId id="687"/>
            <p14:sldId id="688"/>
            <p14:sldId id="693"/>
            <p14:sldId id="703"/>
            <p14:sldId id="482"/>
            <p14:sldId id="483"/>
            <p14:sldId id="695"/>
            <p14:sldId id="595"/>
            <p14:sldId id="596"/>
            <p14:sldId id="603"/>
            <p14:sldId id="597"/>
            <p14:sldId id="602"/>
            <p14:sldId id="604"/>
            <p14:sldId id="605"/>
            <p14:sldId id="598"/>
            <p14:sldId id="691"/>
            <p14:sldId id="692"/>
            <p14:sldId id="697"/>
            <p14:sldId id="698"/>
            <p14:sldId id="704"/>
            <p14:sldId id="705"/>
            <p14:sldId id="690"/>
            <p14:sldId id="451"/>
            <p14:sldId id="706"/>
            <p14:sldId id="709"/>
            <p14:sldId id="710"/>
            <p14:sldId id="7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9" d="100"/>
          <a:sy n="109" d="100"/>
        </p:scale>
        <p:origin x="726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EB3A8D2-AAE2-42FD-A649-748361EDE6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99695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8E37A3-41F5-41E8-8CBF-3B1BCEDE94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0745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D05CC5-7B38-4609-ABC1-0A32EFE299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498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EBC8615-5417-48C4-B6BD-47DF2CF4B5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7446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installation.html" TargetMode="External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sandbox.io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jsx-in-depth.html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46150" y="1152622"/>
            <a:ext cx="8089347" cy="1418935"/>
          </a:xfrm>
        </p:spPr>
        <p:txBody>
          <a:bodyPr>
            <a:noAutofit/>
          </a:bodyPr>
          <a:lstStyle/>
          <a:p>
            <a:r>
              <a:rPr lang="en-US" sz="3600" dirty="0"/>
              <a:t>What is React, JSX, Overview and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1" y="22860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  <a:r>
              <a:rPr lang="en-US"/>
              <a:t>to React.js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708505" y="6123708"/>
            <a:ext cx="295074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800" dirty="0" err="1"/>
              <a:t>SoftUni</a:t>
            </a:r>
            <a:r>
              <a:rPr lang="en-US" sz="28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399743"/>
            <a:ext cx="2950749" cy="382788"/>
          </a:xfrm>
        </p:spPr>
        <p:txBody>
          <a:bodyPr/>
          <a:lstStyle/>
          <a:p>
            <a:r>
              <a:rPr lang="en-GB" sz="2000" dirty="0"/>
              <a:t>Technical Trainers</a:t>
            </a:r>
          </a:p>
        </p:txBody>
      </p:sp>
      <p:pic>
        <p:nvPicPr>
          <p:cNvPr id="1028" name="Picture 4" descr="Ð ÐµÐ·ÑÐ»ÑÐ°Ñ Ñ Ð¸Ð·Ð¾Ð±ÑÐ°Ð¶ÐµÐ½Ð¸Ðµ Ð·Ð° react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1513">
            <a:off x="251172" y="2532871"/>
            <a:ext cx="2670554" cy="238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05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Less to learn - </a:t>
            </a:r>
            <a:r>
              <a:rPr lang="en-US" b="1" dirty="0">
                <a:solidFill>
                  <a:schemeClr val="bg1"/>
                </a:solidFill>
              </a:rPr>
              <a:t>instant reloads </a:t>
            </a:r>
            <a:r>
              <a:rPr lang="en-US" dirty="0"/>
              <a:t>help you focus on development</a:t>
            </a:r>
          </a:p>
          <a:p>
            <a:r>
              <a:rPr lang="en-US" dirty="0"/>
              <a:t>Only one dependency - no complicated version mismatches</a:t>
            </a:r>
          </a:p>
          <a:p>
            <a:r>
              <a:rPr lang="en-US" dirty="0"/>
              <a:t>No Lock-In - under the hood </a:t>
            </a:r>
            <a:r>
              <a:rPr lang="en-US" b="1" dirty="0">
                <a:solidFill>
                  <a:schemeClr val="bg1"/>
                </a:solidFill>
              </a:rPr>
              <a:t>Webpack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Babel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ESLint</a:t>
            </a:r>
          </a:p>
          <a:p>
            <a:r>
              <a:rPr lang="en-US" dirty="0"/>
              <a:t>Install the React app creator (one-time global install)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React App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A35B03-AF47-4396-BBED-873FD2066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523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Run the React app creator</a:t>
            </a:r>
          </a:p>
          <a:p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Starts your React app from the command line</a:t>
            </a:r>
            <a:endParaRPr lang="bg-BG" dirty="0"/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Browse your app from </a:t>
            </a:r>
            <a:r>
              <a:rPr lang="en-US" dirty="0">
                <a:hlinkClick r:id="rId2"/>
              </a:rPr>
              <a:t>http://localhost:3000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Run the React App Creator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62000" y="1905001"/>
            <a:ext cx="55626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npx create-react-app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my-app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191000" y="3429001"/>
            <a:ext cx="21336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npm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254E273-5D22-4431-A833-36E9E603D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429001"/>
            <a:ext cx="21336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cd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my-app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3BF544B-9FB1-4B44-9522-C623C8A84A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197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Visit the </a:t>
            </a:r>
            <a:r>
              <a:rPr lang="en-US" b="1" dirty="0">
                <a:solidFill>
                  <a:schemeClr val="bg1"/>
                </a:solidFill>
              </a:rPr>
              <a:t>official website</a:t>
            </a:r>
          </a:p>
          <a:p>
            <a:pPr>
              <a:spcBef>
                <a:spcPts val="7800"/>
              </a:spcBef>
            </a:pPr>
            <a:r>
              <a:rPr lang="en-US" dirty="0"/>
              <a:t>Documentation</a:t>
            </a:r>
          </a:p>
          <a:p>
            <a:pPr>
              <a:spcBef>
                <a:spcPts val="7800"/>
              </a:spcBef>
            </a:pPr>
            <a:r>
              <a:rPr lang="en-US" dirty="0"/>
              <a:t>Online sandbox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Information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1925154"/>
            <a:ext cx="47244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  <a:hlinkClick r:id="rId2"/>
              </a:rPr>
              <a:t>https://reactjs.org/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3565944"/>
            <a:ext cx="85344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  <a:hlinkClick r:id="rId3"/>
              </a:rPr>
              <a:t>https://reactjs.org/docs/installation.html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7088" y="5206734"/>
            <a:ext cx="4725512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  <a:hlinkClick r:id="rId4"/>
              </a:rPr>
              <a:t>https://codesandbox.io/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F7DD3CC-1339-41F7-AF29-26E866EC7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408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>
          <a:xfrm>
            <a:off x="304800" y="1205182"/>
            <a:ext cx="8458200" cy="531982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package.json</a:t>
            </a:r>
            <a:r>
              <a:rPr lang="en-US" sz="3400" dirty="0"/>
              <a:t> - project configuration</a:t>
            </a:r>
          </a:p>
          <a:p>
            <a:pPr lvl="1"/>
            <a:r>
              <a:rPr lang="en-US" sz="3200" dirty="0"/>
              <a:t>Module name, dependencies, build actions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index.html</a:t>
            </a:r>
          </a:p>
          <a:p>
            <a:pPr lvl="1"/>
            <a:r>
              <a:rPr lang="en-US" sz="3200" dirty="0"/>
              <a:t>App main HTML file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index.js</a:t>
            </a:r>
            <a:endParaRPr lang="en-US" sz="3400" dirty="0">
              <a:solidFill>
                <a:schemeClr val="bg1"/>
              </a:solidFill>
            </a:endParaRPr>
          </a:p>
          <a:p>
            <a:pPr lvl="1"/>
            <a:r>
              <a:rPr lang="en-US" sz="3200" dirty="0"/>
              <a:t>App main JS file (startup script)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App.js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App.css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App.test.js</a:t>
            </a:r>
          </a:p>
          <a:p>
            <a:pPr lvl="1"/>
            <a:r>
              <a:rPr lang="en-US" sz="3200" dirty="0"/>
              <a:t>React component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App</a:t>
            </a:r>
            <a:r>
              <a:rPr lang="en-US" sz="3200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App Structure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B4541-EA4D-48E3-BF10-04E4DF519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8763001" y="1850555"/>
            <a:ext cx="2695575" cy="4029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0C7A439-C2B0-4773-8402-802EC671DB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963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602F20-05D3-4391-9E03-54B7F1B7B78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CA0F38C-33EA-43E2-B650-5E6E3E83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25" y="1447800"/>
            <a:ext cx="2747150" cy="27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6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DA2D6191-756D-48A5-8281-76C11E72C4D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JSX Syntax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E78B54-0AF1-413F-B68B-8868CF46A838}"/>
              </a:ext>
            </a:extLst>
          </p:cNvPr>
          <p:cNvGrpSpPr/>
          <p:nvPr/>
        </p:nvGrpSpPr>
        <p:grpSpPr>
          <a:xfrm>
            <a:off x="4800600" y="1205915"/>
            <a:ext cx="2590800" cy="2590800"/>
            <a:chOff x="4799012" y="1205915"/>
            <a:chExt cx="2590800" cy="2590800"/>
          </a:xfrm>
        </p:grpSpPr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1604848-A551-4F44-96AB-BC969BF0E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9012" y="1205915"/>
              <a:ext cx="2590800" cy="2590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A72813-4B96-4A89-884C-E0C15519E588}"/>
                </a:ext>
              </a:extLst>
            </p:cNvPr>
            <p:cNvSpPr txBox="1"/>
            <p:nvPr/>
          </p:nvSpPr>
          <p:spPr>
            <a:xfrm>
              <a:off x="5408612" y="2453322"/>
              <a:ext cx="914400" cy="665924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chemeClr val="bg2"/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JSX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F190811E-E396-4B28-A2A6-2FA923A8726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Overview, Syntax, Advantages</a:t>
            </a:r>
          </a:p>
        </p:txBody>
      </p:sp>
    </p:spTree>
    <p:extLst>
      <p:ext uri="{BB962C8B-B14F-4D97-AF65-F5344CB8AC3E}">
        <p14:creationId xmlns:p14="http://schemas.microsoft.com/office/powerpoint/2010/main" val="280893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JSX</a:t>
            </a:r>
            <a:r>
              <a:rPr lang="en-US" sz="3400" dirty="0"/>
              <a:t> is React's JavaScript </a:t>
            </a:r>
            <a:r>
              <a:rPr lang="en-US" sz="3400" b="1" dirty="0">
                <a:solidFill>
                  <a:schemeClr val="bg1"/>
                </a:solidFill>
              </a:rPr>
              <a:t>superset language</a:t>
            </a:r>
          </a:p>
          <a:p>
            <a:pPr lvl="1"/>
            <a:r>
              <a:rPr lang="en-US" sz="3200" dirty="0"/>
              <a:t>Has all of JavaScript's </a:t>
            </a:r>
            <a:r>
              <a:rPr lang="en-US" sz="3200" b="1" dirty="0">
                <a:solidFill>
                  <a:schemeClr val="bg1"/>
                </a:solidFill>
              </a:rPr>
              <a:t>features</a:t>
            </a:r>
            <a:r>
              <a:rPr lang="en-US" sz="3200" dirty="0"/>
              <a:t> and more</a:t>
            </a:r>
          </a:p>
          <a:p>
            <a:r>
              <a:rPr lang="en-US" sz="3400" dirty="0"/>
              <a:t>Unique approach to </a:t>
            </a:r>
            <a:r>
              <a:rPr lang="en-US" sz="3400" b="1" dirty="0">
                <a:solidFill>
                  <a:schemeClr val="bg1"/>
                </a:solidFill>
              </a:rPr>
              <a:t>mixing HTML and JS</a:t>
            </a:r>
          </a:p>
          <a:p>
            <a:r>
              <a:rPr lang="en-US" sz="3400" dirty="0"/>
              <a:t>Compiles to </a:t>
            </a:r>
            <a:r>
              <a:rPr lang="en-US" sz="3400" b="1" dirty="0">
                <a:solidFill>
                  <a:schemeClr val="bg1"/>
                </a:solidFill>
              </a:rPr>
              <a:t>plain JavaScript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Overview</a:t>
            </a:r>
            <a:endParaRPr lang="bg-BG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77221" y="3936299"/>
            <a:ext cx="8117904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&lt;div 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="red"&gt;Children Text&lt;/div&gt;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88556" y="4708466"/>
            <a:ext cx="5436045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React.createElement("div",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{ 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 "red" },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  "Children Text"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F4D053D-622E-4998-9DE7-A763D3390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605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Syntax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3576" y="1323111"/>
            <a:ext cx="746982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&lt;div 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className</a:t>
            </a:r>
            <a:r>
              <a:rPr lang="en-US" sz="2600" b="1" dirty="0">
                <a:latin typeface="Consolas" pitchFamily="49" charset="0"/>
              </a:rPr>
              <a:t>="red"&gt;Children Text&lt;/div&gt;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3576" y="2226065"/>
            <a:ext cx="526002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&lt;MyCounter 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600" b="1" dirty="0">
                <a:latin typeface="Consolas" pitchFamily="49" charset="0"/>
              </a:rPr>
              <a:t>={3 + 5} /&gt;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3576" y="3050250"/>
            <a:ext cx="10365424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let gameScores = {</a:t>
            </a:r>
          </a:p>
          <a:p>
            <a:r>
              <a:rPr lang="en-US" sz="2600" b="1" dirty="0">
                <a:latin typeface="Consolas" pitchFamily="49" charset="0"/>
              </a:rPr>
              <a:t>  player1: 2,</a:t>
            </a:r>
          </a:p>
          <a:p>
            <a:r>
              <a:rPr lang="en-US" sz="2600" b="1" dirty="0">
                <a:latin typeface="Consolas" pitchFamily="49" charset="0"/>
              </a:rPr>
              <a:t>  player2: 5</a:t>
            </a:r>
          </a:p>
          <a:p>
            <a:r>
              <a:rPr lang="en-US" sz="2600" b="1" dirty="0">
                <a:latin typeface="Consolas" pitchFamily="49" charset="0"/>
              </a:rPr>
              <a:t>};</a:t>
            </a:r>
          </a:p>
          <a:p>
            <a:r>
              <a:rPr lang="en-US" sz="2600" b="1" dirty="0">
                <a:latin typeface="Consolas" pitchFamily="49" charset="0"/>
              </a:rPr>
              <a:t>&lt;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DashboardUnit</a:t>
            </a:r>
            <a:r>
              <a:rPr lang="en-US" sz="2600" b="1" dirty="0">
                <a:latin typeface="Consolas" pitchFamily="49" charset="0"/>
              </a:rPr>
              <a:t> index="2" onClick={() =&gt; {}&gt;</a:t>
            </a:r>
          </a:p>
          <a:p>
            <a:r>
              <a:rPr lang="en-US" sz="2600" b="1" dirty="0">
                <a:latin typeface="Consolas" pitchFamily="49" charset="0"/>
              </a:rPr>
              <a:t>  &lt;h1&gt;Scores&lt;/h1&gt;</a:t>
            </a:r>
          </a:p>
          <a:p>
            <a:r>
              <a:rPr lang="en-US" sz="2600" b="1" dirty="0">
                <a:latin typeface="Consolas" pitchFamily="49" charset="0"/>
              </a:rPr>
              <a:t>  &lt;Scoreboard className="results" scores={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gameScores</a:t>
            </a:r>
            <a:r>
              <a:rPr lang="en-US" sz="2600" b="1" dirty="0">
                <a:latin typeface="Consolas" pitchFamily="49" charset="0"/>
              </a:rPr>
              <a:t>} /&gt;</a:t>
            </a:r>
          </a:p>
          <a:p>
            <a:r>
              <a:rPr lang="en-US" sz="2600" b="1" dirty="0">
                <a:latin typeface="Consolas" pitchFamily="49" charset="0"/>
              </a:rPr>
              <a:t>&lt;/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DashboardUnit</a:t>
            </a:r>
            <a:r>
              <a:rPr lang="en-US" sz="2600" b="1" dirty="0">
                <a:latin typeface="Consolas" pitchFamily="49" charset="0"/>
              </a:rPr>
              <a:t>&gt;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084064" y="2209129"/>
            <a:ext cx="2069336" cy="507561"/>
          </a:xfrm>
          <a:prstGeom prst="wedgeRoundRectCallout">
            <a:avLst>
              <a:gd name="adj1" fmla="val -68907"/>
              <a:gd name="adj2" fmla="val 3419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rgbClr val="FFFFFF"/>
                </a:solidFill>
              </a:rPr>
              <a:t>Expression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3207082" y="3985892"/>
            <a:ext cx="3108612" cy="507561"/>
          </a:xfrm>
          <a:prstGeom prst="wedgeRoundRectCallout">
            <a:avLst>
              <a:gd name="adj1" fmla="val -48239"/>
              <a:gd name="adj2" fmla="val 8615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</a:t>
            </a:r>
            <a:r>
              <a:rPr lang="en-US" b="1" noProof="1">
                <a:solidFill>
                  <a:schemeClr val="bg2"/>
                </a:solidFill>
              </a:rPr>
              <a:t>component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8839200" y="4731894"/>
            <a:ext cx="3276600" cy="507561"/>
          </a:xfrm>
          <a:prstGeom prst="wedgeRoundRectCallout">
            <a:avLst>
              <a:gd name="adj1" fmla="val -42991"/>
              <a:gd name="adj2" fmla="val 9353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Pass variable as prop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D5E3090-51E4-4821-BFFF-B87426BF2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578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Standard elements use lowercase names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div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dirty="0"/>
              <a:t>, …</a:t>
            </a:r>
          </a:p>
          <a:p>
            <a:r>
              <a:rPr lang="en-US" dirty="0"/>
              <a:t>Custom components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/>
              <a:t> use Pascal case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MyCustomComponent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ScoreBoard</a:t>
            </a:r>
            <a:r>
              <a:rPr lang="en-US" dirty="0"/>
              <a:t>, …</a:t>
            </a:r>
          </a:p>
          <a:p>
            <a:r>
              <a:rPr lang="en-US" dirty="0"/>
              <a:t>Component name cannot be an expression </a:t>
            </a:r>
            <a:endParaRPr lang="bg-BG" dirty="0"/>
          </a:p>
          <a:p>
            <a:pPr lvl="1"/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instead</a:t>
            </a:r>
          </a:p>
          <a:p>
            <a:r>
              <a:rPr lang="en-US" dirty="0"/>
              <a:t>There must be a </a:t>
            </a:r>
            <a:r>
              <a:rPr lang="en-US" b="1" dirty="0">
                <a:solidFill>
                  <a:schemeClr val="bg1"/>
                </a:solidFill>
              </a:rPr>
              <a:t>root element</a:t>
            </a:r>
          </a:p>
          <a:p>
            <a:pPr>
              <a:spcBef>
                <a:spcPts val="2400"/>
              </a:spcBef>
            </a:pPr>
            <a:r>
              <a:rPr lang="en-US" dirty="0"/>
              <a:t>More info at: </a:t>
            </a:r>
            <a:r>
              <a:rPr lang="en-US" dirty="0">
                <a:hlinkClick r:id="rId2"/>
              </a:rPr>
              <a:t>https://reactjs.org/docs/jsx-in-depth.html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Rules and Principles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3D9A2A1-32C1-4C21-A232-68C151691C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788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JSX </a:t>
            </a:r>
            <a:r>
              <a:rPr lang="en-US" b="1" dirty="0">
                <a:solidFill>
                  <a:schemeClr val="bg1"/>
                </a:solidFill>
              </a:rPr>
              <a:t>compiles</a:t>
            </a:r>
            <a:r>
              <a:rPr lang="en-US" dirty="0"/>
              <a:t> to function calls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8649" y="1973145"/>
            <a:ext cx="800931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&lt;div className="red"&gt;Children Text&lt;/div&gt;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28649" y="3666473"/>
            <a:ext cx="8009312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React.createElement("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div</a:t>
            </a:r>
            <a:r>
              <a:rPr lang="en-US" sz="2600" b="1" dirty="0">
                <a:latin typeface="Consolas" pitchFamily="49" charset="0"/>
              </a:rPr>
              <a:t>",</a:t>
            </a:r>
          </a:p>
          <a:p>
            <a:r>
              <a:rPr lang="en-US" sz="2600" b="1" dirty="0">
                <a:latin typeface="Consolas" pitchFamily="49" charset="0"/>
              </a:rPr>
              <a:t>                    { 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className</a:t>
            </a:r>
            <a:r>
              <a:rPr lang="en-US" sz="2600" b="1" dirty="0">
                <a:latin typeface="Consolas" pitchFamily="49" charset="0"/>
              </a:rPr>
              <a:t>: "red" },</a:t>
            </a:r>
          </a:p>
          <a:p>
            <a:r>
              <a:rPr lang="en-US" sz="2600" b="1" dirty="0">
                <a:latin typeface="Consolas" pitchFamily="49" charset="0"/>
              </a:rPr>
              <a:t>                    "Children Text" [, …]);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371105" y="2905804"/>
            <a:ext cx="4724400" cy="507561"/>
          </a:xfrm>
          <a:prstGeom prst="wedgeRoundRectCallout">
            <a:avLst>
              <a:gd name="adj1" fmla="val 3977"/>
              <a:gd name="adj2" fmla="val 9231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Element type (HTML tag name)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239000" y="3412689"/>
            <a:ext cx="2820988" cy="507561"/>
          </a:xfrm>
          <a:prstGeom prst="wedgeRoundRectCallout">
            <a:avLst>
              <a:gd name="adj1" fmla="val -41282"/>
              <a:gd name="adj2" fmla="val 8038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Properties object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447800" y="4358473"/>
            <a:ext cx="2667000" cy="507561"/>
          </a:xfrm>
          <a:prstGeom prst="wedgeRoundRectCallout">
            <a:avLst>
              <a:gd name="adj1" fmla="val 63972"/>
              <a:gd name="adj2" fmla="val 2588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List of children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EEF8F0F-BAD7-4FDA-8593-D831E965B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802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57200" y="1312658"/>
            <a:ext cx="4419600" cy="4859543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Installation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JSX Syntax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Composition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6B85EEE1-CC2F-4E8C-899B-4A94CA4D4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959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CA3B34F-6464-44F5-A14C-E4C56C624ED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CA0F38C-33EA-43E2-B650-5E6E3E83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25" y="1447800"/>
            <a:ext cx="2747150" cy="27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3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C497CF82-FCAF-4E8A-8CB7-A0C6548EA9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Composition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371600"/>
            <a:ext cx="2438400" cy="2438400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A88E3430-70B2-4D59-9C62-242BF7A76D1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Advantages</a:t>
            </a:r>
          </a:p>
        </p:txBody>
      </p:sp>
    </p:spTree>
    <p:extLst>
      <p:ext uri="{BB962C8B-B14F-4D97-AF65-F5344CB8AC3E}">
        <p14:creationId xmlns:p14="http://schemas.microsoft.com/office/powerpoint/2010/main" val="380507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C32B9-182C-4166-A06A-C2B949BE5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6112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React components can be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, like DOM elements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ADCF17-A0D1-4E3D-9F73-44CAEC03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51386F-672C-4CEC-B284-FE7FA85D6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29" y="1789456"/>
            <a:ext cx="8605734" cy="49165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Welcome</a:t>
            </a:r>
            <a:r>
              <a:rPr lang="en-US" sz="2200" b="1" dirty="0">
                <a:latin typeface="Consolas" pitchFamily="49" charset="0"/>
              </a:rPr>
              <a:t>() {</a:t>
            </a:r>
          </a:p>
          <a:p>
            <a:r>
              <a:rPr lang="en-US" sz="2200" b="1" dirty="0">
                <a:latin typeface="Consolas" pitchFamily="49" charset="0"/>
              </a:rPr>
              <a:t>  return &lt;h1&gt;Hello, from React&lt;/h1&gt;; 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</a:p>
          <a:p>
            <a:r>
              <a:rPr lang="en-US" sz="2200" b="1" dirty="0">
                <a:latin typeface="Consolas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Cya</a:t>
            </a:r>
            <a:r>
              <a:rPr lang="en-US" sz="2200" b="1" dirty="0">
                <a:latin typeface="Consolas" pitchFamily="49" charset="0"/>
              </a:rPr>
              <a:t>() {</a:t>
            </a:r>
          </a:p>
          <a:p>
            <a:r>
              <a:rPr lang="en-US" sz="2200" b="1" dirty="0">
                <a:latin typeface="Consolas" pitchFamily="49" charset="0"/>
              </a:rPr>
              <a:t>  return &lt;h1&gt;C ya, from React&lt;/h1&gt;;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</a:p>
          <a:p>
            <a:r>
              <a:rPr lang="en-US" sz="2200" b="1" dirty="0">
                <a:latin typeface="Consolas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ComponentBlender</a:t>
            </a:r>
            <a:r>
              <a:rPr lang="en-US" sz="2200" b="1" dirty="0">
                <a:latin typeface="Consolas" pitchFamily="49" charset="0"/>
              </a:rPr>
              <a:t>() { </a:t>
            </a:r>
            <a:endParaRPr lang="bg-BG" sz="2200" b="1" dirty="0">
              <a:latin typeface="Consolas" pitchFamily="49" charset="0"/>
            </a:endParaRPr>
          </a:p>
          <a:p>
            <a:r>
              <a:rPr lang="en-US" sz="2200" b="1" dirty="0">
                <a:latin typeface="Consolas" pitchFamily="49" charset="0"/>
              </a:rPr>
              <a:t>  return (</a:t>
            </a:r>
          </a:p>
          <a:p>
            <a:r>
              <a:rPr lang="en-US" sz="2200" b="1" dirty="0">
                <a:latin typeface="Consolas" pitchFamily="49" charset="0"/>
              </a:rPr>
              <a:t>    &lt;div&gt;</a:t>
            </a:r>
          </a:p>
          <a:p>
            <a:r>
              <a:rPr lang="en-US" sz="2200" b="1" dirty="0">
                <a:latin typeface="Consolas" pitchFamily="49" charset="0"/>
              </a:rPr>
              <a:t>      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Welcome</a:t>
            </a:r>
            <a:r>
              <a:rPr lang="en-US" sz="2200" b="1" dirty="0">
                <a:latin typeface="Consolas" pitchFamily="49" charset="0"/>
              </a:rPr>
              <a:t> /&gt;</a:t>
            </a:r>
          </a:p>
          <a:p>
            <a:r>
              <a:rPr lang="en-US" sz="2200" b="1" dirty="0">
                <a:latin typeface="Consolas" pitchFamily="49" charset="0"/>
              </a:rPr>
              <a:t>      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Cya</a:t>
            </a:r>
            <a:r>
              <a:rPr lang="en-US" sz="2200" b="1" dirty="0">
                <a:latin typeface="Consolas" pitchFamily="49" charset="0"/>
              </a:rPr>
              <a:t> /&gt;</a:t>
            </a:r>
          </a:p>
          <a:p>
            <a:r>
              <a:rPr lang="en-US" sz="2200" b="1" dirty="0">
                <a:latin typeface="Consolas" pitchFamily="49" charset="0"/>
              </a:rPr>
              <a:t>    &lt;/div&gt;</a:t>
            </a:r>
          </a:p>
          <a:p>
            <a:r>
              <a:rPr lang="en-US" sz="2200" b="1" dirty="0">
                <a:latin typeface="Consolas" pitchFamily="49" charset="0"/>
              </a:rPr>
              <a:t>  );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011" y="2362959"/>
            <a:ext cx="5187333" cy="213208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405829" y="5791200"/>
            <a:ext cx="5990734" cy="9060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ReactDOM.render(&lt;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ComponentBlender</a:t>
            </a:r>
            <a:r>
              <a:rPr lang="en-US" sz="2200" b="1" dirty="0">
                <a:latin typeface="Consolas" pitchFamily="49" charset="0"/>
              </a:rPr>
              <a:t> /&gt;,</a:t>
            </a:r>
          </a:p>
          <a:p>
            <a:r>
              <a:rPr lang="en-US" sz="2200" b="1" dirty="0">
                <a:latin typeface="Consolas" pitchFamily="49" charset="0"/>
              </a:rPr>
              <a:t>    document.getElementById('root'));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4D3415C-9968-4E03-A8BE-F3071725CD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849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61125"/>
          </a:xfrm>
        </p:spPr>
        <p:txBody>
          <a:bodyPr/>
          <a:lstStyle/>
          <a:p>
            <a:r>
              <a:rPr lang="en-US" dirty="0"/>
              <a:t>Names always start with </a:t>
            </a:r>
            <a:r>
              <a:rPr lang="en-US" b="1" dirty="0">
                <a:solidFill>
                  <a:schemeClr val="bg1"/>
                </a:solidFill>
              </a:rPr>
              <a:t>uppercase</a:t>
            </a:r>
          </a:p>
          <a:p>
            <a:r>
              <a:rPr lang="en-US" dirty="0"/>
              <a:t>Tags must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</a:p>
          <a:p>
            <a:pPr lvl="1"/>
            <a:r>
              <a:rPr lang="en-US" dirty="0"/>
              <a:t>If there are no children - use </a:t>
            </a:r>
            <a:r>
              <a:rPr lang="en-US" b="1" dirty="0">
                <a:solidFill>
                  <a:schemeClr val="bg1"/>
                </a:solidFill>
              </a:rPr>
              <a:t>self-closing tags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is passed via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Syntax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C28D04-3171-4BE3-8053-40E85016E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962401"/>
            <a:ext cx="9067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Dropdown</a:t>
            </a:r>
            <a:r>
              <a:rPr lang="en-US" sz="2200" b="1" dirty="0">
                <a:latin typeface="Consolas" pitchFamily="49" charset="0"/>
              </a:rPr>
              <a:t>&gt; A dropdown list 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UserHead</a:t>
            </a:r>
            <a:r>
              <a:rPr lang="en-US" sz="2200" b="1" dirty="0">
                <a:latin typeface="Consolas" pitchFamily="49" charset="0"/>
              </a:rPr>
              <a:t> name='</a:t>
            </a:r>
            <a:r>
              <a:rPr lang="en-US" sz="2200" b="1" dirty="0" err="1">
                <a:latin typeface="Consolas" pitchFamily="49" charset="0"/>
              </a:rPr>
              <a:t>homeHeader</a:t>
            </a:r>
            <a:r>
              <a:rPr lang="en-US" sz="2200" b="1" dirty="0">
                <a:latin typeface="Consolas" pitchFamily="49" charset="0"/>
              </a:rPr>
              <a:t>' /&gt;</a:t>
            </a:r>
          </a:p>
          <a:p>
            <a:r>
              <a:rPr lang="en-US" sz="2200" b="1" dirty="0">
                <a:latin typeface="Consolas" pitchFamily="49" charset="0"/>
              </a:rPr>
              <a:t>  &lt;Menu&gt; </a:t>
            </a:r>
          </a:p>
          <a:p>
            <a:r>
              <a:rPr lang="en-US" sz="2200" b="1" dirty="0">
                <a:latin typeface="Consolas" pitchFamily="49" charset="0"/>
              </a:rPr>
              <a:t>    &lt;MenuItem&gt;Do Something&lt;/MenuItem&gt;</a:t>
            </a:r>
          </a:p>
          <a:p>
            <a:r>
              <a:rPr lang="en-US" sz="2200" b="1" dirty="0">
                <a:latin typeface="Consolas" pitchFamily="49" charset="0"/>
              </a:rPr>
              <a:t>    &lt;MenuItem&gt;Do Something Fun!&lt;/MenuItem&gt; </a:t>
            </a:r>
          </a:p>
          <a:p>
            <a:r>
              <a:rPr lang="en-US" sz="2200" b="1" dirty="0">
                <a:latin typeface="Consolas" pitchFamily="49" charset="0"/>
              </a:rPr>
              <a:t>    &lt;MenuItem&gt;Do Something Else&lt;/MenuItem&gt; </a:t>
            </a:r>
          </a:p>
          <a:p>
            <a:r>
              <a:rPr lang="en-US" sz="2200" b="1" dirty="0">
                <a:latin typeface="Consolas" pitchFamily="49" charset="0"/>
              </a:rPr>
              <a:t>  &lt;/Menu&gt; </a:t>
            </a:r>
          </a:p>
          <a:p>
            <a:r>
              <a:rPr lang="en-US" sz="2200" b="1" dirty="0">
                <a:latin typeface="Consolas" pitchFamily="49" charset="0"/>
              </a:rPr>
              <a:t>&lt;/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Dropdown</a:t>
            </a:r>
            <a:r>
              <a:rPr lang="en-US" sz="2200" b="1" dirty="0">
                <a:latin typeface="Consolas" pitchFamily="49" charset="0"/>
              </a:rPr>
              <a:t>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0B42D7E-97B4-499D-948A-37995B3962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551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Encapsulate logic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Separate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your code</a:t>
            </a:r>
          </a:p>
          <a:p>
            <a:pPr lvl="1"/>
            <a:r>
              <a:rPr lang="en-US" sz="3200" dirty="0"/>
              <a:t>Easier to </a:t>
            </a:r>
            <a:r>
              <a:rPr lang="en-US" sz="3200" b="1" dirty="0">
                <a:solidFill>
                  <a:schemeClr val="bg1"/>
                </a:solidFill>
              </a:rPr>
              <a:t>maintain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debug</a:t>
            </a:r>
          </a:p>
          <a:p>
            <a:pPr lvl="1"/>
            <a:r>
              <a:rPr lang="en-US" sz="3200" dirty="0"/>
              <a:t>Allows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r>
              <a:rPr lang="en-US" sz="3400" dirty="0"/>
              <a:t>Components are neat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</a:t>
            </a:r>
            <a:endParaRPr lang="bg-BG" dirty="0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F4607962-DC80-45C7-86B7-1863191B0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057400"/>
            <a:ext cx="2743200" cy="27432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90CD945-ECB2-49BE-ABD1-05E50E990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282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5DB51DD9-EB83-4737-9AAB-6B3FD29AEE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Components Overview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ADD8691-B636-4EDD-81F9-A1B3E371D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408" y="1371600"/>
            <a:ext cx="2461184" cy="2461184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A93A5E56-B2A8-4FBC-9EA4-567E528D4BA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Syntax, Functional and Class Components</a:t>
            </a:r>
          </a:p>
        </p:txBody>
      </p:sp>
    </p:spTree>
    <p:extLst>
      <p:ext uri="{BB962C8B-B14F-4D97-AF65-F5344CB8AC3E}">
        <p14:creationId xmlns:p14="http://schemas.microsoft.com/office/powerpoint/2010/main" val="2409877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9732" y="1121149"/>
            <a:ext cx="9927138" cy="5276048"/>
          </a:xfrm>
        </p:spPr>
        <p:txBody>
          <a:bodyPr>
            <a:normAutofit/>
          </a:bodyPr>
          <a:lstStyle/>
          <a:p>
            <a:r>
              <a:rPr lang="en-US" sz="3400" dirty="0"/>
              <a:t>C</a:t>
            </a:r>
            <a:r>
              <a:rPr lang="bg-BG" sz="3400" dirty="0"/>
              <a:t>omponents </a:t>
            </a:r>
            <a:r>
              <a:rPr lang="en-US" sz="3400" dirty="0"/>
              <a:t>let you</a:t>
            </a:r>
          </a:p>
          <a:p>
            <a:pPr lvl="1"/>
            <a:r>
              <a:rPr lang="en-US" sz="3200" dirty="0"/>
              <a:t>Split the UI into </a:t>
            </a:r>
            <a:r>
              <a:rPr lang="en-US" sz="3200" b="1" dirty="0">
                <a:solidFill>
                  <a:schemeClr val="bg1"/>
                </a:solidFill>
              </a:rPr>
              <a:t>independent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reusable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pieces</a:t>
            </a:r>
          </a:p>
          <a:p>
            <a:pPr lvl="1"/>
            <a:r>
              <a:rPr lang="en-US" sz="3200" dirty="0"/>
              <a:t>Think about </a:t>
            </a:r>
            <a:r>
              <a:rPr lang="en-US" sz="3200" b="1" dirty="0">
                <a:solidFill>
                  <a:schemeClr val="bg1"/>
                </a:solidFill>
              </a:rPr>
              <a:t>isolation</a:t>
            </a:r>
          </a:p>
          <a:p>
            <a:r>
              <a:rPr lang="en-US" sz="3400" dirty="0"/>
              <a:t>React let you define components as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33A095E-448E-4C29-A896-7537E50A68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7D3952-04C8-4F9D-B95D-A8F02A313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is a JS function which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Accepts single argument called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(object with data)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569453-9A5F-4616-B6F3-BD3E3EFD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Component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95D952-E7D0-4020-A3E8-9970D8B91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3429000"/>
            <a:ext cx="75438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2400" b="1" dirty="0">
                <a:latin typeface="Consolas" panose="020B0609020204030204" pitchFamily="49" charset="0"/>
              </a:rPr>
              <a:t>(props){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return &lt;div&gt;My name is 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6B4ABAF-D38E-49D8-91C4-8BA7B5BECE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485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ED5D4D-226B-4047-AF54-5BC901BE4D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define a </a:t>
            </a:r>
            <a:r>
              <a:rPr lang="en-US" b="1" dirty="0">
                <a:solidFill>
                  <a:schemeClr val="bg1"/>
                </a:solidFill>
              </a:rPr>
              <a:t>React component class</a:t>
            </a:r>
            <a:r>
              <a:rPr lang="en-US" dirty="0"/>
              <a:t>, you need to extend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React.Component</a:t>
            </a:r>
          </a:p>
          <a:p>
            <a:pPr marL="609036" lvl="1" indent="0">
              <a:buNone/>
            </a:pPr>
            <a:endParaRPr lang="bg-BG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The only method you must define is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render()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D1D07F-98D0-4ACB-B606-E89F93D5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Component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189C73-E3CD-4321-8B05-FA83F6C0A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29" y="2590800"/>
            <a:ext cx="83820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class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2400" b="1" dirty="0">
                <a:latin typeface="Consolas" panose="020B0609020204030204" pitchFamily="49" charset="0"/>
              </a:rPr>
              <a:t> extends React.Component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4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return &lt;h1&gt;My name is 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}&lt;/h1&gt;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E14F85-EB98-47D8-9364-9F2C210F32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7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US" dirty="0"/>
              <a:t>Names always start with </a:t>
            </a:r>
            <a:r>
              <a:rPr lang="en-US" b="1" dirty="0">
                <a:solidFill>
                  <a:schemeClr val="bg1"/>
                </a:solidFill>
              </a:rPr>
              <a:t>UpperCase</a:t>
            </a:r>
          </a:p>
          <a:p>
            <a:r>
              <a:rPr lang="en-US" dirty="0"/>
              <a:t>Tags always must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is passed via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Syntax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88739C-2DDF-4766-9242-A7BCD5AE2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429000"/>
            <a:ext cx="746760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Dropdown</a:t>
            </a:r>
            <a:r>
              <a:rPr lang="en-US" sz="2400" b="1" dirty="0">
                <a:latin typeface="Consolas" panose="020B0609020204030204" pitchFamily="49" charset="0"/>
              </a:rPr>
              <a:t>&gt; A dropdown list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UserHead</a:t>
            </a:r>
            <a:r>
              <a:rPr lang="en-US" sz="2400" b="1" dirty="0">
                <a:latin typeface="Consolas" panose="020B0609020204030204" pitchFamily="49" charset="0"/>
              </a:rPr>
              <a:t> name="homeHeader" /&gt;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sz="2400" b="1" dirty="0">
                <a:latin typeface="Consolas" panose="020B0609020204030204" pitchFamily="49" charset="0"/>
              </a:rPr>
              <a:t>&gt;Do Something&lt;/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sz="2400" b="1" dirty="0">
                <a:latin typeface="Consolas" panose="020B0609020204030204" pitchFamily="49" charset="0"/>
              </a:rPr>
              <a:t>&gt;Do Something Fun!&lt;/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Dropdown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551BE83-6F38-4FE2-AC8C-FA5601B01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984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GB" sz="11500" b="1"/>
              <a:t>reactjs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33140FD-166C-4114-BC9D-429EF0A681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64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91A9C0D-DE3B-4C0E-BDFD-E6D5D1B055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 Props and State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8F81A-0324-42CE-B383-C211A2B2D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385092"/>
            <a:ext cx="2438095" cy="2438095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1A02111F-9877-40BA-B0D1-C03216B3293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02024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7C5DEB-7F13-4EF8-8AB7-CB50FC469C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In React</a:t>
            </a:r>
            <a:r>
              <a:rPr lang="en-US" b="1" dirty="0">
                <a:solidFill>
                  <a:schemeClr val="bg1"/>
                </a:solidFill>
              </a:rPr>
              <a:t> props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represent </a:t>
            </a:r>
            <a:br>
              <a:rPr lang="en-US" dirty="0"/>
            </a:br>
            <a:r>
              <a:rPr lang="en-US" dirty="0"/>
              <a:t>the rendered values</a:t>
            </a:r>
          </a:p>
          <a:p>
            <a:r>
              <a:rPr lang="en-US" dirty="0"/>
              <a:t>Both are plain JavaScript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Both hold information that influences the output</a:t>
            </a:r>
            <a:br>
              <a:rPr lang="en-US" dirty="0"/>
            </a:br>
            <a:r>
              <a:rPr lang="en-US" dirty="0"/>
              <a:t>of render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9C2AAE-CE2A-4540-820B-13C44666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and State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50814D5-8974-41FC-97DF-B6F4BDF87C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0A46C8-E84E-4D7A-A411-AA014C864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They are different in one important way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Props </a:t>
            </a:r>
            <a:r>
              <a:rPr lang="en-US" dirty="0"/>
              <a:t>get passed to the component</a:t>
            </a:r>
            <a:br>
              <a:rPr lang="en-US" dirty="0"/>
            </a:br>
            <a:r>
              <a:rPr lang="en-US" dirty="0"/>
              <a:t>(like function params)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is managed within the component</a:t>
            </a:r>
            <a:br>
              <a:rPr lang="en-US" dirty="0"/>
            </a:br>
            <a:r>
              <a:rPr lang="en-US" dirty="0"/>
              <a:t>(like local variables)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703D7-FF5C-421C-AED1-19404AD5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and State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D16941-51D9-45F8-8DA2-3BAC58F6AD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3590BD4F-232D-48F0-B624-1EFF3A925C6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 Props</a:t>
            </a:r>
          </a:p>
        </p:txBody>
      </p:sp>
      <p:pic>
        <p:nvPicPr>
          <p:cNvPr id="4" name="Picture 3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D0D34BCD-AE56-4FEB-8F05-4532F0B9A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198" y="1219200"/>
            <a:ext cx="2805604" cy="2805604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346CA594-84CD-4841-A620-5D0F11A2D8C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Passing Data, Access and Usage</a:t>
            </a:r>
          </a:p>
        </p:txBody>
      </p:sp>
    </p:spTree>
    <p:extLst>
      <p:ext uri="{BB962C8B-B14F-4D97-AF65-F5344CB8AC3E}">
        <p14:creationId xmlns:p14="http://schemas.microsoft.com/office/powerpoint/2010/main" val="814903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is</a:t>
            </a:r>
            <a:r>
              <a:rPr lang="bg-BG" dirty="0"/>
              <a:t> short for </a:t>
            </a:r>
            <a:r>
              <a:rPr lang="bg-BG" b="1" dirty="0">
                <a:solidFill>
                  <a:schemeClr val="bg1"/>
                </a:solidFill>
              </a:rPr>
              <a:t>properties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Are received from above (parent)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as far as the component receiving them is</a:t>
            </a:r>
            <a:br>
              <a:rPr lang="en-US" dirty="0"/>
            </a:br>
            <a:r>
              <a:rPr lang="en-US" dirty="0"/>
              <a:t>concerned</a:t>
            </a:r>
          </a:p>
          <a:p>
            <a:r>
              <a:rPr lang="en-US" dirty="0"/>
              <a:t>A component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its own props, but it is responsible for putting together the props of its child</a:t>
            </a:r>
            <a:r>
              <a:rPr lang="bg-BG" dirty="0"/>
              <a:t> </a:t>
            </a:r>
            <a:r>
              <a:rPr lang="en-US" dirty="0"/>
              <a:t>components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Props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62EF8F3-BB27-4008-A01E-3DB67D0FB6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87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41524"/>
          </a:xfrm>
        </p:spPr>
        <p:txBody>
          <a:bodyPr/>
          <a:lstStyle/>
          <a:p>
            <a:r>
              <a:rPr lang="en-US" dirty="0"/>
              <a:t>We use props to </a:t>
            </a:r>
            <a:r>
              <a:rPr lang="en-US" b="1" dirty="0">
                <a:solidFill>
                  <a:schemeClr val="bg1"/>
                </a:solidFill>
              </a:rPr>
              <a:t>pass data </a:t>
            </a:r>
            <a:r>
              <a:rPr lang="en-US" dirty="0"/>
              <a:t>from parent to child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Props to Nested Components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512" y="2876292"/>
            <a:ext cx="4286340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Book = 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) =&gt;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return (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&lt;li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className</a:t>
            </a:r>
            <a:r>
              <a:rPr lang="en-US" b="1" dirty="0">
                <a:latin typeface="Consolas" panose="020B0609020204030204" pitchFamily="49" charset="0"/>
              </a:rPr>
              <a:t>="book"&gt;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&lt;div&gt;{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&lt;div&gt;{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&lt;div&gt;{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);</a:t>
            </a:r>
          </a:p>
          <a:p>
            <a:r>
              <a:rPr lang="en-US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941591" y="3963460"/>
            <a:ext cx="803980" cy="53676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82" y="1905001"/>
            <a:ext cx="4535768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BookList</a:t>
            </a:r>
            <a:r>
              <a:rPr lang="en-US" b="1" dirty="0">
                <a:latin typeface="Consolas" panose="020B0609020204030204" pitchFamily="49" charset="0"/>
              </a:rPr>
              <a:t> = () =&gt;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return (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b="1" dirty="0">
                <a:latin typeface="Consolas" panose="020B0609020204030204" pitchFamily="49" charset="0"/>
              </a:rPr>
              <a:t>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latin typeface="Consolas" panose="020B0609020204030204" pitchFamily="49" charset="0"/>
              </a:rPr>
              <a:t>="IT"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b="1" dirty="0">
                <a:latin typeface="Consolas" panose="020B0609020204030204" pitchFamily="49" charset="0"/>
              </a:rPr>
              <a:t>="Stephen King"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latin typeface="Consolas" panose="020B0609020204030204" pitchFamily="49" charset="0"/>
              </a:rPr>
              <a:t>="20"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/&gt;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b="1" dirty="0">
                <a:latin typeface="Consolas" panose="020B0609020204030204" pitchFamily="49" charset="0"/>
              </a:rPr>
              <a:t>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latin typeface="Consolas" panose="020B0609020204030204" pitchFamily="49" charset="0"/>
              </a:rPr>
              <a:t>="The Hunger Games"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b="1" dirty="0">
                <a:latin typeface="Consolas" panose="020B0609020204030204" pitchFamily="49" charset="0"/>
              </a:rPr>
              <a:t>="Suzanne Collins"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latin typeface="Consolas" panose="020B0609020204030204" pitchFamily="49" charset="0"/>
              </a:rPr>
              <a:t>="10"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/&gt;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);};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368" y="5464065"/>
            <a:ext cx="2974283" cy="814028"/>
          </a:xfrm>
          <a:prstGeom prst="wedgeRoundRectCallout">
            <a:avLst>
              <a:gd name="adj1" fmla="val -22638"/>
              <a:gd name="adj2" fmla="val 2434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Prop name should start with lowercase letter</a:t>
            </a:r>
            <a:endParaRPr lang="bg-BG" b="1" dirty="0">
              <a:solidFill>
                <a:schemeClr val="bg2"/>
              </a:solidFill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512" y="2217610"/>
            <a:ext cx="4286340" cy="507561"/>
          </a:xfrm>
          <a:prstGeom prst="wedgeRoundRectCallout">
            <a:avLst>
              <a:gd name="adj1" fmla="val -16987"/>
              <a:gd name="adj2" fmla="val -2052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Use className to set css classes</a:t>
            </a:r>
            <a:endParaRPr lang="bg-BG" b="1" dirty="0">
              <a:solidFill>
                <a:schemeClr val="bg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20300F7-0922-4CE6-A007-95F61C890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3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51643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  <a:r>
              <a:rPr lang="en-US" dirty="0"/>
              <a:t> property to access information between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opening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closing</a:t>
            </a:r>
            <a:r>
              <a:rPr lang="en-US" dirty="0"/>
              <a:t> tags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Children Property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449790"/>
            <a:ext cx="4495800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BookList</a:t>
            </a:r>
            <a:r>
              <a:rPr lang="en-US" b="1" dirty="0">
                <a:latin typeface="Consolas" panose="020B0609020204030204" pitchFamily="49" charset="0"/>
              </a:rPr>
              <a:t> = () =&gt; {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</a:t>
            </a:r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&lt;ul&gt;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title="IT"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author="Stephen King"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price="20"&gt;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  Some value here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);};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873904"/>
            <a:ext cx="465594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b="1" dirty="0">
                <a:latin typeface="Consolas" panose="020B0609020204030204" pitchFamily="49" charset="0"/>
              </a:rPr>
              <a:t> = 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) =&gt;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return (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&lt;li className="book"&gt;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…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&lt;div&gt;{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);</a:t>
            </a:r>
          </a:p>
          <a:p>
            <a:r>
              <a:rPr lang="en-US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520725"/>
            <a:ext cx="4655946" cy="541613"/>
          </a:xfrm>
          <a:prstGeom prst="wedgeRoundRectCallout">
            <a:avLst>
              <a:gd name="adj1" fmla="val 3175"/>
              <a:gd name="adj2" fmla="val 298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be </a:t>
            </a:r>
            <a:r>
              <a:rPr lang="en-US" sz="2000" b="1" dirty="0">
                <a:solidFill>
                  <a:schemeClr val="bg2"/>
                </a:solidFill>
              </a:rPr>
              <a:t>plain</a:t>
            </a:r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text or nested HTML</a:t>
            </a:r>
            <a:endParaRPr lang="bg-BG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3F676A0F-AE1A-48FB-9FEF-CB63F2F330C1}"/>
              </a:ext>
            </a:extLst>
          </p:cNvPr>
          <p:cNvSpPr/>
          <p:nvPr/>
        </p:nvSpPr>
        <p:spPr bwMode="auto">
          <a:xfrm>
            <a:off x="5694010" y="4090954"/>
            <a:ext cx="803980" cy="53676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7B097A9-38E2-48F7-92AC-321FF3353C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254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60CEB2E-0786-442F-B085-3F256EBCDD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Props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98" y="1508336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5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1538864-31BD-4B2E-8B62-7DFEB6560B3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Storing and Modifying Data</a:t>
            </a:r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CE4544-A119-49EE-BA61-DB8E5DA2C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447801"/>
            <a:ext cx="2438095" cy="2438095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F1481018-9195-4A11-9BD4-6E22D624E6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Component State</a:t>
            </a:r>
          </a:p>
        </p:txBody>
      </p:sp>
    </p:spTree>
    <p:extLst>
      <p:ext uri="{BB962C8B-B14F-4D97-AF65-F5344CB8AC3E}">
        <p14:creationId xmlns:p14="http://schemas.microsoft.com/office/powerpoint/2010/main" val="2655115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heart of every React component is its "</a:t>
            </a: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"</a:t>
            </a:r>
          </a:p>
          <a:p>
            <a:pPr lvl="1"/>
            <a:r>
              <a:rPr lang="en-US" sz="3200" dirty="0"/>
              <a:t>It determines how the component </a:t>
            </a:r>
            <a:r>
              <a:rPr lang="en-US" sz="3200" b="1" dirty="0">
                <a:solidFill>
                  <a:schemeClr val="bg1"/>
                </a:solidFill>
              </a:rPr>
              <a:t>renders</a:t>
            </a:r>
            <a:br>
              <a:rPr lang="en-US" sz="3200" dirty="0"/>
            </a:b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behaves</a:t>
            </a:r>
          </a:p>
          <a:p>
            <a:pPr lvl="1"/>
            <a:r>
              <a:rPr lang="en-US" sz="3200" dirty="0"/>
              <a:t>State allows you to create components </a:t>
            </a:r>
            <a:br>
              <a:rPr lang="en-US" sz="3200" dirty="0"/>
            </a:br>
            <a:r>
              <a:rPr lang="en-US" sz="3200" dirty="0"/>
              <a:t>that are </a:t>
            </a:r>
            <a:r>
              <a:rPr lang="en-US" sz="3200" b="1" dirty="0">
                <a:solidFill>
                  <a:schemeClr val="bg1"/>
                </a:solidFill>
              </a:rPr>
              <a:t>dynamic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interactive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AB4291B-88F2-418B-88F0-76E4D21E05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8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05907D5-19D7-4CF0-8A07-79CBE8AACB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React Overview</a:t>
            </a:r>
          </a:p>
        </p:txBody>
      </p:sp>
      <p:pic>
        <p:nvPicPr>
          <p:cNvPr id="10" name="Picture 9" descr="A picture containing window, drawing&#10;&#10;Description automatically generated">
            <a:extLst>
              <a:ext uri="{FF2B5EF4-FFF2-40B4-BE49-F238E27FC236}">
                <a16:creationId xmlns:a16="http://schemas.microsoft.com/office/drawing/2014/main" id="{72AA9E72-8402-46C4-9460-3C1C7CA1A2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070" y="1295400"/>
            <a:ext cx="2235860" cy="2590800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8D08B181-4B34-4C6F-9CA1-73228FB3710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History and Philosophy</a:t>
            </a:r>
          </a:p>
        </p:txBody>
      </p:sp>
    </p:spTree>
    <p:extLst>
      <p:ext uri="{BB962C8B-B14F-4D97-AF65-F5344CB8AC3E}">
        <p14:creationId xmlns:p14="http://schemas.microsoft.com/office/powerpoint/2010/main" val="183791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DD90E8-BC37-4614-AB09-88F8DBF3B7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 starts with default value when a component</a:t>
            </a:r>
            <a:r>
              <a:rPr lang="bg-BG" sz="3400" dirty="0"/>
              <a:t> </a:t>
            </a:r>
            <a:r>
              <a:rPr lang="en-US" sz="3400" dirty="0"/>
              <a:t>mounts</a:t>
            </a:r>
          </a:p>
          <a:p>
            <a:pPr lvl="1"/>
            <a:r>
              <a:rPr lang="en-US" sz="3200" dirty="0"/>
              <a:t>After mounts, suffers from </a:t>
            </a:r>
            <a:r>
              <a:rPr lang="en-US" sz="3200" b="1" dirty="0">
                <a:solidFill>
                  <a:schemeClr val="bg1"/>
                </a:solidFill>
              </a:rPr>
              <a:t>mutations</a:t>
            </a:r>
            <a:r>
              <a:rPr lang="en-US" sz="3200" dirty="0"/>
              <a:t> in time</a:t>
            </a:r>
          </a:p>
          <a:p>
            <a:pPr lvl="1"/>
            <a:r>
              <a:rPr lang="en-US" sz="3200" dirty="0"/>
              <a:t>Its </a:t>
            </a:r>
            <a:r>
              <a:rPr lang="en-US" sz="3200" b="1" dirty="0">
                <a:solidFill>
                  <a:schemeClr val="bg1"/>
                </a:solidFill>
              </a:rPr>
              <a:t>serializable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 Component manages its own state internally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8C0355-FC5D-40D1-9D91-42D470EB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2FF636-C43A-40A0-9B8E-8B121F7F04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5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State </a:t>
            </a:r>
            <a:r>
              <a:rPr lang="bg-BG" dirty="0"/>
              <a:t>hold</a:t>
            </a:r>
            <a:r>
              <a:rPr lang="en-US" dirty="0"/>
              <a:t>s</a:t>
            </a:r>
            <a:r>
              <a:rPr lang="bg-BG" dirty="0"/>
              <a:t> information </a:t>
            </a:r>
            <a:r>
              <a:rPr lang="en-US" dirty="0"/>
              <a:t>that </a:t>
            </a:r>
            <a:r>
              <a:rPr lang="en-US" b="1" dirty="0">
                <a:solidFill>
                  <a:schemeClr val="bg1"/>
                </a:solidFill>
              </a:rPr>
              <a:t>can change </a:t>
            </a:r>
            <a:r>
              <a:rPr lang="en-US" dirty="0"/>
              <a:t>over time</a:t>
            </a:r>
          </a:p>
          <a:p>
            <a:pPr lvl="1"/>
            <a:r>
              <a:rPr lang="en-US" dirty="0"/>
              <a:t>Usually as a result of </a:t>
            </a:r>
            <a:r>
              <a:rPr lang="en-US" b="1" dirty="0">
                <a:solidFill>
                  <a:schemeClr val="bg1"/>
                </a:solidFill>
              </a:rPr>
              <a:t>user input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system events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 Example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60672C-1B18-409D-8377-4ABF3B1C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000" y="2951179"/>
            <a:ext cx="8524297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 Timer(props)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const [time, </a:t>
            </a:r>
            <a:r>
              <a:rPr lang="en-US" b="1" dirty="0" err="1">
                <a:latin typeface="Consolas" panose="020B0609020204030204" pitchFamily="49" charset="0"/>
              </a:rPr>
              <a:t>setTime</a:t>
            </a:r>
            <a:r>
              <a:rPr lang="en-US" b="1" dirty="0">
                <a:latin typeface="Consolas" panose="020B0609020204030204" pitchFamily="49" charset="0"/>
              </a:rPr>
              <a:t>] = </a:t>
            </a:r>
            <a:r>
              <a:rPr lang="en-US" b="1" dirty="0" err="1">
                <a:latin typeface="Consolas" panose="020B0609020204030204" pitchFamily="49" charset="0"/>
              </a:rPr>
              <a:t>React.useState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dirty="0"/>
              <a:t>0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setTimeout</a:t>
            </a:r>
            <a:r>
              <a:rPr lang="en-US" b="1" dirty="0">
                <a:latin typeface="Consolas" panose="020B0609020204030204" pitchFamily="49" charset="0"/>
              </a:rPr>
              <a:t>(() =&gt;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setTime</a:t>
            </a:r>
            <a:r>
              <a:rPr lang="en-US" b="1" dirty="0">
                <a:latin typeface="Consolas" panose="020B0609020204030204" pitchFamily="49" charset="0"/>
              </a:rPr>
              <a:t>(time + 1);</a:t>
            </a:r>
          </a:p>
          <a:p>
            <a:r>
              <a:rPr lang="en-US" b="1" dirty="0">
                <a:latin typeface="Consolas" panose="020B0609020204030204" pitchFamily="49" charset="0"/>
              </a:rPr>
              <a:t>  }, 1000);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</a:t>
            </a:r>
          </a:p>
          <a:p>
            <a:r>
              <a:rPr lang="en-US" b="1" dirty="0">
                <a:latin typeface="Consolas" panose="020B0609020204030204" pitchFamily="49" charset="0"/>
              </a:rPr>
              <a:t>  return &lt;h1&gt;{time} sec.&lt;/h1&gt;;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0EB3135-BAD2-4C63-9C00-8F5B859D3C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956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54" y="1143001"/>
            <a:ext cx="2819095" cy="2819095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993FA9E3-FA2C-4864-BFF8-171BC156F4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State Hook</a:t>
            </a:r>
          </a:p>
        </p:txBody>
      </p:sp>
    </p:spTree>
    <p:extLst>
      <p:ext uri="{BB962C8B-B14F-4D97-AF65-F5344CB8AC3E}">
        <p14:creationId xmlns:p14="http://schemas.microsoft.com/office/powerpoint/2010/main" val="341899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Hook is a special function that lets you "hook into" React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is a Hook that lets you add </a:t>
            </a:r>
            <a:r>
              <a:rPr lang="en-US" b="1" dirty="0">
                <a:solidFill>
                  <a:schemeClr val="bg1"/>
                </a:solidFill>
              </a:rPr>
              <a:t>React state </a:t>
            </a:r>
            <a:r>
              <a:rPr lang="en-US" dirty="0"/>
              <a:t>to function components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You don't have to convert functional component into class to use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A12DA6-A1B1-4701-ADAC-50CF2FD7E9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4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128475"/>
          </a:xfrm>
        </p:spPr>
        <p:txBody>
          <a:bodyPr/>
          <a:lstStyle/>
          <a:p>
            <a:r>
              <a:rPr lang="en-US" dirty="0"/>
              <a:t>Calling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inside functional component to add some local state to 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React will preserve this state between re-renders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returns a pair</a:t>
            </a:r>
          </a:p>
          <a:p>
            <a:pPr lvl="1"/>
            <a:r>
              <a:rPr lang="en-US" dirty="0"/>
              <a:t>Current state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that lets you update it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38400"/>
            <a:ext cx="75252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599" y="3922655"/>
            <a:ext cx="681845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11DBCF6-DFA6-4D21-B553-5EA57082EF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51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104" y="1539414"/>
            <a:ext cx="9245792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counter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&lt;p&gt;Counter: 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}&lt;/p&gt;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&lt;button onClick={() =&gt;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(count + 1)}&gt;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Click me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&lt;/button&gt;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CD29AC7-3AB4-41E3-98E9-D7CADA3097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697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10875"/>
          </a:xfrm>
        </p:spPr>
        <p:txBody>
          <a:bodyPr/>
          <a:lstStyle/>
          <a:p>
            <a:r>
              <a:rPr lang="en-US" dirty="0"/>
              <a:t>You can call the update function from anywhere</a:t>
            </a:r>
          </a:p>
          <a:p>
            <a:r>
              <a:rPr lang="en-US" dirty="0"/>
              <a:t>It's similar to </a:t>
            </a:r>
            <a:r>
              <a:rPr lang="en-US" b="1" dirty="0">
                <a:solidFill>
                  <a:schemeClr val="bg1"/>
                </a:solidFill>
              </a:rPr>
              <a:t>this.setState</a:t>
            </a:r>
            <a:r>
              <a:rPr lang="en-US" dirty="0"/>
              <a:t> in class, except it </a:t>
            </a:r>
            <a:r>
              <a:rPr lang="en-US" b="1" dirty="0">
                <a:solidFill>
                  <a:schemeClr val="bg1"/>
                </a:solidFill>
              </a:rPr>
              <a:t>doesn't merge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old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state together</a:t>
            </a:r>
          </a:p>
          <a:p>
            <a:r>
              <a:rPr lang="en-US" dirty="0"/>
              <a:t>The only argument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hooks is the </a:t>
            </a:r>
            <a:r>
              <a:rPr lang="en-US" b="1" dirty="0">
                <a:solidFill>
                  <a:schemeClr val="bg1"/>
                </a:solidFill>
              </a:rPr>
              <a:t>initial state</a:t>
            </a:r>
          </a:p>
          <a:p>
            <a:pPr lvl="1"/>
            <a:r>
              <a:rPr lang="en-US" dirty="0"/>
              <a:t>Unlike </a:t>
            </a:r>
            <a:r>
              <a:rPr lang="en-US" b="1" dirty="0">
                <a:solidFill>
                  <a:schemeClr val="bg1"/>
                </a:solidFill>
              </a:rPr>
              <a:t>this.state</a:t>
            </a:r>
            <a:r>
              <a:rPr lang="en-US" dirty="0"/>
              <a:t>, here doesn't have to be an object</a:t>
            </a:r>
          </a:p>
          <a:p>
            <a:pPr lvl="2"/>
            <a:r>
              <a:rPr lang="en-US" dirty="0"/>
              <a:t>Although it can be if you want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E4662C-AEC0-4BC1-9D73-546B3D035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726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</a:rPr>
              <a:t>State Hook </a:t>
            </a:r>
            <a:r>
              <a:rPr lang="en-US" dirty="0"/>
              <a:t>more than once in a single component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initial state argument is only used during the </a:t>
            </a:r>
            <a:r>
              <a:rPr lang="en-US" b="1" dirty="0">
                <a:solidFill>
                  <a:schemeClr val="bg1"/>
                </a:solidFill>
              </a:rPr>
              <a:t>first render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4600"/>
            <a:ext cx="86052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registerComponent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[email, setEmail] = useState("");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[age, setAge] = useState("0");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[password, setPassword] = useState("");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A5AEF7-08E3-4C8D-BFC8-E28D6E362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809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17E6BF3-9B4D-427F-9DEA-89BDEAA467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State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98" y="1508336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0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87737FA-9C90-40F2-BAC2-9D02007F9C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Events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9A5DA0A-AE2D-45CD-B524-23E41D0DE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1046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 JavaScript library for building </a:t>
            </a:r>
            <a:r>
              <a:rPr lang="en-US" b="1" dirty="0">
                <a:solidFill>
                  <a:schemeClr val="bg1"/>
                </a:solidFill>
              </a:rPr>
              <a:t>user interfaces </a:t>
            </a:r>
            <a:r>
              <a:rPr lang="en-US" dirty="0"/>
              <a:t>(UI)</a:t>
            </a:r>
          </a:p>
          <a:p>
            <a:r>
              <a:rPr lang="en-US" dirty="0"/>
              <a:t>Focused on creating </a:t>
            </a:r>
            <a:r>
              <a:rPr lang="en-US" b="1" dirty="0">
                <a:solidFill>
                  <a:schemeClr val="bg1"/>
                </a:solidFill>
              </a:rPr>
              <a:t>reusable components</a:t>
            </a:r>
          </a:p>
          <a:p>
            <a:r>
              <a:rPr lang="en-US" dirty="0"/>
              <a:t>Developed by </a:t>
            </a:r>
            <a:r>
              <a:rPr lang="en-US" b="1" dirty="0">
                <a:solidFill>
                  <a:schemeClr val="bg1"/>
                </a:solidFill>
              </a:rPr>
              <a:t>Facebook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React.js?</a:t>
            </a:r>
            <a:endParaRPr lang="bg-BG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" y="3352801"/>
            <a:ext cx="5943600" cy="2084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HelloMessage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 = (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 =&gt; (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&lt;div&gt;Hello {props.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}&lt;/div&gt;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ReactDOM.render(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  &lt;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HelloMessage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 name="Maria" /&gt;,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  document.getElementById('root')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D6260D-09B8-44E6-B13F-F9A510BEDE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555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D5096-CF2B-4262-AAED-3E6A44A8C0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dirty="0"/>
              <a:t>Handling events with React elements is very</a:t>
            </a:r>
            <a:br>
              <a:rPr lang="en-US" dirty="0"/>
            </a:br>
            <a:r>
              <a:rPr lang="en-US" dirty="0"/>
              <a:t>similar to handling event on </a:t>
            </a:r>
            <a:r>
              <a:rPr lang="en-US" b="1" dirty="0">
                <a:solidFill>
                  <a:schemeClr val="bg1"/>
                </a:solidFill>
              </a:rPr>
              <a:t>DOM elements</a:t>
            </a:r>
          </a:p>
          <a:p>
            <a:r>
              <a:rPr lang="en-US" dirty="0"/>
              <a:t>The syntactic differences are:</a:t>
            </a:r>
          </a:p>
          <a:p>
            <a:pPr lvl="1"/>
            <a:r>
              <a:rPr lang="en-US" dirty="0"/>
              <a:t>React events are named using </a:t>
            </a:r>
            <a:r>
              <a:rPr lang="en-US" b="1" dirty="0">
                <a:solidFill>
                  <a:schemeClr val="bg1"/>
                </a:solidFill>
              </a:rPr>
              <a:t>camelCase</a:t>
            </a:r>
          </a:p>
          <a:p>
            <a:pPr lvl="1"/>
            <a:r>
              <a:rPr lang="en-US" dirty="0"/>
              <a:t>With JSX you pass a function as the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A63F00-1DE4-4E26-AA0A-322EF830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0E0467E-CC90-43C6-91F6-FC4182A6C5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8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6F89E4-340C-45F3-8A58-E2F6F2F3D8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5950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dirty="0"/>
              <a:t>When using React you should generally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need to call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addEventListener</a:t>
            </a:r>
            <a:r>
              <a:rPr lang="en-US" sz="3200" dirty="0"/>
              <a:t> to add listeners to a</a:t>
            </a:r>
            <a:br>
              <a:rPr lang="en-US" sz="3200" dirty="0"/>
            </a:br>
            <a:r>
              <a:rPr lang="en-US" sz="3200" dirty="0"/>
              <a:t>DOM element after it is created</a:t>
            </a:r>
          </a:p>
          <a:p>
            <a:pPr lvl="1"/>
            <a:r>
              <a:rPr lang="en-US" sz="3200" dirty="0"/>
              <a:t>Just provide a listener when the element is initially rendered</a:t>
            </a:r>
            <a:endParaRPr lang="en-US" sz="38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C8B45C-F143-47D8-AB97-5A1DF606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9D5D54-D21B-42CC-8E75-2D9B63A1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886200"/>
            <a:ext cx="69156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&lt;button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2400" b="1" dirty="0">
                <a:latin typeface="Consolas" panose="020B0609020204030204" pitchFamily="49" charset="0"/>
              </a:rPr>
              <a:t>={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clickHandler</a:t>
            </a: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Click me! I'm a counter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&lt;/button&gt;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D747D18-FFE4-4428-A1E7-049AEE459A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380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3C1547-C435-4E95-BB42-F7846F4CB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two ways to passing arguments to event handlers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arrow functions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bind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E397A2-8CDB-4FCF-89F3-5A5055AE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FF9B8-A83B-4CC1-969B-146C60222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85" y="4536810"/>
            <a:ext cx="9196815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&lt;button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2400" b="1" dirty="0">
                <a:latin typeface="Consolas" panose="020B0609020204030204" pitchFamily="49" charset="0"/>
              </a:rPr>
              <a:t>={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deleteRow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bind</a:t>
            </a:r>
            <a:r>
              <a:rPr lang="en-US" sz="2400" b="1" dirty="0">
                <a:latin typeface="Consolas" panose="020B0609020204030204" pitchFamily="49" charset="0"/>
              </a:rPr>
              <a:t>(this, id)}&gt;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Delete Row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&lt;/button&gt;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E79236A-6E04-4A51-8EAC-E9EFE654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" y="105490"/>
            <a:ext cx="40671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1000">
                <a:latin typeface="Arial Unicode MS"/>
              </a:rPr>
              <a:t>&lt;button onClick={(e) =&gt; this.deleteRow(id, e)}&gt;Delete Row&lt;/button&gt;</a:t>
            </a:r>
            <a:r>
              <a:rPr lang="bg-BG" altLang="bg-BG" sz="700"/>
              <a:t> </a:t>
            </a:r>
            <a:endParaRPr lang="bg-BG" altLang="bg-BG"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14087D-8E56-4C37-8D23-4BC5778FB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1" y="2471780"/>
            <a:ext cx="9120599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&lt;button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2400" b="1" dirty="0">
                <a:latin typeface="Consolas" panose="020B0609020204030204" pitchFamily="49" charset="0"/>
              </a:rPr>
              <a:t>={(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sz="2400" b="1" dirty="0">
                <a:latin typeface="Consolas" panose="020B0609020204030204" pitchFamily="49" charset="0"/>
              </a:rPr>
              <a:t>) =&gt;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deleteRow</a:t>
            </a:r>
            <a:r>
              <a:rPr lang="en-US" sz="2400" b="1" dirty="0">
                <a:latin typeface="Consolas" panose="020B0609020204030204" pitchFamily="49" charset="0"/>
              </a:rPr>
              <a:t>(id, e)}&gt;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Delete Row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&lt;/button&gt;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990D183-B8B3-4E29-8192-0BCF85492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317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7894C3-5D95-48BD-97FC-088AC2A8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8E2A1B-4970-493D-8894-B88354A72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44" y="3065221"/>
            <a:ext cx="6764656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clickHandler</a:t>
            </a:r>
            <a:r>
              <a:rPr lang="en-US" sz="2000" b="1" dirty="0">
                <a:latin typeface="Consolas" panose="020B0609020204030204" pitchFamily="49" charset="0"/>
              </a:rPr>
              <a:t>={</a:t>
            </a:r>
            <a:r>
              <a:rPr lang="en-US" sz="2000" b="1" dirty="0" err="1">
                <a:latin typeface="Consolas" panose="020B0609020204030204" pitchFamily="49" charset="0"/>
              </a:rPr>
              <a:t>clickHandler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clicks</a:t>
            </a:r>
            <a:r>
              <a:rPr lang="en-US" sz="2000" b="1" dirty="0">
                <a:latin typeface="Consolas" panose="020B0609020204030204" pitchFamily="49" charset="0"/>
              </a:rPr>
              <a:t>={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clicks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/&gt;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CE167-4A3E-42F6-B87B-AC0362EA8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2" y="1393360"/>
            <a:ext cx="6752908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[clicks,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setClicks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useState</a:t>
            </a:r>
            <a:r>
              <a:rPr lang="en-US" sz="2000" b="1" dirty="0">
                <a:latin typeface="Consolas" panose="020B0609020204030204" pitchFamily="49" charset="0"/>
              </a:rPr>
              <a:t>(0);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clickHandler</a:t>
            </a:r>
            <a:r>
              <a:rPr lang="en-US" sz="2000" b="1" dirty="0">
                <a:latin typeface="Consolas" panose="020B0609020204030204" pitchFamily="49" charset="0"/>
              </a:rPr>
              <a:t> = () =&gt;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setClicks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(c =&gt; c + 1)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FFD43B-756E-4D6D-A3CB-6666A5BED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6" y="4737082"/>
            <a:ext cx="6786564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 className="counter"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2000" b="1" dirty="0">
                <a:latin typeface="Consolas" panose="020B0609020204030204" pitchFamily="49" charset="0"/>
              </a:rPr>
              <a:t>={props.clickHandler}&gt;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Click me! I'm a counter [{props.clicks}]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&lt;/button&gt;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A2140A-334B-489A-9E48-DA750F151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219110"/>
            <a:ext cx="3709676" cy="11414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48FE7663-D0ED-4576-BA02-9AA19DC4B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774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72781D-9A4B-429E-8C32-657BDBBBEF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Event handlers will be passed instances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SyntheticEvent</a:t>
            </a:r>
          </a:p>
          <a:p>
            <a:pPr lvl="1"/>
            <a:r>
              <a:rPr lang="en-US" dirty="0"/>
              <a:t>It has the same interface as the browser's native event</a:t>
            </a:r>
          </a:p>
          <a:p>
            <a:pPr lvl="2"/>
            <a:r>
              <a:rPr lang="en-US" dirty="0"/>
              <a:t>Including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stopPropagation()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preventeDefault()</a:t>
            </a:r>
          </a:p>
          <a:p>
            <a:pPr lvl="2"/>
            <a:r>
              <a:rPr lang="en-US" dirty="0"/>
              <a:t>Except the events work identically across all browsers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E1E553-3F00-4C40-817D-2FE31BB5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SyntheticEvent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0D938-94FD-4265-9216-57A1A1C2C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038600"/>
            <a:ext cx="6067199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onClick(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const eventType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6CB0A5F-6796-42DD-904B-42461FD88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016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F52F10F-6776-4645-B73B-34904A57246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Events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98" y="1508336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2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275E85C-4FD6-4587-90AC-7D4ABCF74D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Conditional Rendering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749BE3-58C9-4993-B622-35D0B9F47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326" y="1385091"/>
            <a:ext cx="2857348" cy="285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201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Conditional rendering in React works the same</a:t>
            </a:r>
            <a:br>
              <a:rPr lang="en-US" dirty="0"/>
            </a:br>
            <a:r>
              <a:rPr lang="en-US" dirty="0"/>
              <a:t>way conditions work in JavaScript using:</a:t>
            </a:r>
          </a:p>
          <a:p>
            <a:pPr lvl="1"/>
            <a:r>
              <a:rPr lang="en-US" dirty="0"/>
              <a:t>Operators like </a:t>
            </a:r>
            <a:r>
              <a:rPr lang="en-US" b="1" dirty="0">
                <a:solidFill>
                  <a:schemeClr val="bg1"/>
                </a:solidFill>
              </a:rPr>
              <a:t>if</a:t>
            </a:r>
          </a:p>
          <a:p>
            <a:pPr lvl="1"/>
            <a:r>
              <a:rPr lang="en-US" dirty="0"/>
              <a:t>Conditional (</a:t>
            </a:r>
            <a:r>
              <a:rPr lang="en-US" b="1" dirty="0">
                <a:solidFill>
                  <a:schemeClr val="bg1"/>
                </a:solidFill>
              </a:rPr>
              <a:t>ternary</a:t>
            </a:r>
            <a:r>
              <a:rPr lang="en-US" dirty="0"/>
              <a:t>) operators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64447D-416D-44C7-A3DE-14AED93A26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5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3093DE-3488-4F4E-AD29-931BCD05B6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207949"/>
            <a:ext cx="11815018" cy="5413787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A74397-7797-4AAF-A89F-298DE07B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5" y="112574"/>
            <a:ext cx="9503571" cy="882654"/>
          </a:xfrm>
        </p:spPr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08C31-EDBE-4C7C-8900-7EB15C2E0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519" y="2057401"/>
            <a:ext cx="51054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&lt;h1&gt;Welcome back!&lt;/h1&gt;;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&lt;h1&gt;Please sign up.&lt;/h1&gt;;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5F206A-DB68-4C4B-8A78-E6978875C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7297" y="2057401"/>
            <a:ext cx="56388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/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const isLoggedIn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isLoggedIn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b="1" dirty="0">
                <a:latin typeface="Consolas" panose="020B0609020204030204" pitchFamily="49" charset="0"/>
              </a:rPr>
              <a:t> (isLoggedIn)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&lt;UserGreeting /&gt;;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&lt;GuestGreeting /&gt;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BEFEFFD-07CA-473B-AA07-C21AA5D3AE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028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CA74DC-24F5-4C17-8B07-A830F8ACC6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ternary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2AD628-C866-4455-80C2-87513195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383267-D8C1-450F-B582-CA436E9A0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70214"/>
            <a:ext cx="95250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&lt;h1&gt;Welcome back!&lt;/h1&gt;;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&lt;h1&gt;Please sign up.&lt;/h1&gt;;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&lt;div&gt;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{ props.isLoggedIn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sz="2000" b="1" dirty="0">
                <a:latin typeface="Consolas" panose="020B0609020204030204" pitchFamily="49" charset="0"/>
              </a:rPr>
              <a:t> &lt;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 /&gt;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000" b="1" dirty="0">
                <a:latin typeface="Consolas" panose="020B0609020204030204" pitchFamily="49" charset="0"/>
              </a:rPr>
              <a:t> 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 /&gt;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)}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4F148CE-560E-47DA-BD26-029BA122A6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247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400" dirty="0"/>
              <a:t>Open-source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Declarative</a:t>
            </a:r>
          </a:p>
          <a:p>
            <a:pPr lvl="1"/>
            <a:r>
              <a:rPr lang="en-US" sz="3200" dirty="0"/>
              <a:t>Design </a:t>
            </a:r>
            <a:r>
              <a:rPr lang="en-US" sz="3200" b="1" dirty="0">
                <a:solidFill>
                  <a:schemeClr val="bg1"/>
                </a:solidFill>
              </a:rPr>
              <a:t>simple</a:t>
            </a:r>
            <a:r>
              <a:rPr lang="en-US" sz="3200" dirty="0"/>
              <a:t> views for each </a:t>
            </a: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/>
              <a:t> in your app</a:t>
            </a:r>
          </a:p>
          <a:p>
            <a:pPr lvl="1"/>
            <a:r>
              <a:rPr lang="en-US" sz="3200" dirty="0"/>
              <a:t>Easier to </a:t>
            </a:r>
            <a:r>
              <a:rPr lang="en-US" sz="3200" b="1" dirty="0">
                <a:solidFill>
                  <a:schemeClr val="bg1"/>
                </a:solidFill>
              </a:rPr>
              <a:t>debug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Component-Based</a:t>
            </a:r>
          </a:p>
          <a:p>
            <a:pPr lvl="1"/>
            <a:r>
              <a:rPr lang="en-US" sz="3200" dirty="0"/>
              <a:t>Encapsulated </a:t>
            </a:r>
            <a:r>
              <a:rPr lang="en-US" sz="3200" b="1" dirty="0">
                <a:solidFill>
                  <a:schemeClr val="bg1"/>
                </a:solidFill>
              </a:rPr>
              <a:t>components</a:t>
            </a:r>
            <a:r>
              <a:rPr lang="en-US" sz="3200" dirty="0"/>
              <a:t> that manage their </a:t>
            </a:r>
            <a:r>
              <a:rPr lang="en-US" sz="3200" b="1" dirty="0">
                <a:solidFill>
                  <a:schemeClr val="bg1"/>
                </a:solidFill>
              </a:rPr>
              <a:t>own</a:t>
            </a:r>
            <a:r>
              <a:rPr lang="en-US" sz="3200" dirty="0"/>
              <a:t> state</a:t>
            </a:r>
          </a:p>
          <a:p>
            <a:pPr lvl="1"/>
            <a:r>
              <a:rPr lang="en-US" sz="3200" dirty="0"/>
              <a:t>Keep </a:t>
            </a: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/>
              <a:t> out of the </a:t>
            </a:r>
            <a:r>
              <a:rPr lang="en-US" sz="3200" b="1" dirty="0">
                <a:solidFill>
                  <a:schemeClr val="bg1"/>
                </a:solidFill>
              </a:rPr>
              <a:t>DOM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B41F429-540D-4AA7-830A-B1E2DC6666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305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BC5A26C-4256-470E-9BD7-F03E6153A07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Lists and Keys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ADEB840-13BD-4BA7-BF51-16816C5BAD5F}"/>
              </a:ext>
            </a:extLst>
          </p:cNvPr>
          <p:cNvGrpSpPr/>
          <p:nvPr/>
        </p:nvGrpSpPr>
        <p:grpSpPr>
          <a:xfrm>
            <a:off x="4724400" y="1143000"/>
            <a:ext cx="2743200" cy="2819400"/>
            <a:chOff x="4722812" y="1143000"/>
            <a:chExt cx="2743200" cy="2819400"/>
          </a:xfrm>
        </p:grpSpPr>
        <p:pic>
          <p:nvPicPr>
            <p:cNvPr id="7" name="Picture 6" descr="A picture containing drawing, plate&#10;&#10;Description automatically generated">
              <a:extLst>
                <a:ext uri="{FF2B5EF4-FFF2-40B4-BE49-F238E27FC236}">
                  <a16:creationId xmlns:a16="http://schemas.microsoft.com/office/drawing/2014/main" id="{FC7C562D-7C0A-4079-9FC9-DF6EEEC24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2812" y="1219200"/>
              <a:ext cx="2743200" cy="2743200"/>
            </a:xfrm>
            <a:prstGeom prst="rect">
              <a:avLst/>
            </a:prstGeom>
          </p:spPr>
        </p:pic>
        <p:pic>
          <p:nvPicPr>
            <p:cNvPr id="19" name="Picture 1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2686A1E-AAAF-4133-9C2E-822EE8B87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412" y="2743200"/>
              <a:ext cx="533400" cy="533400"/>
            </a:xfrm>
            <a:prstGeom prst="rect">
              <a:avLst/>
            </a:prstGeom>
          </p:spPr>
        </p:pic>
        <p:pic>
          <p:nvPicPr>
            <p:cNvPr id="23" name="Picture 22" descr="A close up of graphics&#10;&#10;Description automatically generated">
              <a:extLst>
                <a:ext uri="{FF2B5EF4-FFF2-40B4-BE49-F238E27FC236}">
                  <a16:creationId xmlns:a16="http://schemas.microsoft.com/office/drawing/2014/main" id="{61D65F67-AE1B-45BC-99EA-90B526FD8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7712" y="1905000"/>
              <a:ext cx="533400" cy="533400"/>
            </a:xfrm>
            <a:prstGeom prst="rect">
              <a:avLst/>
            </a:prstGeom>
          </p:spPr>
        </p:pic>
        <p:pic>
          <p:nvPicPr>
            <p:cNvPr id="25" name="Picture 24" descr="A picture containing room&#10;&#10;Description automatically generated">
              <a:extLst>
                <a:ext uri="{FF2B5EF4-FFF2-40B4-BE49-F238E27FC236}">
                  <a16:creationId xmlns:a16="http://schemas.microsoft.com/office/drawing/2014/main" id="{02B8C2EE-313F-4BA4-A3DE-B2C86E9DA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4012" y="1143000"/>
              <a:ext cx="533400" cy="533400"/>
            </a:xfrm>
            <a:prstGeom prst="rect">
              <a:avLst/>
            </a:prstGeom>
          </p:spPr>
        </p:pic>
      </p:grpSp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B5F05588-C2BD-40E5-95E5-AC217034AF9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Identify Items, Reconciliation</a:t>
            </a:r>
          </a:p>
        </p:txBody>
      </p:sp>
    </p:spTree>
    <p:extLst>
      <p:ext uri="{BB962C8B-B14F-4D97-AF65-F5344CB8AC3E}">
        <p14:creationId xmlns:p14="http://schemas.microsoft.com/office/powerpoint/2010/main" val="174276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7B75F1-279D-4E51-B497-CD6D2E38A8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map()</a:t>
            </a:r>
            <a:r>
              <a:rPr lang="en-US" dirty="0"/>
              <a:t> we can build collections of elements and include them in JSX using </a:t>
            </a:r>
            <a:r>
              <a:rPr lang="en-US" b="1" dirty="0">
                <a:solidFill>
                  <a:schemeClr val="bg1"/>
                </a:solidFill>
              </a:rPr>
              <a:t>{}</a:t>
            </a:r>
          </a:p>
          <a:p>
            <a:r>
              <a:rPr lang="en-US" dirty="0"/>
              <a:t>Keys should be given to the </a:t>
            </a:r>
            <a:r>
              <a:rPr lang="en-US" b="1" dirty="0">
                <a:solidFill>
                  <a:schemeClr val="bg1"/>
                </a:solidFill>
              </a:rPr>
              <a:t>elements inside the array</a:t>
            </a:r>
            <a:r>
              <a:rPr lang="en-US" dirty="0"/>
              <a:t> to give the elements a </a:t>
            </a:r>
            <a:r>
              <a:rPr lang="en-US" b="1" dirty="0">
                <a:solidFill>
                  <a:schemeClr val="bg1"/>
                </a:solidFill>
              </a:rPr>
              <a:t>stable identity</a:t>
            </a:r>
          </a:p>
          <a:p>
            <a:r>
              <a:rPr lang="en-US" dirty="0"/>
              <a:t>Keys help React identify which items have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, are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, or are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D7F9E0-1A62-4C49-8757-D8226DDB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86476AB-8016-466E-8F3D-0CC0DE6EC0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1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map()</a:t>
            </a:r>
            <a:r>
              <a:rPr lang="en-US" dirty="0"/>
              <a:t> to take an array of numbers and double their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Rendering Multiple Components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2438401"/>
            <a:ext cx="8974188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numbers = [1, 2, 3, 4, 5];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 doubled = numbers.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((number) =&gt; number * 2);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console.log(doubled);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[2, 4, 6, 8, 10]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9ABB6ED-9D02-44AF-B703-AEE3FC705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72" y="4572000"/>
            <a:ext cx="729346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numbers = [1, 2, 3, 4, 5];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 listItems = numbers.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&lt;li&gt;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</a:rPr>
              <a:t>number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latin typeface="Consolas" panose="020B0609020204030204" pitchFamily="49" charset="0"/>
              </a:rPr>
              <a:t>&lt;/li&gt;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ECA68E-8075-4E43-A519-92CBC83E1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904" y="4572000"/>
            <a:ext cx="1353485" cy="16227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5C711569-8E9D-4777-9775-217807CAD9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901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878C31-10AE-48D0-86CF-268A73998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List Component looks like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0F3E78-F8A2-4A35-B13F-7732BE23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List Component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CCD3403-D8D4-4070-8921-C42956B30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061961"/>
            <a:ext cx="8844000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NumberList(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const numbers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400" b="1" dirty="0">
                <a:latin typeface="Consolas" panose="020B0609020204030204" pitchFamily="49" charset="0"/>
              </a:rPr>
              <a:t>.numbers;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b="1" dirty="0">
                <a:latin typeface="Consolas" panose="020B0609020204030204" pitchFamily="49" charset="0"/>
              </a:rPr>
              <a:t> = numbers.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&lt;li&gt;{number}&lt;/li&gt;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(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&lt;ul&gt;{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b="1" dirty="0">
                <a:latin typeface="Consolas" panose="020B0609020204030204" pitchFamily="49" charset="0"/>
              </a:rPr>
              <a:t>}&lt;/ul&gt;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28BBBAF-606F-4220-98BE-4C4F8668D4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675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2E1CCE-F051-4653-938F-5ECA524C1E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8680" y="1196124"/>
            <a:ext cx="11815018" cy="5413786"/>
          </a:xfrm>
        </p:spPr>
        <p:txBody>
          <a:bodyPr/>
          <a:lstStyle/>
          <a:p>
            <a:r>
              <a:rPr lang="en-US" dirty="0"/>
              <a:t>You can build </a:t>
            </a:r>
            <a:r>
              <a:rPr lang="en-US" b="1" dirty="0">
                <a:solidFill>
                  <a:schemeClr val="bg1"/>
                </a:solidFill>
              </a:rPr>
              <a:t>collections</a:t>
            </a:r>
            <a:r>
              <a:rPr lang="en-US" dirty="0"/>
              <a:t> of elements and include them in </a:t>
            </a:r>
            <a:r>
              <a:rPr lang="en-US" b="1" dirty="0">
                <a:solidFill>
                  <a:schemeClr val="bg1"/>
                </a:solidFill>
              </a:rPr>
              <a:t>JSX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{}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Usually lists are rendered inside 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81B732-3943-4C4C-BE0D-DD00AEFD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C4C0830-F481-4B49-ACB7-4AF67E3BD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31294"/>
            <a:ext cx="83352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NumberList(props)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const numbers = props.numbers;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b="1" dirty="0">
                <a:latin typeface="Consolas" panose="020B0609020204030204" pitchFamily="49" charset="0"/>
              </a:rPr>
              <a:t> = numbers.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&lt;li&gt;</a:t>
            </a:r>
            <a:r>
              <a:rPr lang="en-US" sz="2400" b="1" dirty="0">
                <a:latin typeface="Consolas" panose="020B0609020204030204" pitchFamily="49" charset="0"/>
              </a:rPr>
              <a:t>{number}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&lt;/li&gt;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 &lt;ul&gt;{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b="1" dirty="0">
                <a:latin typeface="Consolas" panose="020B0609020204030204" pitchFamily="49" charset="0"/>
              </a:rPr>
              <a:t>}&lt;/ul&gt;;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5161AC0-BE72-4BC6-BC1A-A09FD085D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27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8CBB46-701F-470B-808B-B26A07EC44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you render an array of elements, React needs a </a:t>
            </a:r>
            <a:r>
              <a:rPr lang="en-US" b="1" dirty="0">
                <a:solidFill>
                  <a:schemeClr val="bg1"/>
                </a:solidFill>
              </a:rPr>
              <a:t>key prop</a:t>
            </a:r>
            <a:r>
              <a:rPr lang="en-US" dirty="0"/>
              <a:t> to identify elements for optimization purposes</a:t>
            </a:r>
          </a:p>
          <a:p>
            <a:pPr lvl="1"/>
            <a:r>
              <a:rPr lang="en-US" dirty="0"/>
              <a:t>If they don't have it, you will get</a:t>
            </a:r>
          </a:p>
          <a:p>
            <a:pPr marL="609036" lvl="1" indent="0">
              <a:buNone/>
            </a:pPr>
            <a:endParaRPr lang="en-US" dirty="0"/>
          </a:p>
          <a:p>
            <a:pPr marL="609036" lvl="1" indent="0">
              <a:buNone/>
            </a:pPr>
            <a:endParaRPr lang="en-US" dirty="0"/>
          </a:p>
          <a:p>
            <a:pPr lvl="1"/>
            <a:r>
              <a:rPr lang="en-US" dirty="0"/>
              <a:t>It won't stop your work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2BA508-B3C2-4B87-8617-E2A49B32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35AEE-B126-49A8-9DE9-5FE5B594E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3200400"/>
            <a:ext cx="8548437" cy="1066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0D6F8CE-E0CB-4DE5-A730-D73669E988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368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best way to pick a key is to use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uniquely identifies</a:t>
            </a:r>
            <a:r>
              <a:rPr lang="en-US" dirty="0"/>
              <a:t> a list item among its siblings</a:t>
            </a:r>
          </a:p>
          <a:p>
            <a:r>
              <a:rPr lang="en-US" dirty="0"/>
              <a:t>Most often you would use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's from your data as keys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a Key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0" y="3276601"/>
            <a:ext cx="655320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todoItems = todos.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((todo) =&gt;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&lt;li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={todo.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{todo.text}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&lt;/li&gt;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5E97587-E06D-47C2-B3B6-019BD3C722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873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Keys only make sense in the context of the surrounding array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Components with Keys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1905001"/>
            <a:ext cx="9388119" cy="38695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NumberList(props)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const numbers = props.numbers;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const listItems = numbers.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200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200" b="1" dirty="0">
                <a:latin typeface="Consolas" panose="020B0609020204030204" pitchFamily="49" charset="0"/>
              </a:rPr>
              <a:t>={number.toString()}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>
                <a:latin typeface="Consolas" panose="020B0609020204030204" pitchFamily="49" charset="0"/>
              </a:rPr>
              <a:t>={number} /&gt;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return (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&lt;ul&gt;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    {listItems}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&lt;/ul&gt;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83310" y="4613435"/>
            <a:ext cx="5466809" cy="11610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</a:t>
            </a:r>
            <a:r>
              <a:rPr lang="en-US" sz="22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return &lt;li&gt;{props.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>
                <a:latin typeface="Consolas" panose="020B0609020204030204" pitchFamily="49" charset="0"/>
              </a:rPr>
              <a:t>}&lt;/li&gt;;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152900" y="3480079"/>
            <a:ext cx="3886200" cy="408623"/>
          </a:xfrm>
          <a:prstGeom prst="wedgeRoundRectCallout">
            <a:avLst>
              <a:gd name="adj1" fmla="val -53741"/>
              <a:gd name="adj2" fmla="val -5285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Keep the key on the list item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5AFC1FB-E303-4273-A5F5-58FE8CD4A8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31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203E99-D70A-42D3-B184-DE7F1DD7B4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55494"/>
          </a:xfrm>
        </p:spPr>
        <p:txBody>
          <a:bodyPr>
            <a:normAutofit/>
          </a:bodyPr>
          <a:lstStyle/>
          <a:p>
            <a:r>
              <a:rPr lang="en-US" sz="3400" dirty="0"/>
              <a:t>Don't use indexes for keys if the order </a:t>
            </a:r>
            <a:r>
              <a:rPr lang="en-US" sz="3400" b="1" dirty="0">
                <a:solidFill>
                  <a:schemeClr val="bg1"/>
                </a:solidFill>
              </a:rPr>
              <a:t>may change</a:t>
            </a:r>
          </a:p>
          <a:p>
            <a:r>
              <a:rPr lang="en-US" sz="3400" dirty="0"/>
              <a:t>Keys serve as a hint to React, but they </a:t>
            </a:r>
            <a:r>
              <a:rPr lang="en-US" sz="3400" b="1" dirty="0">
                <a:solidFill>
                  <a:schemeClr val="bg1"/>
                </a:solidFill>
              </a:rPr>
              <a:t>don't get passed </a:t>
            </a:r>
            <a:r>
              <a:rPr lang="en-US" sz="3400" dirty="0"/>
              <a:t>to your component</a:t>
            </a:r>
          </a:p>
          <a:p>
            <a:pPr lvl="1"/>
            <a:r>
              <a:rPr lang="en-US" sz="3200" dirty="0"/>
              <a:t>If you need the same value, pass it explicitly as prop with a</a:t>
            </a:r>
            <a:br>
              <a:rPr lang="en-US" sz="3200" dirty="0"/>
            </a:br>
            <a:r>
              <a:rPr lang="en-US" sz="3200" dirty="0"/>
              <a:t>different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9E2315-9F57-4062-9643-EAAB1762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and Keys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61D4CA2-B519-4758-A4E3-73C103E0F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344645"/>
            <a:ext cx="853440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content = posts.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((post) =&gt;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={post.id}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={post.id}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400" b="1" dirty="0">
                <a:latin typeface="Consolas" panose="020B0609020204030204" pitchFamily="49" charset="0"/>
              </a:rPr>
              <a:t>={post.title}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/&gt;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9D31654-F2B7-40C6-A98B-46B65E38C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748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C3947A-24AD-4E30-8931-E6DF2C7972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683" y="1146229"/>
            <a:ext cx="11815018" cy="5201066"/>
          </a:xfrm>
        </p:spPr>
        <p:txBody>
          <a:bodyPr>
            <a:normAutofit/>
          </a:bodyPr>
          <a:lstStyle/>
          <a:p>
            <a:r>
              <a:rPr lang="en-US" sz="3400" dirty="0"/>
              <a:t>Keys </a:t>
            </a:r>
            <a:r>
              <a:rPr lang="en-US" sz="3400" b="1" dirty="0">
                <a:solidFill>
                  <a:schemeClr val="bg1"/>
                </a:solidFill>
              </a:rPr>
              <a:t>don't</a:t>
            </a:r>
            <a:r>
              <a:rPr lang="en-US" sz="3400" dirty="0"/>
              <a:t> need to be </a:t>
            </a:r>
            <a:r>
              <a:rPr lang="en-US" sz="3400" b="1" dirty="0">
                <a:solidFill>
                  <a:schemeClr val="bg1"/>
                </a:solidFill>
              </a:rPr>
              <a:t>globally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unique</a:t>
            </a:r>
            <a:r>
              <a:rPr lang="en-US" sz="3400" dirty="0"/>
              <a:t> (only among their siblings)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0EE83D-F16B-4CBA-9764-BCDD8ADE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8DE5DAB-63F7-4295-9950-4189C5C13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46" y="2486703"/>
            <a:ext cx="4724400" cy="29769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sidebar =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&lt;ul&gt;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{props.posts.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000" b="1" dirty="0">
                <a:latin typeface="Consolas" panose="020B0609020204030204" pitchFamily="49" charset="0"/>
              </a:rPr>
              <a:t>((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000" b="1" dirty="0">
                <a:latin typeface="Consolas" panose="020B0609020204030204" pitchFamily="49" charset="0"/>
              </a:rPr>
              <a:t>) 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&lt;li key={post.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  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&lt;/li&gt;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)}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BEC840F-0A84-42DE-94D6-7722F6062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151" y="3779365"/>
            <a:ext cx="6080541" cy="16842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content = props.posts.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000" b="1" dirty="0">
                <a:latin typeface="Consolas" panose="020B0609020204030204" pitchFamily="49" charset="0"/>
              </a:rPr>
              <a:t>((post) 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&lt;div key={post.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&lt;h3&gt;{post.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000" b="1" dirty="0">
                <a:latin typeface="Consolas" panose="020B0609020204030204" pitchFamily="49" charset="0"/>
              </a:rPr>
              <a:t>}&lt;/h3&gt;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&lt;p&gt;{post.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}&lt;/p&gt;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&lt;/div&gt;);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48CE9BD-C635-4611-8F87-61C99D0EB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152" y="2486702"/>
            <a:ext cx="6080541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posts = [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: 1, title: '...',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: '...'},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: 2, title: '...',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: '...'}];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F95CF11-07F4-45D7-8068-13F2394CB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482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52AD4-7F48-42A5-B272-8AF999B0AE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/>
              <a:t>Isomorphic</a:t>
            </a:r>
          </a:p>
          <a:p>
            <a:pPr lvl="1"/>
            <a:r>
              <a:rPr lang="en-US" sz="3400" dirty="0"/>
              <a:t>JavaScript that runs on </a:t>
            </a:r>
            <a:r>
              <a:rPr lang="en-US" sz="3400" b="1" dirty="0">
                <a:solidFill>
                  <a:schemeClr val="bg1"/>
                </a:solidFill>
              </a:rPr>
              <a:t>both</a:t>
            </a:r>
            <a:r>
              <a:rPr lang="en-US" sz="3400" dirty="0"/>
              <a:t> client &amp; server</a:t>
            </a:r>
          </a:p>
          <a:p>
            <a:pPr lvl="1"/>
            <a:r>
              <a:rPr lang="en-US" sz="3400" dirty="0"/>
              <a:t>Better user experience </a:t>
            </a:r>
          </a:p>
          <a:p>
            <a:pPr>
              <a:lnSpc>
                <a:spcPct val="130000"/>
              </a:lnSpc>
            </a:pPr>
            <a:r>
              <a:rPr lang="en-US" sz="3600" dirty="0"/>
              <a:t>Native support</a:t>
            </a:r>
          </a:p>
          <a:p>
            <a:pPr lvl="1"/>
            <a:r>
              <a:rPr lang="en-US" sz="3400" dirty="0"/>
              <a:t>Compose rich </a:t>
            </a:r>
            <a:r>
              <a:rPr lang="en-US" sz="3400" b="1" dirty="0">
                <a:solidFill>
                  <a:schemeClr val="bg1"/>
                </a:solidFill>
              </a:rPr>
              <a:t>mobile</a:t>
            </a:r>
            <a:r>
              <a:rPr lang="en-US" sz="3400" dirty="0"/>
              <a:t> UI in </a:t>
            </a:r>
            <a:r>
              <a:rPr lang="en-US" sz="3400" b="1" dirty="0">
                <a:solidFill>
                  <a:schemeClr val="bg1"/>
                </a:solidFill>
              </a:rPr>
              <a:t>Android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iOS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0FE648-4EEF-49C3-A4A0-71EE4BDB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12063A-DDA6-4CBD-B533-810F990C8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1" y="3361905"/>
            <a:ext cx="2295447" cy="268647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255A448-8FE5-4AE9-A8D2-498C0F4F44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831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570270C5-C472-4816-8B94-B119F89F80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 Lifecycle</a:t>
            </a:r>
          </a:p>
        </p:txBody>
      </p:sp>
      <p:pic>
        <p:nvPicPr>
          <p:cNvPr id="4" name="Picture 3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14F5BAA7-EFDB-45A2-8558-1E4E3A16E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637" y="1213117"/>
            <a:ext cx="2730727" cy="2730727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6919597A-E776-4EF0-A09D-A469FA4580B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2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component has "</a:t>
            </a:r>
            <a:r>
              <a:rPr lang="en-US" b="1" dirty="0">
                <a:solidFill>
                  <a:schemeClr val="bg1"/>
                </a:solidFill>
              </a:rPr>
              <a:t>lifecycle methods</a:t>
            </a:r>
            <a:r>
              <a:rPr lang="en-US" dirty="0"/>
              <a:t>" that can be overridden to run code at times in the process</a:t>
            </a:r>
          </a:p>
          <a:p>
            <a:pPr>
              <a:buClr>
                <a:schemeClr val="tx1"/>
              </a:buClr>
            </a:pPr>
            <a:r>
              <a:rPr lang="en-US" dirty="0"/>
              <a:t>A component has </a:t>
            </a:r>
            <a:r>
              <a:rPr lang="en-US" b="1" dirty="0">
                <a:solidFill>
                  <a:schemeClr val="bg1"/>
                </a:solidFill>
              </a:rPr>
              <a:t>3 lifecycle </a:t>
            </a:r>
            <a:r>
              <a:rPr lang="en-US" dirty="0"/>
              <a:t>phases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Mounting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Updating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Unmounting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CB0F6E4-5DAD-4601-9B30-68EDB86655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4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4D806A-8003-4882-8F06-DC0288BEB8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Mounting</a:t>
            </a:r>
            <a:r>
              <a:rPr lang="en-US" dirty="0"/>
              <a:t> - where the component and all its children are mounted (created and inserted to the DOM)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Updating</a:t>
            </a:r>
            <a:r>
              <a:rPr lang="en-US" dirty="0"/>
              <a:t> - component is re-rendered because changes are made to its props or state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Unmounting</a:t>
            </a:r>
            <a:r>
              <a:rPr lang="en-US" dirty="0"/>
              <a:t> - occurs when a component instance is</a:t>
            </a:r>
            <a:br>
              <a:rPr lang="en-US" dirty="0"/>
            </a:br>
            <a:r>
              <a:rPr lang="en-US" dirty="0"/>
              <a:t>unmounted (removed from the DOM)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873DF4-C5F0-4741-9DC3-A9337A11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Methods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3DA1188-EF23-44B1-9371-17172C297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688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228" y="1066801"/>
            <a:ext cx="2933547" cy="2933547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CA21270A-F52C-4BE8-9706-783D6F70B6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</p:spTree>
    <p:extLst>
      <p:ext uri="{BB962C8B-B14F-4D97-AF65-F5344CB8AC3E}">
        <p14:creationId xmlns:p14="http://schemas.microsoft.com/office/powerpoint/2010/main" val="369137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You most likely perform: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fetching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subscriptions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manually changing the DOM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Operations like these are called </a:t>
            </a:r>
            <a:r>
              <a:rPr lang="en-US" b="1" dirty="0">
                <a:solidFill>
                  <a:schemeClr val="bg1"/>
                </a:solidFill>
              </a:rPr>
              <a:t>side effects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affect</a:t>
            </a:r>
            <a:r>
              <a:rPr lang="en-US" dirty="0"/>
              <a:t> other components and can't be done during the rendering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adds the ability to perform side effects from a function component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B309106-1D36-4C32-80BE-D6A626ECFC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6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serves the same purpose as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componentDidMount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componentDidUpdate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componentWillUnmount</a:t>
            </a:r>
          </a:p>
          <a:p>
            <a:pPr>
              <a:buClr>
                <a:schemeClr val="tx1"/>
              </a:buClr>
            </a:pPr>
            <a:r>
              <a:rPr lang="en-US" dirty="0"/>
              <a:t>But they are bundled into a single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00600"/>
            <a:ext cx="75252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75B28AC-D33A-43C0-B4C8-10112DD63C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930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accepts a function that contains imperative, possibly effectful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That function will run </a:t>
            </a:r>
            <a:r>
              <a:rPr lang="en-US" b="1" dirty="0">
                <a:solidFill>
                  <a:schemeClr val="bg1"/>
                </a:solidFill>
              </a:rPr>
              <a:t>after the render</a:t>
            </a:r>
            <a:r>
              <a:rPr lang="en-US" dirty="0"/>
              <a:t> is committed to the screen</a:t>
            </a:r>
          </a:p>
          <a:p>
            <a:pPr>
              <a:buClr>
                <a:schemeClr val="tx1"/>
              </a:buClr>
            </a:pPr>
            <a:r>
              <a:rPr lang="en-US" dirty="0"/>
              <a:t>By default effects run after </a:t>
            </a:r>
            <a:r>
              <a:rPr lang="en-US" b="1" dirty="0">
                <a:solidFill>
                  <a:schemeClr val="bg1"/>
                </a:solidFill>
              </a:rPr>
              <a:t>every completed render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But you can choose to fire them only when certain value have changed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B0DDA938-ED30-4E81-8B64-F206BCCD39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446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85" y="1629000"/>
            <a:ext cx="10305230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counter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Similar to componentDidMount and componentDidUpdate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useEffect(()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document.title = `The counter reached: ${count} times`;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00DB2FA-8916-4B1C-AA1A-961BCDBA0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708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you call </a:t>
            </a:r>
            <a:r>
              <a:rPr lang="en-US" b="1" dirty="0">
                <a:solidFill>
                  <a:schemeClr val="bg1"/>
                </a:solidFill>
              </a:rPr>
              <a:t>useEffect </a:t>
            </a:r>
            <a:r>
              <a:rPr lang="en-US" dirty="0"/>
              <a:t>you're telling React to run your "effect" function after flushing changes to the DOM</a:t>
            </a:r>
          </a:p>
          <a:p>
            <a:r>
              <a:rPr lang="en-US" dirty="0"/>
              <a:t>Effects are declared inside the component so they have access to its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r>
              <a:rPr lang="en-US" dirty="0"/>
              <a:t>Effects may also optionally specify how to "clean up" after them by </a:t>
            </a:r>
            <a:r>
              <a:rPr lang="en-US" b="1" dirty="0">
                <a:solidFill>
                  <a:schemeClr val="bg1"/>
                </a:solidFill>
              </a:rPr>
              <a:t>returning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349B04-E64B-4D47-9C30-8E66E09FE7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347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Often, effects create resources that need to be </a:t>
            </a:r>
            <a:r>
              <a:rPr lang="en-US" b="1" dirty="0">
                <a:solidFill>
                  <a:schemeClr val="bg1"/>
                </a:solidFill>
              </a:rPr>
              <a:t>cleaned up </a:t>
            </a:r>
            <a:r>
              <a:rPr lang="en-US" dirty="0"/>
              <a:t>before the component leaves the screen</a:t>
            </a:r>
          </a:p>
          <a:p>
            <a:pPr lvl="1"/>
            <a:r>
              <a:rPr lang="en-US" dirty="0"/>
              <a:t>To do this, the function passed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dirty="0"/>
              <a:t> may return a </a:t>
            </a:r>
            <a:r>
              <a:rPr lang="en-US" b="1" dirty="0">
                <a:solidFill>
                  <a:schemeClr val="bg1"/>
                </a:solidFill>
              </a:rPr>
              <a:t>clean-up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657600"/>
            <a:ext cx="83592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subscription = props.source.subscribe();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Clean up the subscription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subscription.unsubscribe();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0822484-BC89-43E1-A3CD-61799DAC42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689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400" dirty="0"/>
              <a:t>Easy to learn</a:t>
            </a:r>
          </a:p>
          <a:p>
            <a:r>
              <a:rPr lang="en-US" sz="3400" dirty="0"/>
              <a:t>Fast </a:t>
            </a:r>
            <a:r>
              <a:rPr lang="en-US" sz="3400" b="1" dirty="0">
                <a:solidFill>
                  <a:schemeClr val="bg1"/>
                </a:solidFill>
              </a:rPr>
              <a:t>performance</a:t>
            </a:r>
          </a:p>
          <a:p>
            <a:r>
              <a:rPr lang="en-US" sz="3400" dirty="0"/>
              <a:t>Use all </a:t>
            </a:r>
            <a:r>
              <a:rPr lang="en-US" sz="3400" b="1" dirty="0">
                <a:solidFill>
                  <a:schemeClr val="bg1"/>
                </a:solidFill>
              </a:rPr>
              <a:t>ES6</a:t>
            </a:r>
            <a:r>
              <a:rPr lang="en-US" sz="3400" dirty="0">
                <a:solidFill>
                  <a:schemeClr val="accent1"/>
                </a:solidFill>
              </a:rPr>
              <a:t> </a:t>
            </a:r>
            <a:r>
              <a:rPr lang="en-US" sz="3400" dirty="0"/>
              <a:t>features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Promises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Classes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Modules</a:t>
            </a:r>
          </a:p>
          <a:p>
            <a:r>
              <a:rPr lang="en-US" sz="3400" dirty="0"/>
              <a:t>Compatible with other </a:t>
            </a:r>
            <a:r>
              <a:rPr lang="en-US" sz="3400" b="1" dirty="0">
                <a:solidFill>
                  <a:schemeClr val="bg1"/>
                </a:solidFill>
              </a:rPr>
              <a:t>libraries</a:t>
            </a:r>
          </a:p>
          <a:p>
            <a:r>
              <a:rPr lang="en-US" sz="3400" dirty="0"/>
              <a:t>Great </a:t>
            </a:r>
            <a:r>
              <a:rPr lang="en-US" sz="3400" b="1" dirty="0">
                <a:solidFill>
                  <a:schemeClr val="bg1"/>
                </a:solidFill>
              </a:rPr>
              <a:t>error reporting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D0A789C4-0896-4B95-8E91-2FC389952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057400"/>
            <a:ext cx="2743200" cy="27432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46FCE31-D8FF-41FB-A3F1-1D646EC03D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284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447801"/>
            <a:ext cx="2666695" cy="2666695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7C6B4689-BB4F-4006-A93F-221E0AE17F1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Effect Hook Demo</a:t>
            </a:r>
          </a:p>
        </p:txBody>
      </p:sp>
    </p:spTree>
    <p:extLst>
      <p:ext uri="{BB962C8B-B14F-4D97-AF65-F5344CB8AC3E}">
        <p14:creationId xmlns:p14="http://schemas.microsoft.com/office/powerpoint/2010/main" val="180716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2ED3610-923F-4AB5-9B56-EEBAFB0E6CD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Modules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575EE4E-5452-4298-95A4-A1FD6445D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353" y="1164133"/>
            <a:ext cx="2895295" cy="289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3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B3043-C135-4CD9-8981-A3CFBF0AF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CSS files </a:t>
            </a:r>
            <a:r>
              <a:rPr lang="en-US" dirty="0"/>
              <a:t>in which all class names and animation</a:t>
            </a:r>
            <a:br>
              <a:rPr lang="en-US" dirty="0"/>
            </a:br>
            <a:r>
              <a:rPr lang="en-US" dirty="0"/>
              <a:t>names are scoped locally by default</a:t>
            </a:r>
          </a:p>
          <a:p>
            <a:pPr>
              <a:buClr>
                <a:schemeClr val="tx1"/>
              </a:buClr>
            </a:pPr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URLs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are relative</a:t>
            </a:r>
          </a:p>
          <a:p>
            <a:pPr>
              <a:buClr>
                <a:schemeClr val="tx1"/>
              </a:buClr>
            </a:pPr>
            <a:r>
              <a:rPr lang="en-US" dirty="0"/>
              <a:t>Importing CSS Module from a JS Module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Exports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with all mapping from local</a:t>
            </a:r>
            <a:br>
              <a:rPr lang="en-US" dirty="0"/>
            </a:br>
            <a:r>
              <a:rPr lang="en-US" dirty="0"/>
              <a:t>names to global names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81B8A2-D6A2-42A5-B8B4-E31BF5CE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E069E2-E2FF-4AB8-A001-BB93E6C662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1238FD-9924-41DB-8CF3-A641F3680F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64977"/>
          </a:xfrm>
        </p:spPr>
        <p:txBody>
          <a:bodyPr/>
          <a:lstStyle/>
          <a:p>
            <a:r>
              <a:rPr lang="en-US" dirty="0"/>
              <a:t>React supports CSS Modules alongside regular stylesheet using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[name].module.css</a:t>
            </a:r>
            <a:r>
              <a:rPr lang="en-US" dirty="0"/>
              <a:t> file naming convention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651F6B-4495-49E7-9D93-4278CA11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bg-BG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867DEED-BF4A-4866-B4BD-31C36AB76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71" y="2405117"/>
            <a:ext cx="4419600" cy="41465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App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text-align: center;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btn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background-color: green;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color: white;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border-radius: 15px;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margin: 2%;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padding: 0.5%;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font-size: 24px;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cursor: pointer;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D2B8DE-ED9B-42E6-A2C7-8687CF98B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" b="1289"/>
          <a:stretch/>
        </p:blipFill>
        <p:spPr>
          <a:xfrm>
            <a:off x="6019801" y="2405117"/>
            <a:ext cx="2209801" cy="41465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DE3DB917-496E-4F1B-9438-EC2653BF6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593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1AF372-9068-4722-8476-B32290875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55494"/>
          </a:xfrm>
        </p:spPr>
        <p:txBody>
          <a:bodyPr/>
          <a:lstStyle/>
          <a:p>
            <a:r>
              <a:rPr lang="en-US" dirty="0"/>
              <a:t>CSS Modules let you use the same CSS class name in different</a:t>
            </a:r>
            <a:br>
              <a:rPr lang="en-US" dirty="0"/>
            </a:br>
            <a:r>
              <a:rPr lang="en-US" dirty="0"/>
              <a:t>file without worrying about naming clashes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8134B2-909E-45B4-8B59-7D0452CF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8655FC4-E39A-432E-91BB-8B22618E6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72" y="2461127"/>
            <a:ext cx="4056929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background-color: white;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color: red;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C0161A8-5D59-49DE-AE4C-38497436C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71" y="3944001"/>
            <a:ext cx="9601200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import React, { Component } from 'react';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import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styles</a:t>
            </a:r>
            <a:r>
              <a:rPr lang="en-US" sz="2000" b="1" dirty="0">
                <a:latin typeface="Consolas" panose="020B0609020204030204" pitchFamily="49" charset="0"/>
              </a:rPr>
              <a:t> from './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Button.module.css</a:t>
            </a:r>
            <a:r>
              <a:rPr lang="en-US" sz="2000" b="1" dirty="0">
                <a:latin typeface="Consolas" panose="020B0609020204030204" pitchFamily="49" charset="0"/>
              </a:rPr>
              <a:t>';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class Button extends Component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render()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return &lt;button className={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styles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000" b="1" dirty="0">
                <a:latin typeface="Consolas" panose="020B0609020204030204" pitchFamily="49" charset="0"/>
              </a:rPr>
              <a:t>}&gt;Error Button&lt;/button&gt;;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877B1C11-0C9E-41EC-9531-2497CC331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1" y="2550253"/>
            <a:ext cx="4572000" cy="408623"/>
          </a:xfrm>
          <a:prstGeom prst="wedgeRoundRectCallout">
            <a:avLst>
              <a:gd name="adj1" fmla="val -55776"/>
              <a:gd name="adj2" fmla="val 3833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CSS File called Button.module.css</a:t>
            </a: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705841E6-1921-4D7E-B323-3095FE95E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666" y="4108691"/>
            <a:ext cx="2941334" cy="408623"/>
          </a:xfrm>
          <a:prstGeom prst="wedgeRoundRectCallout">
            <a:avLst>
              <a:gd name="adj1" fmla="val -59515"/>
              <a:gd name="adj2" fmla="val 3515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rgbClr val="FFFFFF"/>
                </a:solidFill>
              </a:rPr>
              <a:t>Importing all styles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8B325A49-9193-4D54-8953-2AEF64EA9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65" y="6087335"/>
            <a:ext cx="4442468" cy="408623"/>
          </a:xfrm>
          <a:prstGeom prst="wedgeRoundRectCallout">
            <a:avLst>
              <a:gd name="adj1" fmla="val 15937"/>
              <a:gd name="adj2" fmla="val 5261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Using error class from the css file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D760B1D-9D7D-425B-9B8C-5D1E18BA6F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374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51E276B4-5BE5-48D3-862A-7929F276F7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Using Fetch API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483CA5-41CB-444D-9622-B48C66BDC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353" y="1554901"/>
            <a:ext cx="2133295" cy="2133295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1E142FB7-CBCC-4D93-8345-BC78E0D3A4F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Fetching Remote Data</a:t>
            </a:r>
          </a:p>
        </p:txBody>
      </p:sp>
    </p:spTree>
    <p:extLst>
      <p:ext uri="{BB962C8B-B14F-4D97-AF65-F5344CB8AC3E}">
        <p14:creationId xmlns:p14="http://schemas.microsoft.com/office/powerpoint/2010/main" val="88589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Fetch API</a:t>
            </a:r>
            <a:r>
              <a:rPr lang="en-US" dirty="0"/>
              <a:t> provides an interface for accessing</a:t>
            </a:r>
            <a:br>
              <a:rPr lang="en-US" dirty="0"/>
            </a:br>
            <a:r>
              <a:rPr lang="en-US" dirty="0"/>
              <a:t>and manipulating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responses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dirty="0"/>
              <a:t> function which provides easy way to</a:t>
            </a:r>
            <a:br>
              <a:rPr lang="en-US" dirty="0"/>
            </a:br>
            <a:r>
              <a:rPr lang="en-US" dirty="0"/>
              <a:t>fetch resources asynchronously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Functionality like this was previously achieved</a:t>
            </a:r>
            <a:br>
              <a:rPr lang="en-US" dirty="0"/>
            </a:b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XMLHttpRequest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D30A606-BE0D-4E6F-A299-4D797C78115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3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9362E6-98F3-4D1C-A06E-17A9AA198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dirty="0"/>
              <a:t> takes one mandatory argument (the path to the</a:t>
            </a:r>
            <a:br>
              <a:rPr lang="en-US" dirty="0"/>
            </a:br>
            <a:r>
              <a:rPr lang="en-US" dirty="0"/>
              <a:t>resource you want to fetch)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Second argument is optionally (init options - object)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promise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Once </a:t>
            </a:r>
            <a:r>
              <a:rPr lang="en-US" b="1" dirty="0">
                <a:solidFill>
                  <a:schemeClr val="bg1"/>
                </a:solidFill>
              </a:rPr>
              <a:t>response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retrieved</a:t>
            </a:r>
            <a:r>
              <a:rPr lang="en-US" dirty="0"/>
              <a:t>, there are several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br>
              <a:rPr lang="en-US" dirty="0"/>
            </a:br>
            <a:r>
              <a:rPr lang="en-US" dirty="0"/>
              <a:t>that defines what and how should be handled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437E33-87E1-4D41-92A6-7ADEF331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B3678E6-ECC2-4621-AA7C-9D710FA77E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58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Fetch API with then/catch example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3EE081-C5F8-4022-B8AA-ABEBB4267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45932"/>
            <a:ext cx="6629400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('https://api.github.com/users/k1r1L')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response</a:t>
            </a:r>
            <a:r>
              <a:rPr lang="en-US" sz="2000" b="1" dirty="0">
                <a:latin typeface="Consolas" panose="020B0609020204030204" pitchFamily="49" charset="0"/>
              </a:rPr>
              <a:t>) =&gt; response.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000" b="1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((myJson) =&gt; console.log(myJson))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latin typeface="Consolas" panose="020B0609020204030204" pitchFamily="49" charset="0"/>
              </a:rPr>
              <a:t>((myErr) =&gt; console.error(myErr));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51361-96A3-4EDF-B77C-3084F9CD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401508"/>
            <a:ext cx="6172200" cy="330453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D034826-CFE0-4209-B405-26FD53D5D0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055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2BFE2A-56B8-4286-BF19-0C83C0114D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09917"/>
          </a:xfrm>
        </p:spPr>
        <p:txBody>
          <a:bodyPr/>
          <a:lstStyle/>
          <a:p>
            <a:r>
              <a:rPr lang="en-US" dirty="0"/>
              <a:t>Fetch API with async/await example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EFCC25-0395-4536-A272-E95D1431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5" y="100750"/>
            <a:ext cx="9503571" cy="882654"/>
          </a:xfrm>
        </p:spPr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A357F-54BE-48BE-86B4-2B905B410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28800"/>
            <a:ext cx="102108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() =&gt;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try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const response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('https://api.github.com/users/k1r1L');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const myJson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response.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console.log(myJson);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 catch (myErr)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console.error(myErr);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})();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25FC3F-9C82-451F-BC74-D2B8907A0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401508"/>
            <a:ext cx="6172200" cy="330453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D79EE1F1-32DE-4511-B6F1-61D1871BAA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63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DFC009AC-19E7-4F43-B302-4CF223620B4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React Installation</a:t>
            </a:r>
          </a:p>
        </p:txBody>
      </p:sp>
      <p:pic>
        <p:nvPicPr>
          <p:cNvPr id="4" name="Picture 3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10F573EE-0512-4060-B75C-749A4FF10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43" y="1447800"/>
            <a:ext cx="2326314" cy="2326314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F7EC4A04-D6D8-437F-A5FC-C9213FD66E8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Packages, Setup, Structure</a:t>
            </a:r>
          </a:p>
        </p:txBody>
      </p:sp>
    </p:spTree>
    <p:extLst>
      <p:ext uri="{BB962C8B-B14F-4D97-AF65-F5344CB8AC3E}">
        <p14:creationId xmlns:p14="http://schemas.microsoft.com/office/powerpoint/2010/main" val="5300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15F7D8-5FDB-4064-8643-31319A549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72"/>
          </a:xfrm>
        </p:spPr>
        <p:txBody>
          <a:bodyPr/>
          <a:lstStyle/>
          <a:p>
            <a:r>
              <a:rPr lang="en-US" dirty="0"/>
              <a:t>The basic idea is to </a:t>
            </a:r>
            <a:r>
              <a:rPr lang="en-US" b="1" dirty="0">
                <a:solidFill>
                  <a:schemeClr val="bg1"/>
                </a:solidFill>
              </a:rPr>
              <a:t>isolate</a:t>
            </a:r>
            <a:r>
              <a:rPr lang="en-US" dirty="0"/>
              <a:t> the concern of fetching data inside components</a:t>
            </a:r>
          </a:p>
          <a:p>
            <a:pPr lvl="1"/>
            <a:r>
              <a:rPr lang="en-US" dirty="0"/>
              <a:t>Fetching data logic should separated as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6A6E7C-D657-4347-819F-D7DA44C4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Services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6A9E4E-F41F-4FA6-B688-4F54AB3C6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500" y="2990293"/>
            <a:ext cx="95850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const apiUrl = '...';</a:t>
            </a:r>
          </a:p>
          <a:p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export const getData = () =&gt; {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    return 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800" b="1" dirty="0">
                <a:latin typeface="Consolas" panose="020B0609020204030204" pitchFamily="49" charset="0"/>
              </a:rPr>
              <a:t>(apiUrl)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        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800" b="1" dirty="0">
                <a:latin typeface="Consolas" panose="020B0609020204030204" pitchFamily="49" charset="0"/>
              </a:rPr>
              <a:t>(res =&gt; res.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800" b="1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        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800" b="1" dirty="0">
                <a:latin typeface="Consolas" panose="020B0609020204030204" pitchFamily="49" charset="0"/>
              </a:rPr>
              <a:t>(data =&gt; data.results)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        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800" b="1" dirty="0">
                <a:latin typeface="Consolas" panose="020B0609020204030204" pitchFamily="49" charset="0"/>
              </a:rPr>
              <a:t>(error =&gt; console.error(error))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3E9E614-8A66-44D6-803B-3E2C4ADAE9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826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1C418C-9765-4D2F-96DD-FE942A9C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Service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67D36F-D399-46B5-907F-B0F525F34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00" y="1337660"/>
            <a:ext cx="7290000" cy="57580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import { </a:t>
            </a:r>
            <a:r>
              <a:rPr lang="en-US" sz="2000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useState</a:t>
            </a:r>
            <a:r>
              <a:rPr lang="en-US" sz="2000" b="1" dirty="0">
                <a:solidFill>
                  <a:srgbClr val="F2A40D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useEffect</a:t>
            </a:r>
            <a:r>
              <a:rPr lang="en-US" sz="2000" b="1" dirty="0">
                <a:latin typeface="Consolas" panose="020B0609020204030204" pitchFamily="49" charset="0"/>
              </a:rPr>
              <a:t> } from 'react';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import { </a:t>
            </a:r>
            <a:r>
              <a:rPr lang="en-US" sz="2000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getData</a:t>
            </a:r>
            <a:r>
              <a:rPr lang="en-US" sz="2000" b="1" dirty="0">
                <a:latin typeface="Consolas" panose="020B0609020204030204" pitchFamily="49" charset="0"/>
              </a:rPr>
              <a:t> } from './services/fetching-data-service';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function App()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const [state, </a:t>
            </a:r>
            <a:r>
              <a:rPr lang="en-US" sz="2000" b="1" dirty="0" err="1">
                <a:latin typeface="Consolas" panose="020B0609020204030204" pitchFamily="49" charset="0"/>
              </a:rPr>
              <a:t>setState</a:t>
            </a:r>
            <a:r>
              <a:rPr lang="en-US" sz="2000" b="1" dirty="0">
                <a:latin typeface="Consolas" panose="020B0609020204030204" pitchFamily="49" charset="0"/>
              </a:rPr>
              <a:t>] = </a:t>
            </a:r>
            <a:r>
              <a:rPr lang="en-US" sz="2000" b="1" dirty="0" err="1">
                <a:latin typeface="Consolas" panose="020B0609020204030204" pitchFamily="49" charset="0"/>
              </a:rPr>
              <a:t>useState</a:t>
            </a:r>
            <a:r>
              <a:rPr lang="en-US" sz="2000" b="1" dirty="0">
                <a:latin typeface="Consolas" panose="020B0609020204030204" pitchFamily="49" charset="0"/>
              </a:rPr>
              <a:t>({ data: [], </a:t>
            </a:r>
            <a:r>
              <a:rPr lang="en-US" sz="2000" b="1" dirty="0" err="1">
                <a:latin typeface="Consolas" panose="020B0609020204030204" pitchFamily="49" charset="0"/>
              </a:rPr>
              <a:t>isLoading</a:t>
            </a:r>
            <a:r>
              <a:rPr lang="en-US" sz="2000" b="1" dirty="0">
                <a:latin typeface="Consolas" panose="020B0609020204030204" pitchFamily="49" charset="0"/>
              </a:rPr>
              <a:t>: false });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  </a:t>
            </a:r>
            <a:r>
              <a:rPr lang="en-US" sz="2000" b="1" dirty="0" err="1">
                <a:latin typeface="Consolas" panose="020B0609020204030204" pitchFamily="49" charset="0"/>
              </a:rPr>
              <a:t>useEffect</a:t>
            </a:r>
            <a:r>
              <a:rPr lang="en-US" sz="2000" b="1" dirty="0">
                <a:latin typeface="Consolas" panose="020B0609020204030204" pitchFamily="49" charset="0"/>
              </a:rPr>
              <a:t>(() =&gt;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</a:t>
            </a:r>
            <a:r>
              <a:rPr lang="en-US" sz="2000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setState</a:t>
            </a:r>
            <a:r>
              <a:rPr lang="en-US" sz="2000" b="1" dirty="0">
                <a:latin typeface="Consolas" panose="020B0609020204030204" pitchFamily="49" charset="0"/>
              </a:rPr>
              <a:t>((state) =&gt; ({ ...state, </a:t>
            </a:r>
            <a:r>
              <a:rPr lang="en-US" sz="2000" b="1" dirty="0" err="1">
                <a:latin typeface="Consolas" panose="020B0609020204030204" pitchFamily="49" charset="0"/>
              </a:rPr>
              <a:t>isLoading</a:t>
            </a:r>
            <a:r>
              <a:rPr lang="en-US" sz="2000" b="1" dirty="0">
                <a:latin typeface="Consolas" panose="020B0609020204030204" pitchFamily="49" charset="0"/>
              </a:rPr>
              <a:t>: true }));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</a:t>
            </a:r>
            <a:r>
              <a:rPr lang="en-US" sz="2000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getData</a:t>
            </a:r>
            <a:r>
              <a:rPr lang="en-US" sz="2000" b="1" dirty="0">
                <a:latin typeface="Consolas" panose="020B0609020204030204" pitchFamily="49" charset="0"/>
              </a:rPr>
              <a:t>().</a:t>
            </a:r>
            <a:r>
              <a:rPr lang="en-US" sz="2000" b="1" dirty="0">
                <a:solidFill>
                  <a:srgbClr val="F2A40D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((data) =&gt;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  </a:t>
            </a:r>
            <a:r>
              <a:rPr lang="en-US" sz="2000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setState</a:t>
            </a:r>
            <a:r>
              <a:rPr lang="en-US" sz="2000" b="1" dirty="0">
                <a:latin typeface="Consolas" panose="020B0609020204030204" pitchFamily="49" charset="0"/>
              </a:rPr>
              <a:t>((state) =&gt; ({ ...state, data, </a:t>
            </a:r>
            <a:r>
              <a:rPr lang="en-US" sz="2000" b="1" dirty="0" err="1">
                <a:latin typeface="Consolas" panose="020B0609020204030204" pitchFamily="49" charset="0"/>
              </a:rPr>
              <a:t>isLoading</a:t>
            </a:r>
            <a:r>
              <a:rPr lang="en-US" sz="2000" b="1" dirty="0">
                <a:latin typeface="Consolas" panose="020B0609020204030204" pitchFamily="49" charset="0"/>
              </a:rPr>
              <a:t>: false }));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});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}, []);</a:t>
            </a:r>
            <a:br>
              <a:rPr lang="en-US" sz="2000" b="1" dirty="0">
                <a:latin typeface="Consolas" panose="020B0609020204030204" pitchFamily="49" charset="0"/>
              </a:rPr>
            </a:b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372A69F9-F1A8-4F20-96DF-41F1C2654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7" y="2680079"/>
            <a:ext cx="3023793" cy="408623"/>
          </a:xfrm>
          <a:prstGeom prst="wedgeRoundRectCallout">
            <a:avLst>
              <a:gd name="adj1" fmla="val 67164"/>
              <a:gd name="adj2" fmla="val -19694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Import the service</a:t>
            </a: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41AE0459-2DCA-403E-9F44-C2B3B60A2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3" y="5049000"/>
            <a:ext cx="3142636" cy="408623"/>
          </a:xfrm>
          <a:prstGeom prst="wedgeRoundRectCallout">
            <a:avLst>
              <a:gd name="adj1" fmla="val 75661"/>
              <a:gd name="adj2" fmla="val -3789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Using the service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1112273-84A4-443A-A30D-8536861D3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91</a:t>
            </a:fld>
            <a:endParaRPr lang="en-US" noProof="0" dirty="0"/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0758AD30-DEAD-4EA7-7369-DE56CA6EB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6" y="1461457"/>
            <a:ext cx="3058130" cy="715089"/>
          </a:xfrm>
          <a:prstGeom prst="wedgeRoundRectCallout">
            <a:avLst>
              <a:gd name="adj1" fmla="val 63963"/>
              <a:gd name="adj2" fmla="val -3339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Import the </a:t>
            </a:r>
            <a:r>
              <a:rPr lang="en-US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useState</a:t>
            </a:r>
            <a:r>
              <a:rPr lang="en-US" b="1" dirty="0">
                <a:solidFill>
                  <a:srgbClr val="F2A40D"/>
                </a:solidFill>
                <a:latin typeface="Consolas" panose="020B0609020204030204" pitchFamily="49" charset="0"/>
              </a:rPr>
              <a:t> and </a:t>
            </a:r>
            <a:r>
              <a:rPr lang="en-US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useEffect</a:t>
            </a:r>
            <a:r>
              <a:rPr lang="en-US" b="1" dirty="0">
                <a:solidFill>
                  <a:srgbClr val="F2A40D"/>
                </a:solidFill>
                <a:latin typeface="Consolas" panose="020B0609020204030204" pitchFamily="49" charset="0"/>
              </a:rPr>
              <a:t> hooks</a:t>
            </a:r>
            <a:endParaRPr lang="en-US" b="1" noProof="1">
              <a:solidFill>
                <a:schemeClr val="bg2"/>
              </a:solidFill>
            </a:endParaRP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E80F1F69-3405-AD56-F6CA-B51C78C8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00" y="3224688"/>
            <a:ext cx="3103200" cy="408623"/>
          </a:xfrm>
          <a:prstGeom prst="wedgeRoundRectCallout">
            <a:avLst>
              <a:gd name="adj1" fmla="val 68456"/>
              <a:gd name="adj2" fmla="val -4788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Using the </a:t>
            </a:r>
            <a:r>
              <a:rPr lang="en-US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useState</a:t>
            </a:r>
            <a:r>
              <a:rPr lang="en-US" b="1" dirty="0">
                <a:solidFill>
                  <a:srgbClr val="F2A40D"/>
                </a:solidFill>
                <a:latin typeface="Consolas" panose="020B0609020204030204" pitchFamily="49" charset="0"/>
              </a:rPr>
              <a:t> hook</a:t>
            </a:r>
            <a:endParaRPr lang="en-US" b="1" noProof="1">
              <a:solidFill>
                <a:schemeClr val="bg2"/>
              </a:solidFill>
            </a:endParaRPr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46E23764-F559-3FC9-6816-238260FBC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00" y="4136844"/>
            <a:ext cx="3142637" cy="408623"/>
          </a:xfrm>
          <a:prstGeom prst="wedgeRoundRectCallout">
            <a:avLst>
              <a:gd name="adj1" fmla="val 68127"/>
              <a:gd name="adj2" fmla="val -6786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Using the </a:t>
            </a:r>
            <a:r>
              <a:rPr lang="en-US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useEffect</a:t>
            </a:r>
            <a:r>
              <a:rPr lang="en-US" b="1" dirty="0">
                <a:solidFill>
                  <a:srgbClr val="F2A40D"/>
                </a:solidFill>
                <a:latin typeface="Consolas" panose="020B0609020204030204" pitchFamily="49" charset="0"/>
              </a:rPr>
              <a:t> hook</a:t>
            </a:r>
            <a:endParaRPr lang="en-US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19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1C418C-9765-4D2F-96DD-FE942A9C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Service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67D36F-D399-46B5-907F-B0F525F34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00" y="1337660"/>
            <a:ext cx="72900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return 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&lt;div </a:t>
            </a:r>
            <a:r>
              <a:rPr lang="en-US" sz="2000" b="1" dirty="0" err="1">
                <a:latin typeface="Consolas" panose="020B0609020204030204" pitchFamily="49" charset="0"/>
              </a:rPr>
              <a:t>className</a:t>
            </a:r>
            <a:r>
              <a:rPr lang="en-US" sz="2000" b="1" dirty="0">
                <a:latin typeface="Consolas" panose="020B0609020204030204" pitchFamily="49" charset="0"/>
              </a:rPr>
              <a:t>='container'&gt;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  {</a:t>
            </a:r>
            <a:r>
              <a:rPr lang="en-US" sz="2000" b="1" dirty="0" err="1">
                <a:latin typeface="Consolas" panose="020B0609020204030204" pitchFamily="49" charset="0"/>
              </a:rPr>
              <a:t>state.data.map</a:t>
            </a:r>
            <a:r>
              <a:rPr lang="en-US" sz="2000" b="1" dirty="0">
                <a:latin typeface="Consolas" panose="020B0609020204030204" pitchFamily="49" charset="0"/>
              </a:rPr>
              <a:t>((x) =&gt; (&lt;p key={x.id}&gt; {</a:t>
            </a:r>
            <a:r>
              <a:rPr lang="en-US" sz="2000" b="1" dirty="0" err="1">
                <a:latin typeface="Consolas" panose="020B0609020204030204" pitchFamily="49" charset="0"/>
              </a:rPr>
              <a:t>x.text</a:t>
            </a:r>
            <a:r>
              <a:rPr lang="en-US" sz="2000" b="1" dirty="0">
                <a:latin typeface="Consolas" panose="020B0609020204030204" pitchFamily="49" charset="0"/>
              </a:rPr>
              <a:t>}&lt;/p&gt;))}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export default App;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372A69F9-F1A8-4F20-96DF-41F1C2654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00" y="2394000"/>
            <a:ext cx="2743200" cy="715089"/>
          </a:xfrm>
          <a:prstGeom prst="wedgeRoundRectCallout">
            <a:avLst>
              <a:gd name="adj1" fmla="val 72739"/>
              <a:gd name="adj2" fmla="val -14699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Return the HTML structure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1112273-84A4-443A-A30D-8536861D3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57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3701</TotalTime>
  <Words>4224</Words>
  <Application>Microsoft Office PowerPoint</Application>
  <PresentationFormat>Widescreen</PresentationFormat>
  <Paragraphs>763</Paragraphs>
  <Slides>92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9" baseType="lpstr">
      <vt:lpstr>Arial</vt:lpstr>
      <vt:lpstr>Arial Unicode MS</vt:lpstr>
      <vt:lpstr>Calibri</vt:lpstr>
      <vt:lpstr>Consolas</vt:lpstr>
      <vt:lpstr>Wingdings</vt:lpstr>
      <vt:lpstr>Wingdings 2</vt:lpstr>
      <vt:lpstr>SoftUni</vt:lpstr>
      <vt:lpstr>Introduction to React.js</vt:lpstr>
      <vt:lpstr>Table of Contents</vt:lpstr>
      <vt:lpstr>Have a Question?</vt:lpstr>
      <vt:lpstr>React Overview</vt:lpstr>
      <vt:lpstr>What is React.js?</vt:lpstr>
      <vt:lpstr>Features</vt:lpstr>
      <vt:lpstr>Features</vt:lpstr>
      <vt:lpstr>Advantages</vt:lpstr>
      <vt:lpstr>React Installation</vt:lpstr>
      <vt:lpstr>Create React App</vt:lpstr>
      <vt:lpstr>Install and Run the React App Creator</vt:lpstr>
      <vt:lpstr>Finding Information</vt:lpstr>
      <vt:lpstr>React App Structure</vt:lpstr>
      <vt:lpstr>Live Demo</vt:lpstr>
      <vt:lpstr>JSX Syntax</vt:lpstr>
      <vt:lpstr>JSX Overview</vt:lpstr>
      <vt:lpstr>JSX Syntax</vt:lpstr>
      <vt:lpstr>JSX Rules and Principles</vt:lpstr>
      <vt:lpstr>Compilation</vt:lpstr>
      <vt:lpstr>Live Demo</vt:lpstr>
      <vt:lpstr>Composition</vt:lpstr>
      <vt:lpstr>Composition</vt:lpstr>
      <vt:lpstr>Component Syntax</vt:lpstr>
      <vt:lpstr>Advantages</vt:lpstr>
      <vt:lpstr>Components Overview</vt:lpstr>
      <vt:lpstr>Components Overview</vt:lpstr>
      <vt:lpstr>Functional Component</vt:lpstr>
      <vt:lpstr>Class Component</vt:lpstr>
      <vt:lpstr>Component Syntax</vt:lpstr>
      <vt:lpstr>Component Props and State</vt:lpstr>
      <vt:lpstr>Props and State Overview</vt:lpstr>
      <vt:lpstr>Props and State Overview</vt:lpstr>
      <vt:lpstr>Component Props</vt:lpstr>
      <vt:lpstr>Component Props</vt:lpstr>
      <vt:lpstr>Passing Props to Nested Components</vt:lpstr>
      <vt:lpstr>Children Property</vt:lpstr>
      <vt:lpstr>Props Demo</vt:lpstr>
      <vt:lpstr>Storing and Modifying Data</vt:lpstr>
      <vt:lpstr>Component State Overview</vt:lpstr>
      <vt:lpstr>State</vt:lpstr>
      <vt:lpstr>Component State Example</vt:lpstr>
      <vt:lpstr>State Hook</vt:lpstr>
      <vt:lpstr>State Hook</vt:lpstr>
      <vt:lpstr>State Hook</vt:lpstr>
      <vt:lpstr>State Hook</vt:lpstr>
      <vt:lpstr>State Hook</vt:lpstr>
      <vt:lpstr>State Hook</vt:lpstr>
      <vt:lpstr>State Demo</vt:lpstr>
      <vt:lpstr>Handling Events</vt:lpstr>
      <vt:lpstr>Handling Events</vt:lpstr>
      <vt:lpstr>Handling Events</vt:lpstr>
      <vt:lpstr>Handling Events</vt:lpstr>
      <vt:lpstr>Handling Events</vt:lpstr>
      <vt:lpstr>SyntheticEvent</vt:lpstr>
      <vt:lpstr>Handling Events Demo</vt:lpstr>
      <vt:lpstr>Conditional Rendering</vt:lpstr>
      <vt:lpstr>Conditional Rendering</vt:lpstr>
      <vt:lpstr>Conditional Rendering</vt:lpstr>
      <vt:lpstr>Conditional Rendering</vt:lpstr>
      <vt:lpstr>Lists and Keys</vt:lpstr>
      <vt:lpstr>Lists and Keys</vt:lpstr>
      <vt:lpstr>Lists and Keys</vt:lpstr>
      <vt:lpstr>Basic List Component</vt:lpstr>
      <vt:lpstr>Lists and Keys</vt:lpstr>
      <vt:lpstr>Lists and Keys</vt:lpstr>
      <vt:lpstr>Picking a Key</vt:lpstr>
      <vt:lpstr>Extracting Components with Keys</vt:lpstr>
      <vt:lpstr>List and Keys</vt:lpstr>
      <vt:lpstr>Lists and Keys</vt:lpstr>
      <vt:lpstr>Component Lifecycle</vt:lpstr>
      <vt:lpstr>Component Lifecycle</vt:lpstr>
      <vt:lpstr>Lifecycle Methods</vt:lpstr>
      <vt:lpstr>Effect Hook</vt:lpstr>
      <vt:lpstr>Effect Hook</vt:lpstr>
      <vt:lpstr>Effect Hook</vt:lpstr>
      <vt:lpstr>Effect Hook</vt:lpstr>
      <vt:lpstr>Effect Hook</vt:lpstr>
      <vt:lpstr>Effect Hook</vt:lpstr>
      <vt:lpstr>Effect Hook</vt:lpstr>
      <vt:lpstr>Effect Hook Demo</vt:lpstr>
      <vt:lpstr>CSS Modules</vt:lpstr>
      <vt:lpstr>CSS Modules</vt:lpstr>
      <vt:lpstr>CSS Modules</vt:lpstr>
      <vt:lpstr>CSS Modules</vt:lpstr>
      <vt:lpstr>Using Fetch API</vt:lpstr>
      <vt:lpstr>Fetch API</vt:lpstr>
      <vt:lpstr>Fetch API</vt:lpstr>
      <vt:lpstr>Fetch API</vt:lpstr>
      <vt:lpstr>Fetch API</vt:lpstr>
      <vt:lpstr>Fetch Services</vt:lpstr>
      <vt:lpstr>Fetch Service</vt:lpstr>
      <vt:lpstr>Fetch Service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React.js</dc:title>
  <dc:subject>ReactJS - Practical Training Course @ SoftUni</dc:subject>
  <dc:creator>Software University</dc:creator>
  <cp:keywords>SoftUni; Software University; programming; software development; software engineering;education;training; course; javascript; react; web</cp:keywords>
  <dc:description>© SoftUni – https://softuni.org_x000d_
© Software University – https://softuni.bg_x000d_
_x000d_
Copyrighted document. Unauthorized copy, reproduction or use is not permitted.</dc:description>
  <cp:lastModifiedBy>Nikolay Kostadinov</cp:lastModifiedBy>
  <cp:revision>19</cp:revision>
  <dcterms:created xsi:type="dcterms:W3CDTF">2018-05-23T13:08:44Z</dcterms:created>
  <dcterms:modified xsi:type="dcterms:W3CDTF">2023-03-27T16:11:09Z</dcterms:modified>
  <cp:category>programming;computer programming;software development;javascript;web;react</cp:category>
</cp:coreProperties>
</file>