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8" r:id="rId27"/>
    <p:sldId id="289" r:id="rId28"/>
    <p:sldId id="291" r:id="rId29"/>
    <p:sldId id="292" r:id="rId30"/>
    <p:sldId id="293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8" r:id="rId46"/>
    <p:sldId id="319" r:id="rId47"/>
    <p:sldId id="338" r:id="rId48"/>
    <p:sldId id="339" r:id="rId49"/>
    <p:sldId id="340" r:id="rId50"/>
    <p:sldId id="323" r:id="rId51"/>
    <p:sldId id="324" r:id="rId52"/>
    <p:sldId id="330" r:id="rId53"/>
    <p:sldId id="615" r:id="rId54"/>
    <p:sldId id="616" r:id="rId55"/>
    <p:sldId id="331" r:id="rId56"/>
    <p:sldId id="33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28E5BB-8534-4463-92F8-DCBFD18D359F}">
          <p14:sldIdLst>
            <p14:sldId id="256"/>
            <p14:sldId id="257"/>
          </p14:sldIdLst>
        </p14:section>
        <p14:section name="Part 1 – Containers and Docker" id="{6DD825BE-4A83-417A-9AEC-EEC96BD00586}">
          <p14:sldIdLst>
            <p14:sldId id="258"/>
            <p14:sldId id="259"/>
            <p14:sldId id="26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</p14:sldIdLst>
        </p14:section>
        <p14:section name="Part 2 – Working with Docker" id="{4ECC5015-C150-44D7-9044-AE3774C9C77A}">
          <p14:sldIdLst>
            <p14:sldId id="272"/>
            <p14:sldId id="275"/>
            <p14:sldId id="276"/>
            <p14:sldId id="277"/>
            <p14:sldId id="278"/>
            <p14:sldId id="279"/>
            <p14:sldId id="280"/>
            <p14:sldId id="284"/>
            <p14:sldId id="285"/>
            <p14:sldId id="286"/>
            <p14:sldId id="288"/>
            <p14:sldId id="289"/>
            <p14:sldId id="291"/>
            <p14:sldId id="292"/>
            <p14:sldId id="293"/>
          </p14:sldIdLst>
        </p14:section>
        <p14:section name="Part 3 – Create Docker Images" id="{653312DB-CE17-446E-AEC8-B9013A81EEF9}">
          <p14:sldIdLst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Documentation" id="{82FFB28D-A920-413E-B56C-DF57C3F9F2CF}">
          <p14:sldIdLst>
            <p14:sldId id="318"/>
            <p14:sldId id="319"/>
            <p14:sldId id="338"/>
            <p14:sldId id="339"/>
            <p14:sldId id="340"/>
          </p14:sldIdLst>
        </p14:section>
        <p14:section name="Conclusion" id="{F8E84CE7-BC0F-40F2-B396-AC83DED60ACA}">
          <p14:sldIdLst>
            <p14:sldId id="323"/>
            <p14:sldId id="324"/>
            <p14:sldId id="330"/>
            <p14:sldId id="615"/>
            <p14:sldId id="616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527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577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2487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44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838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92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favicon.ic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wagger-ui/index.html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wagger.io/" TargetMode="External"/><Relationship Id="rId5" Type="http://schemas.openxmlformats.org/officeDocument/2006/relationships/hyperlink" Target="https://docs.docker.com/registry/" TargetMode="External"/><Relationship Id="rId4" Type="http://schemas.openxmlformats.org/officeDocument/2006/relationships/hyperlink" Target="https://docs.docker.com/docker-hub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coreos.com/rk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&amp; Documentation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1528653"/>
            <a:ext cx="5331000" cy="29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Whole New World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314000"/>
            <a:ext cx="2961548" cy="25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59E8FA-52CF-4E4E-BE70-BAD58372D9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Docker Mission – </a:t>
            </a:r>
            <a:r>
              <a:rPr lang="en-US" b="1" dirty="0">
                <a:solidFill>
                  <a:schemeClr val="bg1"/>
                </a:solidFill>
              </a:rPr>
              <a:t>Build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Ship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Deploy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Client-server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dockerd</a:t>
            </a:r>
            <a:r>
              <a:rPr lang="en-US" dirty="0"/>
              <a:t> daemon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 API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</a:t>
            </a:r>
            <a:r>
              <a:rPr lang="en-US" dirty="0"/>
              <a:t> CLI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C286C-7BED-4109-8A64-A7411D2E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057400"/>
            <a:ext cx="4686300" cy="3667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D52C3-977E-4C0A-AC35-743E34993C28}"/>
              </a:ext>
            </a:extLst>
          </p:cNvPr>
          <p:cNvSpPr txBox="1"/>
          <p:nvPr/>
        </p:nvSpPr>
        <p:spPr>
          <a:xfrm>
            <a:off x="3672995" y="6340336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https://docs.docker.com/engine/docker-overview</a:t>
            </a:r>
            <a:endParaRPr lang="bg-BG" sz="1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5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Provided by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Docker Hub (</a:t>
            </a:r>
            <a:r>
              <a:rPr lang="en-US" u="sng" dirty="0">
                <a:hlinkClick r:id="rId2"/>
              </a:rPr>
              <a:t>https://hub.docker.com/explore/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Docker Store (</a:t>
            </a:r>
            <a:r>
              <a:rPr lang="en-US" u="sng" dirty="0">
                <a:hlinkClick r:id="rId3"/>
              </a:rPr>
              <a:t>https://store.docker.com/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On-premise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Provided by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Quay.io, Artifactory, Google Container Registry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12EB3-E336-42D5-8C3F-39AC270A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08" y="1066800"/>
            <a:ext cx="9602032" cy="501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05746-D3E3-4D54-ADCE-0EA6E94EE313}"/>
              </a:ext>
            </a:extLst>
          </p:cNvPr>
          <p:cNvSpPr txBox="1"/>
          <p:nvPr/>
        </p:nvSpPr>
        <p:spPr>
          <a:xfrm>
            <a:off x="3672995" y="6340336"/>
            <a:ext cx="48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https://docs.docker.com/engine/docker-overview</a:t>
            </a:r>
            <a:endParaRPr lang="bg-BG" sz="1800" dirty="0"/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EB66A4A-E12F-44CB-98B6-0CD2187C893E}"/>
              </a:ext>
            </a:extLst>
          </p:cNvPr>
          <p:cNvSpPr/>
          <p:nvPr/>
        </p:nvSpPr>
        <p:spPr>
          <a:xfrm>
            <a:off x="3351212" y="1828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Down Arrow 12">
            <a:extLst>
              <a:ext uri="{FF2B5EF4-FFF2-40B4-BE49-F238E27FC236}">
                <a16:creationId xmlns:a16="http://schemas.microsoft.com/office/drawing/2014/main" id="{037C7389-6D47-4F52-97A4-8E006852F675}"/>
              </a:ext>
            </a:extLst>
          </p:cNvPr>
          <p:cNvSpPr/>
          <p:nvPr/>
        </p:nvSpPr>
        <p:spPr>
          <a:xfrm>
            <a:off x="7085012" y="21336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9A2DA4-09F7-4FDB-8911-CCA8EEC13C82}"/>
              </a:ext>
            </a:extLst>
          </p:cNvPr>
          <p:cNvSpPr/>
          <p:nvPr/>
        </p:nvSpPr>
        <p:spPr>
          <a:xfrm>
            <a:off x="989012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C8B804-ED6C-4303-A2EF-3F3E6CC7A17B}"/>
              </a:ext>
            </a:extLst>
          </p:cNvPr>
          <p:cNvSpPr/>
          <p:nvPr/>
        </p:nvSpPr>
        <p:spPr>
          <a:xfrm>
            <a:off x="989012" y="2819400"/>
            <a:ext cx="381000" cy="381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1" name="Right Arrow 15">
            <a:extLst>
              <a:ext uri="{FF2B5EF4-FFF2-40B4-BE49-F238E27FC236}">
                <a16:creationId xmlns:a16="http://schemas.microsoft.com/office/drawing/2014/main" id="{46BA2F34-21B8-4EF4-A59D-82A129A19196}"/>
              </a:ext>
            </a:extLst>
          </p:cNvPr>
          <p:cNvSpPr/>
          <p:nvPr/>
        </p:nvSpPr>
        <p:spPr>
          <a:xfrm rot="19131640">
            <a:off x="3265623" y="2472696"/>
            <a:ext cx="1330391" cy="22860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ight Arrow 16">
            <a:extLst>
              <a:ext uri="{FF2B5EF4-FFF2-40B4-BE49-F238E27FC236}">
                <a16:creationId xmlns:a16="http://schemas.microsoft.com/office/drawing/2014/main" id="{6EE48857-C2F9-4480-AE02-DF7B51C01818}"/>
              </a:ext>
            </a:extLst>
          </p:cNvPr>
          <p:cNvSpPr/>
          <p:nvPr/>
        </p:nvSpPr>
        <p:spPr>
          <a:xfrm rot="2787180">
            <a:off x="5485913" y="2580187"/>
            <a:ext cx="1330391" cy="22860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C24BA918-8AF3-4969-8828-E3C003084F54}"/>
              </a:ext>
            </a:extLst>
          </p:cNvPr>
          <p:cNvSpPr/>
          <p:nvPr/>
        </p:nvSpPr>
        <p:spPr>
          <a:xfrm flipH="1">
            <a:off x="5484812" y="3200400"/>
            <a:ext cx="1060915" cy="22860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EA7377-10AE-49F2-90E1-20133A070AF4}"/>
              </a:ext>
            </a:extLst>
          </p:cNvPr>
          <p:cNvSpPr/>
          <p:nvPr/>
        </p:nvSpPr>
        <p:spPr>
          <a:xfrm>
            <a:off x="989012" y="2286000"/>
            <a:ext cx="381000" cy="3810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5" name="Right Arrow 19">
            <a:extLst>
              <a:ext uri="{FF2B5EF4-FFF2-40B4-BE49-F238E27FC236}">
                <a16:creationId xmlns:a16="http://schemas.microsoft.com/office/drawing/2014/main" id="{B5DC5A41-D70E-473D-91B3-7E7C87AC2810}"/>
              </a:ext>
            </a:extLst>
          </p:cNvPr>
          <p:cNvSpPr/>
          <p:nvPr/>
        </p:nvSpPr>
        <p:spPr>
          <a:xfrm rot="20207379">
            <a:off x="3364212" y="2171699"/>
            <a:ext cx="791896" cy="2286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Right Arrow 20">
            <a:extLst>
              <a:ext uri="{FF2B5EF4-FFF2-40B4-BE49-F238E27FC236}">
                <a16:creationId xmlns:a16="http://schemas.microsoft.com/office/drawing/2014/main" id="{141254EA-25F6-490C-A6DE-5C1194D3A21D}"/>
              </a:ext>
            </a:extLst>
          </p:cNvPr>
          <p:cNvSpPr/>
          <p:nvPr/>
        </p:nvSpPr>
        <p:spPr>
          <a:xfrm rot="1693015">
            <a:off x="7783820" y="2321219"/>
            <a:ext cx="1101063" cy="2286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7" name="Right Arrow 21">
            <a:extLst>
              <a:ext uri="{FF2B5EF4-FFF2-40B4-BE49-F238E27FC236}">
                <a16:creationId xmlns:a16="http://schemas.microsoft.com/office/drawing/2014/main" id="{03E8F4BD-79E8-4CDA-AC56-EBB54A7DF7DA}"/>
              </a:ext>
            </a:extLst>
          </p:cNvPr>
          <p:cNvSpPr/>
          <p:nvPr/>
        </p:nvSpPr>
        <p:spPr>
          <a:xfrm rot="9144126">
            <a:off x="7347827" y="3573934"/>
            <a:ext cx="1668771" cy="22860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27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Docker Installation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Options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00" y="1449000"/>
            <a:ext cx="2393400" cy="23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 Editions </a:t>
            </a:r>
            <a:r>
              <a:rPr lang="en-US" dirty="0"/>
              <a:t>(Community and Enterprise)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Native Options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Docker for Linux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Docker for MAC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Docker for Windows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Docker Toolbox </a:t>
            </a:r>
            <a:r>
              <a:rPr lang="en-US" dirty="0"/>
              <a:t>(deprecated) - All-in-one solution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For Mac and 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Need to Know?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D1F5526-828C-414C-90F6-4A44B8A107A8}"/>
              </a:ext>
            </a:extLst>
          </p:cNvPr>
          <p:cNvSpPr/>
          <p:nvPr/>
        </p:nvSpPr>
        <p:spPr>
          <a:xfrm>
            <a:off x="4800600" y="3127248"/>
            <a:ext cx="329184" cy="113385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2B9B4-B1E2-434B-9847-705D40383522}"/>
              </a:ext>
            </a:extLst>
          </p:cNvPr>
          <p:cNvSpPr txBox="1"/>
          <p:nvPr/>
        </p:nvSpPr>
        <p:spPr>
          <a:xfrm flipH="1">
            <a:off x="5260598" y="3392151"/>
            <a:ext cx="655040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Specific requirements: OS version, Hypervisor,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8BF085-EADC-425F-BA7E-55E4E31DE7F8}"/>
              </a:ext>
            </a:extLst>
          </p:cNvPr>
          <p:cNvSpPr/>
          <p:nvPr/>
        </p:nvSpPr>
        <p:spPr bwMode="auto">
          <a:xfrm>
            <a:off x="4648200" y="2667000"/>
            <a:ext cx="481584" cy="292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ABA29-7849-4D0A-8930-877E5472C26F}"/>
              </a:ext>
            </a:extLst>
          </p:cNvPr>
          <p:cNvSpPr txBox="1"/>
          <p:nvPr/>
        </p:nvSpPr>
        <p:spPr>
          <a:xfrm flipH="1">
            <a:off x="5260598" y="2308108"/>
            <a:ext cx="6550401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Deployment via package system (three channels – </a:t>
            </a:r>
            <a:r>
              <a:rPr lang="en-US" sz="2400" b="1" dirty="0"/>
              <a:t>stable</a:t>
            </a:r>
            <a:r>
              <a:rPr lang="en-US" sz="2400" dirty="0"/>
              <a:t>, </a:t>
            </a:r>
            <a:r>
              <a:rPr lang="en-US" sz="2400" b="1" dirty="0"/>
              <a:t>nightly</a:t>
            </a:r>
            <a:r>
              <a:rPr lang="en-US" sz="2400" dirty="0"/>
              <a:t>, and </a:t>
            </a:r>
            <a:r>
              <a:rPr lang="en-US" sz="2400" b="1" dirty="0"/>
              <a:t>test</a:t>
            </a:r>
            <a:r>
              <a:rPr lang="en-US" sz="2400" dirty="0"/>
              <a:t>), script, or archive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6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Docker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Commands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000"/>
            <a:ext cx="2526450" cy="19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an image or a repository from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 / Image Pull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pull [OPTIONS] NAME[:TAG|@DIGEST]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image pull [OPTIONS] NAME[:TAG|@DIGEST]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docker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image</a:t>
            </a:r>
            <a:r>
              <a:rPr lang="de-DE" sz="2800" dirty="0">
                <a:solidFill>
                  <a:schemeClr val="tx2">
                    <a:lumMod val="75000"/>
                  </a:schemeClr>
                </a:solidFill>
                <a:effectLst/>
              </a:rPr>
              <a:t> pull </a:t>
            </a:r>
            <a:r>
              <a:rPr lang="de-DE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ubuntu:latest</a:t>
            </a:r>
            <a:endParaRPr lang="de-DE" sz="28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7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a command in a new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/ Container Run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run [OPTIONS] IMAGE [COMMAND] [ARG]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container run [OPTIONS] IMAGE [COMMAND] [ARG]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run -it ubuntu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64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locally available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 / Image Ls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images [OPTIONS] [REPOSITORY[:TAG]]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image ls [OPTIONS] [REPOSITORY[:TAG]]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ls fedora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5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Docker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Docker in 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Create Our Own Images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Documentation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/>
              <a:t>Swagger 3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 / Container Ls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container ls [OPTIONS]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ls –a -q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13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Rm / Container Rm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rm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rm</a:t>
            </a:r>
            <a:r>
              <a:rPr lang="fr-FR" sz="2800" dirty="0">
                <a:solidFill>
                  <a:srgbClr val="002060"/>
                </a:solidFill>
                <a:effectLst/>
              </a:rPr>
              <a:t>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rm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weezy_snake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Remove one or more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Rmi / Image Rm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540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rmi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 IMAGE [IMAGE]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3" y="4419600"/>
            <a:ext cx="11265407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image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rm</a:t>
            </a:r>
            <a:r>
              <a:rPr lang="fr-FR" sz="2800" dirty="0">
                <a:solidFill>
                  <a:srgbClr val="002060"/>
                </a:solidFill>
                <a:effectLst/>
              </a:rPr>
              <a:t> [OPTIONS] IMAGE [IMAGE]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5406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rm ubuntu fedora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3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Start one or more stopped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/ Container Start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start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start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start -a -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4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Restart a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Restart / Container Restart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restart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restart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restart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2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 one or more running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/ Container Stop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stop [OPTIONS]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stop [OPTIONS]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stop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56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Unpause</a:t>
            </a:r>
            <a:r>
              <a:rPr lang="en-US" dirty="0"/>
              <a:t> all processes within one or more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Unpause / Container Unpause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unpause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CONTAINER [CONTAINER]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unpause</a:t>
            </a:r>
            <a:r>
              <a:rPr lang="fr-FR" sz="2800" dirty="0">
                <a:solidFill>
                  <a:srgbClr val="002060"/>
                </a:solidFill>
                <a:effectLst/>
              </a:rPr>
              <a:t> CONTAINER [CONTAINER]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unpause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8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Attach to a running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/ Container Attach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attach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[OPTIONS] CONTAINER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rgbClr val="002060"/>
                </a:solidFill>
                <a:effectLst/>
              </a:rPr>
              <a:t>docker container </a:t>
            </a:r>
            <a:r>
              <a:rPr lang="fr-FR" sz="2800" dirty="0" err="1">
                <a:solidFill>
                  <a:srgbClr val="002060"/>
                </a:solidFill>
                <a:effectLst/>
              </a:rPr>
              <a:t>attach</a:t>
            </a:r>
            <a:r>
              <a:rPr lang="fr-FR" sz="2800" dirty="0">
                <a:solidFill>
                  <a:srgbClr val="002060"/>
                </a:solidFill>
                <a:effectLst/>
              </a:rPr>
              <a:t> [OPTIONS] CONTAINER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container attach 0cbf27183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0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Push an image or repository to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/ Image Push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push [OPTIONS] NAME[:TAG]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 err="1">
                <a:solidFill>
                  <a:srgbClr val="002060"/>
                </a:solidFill>
                <a:effectLst/>
              </a:rPr>
              <a:t>docker</a:t>
            </a:r>
            <a:r>
              <a:rPr lang="de-DE" sz="2800" dirty="0">
                <a:solidFill>
                  <a:srgbClr val="002060"/>
                </a:solidFill>
                <a:effectLst/>
              </a:rPr>
              <a:t> </a:t>
            </a:r>
            <a:r>
              <a:rPr lang="de-DE" sz="2800" dirty="0" err="1">
                <a:solidFill>
                  <a:srgbClr val="002060"/>
                </a:solidFill>
                <a:effectLst/>
              </a:rPr>
              <a:t>image</a:t>
            </a:r>
            <a:r>
              <a:rPr lang="de-DE" sz="2800" dirty="0">
                <a:solidFill>
                  <a:srgbClr val="002060"/>
                </a:solidFill>
                <a:effectLst/>
              </a:rPr>
              <a:t> push [OPTIONS] NAME[:TAG]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push repo-name/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test:latest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6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into a Docker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login [OPTIONS] [SERVER]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>
                <a:solidFill>
                  <a:srgbClr val="002060"/>
                </a:solidFill>
                <a:effectLst/>
              </a:rPr>
              <a:t># same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login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Containers and Docker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Past. Present. Future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854000"/>
            <a:ext cx="2340000" cy="15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out from a Docker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Logout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logout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effectLst/>
              </a:rPr>
              <a:t> [SERVER]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de-DE" sz="2800" dirty="0">
                <a:solidFill>
                  <a:srgbClr val="002060"/>
                </a:solidFill>
                <a:effectLst/>
              </a:rPr>
              <a:t># same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logout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Image from File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General Structure and Common Fields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00" y="1449000"/>
            <a:ext cx="2725200" cy="23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Script, composed of commands and arguments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begins with FROM instruction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 (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05200" y="2590800"/>
            <a:ext cx="8062799" cy="3638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Set the base image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FROM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nginx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Set the maintainer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MAINTAINER John Smith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Copy files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COPY index.html 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usr</a:t>
            </a:r>
            <a:r>
              <a:rPr lang="en-US" sz="2800" dirty="0">
                <a:solidFill>
                  <a:schemeClr val="tx1"/>
                </a:solidFill>
                <a:effectLst/>
              </a:rPr>
              <a:t>/share/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nginx</a:t>
            </a:r>
            <a:r>
              <a:rPr lang="en-US" sz="2800" dirty="0">
                <a:solidFill>
                  <a:schemeClr val="tx1"/>
                </a:solidFill>
                <a:effectLst/>
              </a:rPr>
              <a:t>/html/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5BAF52F-D076-434F-82F0-0530F7258604}"/>
              </a:ext>
            </a:extLst>
          </p:cNvPr>
          <p:cNvSpPr/>
          <p:nvPr/>
        </p:nvSpPr>
        <p:spPr>
          <a:xfrm>
            <a:off x="3200399" y="2588734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C7847-2243-47F0-A3AC-1A80748B4283}"/>
              </a:ext>
            </a:extLst>
          </p:cNvPr>
          <p:cNvSpPr txBox="1"/>
          <p:nvPr/>
        </p:nvSpPr>
        <p:spPr>
          <a:xfrm>
            <a:off x="614681" y="2603862"/>
            <a:ext cx="1620982" cy="5232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</a:t>
            </a:r>
            <a:endParaRPr lang="bg-BG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C8E07-49B3-41E2-A314-7F83338FD109}"/>
              </a:ext>
            </a:extLst>
          </p:cNvPr>
          <p:cNvSpPr txBox="1"/>
          <p:nvPr/>
        </p:nvSpPr>
        <p:spPr>
          <a:xfrm>
            <a:off x="432368" y="4130499"/>
            <a:ext cx="1985608" cy="95410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Command</a:t>
            </a:r>
          </a:p>
          <a:p>
            <a:pPr algn="ctr"/>
            <a:r>
              <a:rPr lang="en-US" sz="2800" dirty="0"/>
              <a:t>(Instruction)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38265AF-B8FA-4FEA-8B31-E707DAB4DBF1}"/>
              </a:ext>
            </a:extLst>
          </p:cNvPr>
          <p:cNvSpPr/>
          <p:nvPr/>
        </p:nvSpPr>
        <p:spPr>
          <a:xfrm>
            <a:off x="3200399" y="4330815"/>
            <a:ext cx="189598" cy="553477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DD5E8-3019-45B4-8EAE-6987BA07A5BF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235663" y="2865472"/>
            <a:ext cx="964736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639552-052D-4C4D-8F03-30D4F333F2F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2417976" y="4607553"/>
            <a:ext cx="782423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1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Defines the base image to use to start the build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FROM &lt;image&gt;[:&lt;tag&gt;] [AS &lt;name&gt;]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it is a good practice to state a version (tag)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FROM ubuntu:18.04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for the latest version the tag could be skipped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FROM ubuntu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7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Sets the author field of the image. It is deprecated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MAINTAINER &lt;name&gt;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deprecated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MAINTAINER John Smith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newer variant is this: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LABEL maintainer="John Smith"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8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during build process to add software (forms another layer)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RUN &lt;command&gt;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single command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RUN apt-get -y update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more than one command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RUN apt-get -y update &amp;&amp; apt-get -y upgrade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1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files between the host and the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COPY [--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chown</a:t>
            </a:r>
            <a:r>
              <a:rPr lang="en-US" sz="2800" dirty="0">
                <a:solidFill>
                  <a:schemeClr val="tx1"/>
                </a:solidFill>
                <a:effectLst/>
              </a:rPr>
              <a:t>=&lt;user&gt;:&lt;group&gt;]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src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&gt;...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dest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Copy single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COPY readme.txt /root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Copy multiple files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COPY *.html /var/www/html/my-web-app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3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Copy files to the image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ADD [--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chown</a:t>
            </a:r>
            <a:r>
              <a:rPr lang="en-US" sz="2800" dirty="0">
                <a:solidFill>
                  <a:schemeClr val="tx1"/>
                </a:solidFill>
                <a:effectLst/>
              </a:rPr>
              <a:t>=&lt;user&gt;:&lt;group&gt;]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src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&gt;... 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dest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Add single file from URL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ADD </a:t>
            </a:r>
            <a:r>
              <a:rPr lang="en-US" sz="2800" dirty="0">
                <a:solidFill>
                  <a:schemeClr val="tx1"/>
                </a:solidFill>
                <a:effectLst/>
                <a:hlinkClick r:id="rId2"/>
              </a:rPr>
              <a:t>https://softuni.bg/favicon.ico</a:t>
            </a:r>
            <a:r>
              <a:rPr lang="en-US" sz="2800" dirty="0">
                <a:solidFill>
                  <a:schemeClr val="tx1"/>
                </a:solidFill>
                <a:effectLst/>
              </a:rPr>
              <a:t> /www/favicon.ico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Add tar file content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ADD web-app.tar /var/www/html/my-web-app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7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Informs Docker that the container listens on the specified ports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EXPOSE &lt;port&gt; [&lt;port&gt;/&lt;protocol&gt;...]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531D3-1E66-4ADA-A35E-56F46200C1BF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049000" cy="2031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single port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EXPOSE 80</a:t>
            </a: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multiple ports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EXPOSE 80 8080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4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configuration of container that will run as an executable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ENTRYPOINT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69"/>
            <a:ext cx="11049000" cy="32679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exec form, this is the preferred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ENTRYPOINT ["executable", "param1", "param2"]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shell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ENTRYPOINT command param1 param2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0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5B22A-F2C6-43CD-9B15-2E1E34995932}"/>
              </a:ext>
            </a:extLst>
          </p:cNvPr>
          <p:cNvSpPr txBox="1"/>
          <p:nvPr/>
        </p:nvSpPr>
        <p:spPr>
          <a:xfrm>
            <a:off x="152400" y="2057400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"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5BF16-B3AE-488E-8325-937F53F55200}"/>
              </a:ext>
            </a:extLst>
          </p:cNvPr>
          <p:cNvSpPr txBox="1"/>
          <p:nvPr/>
        </p:nvSpPr>
        <p:spPr>
          <a:xfrm>
            <a:off x="990600" y="2667000"/>
            <a:ext cx="10515600" cy="18431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OS-level virtualization refers to an operating system paradigm in which the kernel allows the existence of </a:t>
            </a:r>
            <a:r>
              <a:rPr lang="en-US" sz="3200" b="1" dirty="0">
                <a:solidFill>
                  <a:schemeClr val="bg1"/>
                </a:solidFill>
              </a:rPr>
              <a:t>multiple isolated </a:t>
            </a:r>
            <a:r>
              <a:rPr lang="en-US" sz="3200" dirty="0"/>
              <a:t>user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space instances </a:t>
            </a:r>
            <a:r>
              <a:rPr lang="en-US" sz="3200" dirty="0"/>
              <a:t>known as </a:t>
            </a:r>
            <a:r>
              <a:rPr lang="en-US" sz="3200" b="1" dirty="0">
                <a:solidFill>
                  <a:schemeClr val="bg1"/>
                </a:solidFill>
              </a:rPr>
              <a:t>containers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zones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jails</a:t>
            </a:r>
            <a:r>
              <a:rPr lang="en-US" sz="3200" b="1" dirty="0"/>
              <a:t>, …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76B22-A3D0-4C4F-9657-390E39A6A181}"/>
              </a:ext>
            </a:extLst>
          </p:cNvPr>
          <p:cNvSpPr txBox="1"/>
          <p:nvPr/>
        </p:nvSpPr>
        <p:spPr>
          <a:xfrm>
            <a:off x="10668000" y="3465513"/>
            <a:ext cx="990600" cy="24373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800" dirty="0"/>
              <a:t>"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DBD0-1B67-4A4A-AEA7-8F7B423B2B10}"/>
              </a:ext>
            </a:extLst>
          </p:cNvPr>
          <p:cNvSpPr txBox="1"/>
          <p:nvPr/>
        </p:nvSpPr>
        <p:spPr>
          <a:xfrm>
            <a:off x="768626" y="6249702"/>
            <a:ext cx="10654747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https://en.wikipedia.org/wiki/OS-level_virtualization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1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purpose is to provide defaults for an executing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568324" y="3089369"/>
            <a:ext cx="11049000" cy="35305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exec form, this is the preferred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CMD ["executable","param1","param2"]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as default parameters to ENTRYPOINT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CMD ["param1","param2"]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b="0" i="1" dirty="0">
                <a:solidFill>
                  <a:schemeClr val="accent2"/>
                </a:solidFill>
                <a:effectLst/>
              </a:rPr>
              <a:t># shell form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CMD command param1 param2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4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atinLnBrk="0">
              <a:lnSpc>
                <a:spcPct val="100000"/>
              </a:lnSpc>
            </a:pPr>
            <a:r>
              <a:rPr lang="en-US" sz="3900" dirty="0"/>
              <a:t>Both </a:t>
            </a:r>
            <a:r>
              <a:rPr lang="en-US" sz="3900" b="1" dirty="0">
                <a:solidFill>
                  <a:schemeClr val="bg1"/>
                </a:solidFill>
              </a:rPr>
              <a:t>define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what </a:t>
            </a:r>
            <a:r>
              <a:rPr lang="en-US" sz="3900" b="1" dirty="0">
                <a:solidFill>
                  <a:schemeClr val="bg1"/>
                </a:solidFill>
              </a:rPr>
              <a:t>command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gets </a:t>
            </a:r>
            <a:r>
              <a:rPr lang="en-US" sz="3900" b="1" dirty="0">
                <a:solidFill>
                  <a:schemeClr val="bg1"/>
                </a:solidFill>
              </a:rPr>
              <a:t>executed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when </a:t>
            </a:r>
            <a:r>
              <a:rPr lang="en-US" sz="3900" b="1" dirty="0">
                <a:solidFill>
                  <a:schemeClr val="bg1"/>
                </a:solidFill>
              </a:rPr>
              <a:t>running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a container</a:t>
            </a:r>
          </a:p>
          <a:p>
            <a:pPr marL="0" indent="0" latinLnBrk="0">
              <a:lnSpc>
                <a:spcPct val="100000"/>
              </a:lnSpc>
              <a:buClr>
                <a:schemeClr val="tx1"/>
              </a:buClr>
              <a:buNone/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900" b="1" dirty="0" err="1">
                <a:solidFill>
                  <a:schemeClr val="bg1"/>
                </a:solidFill>
              </a:rPr>
              <a:t>Dockerfile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should specify at </a:t>
            </a:r>
            <a:r>
              <a:rPr lang="en-US" sz="3900" b="1" dirty="0">
                <a:solidFill>
                  <a:schemeClr val="bg1"/>
                </a:solidFill>
              </a:rPr>
              <a:t>least</a:t>
            </a:r>
            <a:r>
              <a:rPr lang="en-US" sz="3900" dirty="0">
                <a:solidFill>
                  <a:schemeClr val="bg1"/>
                </a:solidFill>
              </a:rPr>
              <a:t> </a:t>
            </a:r>
            <a:r>
              <a:rPr lang="en-US" sz="3900" b="1" dirty="0">
                <a:solidFill>
                  <a:schemeClr val="bg1"/>
                </a:solidFill>
              </a:rPr>
              <a:t>one</a:t>
            </a:r>
            <a:r>
              <a:rPr lang="en-US" sz="3900" dirty="0">
                <a:solidFill>
                  <a:schemeClr val="bg1"/>
                </a:solidFill>
              </a:rPr>
              <a:t> </a:t>
            </a:r>
            <a:r>
              <a:rPr lang="en-US" sz="3900" dirty="0"/>
              <a:t>of them</a:t>
            </a:r>
          </a:p>
          <a:p>
            <a:pPr marL="0" indent="0" latinLnBrk="0">
              <a:lnSpc>
                <a:spcPct val="100000"/>
              </a:lnSpc>
              <a:buClr>
                <a:schemeClr val="tx1"/>
              </a:buClr>
              <a:buNone/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ENTRYPOINT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should be defined when using the </a:t>
            </a:r>
            <a:r>
              <a:rPr lang="en-US" sz="3900" b="1" dirty="0">
                <a:solidFill>
                  <a:schemeClr val="bg1"/>
                </a:solidFill>
              </a:rPr>
              <a:t>container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as an </a:t>
            </a:r>
            <a:r>
              <a:rPr lang="en-US" sz="3900" b="1" dirty="0">
                <a:solidFill>
                  <a:schemeClr val="bg1"/>
                </a:solidFill>
              </a:rPr>
              <a:t>executable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CMD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should be used as a way of defining </a:t>
            </a:r>
            <a:r>
              <a:rPr lang="en-US" sz="3900" b="1" dirty="0">
                <a:solidFill>
                  <a:schemeClr val="bg1"/>
                </a:solidFill>
              </a:rPr>
              <a:t>default</a:t>
            </a:r>
            <a:r>
              <a:rPr lang="en-US" sz="3900" dirty="0">
                <a:solidFill>
                  <a:schemeClr val="bg1"/>
                </a:solidFill>
              </a:rPr>
              <a:t> </a:t>
            </a:r>
            <a:r>
              <a:rPr lang="en-US" sz="3900" b="1" dirty="0">
                <a:solidFill>
                  <a:schemeClr val="bg1"/>
                </a:solidFill>
              </a:rPr>
              <a:t>arguments</a:t>
            </a:r>
            <a:r>
              <a:rPr lang="en-US" sz="3900" dirty="0">
                <a:solidFill>
                  <a:schemeClr val="bg1"/>
                </a:solidFill>
              </a:rPr>
              <a:t> </a:t>
            </a:r>
            <a:r>
              <a:rPr lang="en-US" sz="3900" dirty="0"/>
              <a:t>for an </a:t>
            </a:r>
            <a:r>
              <a:rPr lang="en-US" sz="3900" b="1" dirty="0">
                <a:solidFill>
                  <a:schemeClr val="bg1"/>
                </a:solidFill>
              </a:rPr>
              <a:t>ENTRYPOINT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command or for </a:t>
            </a:r>
            <a:r>
              <a:rPr lang="en-US" sz="3900" b="1" dirty="0">
                <a:solidFill>
                  <a:schemeClr val="bg1"/>
                </a:solidFill>
              </a:rPr>
              <a:t>executing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an </a:t>
            </a:r>
            <a:r>
              <a:rPr lang="en-US" sz="3900" b="1" dirty="0">
                <a:solidFill>
                  <a:schemeClr val="bg1"/>
                </a:solidFill>
              </a:rPr>
              <a:t>ad-hoc</a:t>
            </a:r>
            <a:r>
              <a:rPr lang="en-US" sz="3900" dirty="0"/>
              <a:t> command in a container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endParaRPr lang="en-US" sz="1000" dirty="0"/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900" b="1" dirty="0">
                <a:solidFill>
                  <a:schemeClr val="bg1"/>
                </a:solidFill>
              </a:rPr>
              <a:t>CMD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will be overridden when </a:t>
            </a:r>
            <a:r>
              <a:rPr lang="en-US" sz="3900" b="1" dirty="0">
                <a:solidFill>
                  <a:schemeClr val="bg1"/>
                </a:solidFill>
              </a:rPr>
              <a:t>running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the container with </a:t>
            </a:r>
            <a:r>
              <a:rPr lang="en-US" sz="3900" b="1" dirty="0">
                <a:solidFill>
                  <a:schemeClr val="bg1"/>
                </a:solidFill>
              </a:rPr>
              <a:t>alternative</a:t>
            </a:r>
            <a:r>
              <a:rPr lang="en-US" sz="3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900" dirty="0"/>
              <a:t>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Both have </a:t>
            </a:r>
            <a:r>
              <a:rPr lang="en-US" sz="3600" b="1" dirty="0">
                <a:solidFill>
                  <a:schemeClr val="bg1"/>
                </a:solidFill>
              </a:rPr>
              <a:t>exec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shell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When used </a:t>
            </a:r>
            <a:r>
              <a:rPr lang="en-US" sz="3600" b="1" dirty="0">
                <a:solidFill>
                  <a:schemeClr val="bg1"/>
                </a:solidFill>
              </a:rPr>
              <a:t>together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use their </a:t>
            </a:r>
            <a:r>
              <a:rPr lang="en-US" sz="3600" b="1" dirty="0">
                <a:solidFill>
                  <a:schemeClr val="bg1"/>
                </a:solidFill>
              </a:rPr>
              <a:t>exec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E36790-CB1B-4540-89D1-893AECF16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76291"/>
              </p:ext>
            </p:extLst>
          </p:nvPr>
        </p:nvGraphicFramePr>
        <p:xfrm>
          <a:off x="379412" y="2971800"/>
          <a:ext cx="11430000" cy="209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ENTRYPOINT</a:t>
                      </a:r>
                      <a:endParaRPr lang="bg-B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baseline="0" dirty="0"/>
                        <a:t> p1_entry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[“</a:t>
                      </a:r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”, “p1_entry”]</a:t>
                      </a:r>
                      <a:endParaRPr lang="bg-B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bg-BG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N/A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exec_entry</a:t>
                      </a:r>
                      <a:r>
                        <a:rPr lang="en-US" sz="1400" baseline="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[“</a:t>
                      </a:r>
                      <a:r>
                        <a:rPr lang="en-US" sz="1400" b="1" dirty="0" err="1"/>
                        <a:t>exec_cmd</a:t>
                      </a:r>
                      <a:r>
                        <a:rPr lang="en-US" sz="1400" b="1" dirty="0"/>
                        <a:t>”, “p1_cmd”]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exec_cmd</a:t>
                      </a:r>
                      <a:r>
                        <a:rPr lang="en-US" sz="1400" dirty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 p1_entry </a:t>
                      </a:r>
                      <a:r>
                        <a:rPr lang="en-US" sz="1400" b="1" dirty="0" err="1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exec_cmd</a:t>
                      </a:r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p1_cmd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[“p1_cmd”, “p2_cmd”]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p1_cmd</a:t>
                      </a:r>
                      <a:r>
                        <a:rPr lang="en-US" sz="1400" baseline="0" dirty="0"/>
                        <a:t> p2_cmd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exec_entry</a:t>
                      </a:r>
                      <a:r>
                        <a:rPr lang="en-US" sz="1400" b="1" dirty="0"/>
                        <a:t> p1_entry </a:t>
                      </a:r>
                      <a:r>
                        <a:rPr lang="en-US" sz="1400" b="1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p1_cmd p2_cmd</a:t>
                      </a:r>
                      <a:endParaRPr lang="bg-BG" sz="1400" b="1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 err="1"/>
                        <a:t>exec_cmd</a:t>
                      </a:r>
                      <a:r>
                        <a:rPr lang="en-US" sz="1400" b="1" baseline="0" dirty="0"/>
                        <a:t> p1_cmd</a:t>
                      </a:r>
                      <a:endParaRPr lang="bg-B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exec_cmd</a:t>
                      </a:r>
                      <a:r>
                        <a:rPr lang="en-US" sz="1400" dirty="0"/>
                        <a:t> p1_cmd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/bin/</a:t>
                      </a:r>
                      <a:r>
                        <a:rPr lang="en-US" sz="1400" dirty="0" err="1"/>
                        <a:t>sh</a:t>
                      </a:r>
                      <a:r>
                        <a:rPr lang="en-US" sz="1400" dirty="0"/>
                        <a:t> -c </a:t>
                      </a:r>
                      <a:r>
                        <a:rPr lang="en-US" sz="1400" dirty="0" err="1"/>
                        <a:t>exec_entry</a:t>
                      </a:r>
                      <a:r>
                        <a:rPr lang="en-US" sz="1400" dirty="0"/>
                        <a:t> p1_entry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exec_entry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p1_entry /bin/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sh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-c </a:t>
                      </a:r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exec_cmd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 p1_cmd</a:t>
                      </a:r>
                      <a:endParaRPr lang="bg-B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72B1C41-4742-4648-B2AF-E63C078D8053}"/>
              </a:ext>
            </a:extLst>
          </p:cNvPr>
          <p:cNvSpPr/>
          <p:nvPr/>
        </p:nvSpPr>
        <p:spPr>
          <a:xfrm>
            <a:off x="7770812" y="3962400"/>
            <a:ext cx="4038600" cy="7620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73AB3-E6EF-489B-B035-ED8321F6D041}"/>
              </a:ext>
            </a:extLst>
          </p:cNvPr>
          <p:cNvSpPr txBox="1"/>
          <p:nvPr/>
        </p:nvSpPr>
        <p:spPr>
          <a:xfrm>
            <a:off x="1370012" y="6260068"/>
            <a:ext cx="944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https://docs.docker.com/engine/reference/builder/#understand-how-cmd-and-entrypoint-interact</a:t>
            </a:r>
            <a:endParaRPr lang="bg-BG" sz="1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 an image from a </a:t>
            </a:r>
            <a:r>
              <a:rPr lang="en-US" dirty="0" err="1"/>
              <a:t>Dockerfile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Old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syntax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/ Image Build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258B815-85BE-41EB-A2F8-65D222E4EC0E}"/>
              </a:ext>
            </a:extLst>
          </p:cNvPr>
          <p:cNvSpPr txBox="1">
            <a:spLocks/>
          </p:cNvSpPr>
          <p:nvPr/>
        </p:nvSpPr>
        <p:spPr>
          <a:xfrm>
            <a:off x="568324" y="308937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docker build [OPTIONS] PATH | URL | 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30A0F5-E421-4AE6-80F8-84E25795229D}"/>
              </a:ext>
            </a:extLst>
          </p:cNvPr>
          <p:cNvSpPr txBox="1">
            <a:spLocks/>
          </p:cNvSpPr>
          <p:nvPr/>
        </p:nvSpPr>
        <p:spPr>
          <a:xfrm>
            <a:off x="568324" y="4419600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002060"/>
                </a:solidFill>
                <a:effectLst/>
              </a:rPr>
              <a:t>docker image build [OPTIONS] PATH | URL | -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46BB16-76F5-4C5F-A843-065034603838}"/>
              </a:ext>
            </a:extLst>
          </p:cNvPr>
          <p:cNvSpPr txBox="1">
            <a:spLocks/>
          </p:cNvSpPr>
          <p:nvPr/>
        </p:nvSpPr>
        <p:spPr>
          <a:xfrm>
            <a:off x="568324" y="5741517"/>
            <a:ext cx="1126401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docker image build -t new-image 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8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Don’t create large images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Don’t use only the “latest” tag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Don’t run more than one process in a single container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Don’t rely on IP addresses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Put information about the author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57610-C49C-4BA0-974B-425A64513721}"/>
              </a:ext>
            </a:extLst>
          </p:cNvPr>
          <p:cNvSpPr txBox="1"/>
          <p:nvPr/>
        </p:nvSpPr>
        <p:spPr>
          <a:xfrm>
            <a:off x="507076" y="6276109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http://www.projectatomic.io/docs/docker-image-author-guidance/</a:t>
            </a:r>
            <a:endParaRPr lang="bg-BG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E0E44-3584-4D1C-852E-DB85EB7642FE}"/>
              </a:ext>
            </a:extLst>
          </p:cNvPr>
          <p:cNvSpPr txBox="1"/>
          <p:nvPr/>
        </p:nvSpPr>
        <p:spPr>
          <a:xfrm>
            <a:off x="507076" y="5959005"/>
            <a:ext cx="9725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https://developers.redhat.com/blog/2016/02/24/10-things-to-avoid-in-docker-containers/</a:t>
            </a:r>
            <a:endParaRPr lang="bg-BG" sz="1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4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Swagger 3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25" y="1359000"/>
            <a:ext cx="2463750" cy="24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Swagger we can </a:t>
            </a:r>
            <a:r>
              <a:rPr lang="en-US" b="1" dirty="0">
                <a:solidFill>
                  <a:schemeClr val="bg1"/>
                </a:solidFill>
              </a:rPr>
              <a:t>simplifies</a:t>
            </a:r>
            <a:r>
              <a:rPr lang="en-US" dirty="0"/>
              <a:t> API development for users, teams, and enterprises</a:t>
            </a:r>
          </a:p>
          <a:p>
            <a:r>
              <a:rPr lang="en-US" dirty="0"/>
              <a:t>Why we need documentations:</a:t>
            </a:r>
          </a:p>
          <a:p>
            <a:pPr lvl="1"/>
            <a:r>
              <a:rPr lang="en-US" dirty="0"/>
              <a:t>front-end and back-end components often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a web application</a:t>
            </a:r>
          </a:p>
          <a:p>
            <a:pPr lvl="1"/>
            <a:r>
              <a:rPr lang="en-US" dirty="0"/>
              <a:t>usually, we expose APIs as a back-end </a:t>
            </a:r>
            <a:br>
              <a:rPr lang="en-US" dirty="0"/>
            </a:br>
            <a:r>
              <a:rPr lang="en-US" dirty="0"/>
              <a:t>component for the front-end component</a:t>
            </a:r>
          </a:p>
          <a:p>
            <a:r>
              <a:rPr lang="en-US" dirty="0"/>
              <a:t>Reference documentation should </a:t>
            </a:r>
            <a:r>
              <a:rPr lang="en-US" b="1" dirty="0">
                <a:solidFill>
                  <a:schemeClr val="bg1"/>
                </a:solidFill>
              </a:rPr>
              <a:t>simultaneously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every change in the API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52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100"/>
              </a:spcBef>
            </a:pPr>
            <a:r>
              <a:rPr lang="en-US" dirty="0"/>
              <a:t>Spring Boot, using the </a:t>
            </a:r>
            <a:r>
              <a:rPr lang="en-US" b="1" dirty="0">
                <a:solidFill>
                  <a:schemeClr val="bg1"/>
                </a:solidFill>
              </a:rPr>
              <a:t>SpringDoc</a:t>
            </a:r>
            <a:r>
              <a:rPr lang="en-US" dirty="0"/>
              <a:t> implementation of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Swagger 3 specification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It's enough to add a single </a:t>
            </a:r>
            <a:r>
              <a:rPr lang="en-US" b="1" dirty="0">
                <a:solidFill>
                  <a:srgbClr val="F2A40D"/>
                </a:solidFill>
              </a:rPr>
              <a:t>springdoc-openapi-ui</a:t>
            </a:r>
            <a:r>
              <a:rPr lang="en-US" dirty="0"/>
              <a:t> dependency: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http://localhost:8080/swagger-ui/index.html</a:t>
            </a:r>
            <a:r>
              <a:rPr lang="en-US" dirty="0"/>
              <a:t> to test it.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SpringDoc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404F98D-9A70-4D5B-AF59-7E93EEB64B9A}"/>
              </a:ext>
            </a:extLst>
          </p:cNvPr>
          <p:cNvSpPr txBox="1">
            <a:spLocks/>
          </p:cNvSpPr>
          <p:nvPr/>
        </p:nvSpPr>
        <p:spPr>
          <a:xfrm>
            <a:off x="1281000" y="2664000"/>
            <a:ext cx="9263515" cy="1726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&lt;dependency&gt;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&lt;groupId&gt;</a:t>
            </a:r>
            <a:r>
              <a:rPr lang="en-US" sz="2000" dirty="0">
                <a:solidFill>
                  <a:srgbClr val="F2A40D"/>
                </a:solidFill>
                <a:effectLst/>
              </a:rPr>
              <a:t>org.springdoc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&lt;/groupId&gt;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&lt;artifactId&gt;</a:t>
            </a:r>
            <a:r>
              <a:rPr lang="en-US" sz="2000" dirty="0">
                <a:solidFill>
                  <a:srgbClr val="F2A40D"/>
                </a:solidFill>
                <a:effectLst/>
              </a:rPr>
              <a:t>springdoc-openapi-ui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&lt;/artifactId&gt;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&lt;version&gt;1.6.8&lt;/version&gt;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&lt;/dependency&gt;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27C583-A62E-5F44-2112-80AE8EAC14CF}"/>
              </a:ext>
            </a:extLst>
          </p:cNvPr>
          <p:cNvSpPr txBox="1">
            <a:spLocks/>
          </p:cNvSpPr>
          <p:nvPr/>
        </p:nvSpPr>
        <p:spPr>
          <a:xfrm>
            <a:off x="1281000" y="4542925"/>
            <a:ext cx="9263515" cy="11176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dependencies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	implementation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rgbClr val="234465"/>
                </a:solidFill>
                <a:effectLst/>
              </a:rPr>
              <a:t>'</a:t>
            </a:r>
            <a:r>
              <a:rPr lang="en-US" sz="2000" dirty="0">
                <a:solidFill>
                  <a:srgbClr val="F2A40D"/>
                </a:solidFill>
                <a:effectLst/>
              </a:rPr>
              <a:t>org</a:t>
            </a:r>
            <a:r>
              <a:rPr lang="en-US" sz="2000">
                <a:solidFill>
                  <a:srgbClr val="F2A40D"/>
                </a:solidFill>
                <a:effectLst/>
              </a:rPr>
              <a:t>.springdoc:</a:t>
            </a:r>
            <a:r>
              <a:rPr lang="en-US" sz="2000" dirty="0">
                <a:solidFill>
                  <a:srgbClr val="F2A40D"/>
                </a:solidFill>
                <a:effectLst/>
              </a:rPr>
              <a:t>springdoc-openapi-ui</a:t>
            </a:r>
            <a:r>
              <a:rPr lang="en-US" sz="2000" dirty="0">
                <a:solidFill>
                  <a:srgbClr val="234465"/>
                </a:solidFill>
                <a:effectLst/>
              </a:rPr>
              <a:t>'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88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Swagger UI example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A5D4EBE-BF6E-CD40-97E9-2DE541FC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15" y="1359000"/>
            <a:ext cx="9382770" cy="50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accent1"/>
                </a:solidFill>
              </a:rPr>
              <a:t>Swagger UI </a:t>
            </a:r>
            <a:r>
              <a:rPr lang="en-US" dirty="0"/>
              <a:t>allows anyone to </a:t>
            </a:r>
            <a:r>
              <a:rPr lang="en-US" b="1" dirty="0">
                <a:solidFill>
                  <a:schemeClr val="accent1"/>
                </a:solidFill>
              </a:rPr>
              <a:t>visualize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interact</a:t>
            </a:r>
            <a:r>
              <a:rPr lang="en-US" dirty="0"/>
              <a:t> with the API’s resources without having any of the implementation </a:t>
            </a:r>
            <a:br>
              <a:rPr lang="en-US" dirty="0"/>
            </a:br>
            <a:r>
              <a:rPr lang="en-US" dirty="0"/>
              <a:t>logic in place. 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chemeClr val="accent1"/>
                </a:solidFill>
              </a:rPr>
              <a:t>automatically generated </a:t>
            </a:r>
            <a:r>
              <a:rPr lang="en-US" dirty="0"/>
              <a:t>from your OpenAPI (formerly known as Swagger) Specification, with the visual </a:t>
            </a:r>
            <a:br>
              <a:rPr lang="en-US" dirty="0"/>
            </a:br>
            <a:r>
              <a:rPr lang="en-US" dirty="0"/>
              <a:t>documentation making it easy for back-end implementation </a:t>
            </a:r>
            <a:br>
              <a:rPr lang="en-US" dirty="0"/>
            </a:br>
            <a:r>
              <a:rPr lang="en-US" dirty="0"/>
              <a:t>and client-side consumption.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UI</a:t>
            </a:r>
          </a:p>
        </p:txBody>
      </p:sp>
    </p:spTree>
    <p:extLst>
      <p:ext uri="{BB962C8B-B14F-4D97-AF65-F5344CB8AC3E}">
        <p14:creationId xmlns:p14="http://schemas.microsoft.com/office/powerpoint/2010/main" val="25121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and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67D88-6A7F-4B7A-95BE-7C616E7F3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4" y="1447800"/>
            <a:ext cx="899160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155E1-5F87-49D9-9BD8-0E095C42C9E7}"/>
              </a:ext>
            </a:extLst>
          </p:cNvPr>
          <p:cNvSpPr txBox="1"/>
          <p:nvPr/>
        </p:nvSpPr>
        <p:spPr>
          <a:xfrm>
            <a:off x="4071341" y="6338232"/>
            <a:ext cx="404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https://www.docker.com/what-container</a:t>
            </a:r>
            <a:endParaRPr lang="bg-BG" sz="1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1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Containerization is a hot topic, </a:t>
              </a:r>
              <a:br>
                <a:rPr lang="en-US" sz="3200" dirty="0">
                  <a:solidFill>
                    <a:schemeClr val="bg2"/>
                  </a:solidFill>
                </a:rPr>
              </a:br>
              <a:r>
                <a:rPr lang="en-US" sz="3200" dirty="0">
                  <a:solidFill>
                    <a:schemeClr val="bg2"/>
                  </a:solidFill>
                </a:rPr>
                <a:t>but it isn’t something new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Docker is de-facto a standard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Images can be published to private </a:t>
              </a:r>
              <a:br>
                <a:rPr lang="en-US" sz="3200" dirty="0">
                  <a:solidFill>
                    <a:schemeClr val="bg2"/>
                  </a:solidFill>
                </a:rPr>
              </a:br>
              <a:r>
                <a:rPr lang="en-US" sz="3200" dirty="0">
                  <a:solidFill>
                    <a:schemeClr val="bg2"/>
                  </a:solidFill>
                </a:rPr>
                <a:t>or public registries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Using Swagger 3 for easy documenting </a:t>
              </a:r>
              <a:br>
                <a:rPr lang="en-US" sz="3200" dirty="0">
                  <a:solidFill>
                    <a:schemeClr val="bg2"/>
                  </a:solidFill>
                </a:rPr>
              </a:br>
              <a:r>
                <a:rPr lang="en-US" sz="3200" dirty="0">
                  <a:solidFill>
                    <a:schemeClr val="bg2"/>
                  </a:solidFill>
                </a:rPr>
                <a:t>our application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3"/>
                </a:rPr>
                <a:t>https://docs.docker.com/</a:t>
              </a:r>
              <a:r>
                <a:rPr lang="sv-SE" sz="32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Hub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4"/>
                </a:rPr>
                <a:t>https://docs.docker.com/docker-hub/</a:t>
              </a:r>
              <a:r>
                <a:rPr lang="sv-SE" sz="32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Docker Registry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5"/>
                </a:rPr>
                <a:t>https://docs.docker.com/registry/</a:t>
              </a:r>
              <a:endParaRPr lang="sv-SE" sz="3200" dirty="0">
                <a:solidFill>
                  <a:schemeClr val="bg2"/>
                </a:solidFill>
              </a:endParaRP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Swagger Documentation</a:t>
              </a:r>
            </a:p>
            <a:p>
              <a:pPr lvl="1"/>
              <a:r>
                <a:rPr lang="sv-SE" sz="3200" dirty="0">
                  <a:solidFill>
                    <a:schemeClr val="bg2"/>
                  </a:solidFill>
                </a:rPr>
                <a:t>	</a:t>
              </a:r>
              <a:r>
                <a:rPr lang="sv-SE" sz="3200" dirty="0">
                  <a:solidFill>
                    <a:schemeClr val="bg2"/>
                  </a:solidFill>
                  <a:hlinkClick r:id="rId6"/>
                </a:rPr>
                <a:t>https://swagger.io/ </a:t>
              </a:r>
              <a:endParaRPr lang="sv-SE" sz="3200" dirty="0">
                <a:solidFill>
                  <a:schemeClr val="bg2"/>
                </a:solidFill>
              </a:endParaRPr>
            </a:p>
            <a:p>
              <a:pPr lvl="1"/>
              <a:endParaRPr lang="sv-SE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rkt</a:t>
            </a:r>
            <a:r>
              <a:rPr lang="en-US" dirty="0"/>
              <a:t> by CoreOS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Application container engine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hlinkClick r:id="rId2"/>
              </a:rPr>
              <a:t>https://coreos.com/rkt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Docker</a:t>
            </a:r>
            <a:r>
              <a:rPr lang="en-US" b="1" dirty="0"/>
              <a:t> </a:t>
            </a:r>
            <a:r>
              <a:rPr lang="en-US" dirty="0"/>
              <a:t>by</a:t>
            </a:r>
            <a:r>
              <a:rPr lang="en-US" b="1" dirty="0"/>
              <a:t> </a:t>
            </a:r>
            <a:r>
              <a:rPr lang="en-US" dirty="0"/>
              <a:t>Docker Inc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Application container engine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hlinkClick r:id="rId3"/>
              </a:rPr>
              <a:t>https://www.docker.com/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8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VMs vs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00796" cy="4824103"/>
          </a:xfrm>
        </p:spPr>
        <p:txBody>
          <a:bodyPr>
            <a:normAutofit/>
          </a:bodyPr>
          <a:lstStyle/>
          <a:p>
            <a:r>
              <a:rPr lang="en-US" sz="3200" dirty="0"/>
              <a:t>VMs virtualize the hardware</a:t>
            </a:r>
          </a:p>
          <a:p>
            <a:r>
              <a:rPr lang="en-US" sz="3200" dirty="0"/>
              <a:t>Complete isolation</a:t>
            </a:r>
          </a:p>
          <a:p>
            <a:r>
              <a:rPr lang="en-US" sz="3200" dirty="0"/>
              <a:t>Complete OS installation. Requires more resources</a:t>
            </a:r>
          </a:p>
          <a:p>
            <a:r>
              <a:rPr lang="en-US" sz="3200" dirty="0"/>
              <a:t>Runs almost any OS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17CF2-972B-4030-AD57-CC66416A13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1195931"/>
            <a:ext cx="5600797" cy="4824103"/>
          </a:xfrm>
        </p:spPr>
        <p:txBody>
          <a:bodyPr/>
          <a:lstStyle/>
          <a:p>
            <a:r>
              <a:rPr lang="en-US" dirty="0"/>
              <a:t>Containers virtualize the OS</a:t>
            </a:r>
          </a:p>
          <a:p>
            <a:r>
              <a:rPr lang="en-US" dirty="0"/>
              <a:t>Lightweight isolation</a:t>
            </a:r>
          </a:p>
          <a:p>
            <a:r>
              <a:rPr lang="en-US" dirty="0"/>
              <a:t>Shared kernel. Requires fewer resources</a:t>
            </a:r>
          </a:p>
          <a:p>
            <a:r>
              <a:rPr lang="en-US" dirty="0"/>
              <a:t>Runs on the same OS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2308-E957-40BB-A6ED-5D70B38DD10A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Container image </a:t>
            </a:r>
            <a:r>
              <a:rPr lang="en-US" dirty="0"/>
              <a:t>shows the state of a container, including registry or file system changes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Container OS image </a:t>
            </a:r>
            <a:r>
              <a:rPr lang="en-US" dirty="0"/>
              <a:t>is the first layer of potentially many image layers that make up a container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Container repository </a:t>
            </a:r>
            <a:r>
              <a:rPr lang="en-US" dirty="0"/>
              <a:t>stores container images and their dependencies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Concepts (Docker View)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9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6803159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Containers are processes with much more isolation</a:t>
            </a:r>
          </a:p>
          <a:p>
            <a:pPr latinLnBrk="0">
              <a:lnSpc>
                <a:spcPct val="100000"/>
              </a:lnSpc>
            </a:pP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Images provide a way for simpler software distribution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FCD28-2B8B-4CAD-BC6B-9C24475ABCA6}"/>
              </a:ext>
            </a:extLst>
          </p:cNvPr>
          <p:cNvSpPr/>
          <p:nvPr/>
        </p:nvSpPr>
        <p:spPr>
          <a:xfrm>
            <a:off x="7313612" y="48768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Ubuntu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B02B-703A-4845-A6A5-899AE572556A}"/>
              </a:ext>
            </a:extLst>
          </p:cNvPr>
          <p:cNvSpPr/>
          <p:nvPr/>
        </p:nvSpPr>
        <p:spPr>
          <a:xfrm>
            <a:off x="7313612" y="3962400"/>
            <a:ext cx="35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MariaDB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041D7-D817-4E1C-9BA4-5C8781FA7607}"/>
              </a:ext>
            </a:extLst>
          </p:cNvPr>
          <p:cNvSpPr/>
          <p:nvPr/>
        </p:nvSpPr>
        <p:spPr>
          <a:xfrm>
            <a:off x="7313612" y="3048000"/>
            <a:ext cx="3567000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Writable Layer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37EAA-AD53-4EA2-9EF8-5456FC35D81F}"/>
              </a:ext>
            </a:extLst>
          </p:cNvPr>
          <p:cNvSpPr/>
          <p:nvPr/>
        </p:nvSpPr>
        <p:spPr>
          <a:xfrm>
            <a:off x="7161212" y="2895600"/>
            <a:ext cx="38862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6B1E3-C0DB-4BB5-9B31-8858D087EBC3}"/>
              </a:ext>
            </a:extLst>
          </p:cNvPr>
          <p:cNvSpPr txBox="1"/>
          <p:nvPr/>
        </p:nvSpPr>
        <p:spPr>
          <a:xfrm>
            <a:off x="8298482" y="5867400"/>
            <a:ext cx="161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</a:t>
            </a:r>
            <a:endParaRPr lang="bg-BG" sz="28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E4307F6-8792-48F8-A1CB-0D4E67962C97}"/>
              </a:ext>
            </a:extLst>
          </p:cNvPr>
          <p:cNvSpPr/>
          <p:nvPr/>
        </p:nvSpPr>
        <p:spPr>
          <a:xfrm>
            <a:off x="11123612" y="3936298"/>
            <a:ext cx="152400" cy="17025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54A93-6C24-48A9-AC4B-B2A1050001B1}"/>
              </a:ext>
            </a:extLst>
          </p:cNvPr>
          <p:cNvSpPr txBox="1"/>
          <p:nvPr/>
        </p:nvSpPr>
        <p:spPr>
          <a:xfrm rot="16200000">
            <a:off x="10972006" y="4520848"/>
            <a:ext cx="1141413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Layers</a:t>
            </a:r>
            <a:endParaRPr lang="bg-BG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2263</Words>
  <Application>Microsoft Office PowerPoint</Application>
  <PresentationFormat>Widescreen</PresentationFormat>
  <Paragraphs>539</Paragraphs>
  <Slides>56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Containerization &amp; Documentation</vt:lpstr>
      <vt:lpstr>Table of Contents</vt:lpstr>
      <vt:lpstr>Containers and Docker</vt:lpstr>
      <vt:lpstr>Containerization</vt:lpstr>
      <vt:lpstr>VMs and Containers</vt:lpstr>
      <vt:lpstr>Solutions</vt:lpstr>
      <vt:lpstr>VMs vs Containers</vt:lpstr>
      <vt:lpstr>Containers Concepts (Docker View)</vt:lpstr>
      <vt:lpstr>Definitions</vt:lpstr>
      <vt:lpstr>Docker</vt:lpstr>
      <vt:lpstr>Docker Engine</vt:lpstr>
      <vt:lpstr>Registries</vt:lpstr>
      <vt:lpstr>Workflow</vt:lpstr>
      <vt:lpstr>Docker Installation</vt:lpstr>
      <vt:lpstr>What We Need to Know?</vt:lpstr>
      <vt:lpstr>Working with Docker</vt:lpstr>
      <vt:lpstr>Pull / Image Pull</vt:lpstr>
      <vt:lpstr>Run / Container Run</vt:lpstr>
      <vt:lpstr>Images / Image Ls</vt:lpstr>
      <vt:lpstr>Ps / Container Ls</vt:lpstr>
      <vt:lpstr>Rm / Container Rm</vt:lpstr>
      <vt:lpstr>Rmi / Image Rm</vt:lpstr>
      <vt:lpstr>Start / Container Start</vt:lpstr>
      <vt:lpstr>Restart / Container Restart</vt:lpstr>
      <vt:lpstr>Stop / Container Stop</vt:lpstr>
      <vt:lpstr>Unpause / Container Unpause</vt:lpstr>
      <vt:lpstr>Attach / Container Attach</vt:lpstr>
      <vt:lpstr>Push / Image Push</vt:lpstr>
      <vt:lpstr>Login</vt:lpstr>
      <vt:lpstr>Logout</vt:lpstr>
      <vt:lpstr>Image from File</vt:lpstr>
      <vt:lpstr>General Structure (Dockerfile)</vt:lpstr>
      <vt:lpstr>FROM</vt:lpstr>
      <vt:lpstr>MAINTAINER</vt:lpstr>
      <vt:lpstr>RUN</vt:lpstr>
      <vt:lpstr>COPY</vt:lpstr>
      <vt:lpstr>ADD</vt:lpstr>
      <vt:lpstr>EXPOSE</vt:lpstr>
      <vt:lpstr>ENTRYPOINT</vt:lpstr>
      <vt:lpstr>CMD</vt:lpstr>
      <vt:lpstr>CMD vs ENTRYPOINT</vt:lpstr>
      <vt:lpstr>CMD vs ENTRYPOINT</vt:lpstr>
      <vt:lpstr>Build / Image Build</vt:lpstr>
      <vt:lpstr>Recommendations</vt:lpstr>
      <vt:lpstr>Swagger 3</vt:lpstr>
      <vt:lpstr>Swagger</vt:lpstr>
      <vt:lpstr>SpringDoc </vt:lpstr>
      <vt:lpstr>Using Swagger UI example</vt:lpstr>
      <vt:lpstr>Swagger UI</vt:lpstr>
      <vt:lpstr>Summary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and Documentation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153</cp:revision>
  <dcterms:created xsi:type="dcterms:W3CDTF">2018-05-23T13:08:44Z</dcterms:created>
  <dcterms:modified xsi:type="dcterms:W3CDTF">2022-06-13T07:56:39Z</dcterms:modified>
  <cp:category>computer programming;programming;software development;software engineering</cp:category>
</cp:coreProperties>
</file>