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45"/>
  </p:notesMasterIdLst>
  <p:handoutMasterIdLst>
    <p:handoutMasterId r:id="rId46"/>
  </p:handoutMasterIdLst>
  <p:sldIdLst>
    <p:sldId id="256" r:id="rId5"/>
    <p:sldId id="257" r:id="rId6"/>
    <p:sldId id="258" r:id="rId7"/>
    <p:sldId id="259" r:id="rId8"/>
    <p:sldId id="285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86" r:id="rId17"/>
    <p:sldId id="267" r:id="rId18"/>
    <p:sldId id="268" r:id="rId19"/>
    <p:sldId id="269" r:id="rId20"/>
    <p:sldId id="270" r:id="rId21"/>
    <p:sldId id="271" r:id="rId22"/>
    <p:sldId id="294" r:id="rId23"/>
    <p:sldId id="295" r:id="rId24"/>
    <p:sldId id="292" r:id="rId25"/>
    <p:sldId id="300" r:id="rId26"/>
    <p:sldId id="297" r:id="rId27"/>
    <p:sldId id="298" r:id="rId28"/>
    <p:sldId id="301" r:id="rId29"/>
    <p:sldId id="304" r:id="rId30"/>
    <p:sldId id="302" r:id="rId31"/>
    <p:sldId id="288" r:id="rId32"/>
    <p:sldId id="273" r:id="rId33"/>
    <p:sldId id="274" r:id="rId34"/>
    <p:sldId id="296" r:id="rId35"/>
    <p:sldId id="275" r:id="rId36"/>
    <p:sldId id="276" r:id="rId37"/>
    <p:sldId id="277" r:id="rId38"/>
    <p:sldId id="289" r:id="rId39"/>
    <p:sldId id="282" r:id="rId40"/>
    <p:sldId id="615" r:id="rId41"/>
    <p:sldId id="616" r:id="rId42"/>
    <p:sldId id="284" r:id="rId43"/>
    <p:sldId id="28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029599A-52E6-4A9A-8A72-E7021057C913}">
          <p14:sldIdLst>
            <p14:sldId id="256"/>
            <p14:sldId id="257"/>
            <p14:sldId id="258"/>
          </p14:sldIdLst>
        </p14:section>
        <p14:section name="Testing – Intro" id="{28345F3A-79B5-4A0E-BA82-B52B83107D32}">
          <p14:sldIdLst>
            <p14:sldId id="259"/>
            <p14:sldId id="285"/>
            <p14:sldId id="260"/>
            <p14:sldId id="261"/>
            <p14:sldId id="262"/>
            <p14:sldId id="263"/>
            <p14:sldId id="264"/>
          </p14:sldIdLst>
        </p14:section>
        <p14:section name="Demo" id="{8EDF6006-C622-4C0D-B6C4-1810667C9108}">
          <p14:sldIdLst>
            <p14:sldId id="265"/>
            <p14:sldId id="266"/>
            <p14:sldId id="286"/>
            <p14:sldId id="267"/>
            <p14:sldId id="268"/>
            <p14:sldId id="269"/>
            <p14:sldId id="270"/>
            <p14:sldId id="271"/>
            <p14:sldId id="294"/>
            <p14:sldId id="295"/>
            <p14:sldId id="292"/>
            <p14:sldId id="300"/>
            <p14:sldId id="297"/>
            <p14:sldId id="298"/>
            <p14:sldId id="301"/>
            <p14:sldId id="304"/>
            <p14:sldId id="302"/>
          </p14:sldIdLst>
        </p14:section>
        <p14:section name="Testing Essentials" id="{A8495230-09C8-4B27-8FE0-7091AD6E8E6A}">
          <p14:sldIdLst>
            <p14:sldId id="288"/>
            <p14:sldId id="273"/>
            <p14:sldId id="274"/>
            <p14:sldId id="296"/>
            <p14:sldId id="275"/>
            <p14:sldId id="276"/>
            <p14:sldId id="277"/>
          </p14:sldIdLst>
        </p14:section>
        <p14:section name="Conclusion" id="{ECA22A8D-4FE5-49BE-86AF-1A327AEBCEEF}">
          <p14:sldIdLst>
            <p14:sldId id="289"/>
            <p14:sldId id="282"/>
            <p14:sldId id="615"/>
            <p14:sldId id="616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214" autoAdjust="0"/>
  </p:normalViewPr>
  <p:slideViewPr>
    <p:cSldViewPr showGuides="1">
      <p:cViewPr varScale="1">
        <p:scale>
          <a:sx n="88" d="100"/>
          <a:sy n="88" d="100"/>
        </p:scale>
        <p:origin x="355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724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Testing Essentials, Testing Levels, Unit Testing, Mocking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sz="3600" dirty="0"/>
              <a:t>Unit testing </a:t>
            </a:r>
            <a:r>
              <a:rPr lang="en-US" sz="3600" b="1" dirty="0">
                <a:solidFill>
                  <a:schemeClr val="bg1"/>
                </a:solidFill>
              </a:rPr>
              <a:t>increases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confidence</a:t>
            </a:r>
            <a:r>
              <a:rPr lang="en-US" sz="3600" dirty="0"/>
              <a:t> in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changing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maintaining code</a:t>
            </a:r>
          </a:p>
          <a:p>
            <a:r>
              <a:rPr lang="en-US" sz="3600" dirty="0"/>
              <a:t>Development is faster:</a:t>
            </a:r>
          </a:p>
          <a:p>
            <a:pPr lvl="1"/>
            <a:r>
              <a:rPr lang="en-US" sz="3400" dirty="0"/>
              <a:t>Verifying the correctness of new functionality is not manual</a:t>
            </a:r>
          </a:p>
          <a:p>
            <a:pPr lvl="1"/>
            <a:r>
              <a:rPr lang="en-US" sz="3400" dirty="0"/>
              <a:t>Localizing bugs, introduced in development is much faster</a:t>
            </a:r>
          </a:p>
          <a:p>
            <a:r>
              <a:rPr lang="en-US" sz="3600" dirty="0"/>
              <a:t>The code is modular and reusable (necessary for Unit testing)</a:t>
            </a:r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51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Simple Demonstration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2A18B-F947-46B3-A590-88462E2364F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45" y="762000"/>
            <a:ext cx="2854519" cy="357331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Unit Testing a Web Application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3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Unit Testing </a:t>
            </a:r>
            <a:r>
              <a:rPr lang="en-US" sz="3400" dirty="0"/>
              <a:t>for web apps is similar to the unit tests we've done</a:t>
            </a:r>
          </a:p>
          <a:p>
            <a:pPr lvl="1"/>
            <a:r>
              <a:rPr lang="en-US" sz="3200" dirty="0"/>
              <a:t>Writing test methods to test classes and methods (functionalities)</a:t>
            </a:r>
          </a:p>
          <a:p>
            <a:pPr lvl="2"/>
            <a:r>
              <a:rPr lang="en-US" sz="3000" dirty="0"/>
              <a:t>Testing individual code components (</a:t>
            </a:r>
            <a:r>
              <a:rPr lang="en-US" sz="3000" b="1" dirty="0">
                <a:solidFill>
                  <a:schemeClr val="bg1"/>
                </a:solidFill>
              </a:rPr>
              <a:t>units</a:t>
            </a:r>
            <a:r>
              <a:rPr lang="en-US" sz="3000" dirty="0"/>
              <a:t>) </a:t>
            </a:r>
          </a:p>
          <a:p>
            <a:pPr lvl="2"/>
            <a:r>
              <a:rPr lang="en-US" sz="3000" dirty="0"/>
              <a:t>Independently from the </a:t>
            </a:r>
            <a:r>
              <a:rPr lang="en-US" sz="3000" b="1" dirty="0">
                <a:solidFill>
                  <a:schemeClr val="bg1"/>
                </a:solidFill>
              </a:rPr>
              <a:t>infrastructure</a:t>
            </a:r>
          </a:p>
          <a:p>
            <a:pPr lvl="1"/>
            <a:r>
              <a:rPr lang="en-US" sz="3200" dirty="0"/>
              <a:t>You still use the same testing frameworks as in casual unit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6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When using a web frameworks such as </a:t>
            </a:r>
            <a:r>
              <a:rPr lang="en-US" sz="3600" b="1" dirty="0">
                <a:solidFill>
                  <a:schemeClr val="bg1"/>
                </a:solidFill>
              </a:rPr>
              <a:t>Spring MVC</a:t>
            </a:r>
          </a:p>
          <a:p>
            <a:pPr lvl="1"/>
            <a:r>
              <a:rPr lang="en-US" sz="3400" dirty="0"/>
              <a:t>Built-in logic does not need to be tested</a:t>
            </a:r>
          </a:p>
          <a:p>
            <a:pPr lvl="2"/>
            <a:r>
              <a:rPr lang="en-US" sz="3200" dirty="0"/>
              <a:t>It is already tested during the development of the framework itself</a:t>
            </a:r>
          </a:p>
          <a:p>
            <a:pPr lvl="1"/>
            <a:r>
              <a:rPr lang="en-US" sz="3400" dirty="0"/>
              <a:t>You still need to test your custom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631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mocking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E7E1464-9F38-4BA8-ADA2-908978A83C7E}"/>
              </a:ext>
            </a:extLst>
          </p:cNvPr>
          <p:cNvSpPr txBox="1">
            <a:spLocks/>
          </p:cNvSpPr>
          <p:nvPr/>
        </p:nvSpPr>
        <p:spPr>
          <a:xfrm>
            <a:off x="319748" y="1722141"/>
            <a:ext cx="4900343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@Entity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@Table(name = "users")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String id;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String username;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String password;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A23070-78FB-4FD9-B114-E1B5051BB0C2}"/>
              </a:ext>
            </a:extLst>
          </p:cNvPr>
          <p:cNvSpPr txBox="1">
            <a:spLocks/>
          </p:cNvSpPr>
          <p:nvPr/>
        </p:nvSpPr>
        <p:spPr>
          <a:xfrm>
            <a:off x="5349435" y="1722141"/>
            <a:ext cx="6522815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@Repositor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y</a:t>
            </a: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UserRepository </a:t>
            </a:r>
            <a:b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extends JpaRepository&lt;User, String&gt; {</a:t>
            </a: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User findByUsername(String username);</a:t>
            </a: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476BA80-F895-47C6-8BFE-E7C82436DB80}"/>
              </a:ext>
            </a:extLst>
          </p:cNvPr>
          <p:cNvSpPr txBox="1">
            <a:spLocks/>
          </p:cNvSpPr>
          <p:nvPr/>
        </p:nvSpPr>
        <p:spPr>
          <a:xfrm>
            <a:off x="5349436" y="3382820"/>
            <a:ext cx="6522815" cy="1049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UserService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User getUserByUsername(String username);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319748" y="4503385"/>
            <a:ext cx="7825139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@Service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UserServiceImpl implements 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UserService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User getUserByUsername(String username) {</a:t>
            </a:r>
            <a:b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this.userRepository.findByUsername(username);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B270DC9-0374-4A52-AA43-B84CEA188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130" y="4510373"/>
            <a:ext cx="2143125" cy="214312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833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</a:t>
            </a: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(3)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307671" y="1733614"/>
            <a:ext cx="1157665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User testUser;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UserRepository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mockedUserRepository;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@Before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init()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this.testUser = new User() {{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setId("SOME_UUID");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setUsername("Pesho");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setPassword("123");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}};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this.mockedUserRepository = 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Mockito.mock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(UserRepository.class);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1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</a:t>
            </a: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(Arrange)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662843" y="1868754"/>
            <a:ext cx="10873213" cy="46193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@Test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userService_GetUserWithCorrectUsername_ShouldReturnCorrect()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2200" i="1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Arrange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Mockito.when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(this.mockedUserRepository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.findByUsername("Pesho"))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.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thenReturn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(this.testUser);       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UserService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userService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UserServiceImpl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this.mockedUserRepository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User expected =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this.testUser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79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</a:t>
            </a: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(Act)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307671" y="1922309"/>
            <a:ext cx="1157665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@Test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userService_GetUserWithCorrectUsername_ShouldReturnCorrect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// Act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User actual = userService.getUserByUsername("Pesho");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93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</a:t>
            </a: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(Assert)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307671" y="1922309"/>
            <a:ext cx="11576658" cy="46193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@Test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userService_GetUserWithCorrectUsername_ShouldReturnCorrect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2200" i="1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Assert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Assert.assertEquals("Broken...",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expected.getId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(),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								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actual.getId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Assert.assertEquals("Broken...",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expected.getUsername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(),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								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actual.getUsername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Assert.assertEquals("Broken...",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expected.getPassword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(),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								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actual.getPassword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366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Web applications </a:t>
            </a:r>
            <a:r>
              <a:rPr lang="en-US" sz="3200" dirty="0"/>
              <a:t>also need testing for</a:t>
            </a:r>
            <a:r>
              <a:rPr lang="bg-BG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Controllers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Services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000" dirty="0"/>
              <a:t>Custom Components </a:t>
            </a:r>
            <a:r>
              <a:rPr lang="en-US" sz="3000" dirty="0" err="1"/>
              <a:t>etc</a:t>
            </a:r>
            <a:r>
              <a:rPr lang="bg-BG" sz="3000" dirty="0"/>
              <a:t>.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(1)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810FBB-DCE2-4FE2-830B-E71C1E413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721" y="3374993"/>
            <a:ext cx="2627349" cy="26087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502166-9C01-4687-A741-683665AA9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3374993"/>
            <a:ext cx="2465510" cy="24655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E4DB56-DE9B-4A62-9D7E-C544B8B2B7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9" r="12343"/>
          <a:stretch/>
        </p:blipFill>
        <p:spPr>
          <a:xfrm>
            <a:off x="2356174" y="4059000"/>
            <a:ext cx="1990806" cy="163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4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Testing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Unit Testing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Mocking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Arrange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Act 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Assert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Integration Testing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Different </a:t>
            </a:r>
            <a:r>
              <a:rPr lang="en-US" sz="3600" b="1" dirty="0">
                <a:solidFill>
                  <a:schemeClr val="bg1"/>
                </a:solidFill>
              </a:rPr>
              <a:t>components</a:t>
            </a:r>
            <a:r>
              <a:rPr lang="en-US" sz="3600" dirty="0"/>
              <a:t> of the application are tested differently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They are tested on different levels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Unit</a:t>
            </a:r>
            <a:r>
              <a:rPr lang="en-US" sz="3200" dirty="0"/>
              <a:t> testing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Integration</a:t>
            </a:r>
            <a:r>
              <a:rPr lang="en-US" sz="3200" dirty="0"/>
              <a:t> testing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End-to-End</a:t>
            </a:r>
            <a:r>
              <a:rPr lang="en-US" sz="3200" dirty="0"/>
              <a:t> testing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Every component of the application must be tested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(2)</a:t>
            </a:r>
          </a:p>
        </p:txBody>
      </p:sp>
    </p:spTree>
    <p:extLst>
      <p:ext uri="{BB962C8B-B14F-4D97-AF65-F5344CB8AC3E}">
        <p14:creationId xmlns:p14="http://schemas.microsoft.com/office/powerpoint/2010/main" val="68462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Testing the Web Layer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2A18B-F947-46B3-A590-88462E2364F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45" y="762000"/>
            <a:ext cx="2854519" cy="357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8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 err="1"/>
              <a:t>UserController</a:t>
            </a:r>
            <a:r>
              <a:rPr lang="en-US" sz="3200" dirty="0"/>
              <a:t> 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Controller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1332564" y="1809000"/>
            <a:ext cx="8573436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@Controller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RequestMapping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("/users")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US" sz="1600" i="1" dirty="0">
                <a:ln w="0"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lang="en-US" sz="1600" i="1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Inject </a:t>
            </a:r>
            <a:r>
              <a:rPr lang="en-US" sz="1600" i="1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UserService</a:t>
            </a:r>
            <a:r>
              <a:rPr lang="en-US" sz="1600" i="1" dirty="0">
                <a:ln w="0">
                  <a:noFill/>
                </a:ln>
                <a:solidFill>
                  <a:schemeClr val="accent2"/>
                </a:solidFill>
                <a:effectLst/>
              </a:rPr>
              <a:t> in constructor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@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GetMapping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("/{id}")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getById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(@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PathVariable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("id") Long id,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modelAndView.addObject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("user",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this.userService.findById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(id));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modelAndView.setViewName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("one");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@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GetMapping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("/all")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findAll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modelAndView.addObject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("users",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this.userService.findAll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modelAndView.setViewName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("all");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79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request()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Access to request-related assertions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handler()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Access to assertions for the handler that handled the request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model()</a:t>
            </a:r>
          </a:p>
          <a:p>
            <a:pPr lvl="1">
              <a:buClr>
                <a:schemeClr val="tx1"/>
              </a:buClr>
            </a:pPr>
            <a:r>
              <a:rPr lang="en-GB" sz="3200" dirty="0"/>
              <a:t>Access to model-related assertions</a:t>
            </a:r>
            <a:endParaRPr lang="en-GB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view()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Access to assertions on the selected 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MockMvcResultMatchers</a:t>
            </a:r>
            <a:r>
              <a:rPr lang="en-US" dirty="0"/>
              <a:t> Methods (1)</a:t>
            </a:r>
          </a:p>
        </p:txBody>
      </p:sp>
    </p:spTree>
    <p:extLst>
      <p:ext uri="{BB962C8B-B14F-4D97-AF65-F5344CB8AC3E}">
        <p14:creationId xmlns:p14="http://schemas.microsoft.com/office/powerpoint/2010/main" val="380108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flash()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Access to flash attribute assertions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status()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Access to response status assertions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header()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Access to response header assertions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content()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Access to response body assertions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MockMvcResultMatchers</a:t>
            </a:r>
            <a:r>
              <a:rPr lang="en-US" dirty="0"/>
              <a:t> Methods (2)</a:t>
            </a:r>
          </a:p>
        </p:txBody>
      </p:sp>
    </p:spTree>
    <p:extLst>
      <p:ext uri="{BB962C8B-B14F-4D97-AF65-F5344CB8AC3E}">
        <p14:creationId xmlns:p14="http://schemas.microsoft.com/office/powerpoint/2010/main" val="152760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test examples (1)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190406" y="1269000"/>
            <a:ext cx="11380359" cy="5310000"/>
          </a:xfrm>
        </p:spPr>
        <p:txBody>
          <a:bodyPr/>
          <a:lstStyle/>
          <a:p>
            <a:r>
              <a:rPr lang="en-US" sz="2200" dirty="0">
                <a:solidFill>
                  <a:schemeClr val="bg1"/>
                </a:solidFill>
              </a:rPr>
              <a:t>@</a:t>
            </a:r>
            <a:r>
              <a:rPr lang="en-US" sz="2200" dirty="0" err="1">
                <a:solidFill>
                  <a:schemeClr val="bg1"/>
                </a:solidFill>
              </a:rPr>
              <a:t>SpringBootTest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@</a:t>
            </a:r>
            <a:r>
              <a:rPr lang="en-US" sz="2200" dirty="0" err="1">
                <a:solidFill>
                  <a:schemeClr val="bg1"/>
                </a:solidFill>
              </a:rPr>
              <a:t>AutoConfigureMockMvc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public class </a:t>
            </a:r>
            <a:r>
              <a:rPr lang="en-US" sz="2200" dirty="0" err="1">
                <a:solidFill>
                  <a:schemeClr val="tx2"/>
                </a:solidFill>
              </a:rPr>
              <a:t>UserControllerTests</a:t>
            </a:r>
            <a:r>
              <a:rPr lang="en-US" sz="2200" dirty="0">
                <a:solidFill>
                  <a:schemeClr val="tx2"/>
                </a:solidFill>
              </a:rPr>
              <a:t> {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</a:t>
            </a:r>
            <a:r>
              <a:rPr lang="en-US" sz="2200" dirty="0">
                <a:solidFill>
                  <a:schemeClr val="bg1"/>
                </a:solidFill>
              </a:rPr>
              <a:t>@</a:t>
            </a:r>
            <a:r>
              <a:rPr lang="en-US" sz="2200" dirty="0" err="1">
                <a:solidFill>
                  <a:schemeClr val="bg1"/>
                </a:solidFill>
              </a:rPr>
              <a:t>Autowired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    private </a:t>
            </a:r>
            <a:r>
              <a:rPr lang="en-US" sz="2200" dirty="0" err="1">
                <a:solidFill>
                  <a:schemeClr val="bg1"/>
                </a:solidFill>
              </a:rPr>
              <a:t>MockMvc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mockMvc</a:t>
            </a:r>
            <a:r>
              <a:rPr lang="en-US" sz="2200" dirty="0">
                <a:solidFill>
                  <a:schemeClr val="tx2"/>
                </a:solidFill>
              </a:rPr>
              <a:t>;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@Test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public void </a:t>
            </a:r>
            <a:r>
              <a:rPr lang="en-US" sz="2200" dirty="0" err="1">
                <a:solidFill>
                  <a:schemeClr val="tx2"/>
                </a:solidFill>
              </a:rPr>
              <a:t>when_getOneStudents_returnFirst</a:t>
            </a:r>
            <a:r>
              <a:rPr lang="en-US" sz="2200" dirty="0">
                <a:solidFill>
                  <a:schemeClr val="tx2"/>
                </a:solidFill>
              </a:rPr>
              <a:t>() throws Exception {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    </a:t>
            </a:r>
            <a:r>
              <a:rPr lang="en-US" sz="2200" dirty="0" err="1">
                <a:solidFill>
                  <a:schemeClr val="tx2"/>
                </a:solidFill>
              </a:rPr>
              <a:t>mockMvc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                .perform(</a:t>
            </a:r>
            <a:r>
              <a:rPr lang="en-US" sz="2200" dirty="0" err="1">
                <a:solidFill>
                  <a:schemeClr val="tx2"/>
                </a:solidFill>
              </a:rPr>
              <a:t>MockMvcRequestBuilders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                        .</a:t>
            </a:r>
            <a:r>
              <a:rPr lang="en-US" sz="2200" dirty="0">
                <a:solidFill>
                  <a:schemeClr val="bg1"/>
                </a:solidFill>
              </a:rPr>
              <a:t>get</a:t>
            </a:r>
            <a:r>
              <a:rPr lang="en-US" sz="2200" dirty="0">
                <a:solidFill>
                  <a:schemeClr val="tx2"/>
                </a:solidFill>
              </a:rPr>
              <a:t>("/users/1"))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            .</a:t>
            </a:r>
            <a:r>
              <a:rPr lang="en-US" sz="2200" dirty="0" err="1">
                <a:solidFill>
                  <a:schemeClr val="bg1"/>
                </a:solidFill>
              </a:rPr>
              <a:t>andExpect</a:t>
            </a:r>
            <a:r>
              <a:rPr lang="en-US" sz="2200" dirty="0">
                <a:solidFill>
                  <a:schemeClr val="tx2"/>
                </a:solidFill>
              </a:rPr>
              <a:t>(status().</a:t>
            </a:r>
            <a:r>
              <a:rPr lang="en-US" sz="2200" dirty="0" err="1">
                <a:solidFill>
                  <a:schemeClr val="tx2"/>
                </a:solidFill>
              </a:rPr>
              <a:t>isOk</a:t>
            </a:r>
            <a:r>
              <a:rPr lang="en-US" sz="2200" dirty="0">
                <a:solidFill>
                  <a:schemeClr val="tx2"/>
                </a:solidFill>
              </a:rPr>
              <a:t>())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            .</a:t>
            </a:r>
            <a:r>
              <a:rPr lang="en-US" sz="2200" dirty="0" err="1">
                <a:solidFill>
                  <a:schemeClr val="bg1"/>
                </a:solidFill>
              </a:rPr>
              <a:t>andExpect</a:t>
            </a:r>
            <a:r>
              <a:rPr lang="en-US" sz="2200" dirty="0">
                <a:solidFill>
                  <a:schemeClr val="tx2"/>
                </a:solidFill>
              </a:rPr>
              <a:t>(view().name("one"))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            .</a:t>
            </a:r>
            <a:r>
              <a:rPr lang="en-US" sz="2200" dirty="0" err="1">
                <a:solidFill>
                  <a:schemeClr val="bg1"/>
                </a:solidFill>
              </a:rPr>
              <a:t>andExpect</a:t>
            </a:r>
            <a:r>
              <a:rPr lang="en-US" sz="2200" dirty="0">
                <a:solidFill>
                  <a:schemeClr val="tx2"/>
                </a:solidFill>
              </a:rPr>
              <a:t>(model().</a:t>
            </a:r>
            <a:r>
              <a:rPr lang="en-US" sz="2200" dirty="0" err="1">
                <a:solidFill>
                  <a:schemeClr val="tx2"/>
                </a:solidFill>
              </a:rPr>
              <a:t>attributeExists</a:t>
            </a:r>
            <a:r>
              <a:rPr lang="en-US" sz="2200" dirty="0">
                <a:solidFill>
                  <a:schemeClr val="tx2"/>
                </a:solidFill>
              </a:rPr>
              <a:t>("user"));</a:t>
            </a:r>
          </a:p>
          <a:p>
            <a:r>
              <a:rPr lang="en-US" sz="22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071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test examples (2) 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190406" y="1269000"/>
            <a:ext cx="11380359" cy="5065590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SpringBootTest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AutoConfigureMockMvc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public class </a:t>
            </a:r>
            <a:r>
              <a:rPr lang="en-US" sz="2000" dirty="0" err="1">
                <a:solidFill>
                  <a:schemeClr val="tx2"/>
                </a:solidFill>
              </a:rPr>
              <a:t>AuthorsControllerTest</a:t>
            </a:r>
            <a:r>
              <a:rPr lang="en-US" sz="2000" dirty="0">
                <a:solidFill>
                  <a:schemeClr val="tx2"/>
                </a:solidFill>
              </a:rPr>
              <a:t> {</a:t>
            </a:r>
          </a:p>
          <a:p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i="1" dirty="0">
                <a:solidFill>
                  <a:schemeClr val="accent2"/>
                </a:solidFill>
              </a:rPr>
              <a:t>// @</a:t>
            </a:r>
            <a:r>
              <a:rPr lang="en-US" sz="2000" i="1" dirty="0" err="1">
                <a:solidFill>
                  <a:schemeClr val="accent2"/>
                </a:solidFill>
              </a:rPr>
              <a:t>Autowired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 err="1">
                <a:solidFill>
                  <a:schemeClr val="accent2"/>
                </a:solidFill>
              </a:rPr>
              <a:t>MockMvc</a:t>
            </a:r>
            <a:r>
              <a:rPr lang="en-US" sz="2000" i="1" dirty="0">
                <a:solidFill>
                  <a:schemeClr val="accent2"/>
                </a:solidFill>
              </a:rPr>
              <a:t> and </a:t>
            </a:r>
            <a:r>
              <a:rPr lang="en-US" sz="2000" i="1" dirty="0" err="1">
                <a:solidFill>
                  <a:schemeClr val="accent2"/>
                </a:solidFill>
              </a:rPr>
              <a:t>AuthorRepository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BeforeEach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  public void </a:t>
            </a:r>
            <a:r>
              <a:rPr lang="en-US" sz="2000" dirty="0" err="1">
                <a:solidFill>
                  <a:schemeClr val="tx2"/>
                </a:solidFill>
              </a:rPr>
              <a:t>setUp</a:t>
            </a:r>
            <a:r>
              <a:rPr lang="en-US" sz="2000" dirty="0">
                <a:solidFill>
                  <a:schemeClr val="tx2"/>
                </a:solidFill>
              </a:rPr>
              <a:t>() { </a:t>
            </a:r>
            <a:r>
              <a:rPr lang="en-US" sz="2000" i="1" dirty="0">
                <a:solidFill>
                  <a:schemeClr val="accent2"/>
                </a:solidFill>
              </a:rPr>
              <a:t>// Add two test authors in repository </a:t>
            </a:r>
            <a:r>
              <a:rPr lang="en-US" sz="2000" dirty="0">
                <a:solidFill>
                  <a:schemeClr val="tx2"/>
                </a:solidFill>
              </a:rPr>
              <a:t>}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AfterEach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  public void </a:t>
            </a:r>
            <a:r>
              <a:rPr lang="en-US" sz="2000" dirty="0" err="1">
                <a:solidFill>
                  <a:schemeClr val="tx2"/>
                </a:solidFill>
              </a:rPr>
              <a:t>tearDown</a:t>
            </a:r>
            <a:r>
              <a:rPr lang="en-US" sz="2000" dirty="0">
                <a:solidFill>
                  <a:schemeClr val="tx2"/>
                </a:solidFill>
              </a:rPr>
              <a:t>() { </a:t>
            </a:r>
            <a:r>
              <a:rPr lang="en-US" sz="2000" dirty="0" err="1">
                <a:solidFill>
                  <a:schemeClr val="tx2"/>
                </a:solidFill>
              </a:rPr>
              <a:t>authorRepository.deleteAll</a:t>
            </a:r>
            <a:r>
              <a:rPr lang="en-US" sz="2000" dirty="0">
                <a:solidFill>
                  <a:schemeClr val="tx2"/>
                </a:solidFill>
              </a:rPr>
              <a:t>(); }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@Test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public void </a:t>
            </a:r>
            <a:r>
              <a:rPr lang="en-US" sz="2000" dirty="0" err="1">
                <a:solidFill>
                  <a:schemeClr val="tx2"/>
                </a:solidFill>
              </a:rPr>
              <a:t>testGetAuthorsCorrect</a:t>
            </a:r>
            <a:r>
              <a:rPr lang="en-US" sz="2000" dirty="0">
                <a:solidFill>
                  <a:schemeClr val="tx2"/>
                </a:solidFill>
              </a:rPr>
              <a:t>() throws Exception {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</a:t>
            </a:r>
            <a:r>
              <a:rPr lang="en-US" sz="2000" dirty="0" err="1">
                <a:solidFill>
                  <a:schemeClr val="tx2"/>
                </a:solidFill>
              </a:rPr>
              <a:t>this.mockMvc.perform</a:t>
            </a:r>
            <a:r>
              <a:rPr lang="en-US" sz="2000" dirty="0">
                <a:solidFill>
                  <a:schemeClr val="tx2"/>
                </a:solidFill>
              </a:rPr>
              <a:t>(get("/authors")).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</a:t>
            </a:r>
            <a:r>
              <a:rPr lang="en-US" sz="2000" dirty="0" err="1">
                <a:solidFill>
                  <a:schemeClr val="tx2"/>
                </a:solidFill>
              </a:rPr>
              <a:t>andExpect</a:t>
            </a:r>
            <a:r>
              <a:rPr lang="en-US" sz="2000" dirty="0">
                <a:solidFill>
                  <a:schemeClr val="tx2"/>
                </a:solidFill>
              </a:rPr>
              <a:t>(status().</a:t>
            </a:r>
            <a:r>
              <a:rPr lang="en-US" sz="2000" dirty="0" err="1">
                <a:solidFill>
                  <a:schemeClr val="tx2"/>
                </a:solidFill>
              </a:rPr>
              <a:t>isOk</a:t>
            </a:r>
            <a:r>
              <a:rPr lang="en-US" sz="2000" dirty="0">
                <a:solidFill>
                  <a:schemeClr val="tx2"/>
                </a:solidFill>
              </a:rPr>
              <a:t>()).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</a:t>
            </a:r>
            <a:r>
              <a:rPr lang="en-US" sz="2000" dirty="0" err="1">
                <a:solidFill>
                  <a:schemeClr val="tx2"/>
                </a:solidFill>
              </a:rPr>
              <a:t>andExpect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jsonPath</a:t>
            </a:r>
            <a:r>
              <a:rPr lang="en-US" sz="2000" dirty="0">
                <a:solidFill>
                  <a:schemeClr val="tx2"/>
                </a:solidFill>
              </a:rPr>
              <a:t>("</a:t>
            </a:r>
            <a:r>
              <a:rPr lang="en-US" sz="2000" dirty="0">
                <a:solidFill>
                  <a:schemeClr val="bg1"/>
                </a:solidFill>
              </a:rPr>
              <a:t>$</a:t>
            </a:r>
            <a:r>
              <a:rPr lang="en-US" sz="2000" dirty="0">
                <a:solidFill>
                  <a:schemeClr val="tx2"/>
                </a:solidFill>
              </a:rPr>
              <a:t>", </a:t>
            </a:r>
            <a:r>
              <a:rPr lang="en-US" sz="2000" dirty="0" err="1">
                <a:solidFill>
                  <a:schemeClr val="tx2"/>
                </a:solidFill>
              </a:rPr>
              <a:t>hasSize</a:t>
            </a:r>
            <a:r>
              <a:rPr lang="en-US" sz="2000" dirty="0">
                <a:solidFill>
                  <a:schemeClr val="tx2"/>
                </a:solidFill>
              </a:rPr>
              <a:t>(2))).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</a:t>
            </a:r>
            <a:r>
              <a:rPr lang="en-US" sz="2000" dirty="0" err="1">
                <a:solidFill>
                  <a:schemeClr val="tx2"/>
                </a:solidFill>
              </a:rPr>
              <a:t>andExpect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jsonPath</a:t>
            </a:r>
            <a:r>
              <a:rPr lang="en-US" sz="2000" dirty="0">
                <a:solidFill>
                  <a:schemeClr val="tx2"/>
                </a:solidFill>
              </a:rPr>
              <a:t>("</a:t>
            </a:r>
            <a:r>
              <a:rPr lang="en-US" sz="2000" dirty="0">
                <a:solidFill>
                  <a:schemeClr val="bg1"/>
                </a:solidFill>
              </a:rPr>
              <a:t>$</a:t>
            </a:r>
            <a:r>
              <a:rPr lang="en-US" sz="2000" dirty="0">
                <a:solidFill>
                  <a:schemeClr val="tx2"/>
                </a:solidFill>
              </a:rPr>
              <a:t>.[0].name", is(author1Name))).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</a:t>
            </a:r>
            <a:r>
              <a:rPr lang="en-US" sz="2000" dirty="0" err="1">
                <a:solidFill>
                  <a:schemeClr val="tx2"/>
                </a:solidFill>
              </a:rPr>
              <a:t>andExpect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jsonPath</a:t>
            </a:r>
            <a:r>
              <a:rPr lang="en-US" sz="2000" dirty="0">
                <a:solidFill>
                  <a:schemeClr val="tx2"/>
                </a:solidFill>
              </a:rPr>
              <a:t>("</a:t>
            </a:r>
            <a:r>
              <a:rPr lang="en-US" sz="2000" dirty="0">
                <a:solidFill>
                  <a:schemeClr val="bg1"/>
                </a:solidFill>
              </a:rPr>
              <a:t>$</a:t>
            </a:r>
            <a:r>
              <a:rPr lang="en-US" sz="2000" dirty="0">
                <a:solidFill>
                  <a:schemeClr val="tx2"/>
                </a:solidFill>
              </a:rPr>
              <a:t>.[1].name", is(author2Name)));  }</a:t>
            </a:r>
          </a:p>
        </p:txBody>
      </p:sp>
    </p:spTree>
    <p:extLst>
      <p:ext uri="{BB962C8B-B14F-4D97-AF65-F5344CB8AC3E}">
        <p14:creationId xmlns:p14="http://schemas.microsoft.com/office/powerpoint/2010/main" val="208745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Testing with </a:t>
            </a:r>
            <a:r>
              <a:rPr lang="en-US" dirty="0" err="1"/>
              <a:t>MockUser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Specific Roles</a:t>
            </a:r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test examples (3)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623942" y="1854000"/>
            <a:ext cx="10949531" cy="1949866"/>
          </a:xfrm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</a:rPr>
              <a:t>@Test</a:t>
            </a:r>
          </a:p>
          <a:p>
            <a:r>
              <a:rPr lang="en-US" sz="1800" dirty="0">
                <a:solidFill>
                  <a:schemeClr val="bg1"/>
                </a:solidFill>
              </a:rPr>
              <a:t>@</a:t>
            </a:r>
            <a:r>
              <a:rPr lang="en-US" sz="1800" dirty="0" err="1">
                <a:solidFill>
                  <a:schemeClr val="bg1"/>
                </a:solidFill>
              </a:rPr>
              <a:t>WithMockUser</a:t>
            </a:r>
            <a:r>
              <a:rPr lang="en-US" sz="1800" dirty="0">
                <a:solidFill>
                  <a:schemeClr val="tx2"/>
                </a:solidFill>
              </a:rPr>
              <a:t>("</a:t>
            </a:r>
            <a:r>
              <a:rPr lang="en-US" sz="1800" dirty="0" err="1">
                <a:solidFill>
                  <a:schemeClr val="tx2"/>
                </a:solidFill>
              </a:rPr>
              <a:t>customUsername</a:t>
            </a:r>
            <a:r>
              <a:rPr lang="en-US" sz="1800" dirty="0">
                <a:solidFill>
                  <a:schemeClr val="tx2"/>
                </a:solidFill>
              </a:rPr>
              <a:t>")</a:t>
            </a:r>
          </a:p>
          <a:p>
            <a:r>
              <a:rPr lang="en-US" sz="1800" dirty="0">
                <a:solidFill>
                  <a:schemeClr val="tx2"/>
                </a:solidFill>
              </a:rPr>
              <a:t>public void </a:t>
            </a:r>
            <a:r>
              <a:rPr lang="en-US" sz="1800" dirty="0" err="1">
                <a:solidFill>
                  <a:schemeClr val="tx2"/>
                </a:solidFill>
              </a:rPr>
              <a:t>getMessageWithMockUserCustomUsername</a:t>
            </a:r>
            <a:r>
              <a:rPr lang="en-US" sz="1800" dirty="0">
                <a:solidFill>
                  <a:schemeClr val="tx2"/>
                </a:solidFill>
              </a:rPr>
              <a:t>() {</a:t>
            </a:r>
          </a:p>
          <a:p>
            <a:r>
              <a:rPr lang="en-US" sz="1800" dirty="0">
                <a:solidFill>
                  <a:schemeClr val="tx2"/>
                </a:solidFill>
              </a:rPr>
              <a:t>	String message = </a:t>
            </a:r>
            <a:r>
              <a:rPr lang="en-US" sz="1800" dirty="0" err="1">
                <a:solidFill>
                  <a:schemeClr val="tx2"/>
                </a:solidFill>
              </a:rPr>
              <a:t>messageService.getMessage</a:t>
            </a:r>
            <a:r>
              <a:rPr lang="en-US" sz="1800" dirty="0">
                <a:solidFill>
                  <a:schemeClr val="tx2"/>
                </a:solidFill>
              </a:rPr>
              <a:t>();</a:t>
            </a:r>
          </a:p>
          <a:p>
            <a:r>
              <a:rPr lang="en-US" sz="1800" dirty="0">
                <a:solidFill>
                  <a:schemeClr val="tx2"/>
                </a:solidFill>
              </a:rPr>
              <a:t>...</a:t>
            </a:r>
          </a:p>
          <a:p>
            <a:r>
              <a:rPr lang="en-US" sz="1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Текстов контейнер 6"/>
          <p:cNvSpPr txBox="1">
            <a:spLocks/>
          </p:cNvSpPr>
          <p:nvPr/>
        </p:nvSpPr>
        <p:spPr>
          <a:xfrm>
            <a:off x="621236" y="4572477"/>
            <a:ext cx="10949531" cy="19498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</a:rPr>
              <a:t>@Test</a:t>
            </a:r>
          </a:p>
          <a:p>
            <a:r>
              <a:rPr lang="en-US" sz="1800" dirty="0">
                <a:solidFill>
                  <a:schemeClr val="bg1"/>
                </a:solidFill>
              </a:rPr>
              <a:t>@</a:t>
            </a:r>
            <a:r>
              <a:rPr lang="en-US" sz="1800" dirty="0" err="1">
                <a:solidFill>
                  <a:schemeClr val="bg1"/>
                </a:solidFill>
              </a:rPr>
              <a:t>WithMockUser</a:t>
            </a:r>
            <a:r>
              <a:rPr lang="en-US" sz="1800" dirty="0">
                <a:solidFill>
                  <a:schemeClr val="tx2"/>
                </a:solidFill>
              </a:rPr>
              <a:t>(username="</a:t>
            </a:r>
            <a:r>
              <a:rPr lang="en-US" sz="1800" dirty="0" err="1">
                <a:solidFill>
                  <a:schemeClr val="tx2"/>
                </a:solidFill>
              </a:rPr>
              <a:t>admin",</a:t>
            </a:r>
            <a:r>
              <a:rPr lang="en-US" sz="1800" dirty="0" err="1">
                <a:solidFill>
                  <a:schemeClr val="bg1"/>
                </a:solidFill>
              </a:rPr>
              <a:t>roles</a:t>
            </a:r>
            <a:r>
              <a:rPr lang="en-US" sz="1800" dirty="0">
                <a:solidFill>
                  <a:schemeClr val="tx2"/>
                </a:solidFill>
              </a:rPr>
              <a:t>={"USER","ADMIN"})</a:t>
            </a:r>
          </a:p>
          <a:p>
            <a:r>
              <a:rPr lang="en-US" sz="1800" dirty="0">
                <a:solidFill>
                  <a:schemeClr val="tx2"/>
                </a:solidFill>
              </a:rPr>
              <a:t>public void </a:t>
            </a:r>
            <a:r>
              <a:rPr lang="en-US" sz="1800" dirty="0" err="1">
                <a:solidFill>
                  <a:schemeClr val="tx2"/>
                </a:solidFill>
              </a:rPr>
              <a:t>getMessageWithMockUserCustomUser</a:t>
            </a:r>
            <a:r>
              <a:rPr lang="en-US" sz="1800" dirty="0">
                <a:solidFill>
                  <a:schemeClr val="tx2"/>
                </a:solidFill>
              </a:rPr>
              <a:t>() {</a:t>
            </a:r>
          </a:p>
          <a:p>
            <a:r>
              <a:rPr lang="en-US" sz="1800" dirty="0">
                <a:solidFill>
                  <a:schemeClr val="tx2"/>
                </a:solidFill>
              </a:rPr>
              <a:t>	String message = </a:t>
            </a:r>
            <a:r>
              <a:rPr lang="en-US" sz="1800" dirty="0" err="1">
                <a:solidFill>
                  <a:schemeClr val="tx2"/>
                </a:solidFill>
              </a:rPr>
              <a:t>messageService.getMessage</a:t>
            </a:r>
            <a:r>
              <a:rPr lang="en-US" sz="1800" dirty="0">
                <a:solidFill>
                  <a:schemeClr val="tx2"/>
                </a:solidFill>
              </a:rPr>
              <a:t>();</a:t>
            </a:r>
          </a:p>
          <a:p>
            <a:r>
              <a:rPr lang="en-US" sz="1800" dirty="0">
                <a:solidFill>
                  <a:schemeClr val="tx2"/>
                </a:solidFill>
              </a:rPr>
              <a:t>	...</a:t>
            </a:r>
          </a:p>
          <a:p>
            <a:r>
              <a:rPr lang="en-US" sz="18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159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There are also different concepts and practices of test development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Code-first</a:t>
            </a:r>
            <a:r>
              <a:rPr lang="en-US" sz="3400" dirty="0"/>
              <a:t> approach (The usual Development)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Test-first</a:t>
            </a:r>
            <a:r>
              <a:rPr lang="en-US" sz="3400" dirty="0"/>
              <a:t> approach (Test-Driven Development)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5F278-167C-4B69-87D1-4FA8911BC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00" y="3894437"/>
            <a:ext cx="3094626" cy="23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9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Each has its own </a:t>
            </a:r>
            <a:r>
              <a:rPr lang="en-US" sz="3200" b="1" dirty="0">
                <a:solidFill>
                  <a:schemeClr val="accent2"/>
                </a:solidFill>
              </a:rPr>
              <a:t>advantages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disadvantages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ensures </a:t>
            </a:r>
            <a:r>
              <a:rPr lang="en-US" sz="3000" b="1" dirty="0">
                <a:solidFill>
                  <a:schemeClr val="accent2"/>
                </a:solidFill>
              </a:rPr>
              <a:t>flexibility</a:t>
            </a:r>
            <a:r>
              <a:rPr lang="en-US" sz="3000" dirty="0"/>
              <a:t> &amp; </a:t>
            </a:r>
            <a:r>
              <a:rPr lang="en-US" sz="3000" b="1" dirty="0">
                <a:solidFill>
                  <a:schemeClr val="accent2"/>
                </a:solidFill>
              </a:rPr>
              <a:t>fast</a:t>
            </a:r>
            <a:r>
              <a:rPr lang="en-US" sz="3000" dirty="0"/>
              <a:t> development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requires </a:t>
            </a:r>
            <a:r>
              <a:rPr lang="en-US" sz="3000" b="1" dirty="0">
                <a:solidFill>
                  <a:srgbClr val="FF0000"/>
                </a:solidFill>
              </a:rPr>
              <a:t>additional refactoring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ensures </a:t>
            </a:r>
            <a:r>
              <a:rPr lang="en-US" sz="3000" b="1" dirty="0">
                <a:solidFill>
                  <a:schemeClr val="accent2"/>
                </a:solidFill>
              </a:rPr>
              <a:t>quality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accent2"/>
                </a:solidFill>
              </a:rPr>
              <a:t>edge case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accent2"/>
                </a:solidFill>
              </a:rPr>
              <a:t>coverage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is </a:t>
            </a:r>
            <a:r>
              <a:rPr lang="en-US" sz="3000" b="1" dirty="0">
                <a:solidFill>
                  <a:srgbClr val="FF0000"/>
                </a:solidFill>
              </a:rPr>
              <a:t>complicated</a:t>
            </a:r>
            <a:r>
              <a:rPr lang="en-US" sz="3000" dirty="0"/>
              <a:t> and is an "</a:t>
            </a:r>
            <a:r>
              <a:rPr lang="en-US" sz="3000" b="1" dirty="0">
                <a:solidFill>
                  <a:srgbClr val="FF0000"/>
                </a:solidFill>
              </a:rPr>
              <a:t>initial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b="1" dirty="0">
                <a:solidFill>
                  <a:srgbClr val="FF0000"/>
                </a:solidFill>
              </a:rPr>
              <a:t>delay</a:t>
            </a:r>
            <a:r>
              <a:rPr lang="en-US" sz="3000" dirty="0"/>
              <a:t>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918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B387DE-B317-46F9-AB78-EB3F1F71D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of the most common levels of Software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68C879-D645-4CC6-AC02-8762A08C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levels of Software Testing (1)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70D698-1BBC-4491-83AC-5E8C6AB3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592884"/>
              </p:ext>
            </p:extLst>
          </p:nvPr>
        </p:nvGraphicFramePr>
        <p:xfrm>
          <a:off x="627251" y="2207908"/>
          <a:ext cx="10944398" cy="390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3267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7891131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523603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Testing Level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Description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Unit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400" noProof="1"/>
                        <a:t>Tests Individual components of code, independent from the infrastructure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Component Unit</a:t>
                      </a:r>
                    </a:p>
                    <a:p>
                      <a:pPr algn="ctr"/>
                      <a:r>
                        <a:rPr lang="en-US" sz="2600" dirty="0"/>
                        <a:t>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2400" noProof="1"/>
                        <a:t>Testing of multiple functionalities (a single component)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980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Integration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400" noProof="1"/>
                        <a:t>Testing of all integrated modules to verify the combined functionality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1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System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400" noProof="1"/>
                        <a:t>Tests the system as a whole, once all the components are integrated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95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68C879-D645-4CC6-AC02-8762A08C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levels of Software Testing (2)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70D698-1BBC-4491-83AC-5E8C6AB3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15593"/>
              </p:ext>
            </p:extLst>
          </p:nvPr>
        </p:nvGraphicFramePr>
        <p:xfrm>
          <a:off x="66000" y="1449000"/>
          <a:ext cx="12054443" cy="432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947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8691496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45889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Testing Level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Description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Regression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400" dirty="0"/>
                        <a:t>Testing that recent program or code change has not adversely</a:t>
                      </a:r>
                      <a:r>
                        <a:rPr lang="bg-BG" sz="2400" baseline="0" dirty="0"/>
                        <a:t> </a:t>
                      </a:r>
                      <a:r>
                        <a:rPr lang="en-US" sz="2400" dirty="0"/>
                        <a:t>affected existing features.</a:t>
                      </a:r>
                      <a:endParaRPr lang="en-US" sz="2400" b="1" noProof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Acceptance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noProof="1"/>
                        <a:t>Tests if the product meets the client</a:t>
                      </a:r>
                      <a:r>
                        <a:rPr lang="bg-BG" sz="2400" noProof="1"/>
                        <a:t>'</a:t>
                      </a:r>
                      <a:r>
                        <a:rPr lang="en-US" sz="2400" noProof="1"/>
                        <a:t>s requirements. Purely done by QAs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9634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Load / Stress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noProof="1"/>
                        <a:t>Test the application</a:t>
                      </a:r>
                      <a:r>
                        <a:rPr lang="bg-BG" sz="2400" noProof="1"/>
                        <a:t>'</a:t>
                      </a:r>
                      <a:r>
                        <a:rPr lang="en-US" sz="2400" noProof="1"/>
                        <a:t>s limits by attempting large data processing and </a:t>
                      </a:r>
                      <a:br>
                        <a:rPr lang="en-US" sz="2400" noProof="1"/>
                      </a:br>
                      <a:r>
                        <a:rPr lang="en-US" sz="2400" noProof="1"/>
                        <a:t>introducting abnormal circumstances and conditions (edge cases)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56974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Security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noProof="1"/>
                        <a:t>Test if the application has any security flaws and vulnerabilities</a:t>
                      </a:r>
                      <a:endParaRPr lang="en-US" sz="2400" b="1" noProof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54283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Other Types of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400" noProof="1"/>
                        <a:t>Manual, automation, UI, performance, black box, end-to-end testing, etc.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445181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729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35FB1F-DF4D-4124-8F0D-19A1C6AA43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Unit testing ensures the correctness of a particular unit</a:t>
            </a:r>
          </a:p>
          <a:p>
            <a:pPr lvl="1"/>
            <a:r>
              <a:rPr lang="en-US" sz="3200" dirty="0"/>
              <a:t>Not testing all components may lead to false results</a:t>
            </a:r>
          </a:p>
          <a:p>
            <a:pPr lvl="2"/>
            <a:r>
              <a:rPr lang="en-US" sz="3000" dirty="0"/>
              <a:t>A single unit may function correctly, independent of the infrastructure</a:t>
            </a:r>
          </a:p>
          <a:p>
            <a:pPr lvl="1"/>
            <a:r>
              <a:rPr lang="en-US" sz="3200" dirty="0"/>
              <a:t>Combining components and testing them collectively is necessary</a:t>
            </a:r>
          </a:p>
          <a:p>
            <a:pPr lvl="1"/>
            <a:r>
              <a:rPr lang="en-US" sz="3200" dirty="0"/>
              <a:t>Every level of testing is essential to an application’s lifecycle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9D0AC3-CBB0-4159-8966-61FDD385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944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361A20-AD1D-4BDF-8699-3429CD0033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Different Testing levels require different time and resources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FB632D-B6F0-4EFF-9F50-9813FAB9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Testing levels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4A1F0A-6633-4DCA-A652-B9C0EF6CEF2B}"/>
              </a:ext>
            </a:extLst>
          </p:cNvPr>
          <p:cNvGrpSpPr/>
          <p:nvPr/>
        </p:nvGrpSpPr>
        <p:grpSpPr>
          <a:xfrm>
            <a:off x="3646195" y="2175573"/>
            <a:ext cx="4899610" cy="3765994"/>
            <a:chOff x="2357754" y="2075881"/>
            <a:chExt cx="4899610" cy="3765994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8C5065A6-20B0-4837-ACB4-005CD13C07AF}"/>
                </a:ext>
              </a:extLst>
            </p:cNvPr>
            <p:cNvSpPr/>
            <p:nvPr/>
          </p:nvSpPr>
          <p:spPr bwMode="auto">
            <a:xfrm>
              <a:off x="3066463" y="2096076"/>
              <a:ext cx="4190901" cy="3745799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accent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A2F8E1A-9B04-46DB-802C-DA93E9EE2409}"/>
                </a:ext>
              </a:extLst>
            </p:cNvPr>
            <p:cNvSpPr/>
            <p:nvPr/>
          </p:nvSpPr>
          <p:spPr bwMode="auto">
            <a:xfrm>
              <a:off x="2357754" y="4432852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Components Tests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B9F0659-3CA0-4842-9AC5-8283B013CD41}"/>
                </a:ext>
              </a:extLst>
            </p:cNvPr>
            <p:cNvSpPr/>
            <p:nvPr/>
          </p:nvSpPr>
          <p:spPr bwMode="auto">
            <a:xfrm>
              <a:off x="2357754" y="3647195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Integration Tests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CE8075B-51E2-483F-8CE8-6FA5BA20AAA3}"/>
                </a:ext>
              </a:extLst>
            </p:cNvPr>
            <p:cNvSpPr/>
            <p:nvPr/>
          </p:nvSpPr>
          <p:spPr bwMode="auto">
            <a:xfrm>
              <a:off x="2357754" y="2861538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Tests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 &amp; / QA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54100FC-62C4-4A9A-889D-80B80DCC0FA1}"/>
                </a:ext>
              </a:extLst>
            </p:cNvPr>
            <p:cNvSpPr/>
            <p:nvPr/>
          </p:nvSpPr>
          <p:spPr bwMode="auto">
            <a:xfrm>
              <a:off x="2357754" y="2075881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Functional Tests (GUI)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 &amp; / QA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7600B0D-70A4-4023-8649-DEA5DB3AAE9E}"/>
                </a:ext>
              </a:extLst>
            </p:cNvPr>
            <p:cNvSpPr/>
            <p:nvPr/>
          </p:nvSpPr>
          <p:spPr bwMode="auto">
            <a:xfrm>
              <a:off x="2357754" y="5218509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Unit Tests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61E7E0-5B6A-499B-9BBF-7AE0213E8687}"/>
              </a:ext>
            </a:extLst>
          </p:cNvPr>
          <p:cNvGrpSpPr/>
          <p:nvPr/>
        </p:nvGrpSpPr>
        <p:grpSpPr>
          <a:xfrm>
            <a:off x="630237" y="2075879"/>
            <a:ext cx="1604646" cy="4309582"/>
            <a:chOff x="630237" y="2309559"/>
            <a:chExt cx="1604646" cy="4309582"/>
          </a:xfrm>
        </p:grpSpPr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FC50CD55-378C-4C91-842F-269A3FB39AC8}"/>
                </a:ext>
              </a:extLst>
            </p:cNvPr>
            <p:cNvSpPr/>
            <p:nvPr/>
          </p:nvSpPr>
          <p:spPr bwMode="auto">
            <a:xfrm flipV="1">
              <a:off x="985520" y="2309559"/>
              <a:ext cx="894080" cy="3745799"/>
            </a:xfrm>
            <a:prstGeom prst="downArrow">
              <a:avLst>
                <a:gd name="adj1" fmla="val 29545"/>
                <a:gd name="adj2" fmla="val 50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F63C872-6A3C-46DF-B02A-B903E0C2DB6B}"/>
                </a:ext>
              </a:extLst>
            </p:cNvPr>
            <p:cNvSpPr/>
            <p:nvPr/>
          </p:nvSpPr>
          <p:spPr bwMode="auto">
            <a:xfrm>
              <a:off x="630237" y="6175247"/>
              <a:ext cx="1604646" cy="443894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Cost / Effort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BD76D3-6544-4276-A70A-799AE99AFA43}"/>
              </a:ext>
            </a:extLst>
          </p:cNvPr>
          <p:cNvGrpSpPr/>
          <p:nvPr/>
        </p:nvGrpSpPr>
        <p:grpSpPr>
          <a:xfrm>
            <a:off x="10312400" y="2075880"/>
            <a:ext cx="894080" cy="4309581"/>
            <a:chOff x="10312400" y="2309560"/>
            <a:chExt cx="894080" cy="4309581"/>
          </a:xfrm>
        </p:grpSpPr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DA0C1823-65BC-4F82-95A0-90B9CFB5C8CC}"/>
                </a:ext>
              </a:extLst>
            </p:cNvPr>
            <p:cNvSpPr/>
            <p:nvPr/>
          </p:nvSpPr>
          <p:spPr bwMode="auto">
            <a:xfrm>
              <a:off x="10312400" y="2309560"/>
              <a:ext cx="894080" cy="3745799"/>
            </a:xfrm>
            <a:prstGeom prst="downArrow">
              <a:avLst>
                <a:gd name="adj1" fmla="val 29545"/>
                <a:gd name="adj2" fmla="val 50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8174173-5DBA-429F-8986-D53D8F47B704}"/>
                </a:ext>
              </a:extLst>
            </p:cNvPr>
            <p:cNvSpPr/>
            <p:nvPr/>
          </p:nvSpPr>
          <p:spPr bwMode="auto">
            <a:xfrm>
              <a:off x="10312400" y="6175247"/>
              <a:ext cx="894080" cy="443894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</a:t>
              </a:r>
            </a:p>
          </p:txBody>
        </p:sp>
      </p:grp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312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Demonstration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700680-A15A-4FB2-BE0C-6EA7F232D4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60" y="692727"/>
            <a:ext cx="3081079" cy="378229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57367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8156700" cy="4783232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Clr>
                <a:schemeClr val="bg2"/>
              </a:buClr>
            </a:pPr>
            <a:r>
              <a:rPr lang="en-US" sz="3500" b="1" dirty="0">
                <a:solidFill>
                  <a:schemeClr val="accent1"/>
                </a:solidFill>
              </a:rPr>
              <a:t>Testing</a:t>
            </a:r>
            <a:r>
              <a:rPr lang="en-US" sz="3500" dirty="0">
                <a:solidFill>
                  <a:schemeClr val="bg2"/>
                </a:solidFill>
              </a:rPr>
              <a:t> is an important part of the application lifecycle</a:t>
            </a:r>
          </a:p>
          <a:p>
            <a:pPr lvl="1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New features need to be verified, before delivered to the clients</a:t>
            </a:r>
          </a:p>
          <a:p>
            <a:pPr latinLnBrk="0">
              <a:buClr>
                <a:schemeClr val="bg2"/>
              </a:buClr>
            </a:pPr>
            <a:r>
              <a:rPr lang="en-US" sz="3500" b="1" dirty="0">
                <a:solidFill>
                  <a:schemeClr val="accent1"/>
                </a:solidFill>
              </a:rPr>
              <a:t>Unit Testing</a:t>
            </a:r>
            <a:endParaRPr lang="en-US" sz="3500" dirty="0">
              <a:solidFill>
                <a:schemeClr val="bg2"/>
              </a:solidFill>
            </a:endParaRPr>
          </a:p>
          <a:p>
            <a:pPr lvl="1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A level of software testing where individual components are tested</a:t>
            </a:r>
          </a:p>
          <a:p>
            <a:pPr lvl="1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 purpose is to validate that each unit performs as designed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06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7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9261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Attention Please!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FB11-8DD5-4B7A-A995-D0CC91B03D4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38" y="551947"/>
            <a:ext cx="3480193" cy="403763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7191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Testing</a:t>
            </a:r>
            <a:r>
              <a:rPr lang="en-US" sz="3600" dirty="0"/>
              <a:t> is an important part of the application lifecycle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In our ever-changing environment, testing is a necessity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New features need to be verified, before delivered to the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30ACA-4E8A-44BD-AB70-95F99D0D4CD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768" y="4117298"/>
            <a:ext cx="2740702" cy="274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5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Testing</a:t>
            </a:r>
            <a:r>
              <a:rPr lang="en-US" sz="3600" dirty="0"/>
              <a:t> is a wide area of application development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There are several </a:t>
            </a:r>
            <a:r>
              <a:rPr lang="en-US" sz="3400" b="1" dirty="0">
                <a:solidFill>
                  <a:schemeClr val="bg1"/>
                </a:solidFill>
              </a:rPr>
              <a:t>levels</a:t>
            </a:r>
            <a:r>
              <a:rPr lang="en-US" sz="3400" dirty="0"/>
              <a:t> of testing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It does not affect only programmers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It has many </a:t>
            </a:r>
            <a:r>
              <a:rPr lang="en-US" sz="3400" b="1" dirty="0">
                <a:solidFill>
                  <a:schemeClr val="bg1"/>
                </a:solidFill>
              </a:rPr>
              <a:t>concepts</a:t>
            </a:r>
            <a:r>
              <a:rPr lang="en-US" sz="3400" dirty="0"/>
              <a:t> of development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different types </a:t>
            </a:r>
            <a:r>
              <a:rPr lang="en-US" sz="3400" dirty="0"/>
              <a:t>of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30ACA-4E8A-44BD-AB70-95F99D0D4CD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768" y="4117298"/>
            <a:ext cx="2740702" cy="274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Unit Testing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774F2-20FC-42F2-B785-A211CE45D6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89" y="664516"/>
            <a:ext cx="3012361" cy="36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4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Unit Testing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000" dirty="0"/>
              <a:t>A level of software testing where </a:t>
            </a:r>
            <a:r>
              <a:rPr lang="en-US" sz="3000" b="1" dirty="0">
                <a:solidFill>
                  <a:schemeClr val="bg1"/>
                </a:solidFill>
              </a:rPr>
              <a:t>individual components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are tested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purpose is to validate that </a:t>
            </a:r>
            <a:r>
              <a:rPr lang="en-US" sz="3000" b="1" dirty="0">
                <a:solidFill>
                  <a:schemeClr val="bg1"/>
                </a:solidFill>
              </a:rPr>
              <a:t>each unit performs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as designed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lowest level of software testing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Often isolated in order to ensure individual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67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966A72-C636-4A4A-B74D-45008C2C3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Software practice, primarily used in </a:t>
            </a:r>
            <a:r>
              <a:rPr lang="en-US" sz="3200" b="1" dirty="0">
                <a:solidFill>
                  <a:schemeClr val="bg1"/>
                </a:solidFill>
              </a:rPr>
              <a:t>Unit Testing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object under test may have </a:t>
            </a:r>
            <a:r>
              <a:rPr lang="en-US" sz="3000" b="1" dirty="0">
                <a:solidFill>
                  <a:schemeClr val="bg1"/>
                </a:solidFill>
              </a:rPr>
              <a:t>dependencies</a:t>
            </a:r>
            <a:r>
              <a:rPr lang="en-US" sz="3000" dirty="0"/>
              <a:t> on other objects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To </a:t>
            </a:r>
            <a:r>
              <a:rPr lang="en-US" sz="3000" b="1" dirty="0">
                <a:solidFill>
                  <a:schemeClr val="bg1"/>
                </a:solidFill>
              </a:rPr>
              <a:t>isolate</a:t>
            </a:r>
            <a:r>
              <a:rPr lang="en-US" sz="3000" dirty="0"/>
              <a:t> the behavior, the other objects are replaced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The replacements are </a:t>
            </a:r>
            <a:r>
              <a:rPr lang="en-US" sz="2800" b="1" dirty="0">
                <a:solidFill>
                  <a:schemeClr val="bg1"/>
                </a:solidFill>
              </a:rPr>
              <a:t>mocked objects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The mocked objects </a:t>
            </a:r>
            <a:r>
              <a:rPr lang="en-US" sz="2800" b="1" dirty="0">
                <a:solidFill>
                  <a:schemeClr val="bg1"/>
                </a:solidFill>
              </a:rPr>
              <a:t>simulate</a:t>
            </a:r>
            <a:r>
              <a:rPr lang="en-US" sz="2800" dirty="0"/>
              <a:t> the behavior of the </a:t>
            </a:r>
            <a:r>
              <a:rPr lang="en-US" sz="2800" b="1" dirty="0">
                <a:solidFill>
                  <a:schemeClr val="bg1"/>
                </a:solidFill>
              </a:rPr>
              <a:t>real objects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E1AE6B-D7EC-445C-B17B-0A0AB7E8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9" ma:contentTypeDescription="Create a new document." ma:contentTypeScope="" ma:versionID="d5e239d7d87d9f3cf109412dde5d7b66">
  <xsd:schema xmlns:xsd="http://www.w3.org/2001/XMLSchema" xmlns:xs="http://www.w3.org/2001/XMLSchema" xmlns:p="http://schemas.microsoft.com/office/2006/metadata/properties" xmlns:ns2="d0d25b69-8e68-4841-9284-bd8f9504d222" targetNamespace="http://schemas.microsoft.com/office/2006/metadata/properties" ma:root="true" ma:fieldsID="e24044e397240fb8d7ed3e9e3a7fa012" ns2:_="">
    <xsd:import namespace="d0d25b69-8e68-4841-9284-bd8f9504d2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85FA6A-C8D8-43D7-B3F3-1BA63DFCC39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43C6CF9-C786-4651-9B23-FCE4BE84AD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002351-9D8A-4C18-A4AB-6BAE658E08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4268</TotalTime>
  <Words>1557</Words>
  <Application>Microsoft Office PowerPoint</Application>
  <PresentationFormat>Widescreen</PresentationFormat>
  <Paragraphs>369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Unit Testing</vt:lpstr>
      <vt:lpstr>Table of Contents</vt:lpstr>
      <vt:lpstr>Have a Question?</vt:lpstr>
      <vt:lpstr>Attention Please!</vt:lpstr>
      <vt:lpstr>Testing (1)</vt:lpstr>
      <vt:lpstr>Testing (2)</vt:lpstr>
      <vt:lpstr>Unit Testing</vt:lpstr>
      <vt:lpstr>Unit Testing</vt:lpstr>
      <vt:lpstr>Mocking</vt:lpstr>
      <vt:lpstr>Benefits</vt:lpstr>
      <vt:lpstr>Simple Demonstration</vt:lpstr>
      <vt:lpstr>Unit Testing</vt:lpstr>
      <vt:lpstr>Unit Testing (1)</vt:lpstr>
      <vt:lpstr>Unit Testing (2)</vt:lpstr>
      <vt:lpstr>Unit Testing (3)</vt:lpstr>
      <vt:lpstr>Unit Testing (Arrange)</vt:lpstr>
      <vt:lpstr>Unit Testing (Act)</vt:lpstr>
      <vt:lpstr>Unit Testing (Assert)</vt:lpstr>
      <vt:lpstr>Testing (1)</vt:lpstr>
      <vt:lpstr>Testing (2)</vt:lpstr>
      <vt:lpstr>Testing the Web Layer</vt:lpstr>
      <vt:lpstr>Testing Controller</vt:lpstr>
      <vt:lpstr>MockMvcResultMatchers Methods (1)</vt:lpstr>
      <vt:lpstr>MockMvcResultMatchers Methods (2)</vt:lpstr>
      <vt:lpstr>Simple test examples (1)</vt:lpstr>
      <vt:lpstr>Simple test examples (2) </vt:lpstr>
      <vt:lpstr>Simple test examples (3)</vt:lpstr>
      <vt:lpstr>Testing (1)</vt:lpstr>
      <vt:lpstr>Testing (2)</vt:lpstr>
      <vt:lpstr>Common levels of Software Testing (1)</vt:lpstr>
      <vt:lpstr>Common levels of Software Testing (2)</vt:lpstr>
      <vt:lpstr>Testing</vt:lpstr>
      <vt:lpstr>Different Testing levels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StiuIvanov</cp:lastModifiedBy>
  <cp:revision>174</cp:revision>
  <dcterms:created xsi:type="dcterms:W3CDTF">2018-05-23T13:08:44Z</dcterms:created>
  <dcterms:modified xsi:type="dcterms:W3CDTF">2022-06-13T08:13:31Z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  <property fmtid="{D5CDD505-2E9C-101B-9397-08002B2CF9AE}" pid="3" name="Order">
    <vt:r8>30450400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