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47"/>
  </p:notesMasterIdLst>
  <p:handoutMasterIdLst>
    <p:handoutMasterId r:id="rId4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301" r:id="rId41"/>
    <p:sldId id="298" r:id="rId42"/>
    <p:sldId id="615" r:id="rId43"/>
    <p:sldId id="616" r:id="rId44"/>
    <p:sldId id="300" r:id="rId45"/>
    <p:sldId id="29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D9F3015-145E-4A5D-93DA-1AEC3DA02099}">
          <p14:sldIdLst>
            <p14:sldId id="256"/>
            <p14:sldId id="257"/>
            <p14:sldId id="258"/>
          </p14:sldIdLst>
        </p14:section>
        <p14:section name="What Are the Events" id="{AB978799-B998-465C-B1BB-100E625DB7FD}">
          <p14:sldIdLst>
            <p14:sldId id="259"/>
            <p14:sldId id="260"/>
            <p14:sldId id="261"/>
            <p14:sldId id="262"/>
            <p14:sldId id="263"/>
          </p14:sldIdLst>
        </p14:section>
        <p14:section name="Listening for Events" id="{24D4DDE8-A8D5-42DB-A786-4FA6D668515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Creating Custom Event" id="{9D2699AA-B140-4B70-BE69-98076B01930F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Conclusion" id="{C047BADD-2B6B-4F47-8579-0D03FA145AB6}">
          <p14:sldIdLst>
            <p14:sldId id="301"/>
            <p14:sldId id="298"/>
            <p14:sldId id="615"/>
            <p14:sldId id="616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5214" autoAdjust="0"/>
  </p:normalViewPr>
  <p:slideViewPr>
    <p:cSldViewPr showGuides="1">
      <p:cViewPr varScale="1">
        <p:scale>
          <a:sx n="49" d="100"/>
          <a:sy n="49" d="100"/>
        </p:scale>
        <p:origin x="62" y="8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13.6.2022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08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jpeg"/><Relationship Id="rId23" Type="http://schemas.openxmlformats.org/officeDocument/2006/relationships/image" Target="../media/image3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4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47" y="701295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Events in Spring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861" y="2090057"/>
            <a:ext cx="5432162" cy="327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193" cy="550991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There are ways to listens for events in Spring: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Implement</a:t>
            </a:r>
            <a:r>
              <a:rPr lang="en-US" dirty="0"/>
              <a:t> the </a:t>
            </a:r>
            <a:r>
              <a:rPr lang="en-US" b="1" dirty="0" err="1">
                <a:solidFill>
                  <a:schemeClr val="bg1"/>
                </a:solidFill>
              </a:rPr>
              <a:t>ApplicationListener</a:t>
            </a:r>
            <a:r>
              <a:rPr lang="en-US" dirty="0"/>
              <a:t> interface </a:t>
            </a:r>
          </a:p>
          <a:p>
            <a:pPr marL="1980248" lvl="2" indent="-457200">
              <a:buClr>
                <a:schemeClr val="tx1"/>
              </a:buClr>
            </a:pPr>
            <a:r>
              <a:rPr lang="en-US" dirty="0"/>
              <a:t>Which has just one method </a:t>
            </a:r>
            <a:r>
              <a:rPr lang="en-US" b="1" dirty="0" err="1">
                <a:solidFill>
                  <a:schemeClr val="bg1"/>
                </a:solidFill>
              </a:rPr>
              <a:t>onApplicationEvent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EventListener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pPr marL="1980248" lvl="2" indent="-457200">
              <a:buClr>
                <a:schemeClr val="tx1"/>
              </a:buClr>
            </a:pPr>
            <a:r>
              <a:rPr lang="en-US" dirty="0"/>
              <a:t>Annotate on a method </a:t>
            </a:r>
          </a:p>
          <a:p>
            <a:pPr marL="457200" indent="-457200" latinLnBrk="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Some of the events are </a:t>
            </a:r>
            <a:r>
              <a:rPr lang="en-US" sz="3400" b="1" dirty="0">
                <a:solidFill>
                  <a:schemeClr val="bg1"/>
                </a:solidFill>
              </a:rPr>
              <a:t>published too early </a:t>
            </a:r>
            <a:r>
              <a:rPr lang="en-US" sz="3400" dirty="0"/>
              <a:t>for a listener to be found via annotations and the application context. Then you must</a:t>
            </a:r>
            <a:r>
              <a:rPr lang="en-US" sz="3400" b="1" dirty="0">
                <a:solidFill>
                  <a:schemeClr val="bg1"/>
                </a:solidFill>
              </a:rPr>
              <a:t> register them </a:t>
            </a:r>
            <a:r>
              <a:rPr lang="en-US" sz="3400" dirty="0"/>
              <a:t>in the Spring Application instance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for Events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67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193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Implementing </a:t>
            </a:r>
            <a:r>
              <a:rPr lang="en-US" b="1" dirty="0" err="1">
                <a:solidFill>
                  <a:schemeClr val="bg1"/>
                </a:solidFill>
              </a:rPr>
              <a:t>ApplicationListener</a:t>
            </a:r>
            <a:r>
              <a:rPr lang="en-US" dirty="0"/>
              <a:t> interface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ApplicationListeners Example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812C3C7-6167-4D3E-9C09-BD1DF6E76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03" y="2259000"/>
            <a:ext cx="11170595" cy="34312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500" b="1" dirty="0">
                <a:solidFill>
                  <a:schemeClr val="bg1"/>
                </a:solidFill>
                <a:latin typeface="Consolas" pitchFamily="49" charset="0"/>
              </a:rPr>
              <a:t>@Component</a:t>
            </a:r>
            <a:br>
              <a:rPr lang="en-US" sz="2500" b="1" dirty="0">
                <a:solidFill>
                  <a:schemeClr val="tx1"/>
                </a:solidFill>
                <a:latin typeface="Consolas" pitchFamily="49" charset="0"/>
              </a:rPr>
            </a:br>
            <a:r>
              <a:rPr lang="en-US" sz="2500" b="1" dirty="0">
                <a:solidFill>
                  <a:schemeClr val="tx1"/>
                </a:solidFill>
                <a:latin typeface="Consolas" pitchFamily="49" charset="0"/>
              </a:rPr>
              <a:t>public class </a:t>
            </a:r>
            <a:r>
              <a:rPr lang="en-US" sz="2500" b="1" dirty="0" err="1">
                <a:solidFill>
                  <a:schemeClr val="tx1"/>
                </a:solidFill>
                <a:latin typeface="Consolas" pitchFamily="49" charset="0"/>
              </a:rPr>
              <a:t>EventsListener</a:t>
            </a:r>
            <a:r>
              <a:rPr lang="en-US" sz="2500" b="1" dirty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500" b="1" dirty="0">
                <a:solidFill>
                  <a:schemeClr val="bg1"/>
                </a:solidFill>
                <a:latin typeface="Consolas" pitchFamily="49" charset="0"/>
              </a:rPr>
              <a:t>implements </a:t>
            </a:r>
            <a:r>
              <a:rPr lang="en-US" sz="2500" b="1" dirty="0" err="1">
                <a:solidFill>
                  <a:schemeClr val="bg1"/>
                </a:solidFill>
                <a:latin typeface="Consolas" pitchFamily="49" charset="0"/>
              </a:rPr>
              <a:t>ApplicationListener</a:t>
            </a:r>
            <a:r>
              <a:rPr lang="en-US" sz="2500" b="1" dirty="0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500" b="1" dirty="0" err="1">
                <a:solidFill>
                  <a:schemeClr val="bg1"/>
                </a:solidFill>
                <a:latin typeface="Consolas" pitchFamily="49" charset="0"/>
              </a:rPr>
              <a:t>SpringApplicationEvent</a:t>
            </a:r>
            <a:r>
              <a:rPr lang="en-US" sz="2500" b="1" dirty="0">
                <a:solidFill>
                  <a:schemeClr val="bg1"/>
                </a:solidFill>
                <a:latin typeface="Consolas" pitchFamily="49" charset="0"/>
              </a:rPr>
              <a:t>&gt; </a:t>
            </a:r>
            <a:r>
              <a:rPr lang="en-US" sz="2500" b="1" dirty="0">
                <a:latin typeface="Consolas" pitchFamily="49" charset="0"/>
              </a:rPr>
              <a:t>{</a:t>
            </a:r>
            <a:br>
              <a:rPr lang="en-US" sz="2500" b="1" dirty="0">
                <a:latin typeface="Consolas" pitchFamily="49" charset="0"/>
              </a:rPr>
            </a:br>
            <a:r>
              <a:rPr lang="en-US" sz="2500" b="1" dirty="0">
                <a:latin typeface="Consolas" pitchFamily="49" charset="0"/>
              </a:rPr>
              <a:t>    </a:t>
            </a:r>
            <a:r>
              <a:rPr lang="en-US" sz="2500" b="1" dirty="0">
                <a:solidFill>
                  <a:schemeClr val="bg1"/>
                </a:solidFill>
                <a:latin typeface="Consolas" pitchFamily="49" charset="0"/>
              </a:rPr>
              <a:t>@Override</a:t>
            </a:r>
            <a:br>
              <a:rPr lang="en-US" sz="2500" b="1" dirty="0">
                <a:latin typeface="Consolas" pitchFamily="49" charset="0"/>
              </a:rPr>
            </a:br>
            <a:r>
              <a:rPr lang="en-US" sz="2500" b="1" dirty="0">
                <a:latin typeface="Consolas" pitchFamily="49" charset="0"/>
              </a:rPr>
              <a:t>    public void </a:t>
            </a:r>
            <a:r>
              <a:rPr lang="en-US" sz="2500" b="1" dirty="0" err="1">
                <a:latin typeface="Consolas" pitchFamily="49" charset="0"/>
              </a:rPr>
              <a:t>onApplicationEvent</a:t>
            </a:r>
            <a:r>
              <a:rPr lang="en-US" sz="2500" b="1" dirty="0">
                <a:latin typeface="Consolas" pitchFamily="49" charset="0"/>
              </a:rPr>
              <a:t>(</a:t>
            </a:r>
            <a:r>
              <a:rPr lang="en-US" sz="2500" b="1" dirty="0" err="1">
                <a:solidFill>
                  <a:schemeClr val="bg1"/>
                </a:solidFill>
                <a:latin typeface="Consolas" pitchFamily="49" charset="0"/>
              </a:rPr>
              <a:t>SpringApplicationEvent</a:t>
            </a:r>
            <a:r>
              <a:rPr lang="en-US" sz="2500" b="1" dirty="0">
                <a:latin typeface="Consolas" pitchFamily="49" charset="0"/>
              </a:rPr>
              <a:t> e) {</a:t>
            </a:r>
            <a:br>
              <a:rPr lang="en-US" sz="2500" b="1" dirty="0">
                <a:latin typeface="Consolas" pitchFamily="49" charset="0"/>
              </a:rPr>
            </a:br>
            <a:r>
              <a:rPr lang="en-US" sz="2500" b="1" dirty="0">
                <a:latin typeface="Consolas" pitchFamily="49" charset="0"/>
              </a:rPr>
              <a:t>        </a:t>
            </a:r>
            <a:r>
              <a:rPr lang="en-US" sz="2500" b="1" dirty="0" err="1">
                <a:latin typeface="Consolas" pitchFamily="49" charset="0"/>
              </a:rPr>
              <a:t>System.out.printf</a:t>
            </a:r>
            <a:r>
              <a:rPr lang="en-US" sz="2500" b="1" dirty="0">
                <a:latin typeface="Consolas" pitchFamily="49" charset="0"/>
              </a:rPr>
              <a:t>("Event-%s!%n",     		  		</a:t>
            </a:r>
            <a:r>
              <a:rPr lang="en-US" sz="2500" b="1" dirty="0" err="1">
                <a:latin typeface="Consolas" pitchFamily="49" charset="0"/>
              </a:rPr>
              <a:t>e.getClass</a:t>
            </a:r>
            <a:r>
              <a:rPr lang="en-US" sz="2500" b="1" dirty="0">
                <a:latin typeface="Consolas" pitchFamily="49" charset="0"/>
              </a:rPr>
              <a:t>().</a:t>
            </a:r>
            <a:r>
              <a:rPr lang="en-US" sz="2500" b="1" dirty="0" err="1">
                <a:latin typeface="Consolas" pitchFamily="49" charset="0"/>
              </a:rPr>
              <a:t>getSimpleName</a:t>
            </a:r>
            <a:r>
              <a:rPr lang="en-US" sz="2500" b="1" dirty="0">
                <a:latin typeface="Consolas" pitchFamily="49" charset="0"/>
              </a:rPr>
              <a:t>());</a:t>
            </a:r>
            <a:br>
              <a:rPr lang="en-US" sz="2500" b="1" dirty="0">
                <a:latin typeface="Consolas" pitchFamily="49" charset="0"/>
              </a:rPr>
            </a:br>
            <a:r>
              <a:rPr lang="en-US" sz="2500" b="1" dirty="0">
                <a:latin typeface="Consolas" pitchFamily="49" charset="0"/>
              </a:rPr>
              <a:t>    }}</a:t>
            </a:r>
            <a:endParaRPr lang="en-US" sz="2500" b="1" dirty="0">
              <a:solidFill>
                <a:schemeClr val="tx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97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193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EventListener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with specific event class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@EventListener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1235" y="2009073"/>
            <a:ext cx="10949531" cy="3816787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@</a:t>
            </a:r>
            <a:r>
              <a:rPr lang="en-US" sz="2800" dirty="0" err="1">
                <a:solidFill>
                  <a:schemeClr val="bg1"/>
                </a:solidFill>
              </a:rPr>
              <a:t>EventListener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bg1"/>
                </a:solidFill>
              </a:rPr>
              <a:t>ApplicationStartingEvent</a:t>
            </a:r>
            <a:r>
              <a:rPr lang="en-US" sz="2800" dirty="0" err="1"/>
              <a:t>.class</a:t>
            </a:r>
            <a:r>
              <a:rPr lang="en-US" sz="2800" dirty="0"/>
              <a:t>)</a:t>
            </a:r>
          </a:p>
          <a:p>
            <a:r>
              <a:rPr lang="en-US" sz="2800" dirty="0"/>
              <a:t>public void </a:t>
            </a:r>
            <a:r>
              <a:rPr lang="en-US" sz="2800" dirty="0" err="1"/>
              <a:t>startEvent</a:t>
            </a:r>
            <a:r>
              <a:rPr lang="en-US" sz="2800" dirty="0"/>
              <a:t>(){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System.out.println</a:t>
            </a:r>
            <a:r>
              <a:rPr lang="en-US" sz="2800" dirty="0"/>
              <a:t>("Starting Event!"); }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bg1"/>
                </a:solidFill>
              </a:rPr>
              <a:t>@</a:t>
            </a:r>
            <a:r>
              <a:rPr lang="en-US" sz="2800" dirty="0" err="1">
                <a:solidFill>
                  <a:schemeClr val="bg1"/>
                </a:solidFill>
              </a:rPr>
              <a:t>EventListener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bg1"/>
                </a:solidFill>
              </a:rPr>
              <a:t>RequestHandledEvent</a:t>
            </a:r>
            <a:r>
              <a:rPr lang="en-US" sz="2800" dirty="0" err="1"/>
              <a:t>.class</a:t>
            </a:r>
            <a:r>
              <a:rPr lang="en-US" sz="2800" dirty="0"/>
              <a:t>)</a:t>
            </a:r>
          </a:p>
          <a:p>
            <a:r>
              <a:rPr lang="en-US" sz="2800" dirty="0"/>
              <a:t>public void </a:t>
            </a:r>
            <a:r>
              <a:rPr lang="en-US" sz="2800" dirty="0" err="1"/>
              <a:t>requestHandler</a:t>
            </a:r>
            <a:r>
              <a:rPr lang="en-US" sz="2800" dirty="0"/>
              <a:t>(){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System.out.println</a:t>
            </a:r>
            <a:r>
              <a:rPr lang="en-US" sz="2800" dirty="0"/>
              <a:t>("Request Handler event!");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678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193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EventListener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(classes = {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EventOne.class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EventTwo.class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/>
              <a:t>to listen for multiple events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Listening for Multiple Events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1235" y="2664000"/>
            <a:ext cx="10949531" cy="2459492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@</a:t>
            </a:r>
            <a:r>
              <a:rPr lang="en-US" sz="2800" dirty="0" err="1">
                <a:solidFill>
                  <a:schemeClr val="bg1"/>
                </a:solidFill>
              </a:rPr>
              <a:t>EventListener</a:t>
            </a:r>
            <a:r>
              <a:rPr lang="en-US" sz="2800" dirty="0"/>
              <a:t>(classes =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  <a:r>
              <a:rPr lang="en-US" sz="2800" dirty="0" err="1">
                <a:solidFill>
                  <a:schemeClr val="bg1"/>
                </a:solidFill>
              </a:rPr>
              <a:t>MyEventOne.class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chemeClr val="bg1"/>
                </a:solidFill>
              </a:rPr>
              <a:t>MyEventTwo.class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>public void </a:t>
            </a:r>
            <a:r>
              <a:rPr lang="en-US" sz="2800" dirty="0" err="1"/>
              <a:t>handleTwoEvents</a:t>
            </a:r>
            <a:r>
              <a:rPr lang="en-US" sz="2800" dirty="0"/>
              <a:t>(){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System.out.println</a:t>
            </a:r>
            <a:r>
              <a:rPr lang="en-US" sz="2800" dirty="0"/>
              <a:t>("Listens for two events!");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502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193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lambda expressions </a:t>
            </a:r>
            <a:r>
              <a:rPr lang="en-US" dirty="0"/>
              <a:t>with specific event class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Lambda When Adding Listener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90405" y="2124000"/>
            <a:ext cx="11811193" cy="3772929"/>
          </a:xfrm>
        </p:spPr>
        <p:txBody>
          <a:bodyPr/>
          <a:lstStyle/>
          <a:p>
            <a:r>
              <a:rPr lang="en-US" sz="2200" dirty="0">
                <a:solidFill>
                  <a:schemeClr val="bg1"/>
                </a:solidFill>
              </a:rPr>
              <a:t>@</a:t>
            </a:r>
            <a:r>
              <a:rPr lang="en-US" sz="2200" dirty="0" err="1">
                <a:solidFill>
                  <a:schemeClr val="bg1"/>
                </a:solidFill>
              </a:rPr>
              <a:t>SpringBootApplication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/>
              <a:t>public class </a:t>
            </a:r>
            <a:r>
              <a:rPr lang="en-US" sz="2200" dirty="0" err="1"/>
              <a:t>DemoForCustomEventsApplication</a:t>
            </a:r>
            <a:r>
              <a:rPr lang="en-US" sz="2200" dirty="0"/>
              <a:t> {</a:t>
            </a:r>
          </a:p>
          <a:p>
            <a:r>
              <a:rPr lang="en-US" sz="2200" dirty="0"/>
              <a:t>    public static void main(String[] </a:t>
            </a:r>
            <a:r>
              <a:rPr lang="en-US" sz="2200" dirty="0" err="1"/>
              <a:t>args</a:t>
            </a:r>
            <a:r>
              <a:rPr lang="en-US" sz="2200" dirty="0"/>
              <a:t>) {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SpringApplication</a:t>
            </a:r>
            <a:r>
              <a:rPr lang="en-US" sz="2200" dirty="0"/>
              <a:t> </a:t>
            </a:r>
            <a:r>
              <a:rPr lang="en-US" sz="2200" dirty="0" err="1"/>
              <a:t>springApp</a:t>
            </a:r>
            <a:r>
              <a:rPr lang="en-US" sz="2200" dirty="0"/>
              <a:t> = new </a:t>
            </a:r>
            <a:r>
              <a:rPr lang="en-US" sz="2200" dirty="0" err="1"/>
              <a:t>SpringApplication</a:t>
            </a:r>
            <a:endParaRPr lang="en-US" sz="2200" dirty="0"/>
          </a:p>
          <a:p>
            <a:r>
              <a:rPr lang="en-US" sz="2200" dirty="0"/>
              <a:t>			(</a:t>
            </a:r>
            <a:r>
              <a:rPr lang="en-US" sz="2200" dirty="0" err="1"/>
              <a:t>DemoForCustomEventsApplication.class</a:t>
            </a:r>
            <a:r>
              <a:rPr lang="en-US" sz="2200" dirty="0"/>
              <a:t>);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springApp.</a:t>
            </a:r>
            <a:r>
              <a:rPr lang="en-US" sz="2200" dirty="0" err="1">
                <a:solidFill>
                  <a:schemeClr val="bg1"/>
                </a:solidFill>
              </a:rPr>
              <a:t>addListeners</a:t>
            </a:r>
            <a:r>
              <a:rPr lang="en-US" sz="2200" dirty="0"/>
              <a:t>(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ApplicationContextInitializedEvent</a:t>
            </a:r>
            <a:r>
              <a:rPr lang="en-US" sz="2200" dirty="0">
                <a:solidFill>
                  <a:schemeClr val="bg1"/>
                </a:solidFill>
              </a:rPr>
              <a:t> e) </a:t>
            </a:r>
            <a:r>
              <a:rPr lang="en-US" sz="2200" dirty="0"/>
              <a:t>-&gt; { 		</a:t>
            </a:r>
            <a:r>
              <a:rPr lang="en-US" sz="2200" dirty="0" err="1"/>
              <a:t>System.out.println</a:t>
            </a:r>
            <a:r>
              <a:rPr lang="en-US" sz="2200" dirty="0"/>
              <a:t>("App context </a:t>
            </a:r>
            <a:r>
              <a:rPr lang="en-US" sz="2200" dirty="0" err="1"/>
              <a:t>init</a:t>
            </a:r>
            <a:r>
              <a:rPr lang="en-US" sz="2200" dirty="0"/>
              <a:t> event"); });</a:t>
            </a:r>
          </a:p>
          <a:p>
            <a:r>
              <a:rPr lang="en-US" sz="2200" dirty="0"/>
              <a:t>	</a:t>
            </a:r>
            <a:r>
              <a:rPr lang="en-US" sz="2200" dirty="0" err="1"/>
              <a:t>springApp.run</a:t>
            </a:r>
            <a:r>
              <a:rPr lang="en-US" sz="2200" dirty="0"/>
              <a:t>(</a:t>
            </a:r>
            <a:r>
              <a:rPr lang="en-US" sz="2200" dirty="0" err="1"/>
              <a:t>args</a:t>
            </a:r>
            <a:r>
              <a:rPr lang="en-US" sz="2200" dirty="0"/>
              <a:t>); </a:t>
            </a:r>
          </a:p>
          <a:p>
            <a:r>
              <a:rPr lang="en-US" sz="2200" dirty="0"/>
              <a:t>    }</a:t>
            </a:r>
          </a:p>
          <a:p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534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Remember</a:t>
            </a:r>
            <a:r>
              <a:rPr lang="en-US" dirty="0"/>
              <a:t> that for some event is published too </a:t>
            </a:r>
            <a:br>
              <a:rPr lang="en-US" dirty="0"/>
            </a:br>
            <a:r>
              <a:rPr lang="en-US" dirty="0"/>
              <a:t>early for a listener to be found and needs </a:t>
            </a:r>
            <a:br>
              <a:rPr lang="en-US" dirty="0"/>
            </a:b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be added</a:t>
            </a:r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 Events in Spring Application </a:t>
            </a:r>
            <a:endParaRPr lang="en-US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1673561" y="2962937"/>
            <a:ext cx="9552439" cy="3772929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2325541" y="3083612"/>
            <a:ext cx="8720459" cy="22193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>
                <a:solidFill>
                  <a:schemeClr val="bg1"/>
                </a:solidFill>
              </a:rPr>
              <a:t>@</a:t>
            </a:r>
            <a:r>
              <a:rPr lang="en-US" sz="2500" dirty="0" err="1">
                <a:solidFill>
                  <a:schemeClr val="bg1"/>
                </a:solidFill>
              </a:rPr>
              <a:t>SpringBootApplication</a:t>
            </a:r>
            <a:endParaRPr lang="en-US" sz="2500" dirty="0">
              <a:solidFill>
                <a:schemeClr val="bg1"/>
              </a:solidFill>
            </a:endParaRPr>
          </a:p>
          <a:p>
            <a:r>
              <a:rPr lang="en-US" sz="2500" dirty="0"/>
              <a:t>...</a:t>
            </a:r>
          </a:p>
          <a:p>
            <a:r>
              <a:rPr lang="en-US" sz="2500" dirty="0"/>
              <a:t>   </a:t>
            </a:r>
            <a:r>
              <a:rPr lang="en-US" sz="2500" dirty="0" err="1"/>
              <a:t>springApp.</a:t>
            </a:r>
            <a:r>
              <a:rPr lang="en-US" sz="2500" dirty="0" err="1">
                <a:solidFill>
                  <a:schemeClr val="bg1"/>
                </a:solidFill>
              </a:rPr>
              <a:t>addListeners</a:t>
            </a:r>
            <a:r>
              <a:rPr lang="en-US" sz="2500" dirty="0"/>
              <a:t>(new </a:t>
            </a:r>
            <a:r>
              <a:rPr lang="en-US" sz="2500" dirty="0" err="1"/>
              <a:t>MyEventsClass</a:t>
            </a:r>
            <a:r>
              <a:rPr lang="en-US" sz="2500" dirty="0"/>
              <a:t>());</a:t>
            </a:r>
          </a:p>
          <a:p>
            <a:r>
              <a:rPr lang="en-US" sz="2500" dirty="0"/>
              <a:t>   </a:t>
            </a:r>
            <a:r>
              <a:rPr lang="en-US" sz="2500" dirty="0" err="1"/>
              <a:t>springApp.run</a:t>
            </a:r>
            <a:r>
              <a:rPr lang="en-US" sz="2500" dirty="0"/>
              <a:t>(</a:t>
            </a:r>
            <a:r>
              <a:rPr lang="en-US" sz="2500" dirty="0" err="1"/>
              <a:t>args</a:t>
            </a:r>
            <a:r>
              <a:rPr lang="en-US" sz="2500" dirty="0"/>
              <a:t>);</a:t>
            </a:r>
          </a:p>
          <a:p>
            <a:r>
              <a:rPr lang="en-US" sz="25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704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listener of an event to a </a:t>
            </a:r>
            <a:r>
              <a:rPr lang="en-US" b="1" dirty="0">
                <a:solidFill>
                  <a:schemeClr val="bg1"/>
                </a:solidFill>
              </a:rPr>
              <a:t>phase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transaction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Transaction</a:t>
            </a:r>
            <a:r>
              <a:rPr lang="en-US" b="1" dirty="0">
                <a:solidFill>
                  <a:schemeClr val="bg1"/>
                </a:solidFill>
              </a:rPr>
              <a:t> phases </a:t>
            </a:r>
            <a:r>
              <a:rPr lang="en-US" b="1" dirty="0"/>
              <a:t>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AFTER_COMMIT</a:t>
            </a:r>
            <a:r>
              <a:rPr lang="en-US" i="1" dirty="0"/>
              <a:t> </a:t>
            </a:r>
            <a:r>
              <a:rPr lang="en-US" dirty="0"/>
              <a:t>- The default, used to fire the event if the </a:t>
            </a:r>
            <a:br>
              <a:rPr lang="en-US" dirty="0"/>
            </a:br>
            <a:r>
              <a:rPr lang="en-US" dirty="0"/>
              <a:t>transaction has </a:t>
            </a:r>
            <a:r>
              <a:rPr lang="en-US" b="1" dirty="0">
                <a:solidFill>
                  <a:schemeClr val="bg1"/>
                </a:solidFill>
              </a:rPr>
              <a:t>completed successfully</a:t>
            </a:r>
            <a:r>
              <a:rPr lang="en-US" dirty="0"/>
              <a:t> 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AFTER_ROLLBACK</a:t>
            </a:r>
            <a:r>
              <a:rPr lang="en-US" i="1" dirty="0"/>
              <a:t> -</a:t>
            </a:r>
            <a:r>
              <a:rPr lang="en-US" dirty="0"/>
              <a:t> when transaction has</a:t>
            </a:r>
            <a:r>
              <a:rPr lang="en-US" b="1" dirty="0"/>
              <a:t> </a:t>
            </a:r>
            <a:r>
              <a:rPr lang="en-US" b="1" dirty="0">
                <a:solidFill>
                  <a:schemeClr val="bg1"/>
                </a:solidFill>
              </a:rPr>
              <a:t>rolled back</a:t>
            </a:r>
            <a:endParaRPr lang="en-US" dirty="0">
              <a:solidFill>
                <a:schemeClr val="bg1"/>
              </a:solidFill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AFTER_COMPLETION</a:t>
            </a:r>
            <a:r>
              <a:rPr lang="en-US" dirty="0"/>
              <a:t> - when transaction has </a:t>
            </a:r>
            <a:r>
              <a:rPr lang="en-US" b="1" dirty="0">
                <a:solidFill>
                  <a:schemeClr val="bg1"/>
                </a:solidFill>
              </a:rPr>
              <a:t>completed</a:t>
            </a:r>
            <a:r>
              <a:rPr lang="en-US" dirty="0"/>
              <a:t> 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BEFORE_COMMIT</a:t>
            </a:r>
            <a:r>
              <a:rPr lang="en-US" i="1" dirty="0"/>
              <a:t> - </a:t>
            </a:r>
            <a:r>
              <a:rPr lang="en-US" dirty="0"/>
              <a:t> used to fire the event right</a:t>
            </a:r>
            <a:r>
              <a:rPr lang="en-US" b="1" dirty="0"/>
              <a:t> 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transaction </a:t>
            </a:r>
            <a:r>
              <a:rPr lang="en-US" b="1" dirty="0">
                <a:solidFill>
                  <a:schemeClr val="bg1"/>
                </a:solidFill>
              </a:rPr>
              <a:t>commit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Transaction Bound Events (1)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163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An example of Transaction Bound Event, that will fire before transaction commit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Transaction Bound Events (2)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336000" y="2709000"/>
            <a:ext cx="11565000" cy="29326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@</a:t>
            </a:r>
            <a:r>
              <a:rPr lang="en-US" sz="2800" dirty="0" err="1">
                <a:solidFill>
                  <a:schemeClr val="bg1"/>
                </a:solidFill>
              </a:rPr>
              <a:t>TransactionalEventListener</a:t>
            </a:r>
            <a:r>
              <a:rPr lang="en-US" sz="2800" dirty="0"/>
              <a:t>(phase = </a:t>
            </a:r>
            <a:r>
              <a:rPr lang="en-US" sz="2800" dirty="0" err="1">
                <a:solidFill>
                  <a:schemeClr val="bg1"/>
                </a:solidFill>
              </a:rPr>
              <a:t>TransactionPhase.BEFORE_COMMIT</a:t>
            </a:r>
            <a:r>
              <a:rPr lang="en-US" sz="2800" dirty="0"/>
              <a:t>)</a:t>
            </a:r>
          </a:p>
          <a:p>
            <a:r>
              <a:rPr lang="en-US" sz="2800" dirty="0"/>
              <a:t>public void </a:t>
            </a:r>
            <a:r>
              <a:rPr lang="en-US" sz="2800" dirty="0" err="1"/>
              <a:t>transactionEventListener</a:t>
            </a:r>
            <a:endParaRPr lang="en-US" sz="2800" dirty="0"/>
          </a:p>
          <a:p>
            <a:r>
              <a:rPr lang="en-US" sz="2800" dirty="0"/>
              <a:t>			(</a:t>
            </a:r>
            <a:r>
              <a:rPr lang="en-US" sz="2800" dirty="0" err="1"/>
              <a:t>MyCustomEvent</a:t>
            </a:r>
            <a:r>
              <a:rPr lang="en-US" sz="2800" dirty="0"/>
              <a:t> event){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System.out.println</a:t>
            </a:r>
            <a:r>
              <a:rPr lang="en-US" sz="2800" dirty="0"/>
              <a:t>("Hit before transaction commit!");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779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Creating Custom Event</a:t>
            </a:r>
          </a:p>
        </p:txBody>
      </p:sp>
      <p:sp>
        <p:nvSpPr>
          <p:cNvPr id="3" name="Звезда с 5 лъча 2"/>
          <p:cNvSpPr/>
          <p:nvPr/>
        </p:nvSpPr>
        <p:spPr bwMode="auto">
          <a:xfrm>
            <a:off x="4751070" y="1386840"/>
            <a:ext cx="2689860" cy="2362200"/>
          </a:xfrm>
          <a:prstGeom prst="star5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20455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To create and publish our custom event, there is some steps </a:t>
            </a:r>
            <a:br>
              <a:rPr lang="en-US" dirty="0"/>
            </a:br>
            <a:r>
              <a:rPr lang="en-US" dirty="0"/>
              <a:t>that we need to follow:</a:t>
            </a:r>
          </a:p>
          <a:p>
            <a:pPr marL="1066419" lvl="1" indent="-457200" latinLnBrk="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our custom </a:t>
            </a:r>
            <a:r>
              <a:rPr lang="en-US" b="1" dirty="0">
                <a:solidFill>
                  <a:schemeClr val="bg1"/>
                </a:solidFill>
              </a:rPr>
              <a:t>event class </a:t>
            </a:r>
            <a:r>
              <a:rPr lang="en-US" dirty="0"/>
              <a:t>that </a:t>
            </a:r>
            <a:r>
              <a:rPr lang="en-US" b="1" dirty="0">
                <a:solidFill>
                  <a:schemeClr val="bg1"/>
                </a:solidFill>
              </a:rPr>
              <a:t>extends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 err="1">
                <a:solidFill>
                  <a:schemeClr val="bg1"/>
                </a:solidFill>
              </a:rPr>
              <a:t>ApplicationEvent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class</a:t>
            </a:r>
          </a:p>
          <a:p>
            <a:pPr marL="1066419" lvl="1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Create publisher</a:t>
            </a:r>
            <a:r>
              <a:rPr lang="en-US" dirty="0"/>
              <a:t>, that publish our new event</a:t>
            </a:r>
          </a:p>
          <a:p>
            <a:pPr marL="1066419" lvl="1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Add event listener</a:t>
            </a:r>
            <a:r>
              <a:rPr lang="en-US" dirty="0"/>
              <a:t>, that listens for our new event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>
          <a:xfrm>
            <a:off x="190501" y="123610"/>
            <a:ext cx="9506047" cy="882654"/>
          </a:xfrm>
        </p:spPr>
        <p:txBody>
          <a:bodyPr/>
          <a:lstStyle/>
          <a:p>
            <a:r>
              <a:rPr lang="en-US"/>
              <a:t>Creating Custom Event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9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are Events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Build-in Events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Custom Events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Scheduling Tasks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Caching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our event class, that extends </a:t>
            </a:r>
            <a:r>
              <a:rPr lang="en-US" dirty="0" err="1"/>
              <a:t>ApplicationEvent</a:t>
            </a:r>
            <a:endParaRPr lang="en-US" dirty="0"/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Our Custom Event Class</a:t>
            </a:r>
            <a:endParaRPr lang="en-US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1"/>
          </p:nvPr>
        </p:nvSpPr>
        <p:spPr>
          <a:xfrm>
            <a:off x="1067253" y="2379188"/>
            <a:ext cx="10057498" cy="3195000"/>
          </a:xfrm>
        </p:spPr>
        <p:txBody>
          <a:bodyPr/>
          <a:lstStyle/>
          <a:p>
            <a:r>
              <a:rPr lang="en-US" sz="2600" dirty="0"/>
              <a:t>public class </a:t>
            </a:r>
            <a:r>
              <a:rPr lang="en-US" sz="2600" dirty="0" err="1"/>
              <a:t>MyCustomEvent</a:t>
            </a:r>
            <a:r>
              <a:rPr lang="en-US" sz="2600" dirty="0"/>
              <a:t> extends </a:t>
            </a:r>
            <a:r>
              <a:rPr lang="en-US" sz="2600" dirty="0" err="1">
                <a:solidFill>
                  <a:schemeClr val="bg1"/>
                </a:solidFill>
              </a:rPr>
              <a:t>ApplicationEvent</a:t>
            </a:r>
            <a:r>
              <a:rPr lang="en-US" sz="2600" dirty="0"/>
              <a:t> {</a:t>
            </a:r>
          </a:p>
          <a:p>
            <a:r>
              <a:rPr lang="en-US" sz="2600" dirty="0"/>
              <a:t>    private String </a:t>
            </a:r>
            <a:r>
              <a:rPr lang="en-US" sz="2600" dirty="0" err="1"/>
              <a:t>msg</a:t>
            </a:r>
            <a:r>
              <a:rPr lang="en-US" sz="2600" dirty="0"/>
              <a:t>;</a:t>
            </a:r>
          </a:p>
          <a:p>
            <a:r>
              <a:rPr lang="en-US" sz="2600" dirty="0"/>
              <a:t>    public </a:t>
            </a:r>
            <a:r>
              <a:rPr lang="en-US" sz="2600" dirty="0" err="1"/>
              <a:t>MyCustomEvent</a:t>
            </a:r>
            <a:r>
              <a:rPr lang="en-US" sz="2600" dirty="0"/>
              <a:t>(</a:t>
            </a:r>
            <a:r>
              <a:rPr lang="en-US" sz="2600" dirty="0">
                <a:solidFill>
                  <a:schemeClr val="bg1"/>
                </a:solidFill>
              </a:rPr>
              <a:t>Object source</a:t>
            </a:r>
            <a:r>
              <a:rPr lang="en-US" sz="2600" dirty="0"/>
              <a:t>, String </a:t>
            </a:r>
            <a:r>
              <a:rPr lang="en-US" sz="2600" dirty="0" err="1"/>
              <a:t>msg</a:t>
            </a:r>
            <a:r>
              <a:rPr lang="en-US" sz="2600" dirty="0"/>
              <a:t>) {</a:t>
            </a:r>
          </a:p>
          <a:p>
            <a:r>
              <a:rPr lang="en-US" sz="2600" dirty="0"/>
              <a:t>        </a:t>
            </a:r>
            <a:r>
              <a:rPr lang="en-US" sz="2600" dirty="0">
                <a:solidFill>
                  <a:schemeClr val="bg1"/>
                </a:solidFill>
              </a:rPr>
              <a:t>super(source);</a:t>
            </a:r>
          </a:p>
          <a:p>
            <a:r>
              <a:rPr lang="en-US" sz="2600" dirty="0"/>
              <a:t>        this.msg = </a:t>
            </a:r>
            <a:r>
              <a:rPr lang="en-US" sz="2600" dirty="0" err="1"/>
              <a:t>msg</a:t>
            </a:r>
            <a:r>
              <a:rPr lang="en-US" sz="2600" dirty="0"/>
              <a:t>;</a:t>
            </a:r>
          </a:p>
          <a:p>
            <a:r>
              <a:rPr lang="en-US" sz="2600" dirty="0"/>
              <a:t>    }</a:t>
            </a:r>
          </a:p>
          <a:p>
            <a:r>
              <a:rPr lang="en-US" sz="2600" dirty="0"/>
              <a:t>	... }</a:t>
            </a:r>
          </a:p>
        </p:txBody>
      </p:sp>
    </p:spTree>
    <p:extLst>
      <p:ext uri="{BB962C8B-B14F-4D97-AF65-F5344CB8AC3E}">
        <p14:creationId xmlns:p14="http://schemas.microsoft.com/office/powerpoint/2010/main" val="36883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>
          <a:xfrm>
            <a:off x="190407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publisher that publish our custom event and inject </a:t>
            </a:r>
            <a:br>
              <a:rPr lang="en-US" dirty="0"/>
            </a:br>
            <a:r>
              <a:rPr lang="en-US" dirty="0"/>
              <a:t>in him the </a:t>
            </a:r>
            <a:r>
              <a:rPr lang="en-US" dirty="0" err="1"/>
              <a:t>ApplicationEventPublisher</a:t>
            </a:r>
            <a:r>
              <a:rPr lang="en-US" dirty="0"/>
              <a:t> object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1"/>
          </p:nvPr>
        </p:nvSpPr>
        <p:spPr>
          <a:xfrm>
            <a:off x="499803" y="2412748"/>
            <a:ext cx="11252460" cy="331793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@Component</a:t>
            </a:r>
          </a:p>
          <a:p>
            <a:r>
              <a:rPr lang="en-US" dirty="0"/>
              <a:t>public class </a:t>
            </a:r>
            <a:r>
              <a:rPr lang="en-US" dirty="0" err="1"/>
              <a:t>MyPublisher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Autowired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// It is better to inject in constructor </a:t>
            </a:r>
          </a:p>
          <a:p>
            <a:r>
              <a:rPr lang="en-US" dirty="0"/>
              <a:t>    private </a:t>
            </a:r>
            <a:r>
              <a:rPr lang="en-US" dirty="0" err="1">
                <a:solidFill>
                  <a:schemeClr val="bg1"/>
                </a:solidFill>
              </a:rPr>
              <a:t>ApplicationEventPublisher</a:t>
            </a:r>
            <a:r>
              <a:rPr lang="en-US" dirty="0"/>
              <a:t> </a:t>
            </a:r>
            <a:r>
              <a:rPr lang="en-US" dirty="0" err="1"/>
              <a:t>appEventPublisher</a:t>
            </a:r>
            <a:r>
              <a:rPr lang="en-US" dirty="0"/>
              <a:t>;</a:t>
            </a:r>
          </a:p>
          <a:p>
            <a:r>
              <a:rPr lang="en-US" dirty="0"/>
              <a:t>    public void </a:t>
            </a:r>
            <a:r>
              <a:rPr lang="en-US" dirty="0" err="1">
                <a:solidFill>
                  <a:schemeClr val="bg1"/>
                </a:solidFill>
              </a:rPr>
              <a:t>publishEvent</a:t>
            </a:r>
            <a:r>
              <a:rPr lang="en-US" dirty="0"/>
              <a:t>(String message) {</a:t>
            </a:r>
          </a:p>
          <a:p>
            <a:r>
              <a:rPr lang="en-US" dirty="0"/>
              <a:t>        </a:t>
            </a:r>
            <a:r>
              <a:rPr lang="en-US" dirty="0" err="1">
                <a:solidFill>
                  <a:schemeClr val="bg1"/>
                </a:solidFill>
              </a:rPr>
              <a:t>MyCustomEvent</a:t>
            </a:r>
            <a:r>
              <a:rPr lang="en-US" dirty="0"/>
              <a:t> </a:t>
            </a:r>
            <a:r>
              <a:rPr lang="en-US" dirty="0" err="1"/>
              <a:t>myEvent</a:t>
            </a:r>
            <a:r>
              <a:rPr lang="en-US" dirty="0"/>
              <a:t> = new </a:t>
            </a:r>
            <a:r>
              <a:rPr lang="en-US" dirty="0" err="1">
                <a:solidFill>
                  <a:schemeClr val="bg1"/>
                </a:solidFill>
              </a:rPr>
              <a:t>MyCustomEvent</a:t>
            </a:r>
            <a:r>
              <a:rPr lang="en-US" dirty="0">
                <a:solidFill>
                  <a:schemeClr val="bg1"/>
                </a:solidFill>
              </a:rPr>
              <a:t>(this, message)</a:t>
            </a:r>
            <a:r>
              <a:rPr lang="en-US" dirty="0"/>
              <a:t>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       </a:t>
            </a:r>
            <a:r>
              <a:rPr lang="en-US" dirty="0" err="1"/>
              <a:t>appEventPublisher.</a:t>
            </a:r>
            <a:r>
              <a:rPr lang="en-US" dirty="0" err="1">
                <a:solidFill>
                  <a:schemeClr val="bg1"/>
                </a:solidFill>
              </a:rPr>
              <a:t>publishEvent</a:t>
            </a:r>
            <a:r>
              <a:rPr lang="en-US" dirty="0"/>
              <a:t>(</a:t>
            </a:r>
            <a:r>
              <a:rPr lang="en-US" dirty="0" err="1"/>
              <a:t>myCustomEvent</a:t>
            </a:r>
            <a:r>
              <a:rPr lang="en-US" dirty="0"/>
              <a:t>);</a:t>
            </a:r>
          </a:p>
          <a:p>
            <a:r>
              <a:rPr lang="en-US" dirty="0"/>
              <a:t>    } } ;</a:t>
            </a:r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Publisher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4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listeners, already explain the different ways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1"/>
          </p:nvPr>
        </p:nvSpPr>
        <p:spPr>
          <a:xfrm>
            <a:off x="621234" y="1931154"/>
            <a:ext cx="10949531" cy="331793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@Component</a:t>
            </a:r>
          </a:p>
          <a:p>
            <a:r>
              <a:rPr lang="en-US" dirty="0"/>
              <a:t>public class Listeners {</a:t>
            </a:r>
          </a:p>
          <a:p>
            <a:r>
              <a:rPr lang="en-US" dirty="0">
                <a:solidFill>
                  <a:schemeClr val="bg1"/>
                </a:solidFill>
              </a:rPr>
              <a:t>    @</a:t>
            </a:r>
            <a:r>
              <a:rPr lang="en-US" dirty="0" err="1">
                <a:solidFill>
                  <a:schemeClr val="bg1"/>
                </a:solidFill>
              </a:rPr>
              <a:t>EventListener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MyCustomEvent.class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/>
              <a:t>    public void listener(</a:t>
            </a:r>
            <a:r>
              <a:rPr lang="en-US" dirty="0" err="1">
                <a:solidFill>
                  <a:schemeClr val="bg1"/>
                </a:solidFill>
              </a:rPr>
              <a:t>MyCustomEvent</a:t>
            </a:r>
            <a:r>
              <a:rPr lang="en-US" dirty="0"/>
              <a:t> </a:t>
            </a:r>
            <a:r>
              <a:rPr lang="en-US" dirty="0" err="1"/>
              <a:t>myCustomEvent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System.out.printf</a:t>
            </a:r>
            <a:r>
              <a:rPr lang="en-US" dirty="0"/>
              <a:t>("Custom event listeners with message 				-%s!%n", </a:t>
            </a:r>
            <a:r>
              <a:rPr lang="en-US" dirty="0" err="1"/>
              <a:t>myCustomEvent.getMsg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Listener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7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Scheduling Tasks</a:t>
            </a:r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447" y="1382792"/>
            <a:ext cx="2475106" cy="247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4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Scheduling</a:t>
            </a:r>
            <a:r>
              <a:rPr lang="en-US" sz="3600" dirty="0"/>
              <a:t> is a process of executing the tasks for </a:t>
            </a:r>
            <a:br>
              <a:rPr lang="bg-BG" sz="3600" dirty="0"/>
            </a:b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specific time </a:t>
            </a:r>
            <a:r>
              <a:rPr lang="en-US" sz="3600" dirty="0">
                <a:solidFill>
                  <a:schemeClr val="tx2"/>
                </a:solidFill>
              </a:rPr>
              <a:t>period</a:t>
            </a:r>
          </a:p>
          <a:p>
            <a:pPr>
              <a:buClr>
                <a:schemeClr val="tx2"/>
              </a:buClr>
            </a:pPr>
            <a:r>
              <a:rPr lang="en-US" sz="3600" dirty="0"/>
              <a:t>Spring Boot provides a good support to write a </a:t>
            </a:r>
            <a:br>
              <a:rPr lang="en-US" sz="3600" dirty="0"/>
            </a:br>
            <a:r>
              <a:rPr lang="en-US" sz="3600" dirty="0"/>
              <a:t>scheduler on the Spring applications</a:t>
            </a:r>
          </a:p>
          <a:p>
            <a:pPr>
              <a:buClr>
                <a:schemeClr val="tx2"/>
              </a:buClr>
            </a:pPr>
            <a:r>
              <a:rPr lang="en-US" sz="3600" dirty="0"/>
              <a:t>We can specify the time period by different ways:</a:t>
            </a:r>
          </a:p>
          <a:p>
            <a:pPr lvl="1">
              <a:buClr>
                <a:schemeClr val="tx2"/>
              </a:buClr>
            </a:pPr>
            <a:r>
              <a:rPr lang="en-US" sz="3400" dirty="0"/>
              <a:t>Using </a:t>
            </a:r>
            <a:r>
              <a:rPr lang="en-US" sz="3400" b="1" dirty="0" err="1">
                <a:solidFill>
                  <a:schemeClr val="bg1"/>
                </a:solidFill>
              </a:rPr>
              <a:t>Cron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2"/>
              </a:buClr>
            </a:pPr>
            <a:r>
              <a:rPr lang="en-US" sz="3400" dirty="0"/>
              <a:t>Using </a:t>
            </a:r>
            <a:r>
              <a:rPr lang="en-US" sz="3400" b="1" dirty="0">
                <a:solidFill>
                  <a:schemeClr val="bg1"/>
                </a:solidFill>
              </a:rPr>
              <a:t>Fixed Rate</a:t>
            </a:r>
          </a:p>
          <a:p>
            <a:pPr lvl="1">
              <a:buClr>
                <a:schemeClr val="tx2"/>
              </a:buClr>
            </a:pPr>
            <a:r>
              <a:rPr lang="en-US" sz="3400" dirty="0"/>
              <a:t>Using </a:t>
            </a:r>
            <a:r>
              <a:rPr lang="en-US" sz="3400" b="1" dirty="0">
                <a:solidFill>
                  <a:schemeClr val="bg1"/>
                </a:solidFill>
              </a:rPr>
              <a:t>Fixed Delay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Tasks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25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Java </a:t>
            </a:r>
            <a:r>
              <a:rPr lang="en-US" b="1" dirty="0" err="1">
                <a:solidFill>
                  <a:schemeClr val="bg1"/>
                </a:solidFill>
              </a:rPr>
              <a:t>Cron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expressions</a:t>
            </a:r>
            <a:r>
              <a:rPr lang="en-US" dirty="0"/>
              <a:t> are used to configure the </a:t>
            </a:r>
            <a:br>
              <a:rPr lang="en-US" dirty="0"/>
            </a:br>
            <a:r>
              <a:rPr lang="en-US" dirty="0"/>
              <a:t>instances of </a:t>
            </a:r>
            <a:r>
              <a:rPr lang="en-US" b="1" dirty="0" err="1">
                <a:solidFill>
                  <a:schemeClr val="bg1"/>
                </a:solidFill>
              </a:rPr>
              <a:t>CronTrigger</a:t>
            </a: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 </a:t>
            </a:r>
            <a:r>
              <a:rPr lang="en-US" i="1" dirty="0" err="1"/>
              <a:t>cron</a:t>
            </a:r>
            <a:r>
              <a:rPr lang="en-US" i="1" dirty="0"/>
              <a:t> </a:t>
            </a:r>
            <a:r>
              <a:rPr lang="en-US" dirty="0"/>
              <a:t>expression consists of </a:t>
            </a:r>
            <a:r>
              <a:rPr lang="en-US" b="1" dirty="0">
                <a:solidFill>
                  <a:schemeClr val="bg1"/>
                </a:solidFill>
              </a:rPr>
              <a:t>six fields</a:t>
            </a:r>
            <a:r>
              <a:rPr lang="en-US" dirty="0"/>
              <a:t>:</a:t>
            </a:r>
          </a:p>
          <a:p>
            <a:r>
              <a:rPr lang="en-US" sz="2400" dirty="0"/>
              <a:t>     	&lt;</a:t>
            </a:r>
            <a:r>
              <a:rPr lang="en-US" sz="2400" dirty="0">
                <a:solidFill>
                  <a:schemeClr val="bg1"/>
                </a:solidFill>
              </a:rPr>
              <a:t>second</a:t>
            </a:r>
            <a:r>
              <a:rPr lang="en-US" sz="2400" dirty="0"/>
              <a:t>&gt;&lt;</a:t>
            </a:r>
            <a:r>
              <a:rPr lang="en-US" sz="2400" dirty="0">
                <a:solidFill>
                  <a:schemeClr val="bg1"/>
                </a:solidFill>
              </a:rPr>
              <a:t>minute</a:t>
            </a:r>
            <a:r>
              <a:rPr lang="en-US" sz="2400" dirty="0"/>
              <a:t>&gt;&lt;</a:t>
            </a:r>
            <a:r>
              <a:rPr lang="en-US" sz="2400" dirty="0">
                <a:solidFill>
                  <a:schemeClr val="bg1"/>
                </a:solidFill>
              </a:rPr>
              <a:t>hour</a:t>
            </a:r>
            <a:r>
              <a:rPr lang="en-US" sz="2400" dirty="0"/>
              <a:t>&gt;&lt;</a:t>
            </a:r>
            <a:r>
              <a:rPr lang="en-US" sz="2400" dirty="0">
                <a:solidFill>
                  <a:schemeClr val="bg1"/>
                </a:solidFill>
              </a:rPr>
              <a:t>day-of-month</a:t>
            </a:r>
            <a:r>
              <a:rPr lang="en-US" sz="2400" dirty="0"/>
              <a:t>&gt;&lt;</a:t>
            </a:r>
            <a:r>
              <a:rPr lang="en-US" sz="2400" dirty="0">
                <a:solidFill>
                  <a:schemeClr val="bg1"/>
                </a:solidFill>
              </a:rPr>
              <a:t>month</a:t>
            </a:r>
            <a:r>
              <a:rPr lang="en-US" sz="2400" dirty="0"/>
              <a:t>&gt;&lt;</a:t>
            </a:r>
            <a:r>
              <a:rPr lang="en-US" sz="2400" dirty="0">
                <a:solidFill>
                  <a:schemeClr val="bg1"/>
                </a:solidFill>
              </a:rPr>
              <a:t>day-of-week</a:t>
            </a:r>
            <a:r>
              <a:rPr lang="en-US" sz="2400" dirty="0"/>
              <a:t>&gt;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Scheduled Task Using Cron</a:t>
            </a: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436166" y="3976688"/>
            <a:ext cx="10949531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@Scheduled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cron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bg1"/>
                </a:solidFill>
              </a:rPr>
              <a:t>0 5 * * * ?</a:t>
            </a:r>
            <a:r>
              <a:rPr lang="en-US" dirty="0">
                <a:solidFill>
                  <a:schemeClr val="tx1"/>
                </a:solidFill>
              </a:rPr>
              <a:t>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public void </a:t>
            </a:r>
            <a:r>
              <a:rPr lang="en-US" dirty="0" err="1">
                <a:solidFill>
                  <a:schemeClr val="tx2"/>
                </a:solidFill>
              </a:rPr>
              <a:t>showTimeWithCron</a:t>
            </a:r>
            <a:r>
              <a:rPr lang="en-US" dirty="0">
                <a:solidFill>
                  <a:schemeClr val="tx2"/>
                </a:solidFill>
              </a:rPr>
              <a:t>(){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        </a:t>
            </a:r>
            <a:r>
              <a:rPr lang="en-US" dirty="0" err="1">
                <a:solidFill>
                  <a:schemeClr val="tx2"/>
                </a:solidFill>
              </a:rPr>
              <a:t>System.out.println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LocalDateTime.now</a:t>
            </a:r>
            <a:r>
              <a:rPr lang="en-US" dirty="0">
                <a:solidFill>
                  <a:schemeClr val="tx2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466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Fixed Rate </a:t>
            </a:r>
            <a:r>
              <a:rPr lang="en-US" dirty="0"/>
              <a:t>scheduler is used to execute the tasks at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specific time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does not wait </a:t>
            </a:r>
            <a:r>
              <a:rPr lang="en-US" dirty="0"/>
              <a:t>for the completion of </a:t>
            </a:r>
            <a:r>
              <a:rPr lang="en-US" b="1" dirty="0">
                <a:solidFill>
                  <a:schemeClr val="bg1"/>
                </a:solidFill>
              </a:rPr>
              <a:t>previous task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The values should be in </a:t>
            </a:r>
            <a:r>
              <a:rPr lang="en-US" b="1" dirty="0">
                <a:solidFill>
                  <a:schemeClr val="bg1"/>
                </a:solidFill>
              </a:rPr>
              <a:t>milliseconds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Scheduled Task Using Fixed Rate</a:t>
            </a: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471000" y="4059000"/>
            <a:ext cx="10949531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@Scheduled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fixedRate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5000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    public void </a:t>
            </a:r>
            <a:r>
              <a:rPr lang="en-US" dirty="0" err="1">
                <a:solidFill>
                  <a:schemeClr val="tx2"/>
                </a:solidFill>
              </a:rPr>
              <a:t>showTimeWithFixedRate</a:t>
            </a:r>
            <a:r>
              <a:rPr lang="en-US" dirty="0">
                <a:solidFill>
                  <a:schemeClr val="tx2"/>
                </a:solidFill>
              </a:rPr>
              <a:t>()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        </a:t>
            </a:r>
            <a:r>
              <a:rPr lang="en-US" dirty="0" err="1">
                <a:solidFill>
                  <a:schemeClr val="tx2"/>
                </a:solidFill>
              </a:rPr>
              <a:t>System.out.println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LocalDateTime.now</a:t>
            </a:r>
            <a:r>
              <a:rPr lang="en-US" dirty="0">
                <a:solidFill>
                  <a:schemeClr val="tx2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152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</a:rPr>
              <a:t>FixedDelay</a:t>
            </a:r>
            <a:r>
              <a:rPr lang="en-US" dirty="0"/>
              <a:t> is the time between tasks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initialDelay</a:t>
            </a:r>
            <a:r>
              <a:rPr lang="en-US" dirty="0"/>
              <a:t> is the time after which the task will be executed the first time after the initial delay value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It</a:t>
            </a:r>
            <a:r>
              <a:rPr lang="en-US" b="1" dirty="0">
                <a:solidFill>
                  <a:schemeClr val="bg1"/>
                </a:solidFill>
              </a:rPr>
              <a:t> wait </a:t>
            </a:r>
            <a:r>
              <a:rPr lang="en-US" dirty="0"/>
              <a:t>for the completion of </a:t>
            </a:r>
            <a:r>
              <a:rPr lang="en-US" b="1" dirty="0">
                <a:solidFill>
                  <a:schemeClr val="bg1"/>
                </a:solidFill>
              </a:rPr>
              <a:t>previous task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Scheduled Task Using Fixed Delay</a:t>
            </a: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471000" y="4059000"/>
            <a:ext cx="10949531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@Scheduled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fixedDelay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5000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initialDelay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10000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public void </a:t>
            </a:r>
            <a:r>
              <a:rPr lang="en-US" dirty="0" err="1">
                <a:solidFill>
                  <a:schemeClr val="tx2"/>
                </a:solidFill>
              </a:rPr>
              <a:t>showTimeWithFixedDelay</a:t>
            </a:r>
            <a:r>
              <a:rPr lang="en-US" dirty="0">
                <a:solidFill>
                  <a:schemeClr val="tx2"/>
                </a:solidFill>
              </a:rPr>
              <a:t>()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        </a:t>
            </a:r>
            <a:r>
              <a:rPr lang="en-US" dirty="0" err="1">
                <a:solidFill>
                  <a:schemeClr val="tx2"/>
                </a:solidFill>
              </a:rPr>
              <a:t>System.out.println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LocalDateTime.now</a:t>
            </a:r>
            <a:r>
              <a:rPr lang="en-US" dirty="0">
                <a:solidFill>
                  <a:schemeClr val="tx2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65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EnableScheduling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annotation is used to </a:t>
            </a:r>
            <a:r>
              <a:rPr lang="en-US" b="1" dirty="0">
                <a:solidFill>
                  <a:schemeClr val="bg1"/>
                </a:solidFill>
              </a:rPr>
              <a:t>enable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the</a:t>
            </a:r>
            <a:r>
              <a:rPr lang="en-US" b="1" dirty="0">
                <a:solidFill>
                  <a:schemeClr val="bg1"/>
                </a:solidFill>
              </a:rPr>
              <a:t> scheduler </a:t>
            </a:r>
            <a:r>
              <a:rPr lang="en-US" dirty="0"/>
              <a:t>for your application.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This annotation should be added into the main </a:t>
            </a:r>
            <a:br>
              <a:rPr lang="en-US" dirty="0"/>
            </a:br>
            <a:r>
              <a:rPr lang="en-US" dirty="0"/>
              <a:t>Spring Boot application class file.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Scheduling</a:t>
            </a:r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1"/>
          </p:nvPr>
        </p:nvSpPr>
        <p:spPr>
          <a:xfrm>
            <a:off x="621236" y="3744000"/>
            <a:ext cx="10949531" cy="267480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@</a:t>
            </a:r>
            <a:r>
              <a:rPr lang="en-US" sz="2300" dirty="0" err="1"/>
              <a:t>SpringBootApplication</a:t>
            </a:r>
            <a:endParaRPr lang="en-US" sz="23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bg1"/>
                </a:solidFill>
              </a:rPr>
              <a:t>@</a:t>
            </a:r>
            <a:r>
              <a:rPr lang="en-US" sz="2300" dirty="0" err="1">
                <a:solidFill>
                  <a:schemeClr val="bg1"/>
                </a:solidFill>
              </a:rPr>
              <a:t>EnableScheduling</a:t>
            </a:r>
            <a:endParaRPr lang="en-US" sz="23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public class </a:t>
            </a:r>
            <a:r>
              <a:rPr lang="en-US" sz="2300" dirty="0" err="1"/>
              <a:t>MyApp</a:t>
            </a:r>
            <a:r>
              <a:rPr lang="en-US" sz="2300" dirty="0"/>
              <a:t>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   public static void main(String[] </a:t>
            </a:r>
            <a:r>
              <a:rPr lang="en-US" sz="2300" dirty="0" err="1"/>
              <a:t>args</a:t>
            </a:r>
            <a:r>
              <a:rPr lang="en-US" sz="2300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      </a:t>
            </a:r>
            <a:r>
              <a:rPr lang="en-US" sz="2300" dirty="0" err="1"/>
              <a:t>SpringApplication.run</a:t>
            </a:r>
            <a:r>
              <a:rPr lang="en-US" sz="2300" dirty="0"/>
              <a:t>(</a:t>
            </a:r>
            <a:r>
              <a:rPr lang="en-US" sz="2300" dirty="0" err="1"/>
              <a:t>MyApp.class</a:t>
            </a:r>
            <a:r>
              <a:rPr lang="en-US" sz="2300" dirty="0"/>
              <a:t>, </a:t>
            </a:r>
            <a:r>
              <a:rPr lang="en-US" sz="2300" dirty="0" err="1"/>
              <a:t>args</a:t>
            </a:r>
            <a:r>
              <a:rPr lang="en-US" sz="2300" dirty="0"/>
              <a:t>); } 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95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Caching Data</a:t>
            </a:r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447" y="1382792"/>
            <a:ext cx="2475106" cy="247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7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6600" b="1" u="sng" dirty="0">
                <a:solidFill>
                  <a:schemeClr val="bg1"/>
                </a:solidFill>
              </a:rPr>
              <a:t>sli.do</a:t>
            </a:r>
            <a:br>
              <a:rPr lang="en-US" sz="5400" b="1" dirty="0"/>
            </a:br>
            <a:r>
              <a:rPr lang="en-US" sz="9600" b="1" dirty="0"/>
              <a:t>#</a:t>
            </a:r>
            <a:r>
              <a:rPr lang="en-US" sz="9600" b="1" noProof="1"/>
              <a:t>java-web</a:t>
            </a:r>
            <a:endParaRPr lang="en-US" sz="54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If you using Spring Boot, then simply use the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spring-boot-starter-cache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dependency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Under the hood, the starter brings the </a:t>
            </a:r>
            <a:br>
              <a:rPr lang="en-US" sz="3200" dirty="0"/>
            </a:br>
            <a:r>
              <a:rPr lang="en-US" sz="3200" dirty="0"/>
              <a:t>spring-context-support module</a:t>
            </a: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Caching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621236" y="3976688"/>
            <a:ext cx="10949531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&lt;dependency&gt;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	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	&lt;</a:t>
            </a:r>
            <a:r>
              <a:rPr lang="en-US" dirty="0" err="1"/>
              <a:t>artifactId</a:t>
            </a:r>
            <a:r>
              <a:rPr lang="en-US" dirty="0"/>
              <a:t>&gt;spring-boot-starter-cache&lt;/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&lt;/dependency&gt;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852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291000" y="1224131"/>
            <a:ext cx="11648355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using Spring Boot, the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EnableCaching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annotation </a:t>
            </a:r>
            <a:br>
              <a:rPr lang="en-US" dirty="0"/>
            </a:br>
            <a:r>
              <a:rPr lang="en-US" dirty="0"/>
              <a:t>would register the </a:t>
            </a:r>
            <a:r>
              <a:rPr lang="en-US" b="1" dirty="0" err="1">
                <a:solidFill>
                  <a:schemeClr val="bg1"/>
                </a:solidFill>
              </a:rPr>
              <a:t>ConcurrentMapCacheManager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No need for separate Bean declaration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Simply adding the 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EnableCaching</a:t>
            </a:r>
            <a:r>
              <a:rPr lang="en-US" dirty="0"/>
              <a:t> annotation to any </a:t>
            </a:r>
            <a:br>
              <a:rPr lang="en-US" dirty="0"/>
            </a:br>
            <a:r>
              <a:rPr lang="en-US" dirty="0"/>
              <a:t>of the configuration classes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Enable Caching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40411" y="4353156"/>
            <a:ext cx="10949531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@Configuration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EnableCaching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public class </a:t>
            </a:r>
            <a:r>
              <a:rPr lang="en-US" dirty="0" err="1"/>
              <a:t>MyConfig</a:t>
            </a:r>
            <a:r>
              <a:rPr lang="en-US" dirty="0"/>
              <a:t> {   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// Some configurations </a:t>
            </a:r>
            <a:r>
              <a:rPr lang="en-US" dirty="0"/>
              <a:t>}}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365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291000" y="1224131"/>
            <a:ext cx="11648355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@Cacheable </a:t>
            </a:r>
            <a:r>
              <a:rPr lang="en-US" dirty="0"/>
              <a:t>to demarcate methods that are cacheable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Result is </a:t>
            </a:r>
            <a:r>
              <a:rPr lang="en-US" b="1" dirty="0">
                <a:solidFill>
                  <a:schemeClr val="bg1"/>
                </a:solidFill>
              </a:rPr>
              <a:t>stored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</a:rPr>
              <a:t>cache</a:t>
            </a:r>
            <a:r>
              <a:rPr lang="en-US" dirty="0"/>
              <a:t> and on subsequent invocations </a:t>
            </a:r>
            <a:br>
              <a:rPr lang="en-US" dirty="0"/>
            </a:br>
            <a:r>
              <a:rPr lang="en-US" dirty="0"/>
              <a:t>(with the same arguments), the value in the cache is returned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having to actually </a:t>
            </a:r>
            <a:r>
              <a:rPr lang="en-US" b="1" dirty="0">
                <a:solidFill>
                  <a:schemeClr val="bg1"/>
                </a:solidFill>
              </a:rPr>
              <a:t>execute</a:t>
            </a:r>
            <a:r>
              <a:rPr lang="en-US" dirty="0"/>
              <a:t> the method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findAllStudents</a:t>
            </a:r>
            <a:r>
              <a:rPr lang="en-US" dirty="0"/>
              <a:t> method is associated with the cache </a:t>
            </a:r>
            <a:br>
              <a:rPr lang="en-US" dirty="0"/>
            </a:br>
            <a:r>
              <a:rPr lang="en-US" dirty="0"/>
              <a:t>named </a:t>
            </a:r>
            <a:r>
              <a:rPr lang="en-US" b="1" dirty="0">
                <a:solidFill>
                  <a:schemeClr val="bg1"/>
                </a:solidFill>
              </a:rPr>
              <a:t>students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@Cacheable (1)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40411" y="5139000"/>
            <a:ext cx="10949531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@Cacheable</a:t>
            </a:r>
            <a:r>
              <a:rPr lang="en-US" dirty="0"/>
              <a:t>("students")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public List&lt;Student&gt; </a:t>
            </a:r>
            <a:r>
              <a:rPr lang="en-US" dirty="0" err="1"/>
              <a:t>findAllStudents</a:t>
            </a:r>
            <a:r>
              <a:rPr lang="en-US" dirty="0"/>
              <a:t>() { </a:t>
            </a:r>
            <a:r>
              <a:rPr lang="en-US" dirty="0">
                <a:solidFill>
                  <a:schemeClr val="accent2"/>
                </a:solidFill>
              </a:rPr>
              <a:t>//...  </a:t>
            </a:r>
            <a:r>
              <a:rPr lang="en-US" dirty="0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634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291000" y="1224131"/>
            <a:ext cx="11648355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Custom Cache Resolution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Conditional Caching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@Cacheable (2)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561000" y="4149000"/>
            <a:ext cx="10949531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@Cacheable("student", </a:t>
            </a:r>
            <a:r>
              <a:rPr lang="en-US" dirty="0">
                <a:solidFill>
                  <a:schemeClr val="bg1"/>
                </a:solidFill>
              </a:rPr>
              <a:t>condition</a:t>
            </a:r>
            <a:r>
              <a:rPr lang="en-US" dirty="0"/>
              <a:t> = "</a:t>
            </a:r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avg</a:t>
            </a:r>
            <a:r>
              <a:rPr lang="en-US" dirty="0">
                <a:solidFill>
                  <a:schemeClr val="bg1"/>
                </a:solidFill>
              </a:rPr>
              <a:t> &gt; 4</a:t>
            </a:r>
            <a:r>
              <a:rPr lang="en-US" dirty="0"/>
              <a:t>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public List&lt;Student&gt; </a:t>
            </a:r>
            <a:r>
              <a:rPr lang="en-US" dirty="0" err="1"/>
              <a:t>findStudentsByAvgScore</a:t>
            </a:r>
            <a:r>
              <a:rPr lang="en-US" dirty="0"/>
              <a:t>(Double </a:t>
            </a:r>
            <a:r>
              <a:rPr lang="en-US" dirty="0" err="1"/>
              <a:t>avg</a:t>
            </a:r>
            <a:r>
              <a:rPr lang="en-US" dirty="0"/>
              <a:t>) {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//...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6" name="Текстов контейнер 2"/>
          <p:cNvSpPr txBox="1">
            <a:spLocks/>
          </p:cNvSpPr>
          <p:nvPr/>
        </p:nvSpPr>
        <p:spPr>
          <a:xfrm>
            <a:off x="640412" y="1989000"/>
            <a:ext cx="10870120" cy="9930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@Cacheable("students", </a:t>
            </a:r>
            <a:r>
              <a:rPr lang="en-US" dirty="0" err="1">
                <a:solidFill>
                  <a:schemeClr val="bg1"/>
                </a:solidFill>
              </a:rPr>
              <a:t>cacheManager</a:t>
            </a:r>
            <a:r>
              <a:rPr lang="en-US" dirty="0"/>
              <a:t> = "</a:t>
            </a:r>
            <a:r>
              <a:rPr lang="en-US" dirty="0" err="1"/>
              <a:t>myCacheManager</a:t>
            </a:r>
            <a:r>
              <a:rPr lang="en-US" dirty="0"/>
              <a:t>")</a:t>
            </a:r>
          </a:p>
          <a:p>
            <a:r>
              <a:rPr lang="en-US" dirty="0"/>
              <a:t>public List&lt;Student&gt; </a:t>
            </a:r>
            <a:r>
              <a:rPr lang="en-US" dirty="0" err="1"/>
              <a:t>findAllStudents</a:t>
            </a:r>
            <a:r>
              <a:rPr lang="en-US" dirty="0"/>
              <a:t>() { </a:t>
            </a:r>
            <a:r>
              <a:rPr lang="en-US" dirty="0">
                <a:solidFill>
                  <a:schemeClr val="accent2"/>
                </a:solidFill>
              </a:rPr>
              <a:t>//...  </a:t>
            </a:r>
            <a:r>
              <a:rPr lang="en-US" dirty="0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130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291000" y="1224131"/>
            <a:ext cx="11648355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the </a:t>
            </a:r>
            <a:r>
              <a:rPr lang="en-US" b="1" dirty="0">
                <a:solidFill>
                  <a:schemeClr val="bg1"/>
                </a:solidFill>
              </a:rPr>
              <a:t>cache</a:t>
            </a:r>
            <a:r>
              <a:rPr lang="en-US" dirty="0"/>
              <a:t> needs to be </a:t>
            </a:r>
            <a:r>
              <a:rPr lang="en-US" b="1" dirty="0">
                <a:solidFill>
                  <a:schemeClr val="bg1"/>
                </a:solidFill>
              </a:rPr>
              <a:t>updated</a:t>
            </a:r>
            <a:r>
              <a:rPr lang="en-US" dirty="0"/>
              <a:t> without interfering </a:t>
            </a:r>
            <a:br>
              <a:rPr lang="en-US" dirty="0"/>
            </a:br>
            <a:r>
              <a:rPr lang="en-US" dirty="0"/>
              <a:t>with the method execution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always executed </a:t>
            </a:r>
            <a:r>
              <a:rPr lang="en-US" dirty="0"/>
              <a:t>and its result is placed </a:t>
            </a:r>
            <a:br>
              <a:rPr lang="en-US" dirty="0"/>
            </a:br>
            <a:r>
              <a:rPr lang="en-US" dirty="0"/>
              <a:t>into the cache 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supports the same options as </a:t>
            </a:r>
            <a:r>
              <a:rPr lang="en-US" b="1" dirty="0">
                <a:solidFill>
                  <a:schemeClr val="bg1"/>
                </a:solidFill>
              </a:rPr>
              <a:t>@Cacheable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/>
              <a:t>CachePut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803499" y="4618615"/>
            <a:ext cx="10949531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CachePut</a:t>
            </a:r>
            <a:r>
              <a:rPr lang="en-US" dirty="0"/>
              <a:t>("students")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public List&lt;Student&gt; </a:t>
            </a:r>
            <a:r>
              <a:rPr lang="en-US" dirty="0" err="1"/>
              <a:t>findAll</a:t>
            </a:r>
            <a:r>
              <a:rPr lang="en-US" dirty="0"/>
              <a:t>() {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	//...   </a:t>
            </a:r>
            <a:r>
              <a:rPr lang="en-US" dirty="0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150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This process is useful for </a:t>
            </a:r>
            <a:r>
              <a:rPr lang="en-US" b="1" dirty="0">
                <a:solidFill>
                  <a:schemeClr val="bg1"/>
                </a:solidFill>
              </a:rPr>
              <a:t>removing</a:t>
            </a:r>
            <a:r>
              <a:rPr lang="en-US" dirty="0"/>
              <a:t> stale or unused </a:t>
            </a:r>
            <a:br>
              <a:rPr lang="en-US" dirty="0"/>
            </a:br>
            <a:r>
              <a:rPr lang="en-US" dirty="0"/>
              <a:t>data from the cache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 err="1">
                <a:solidFill>
                  <a:schemeClr val="bg1"/>
                </a:solidFill>
              </a:rPr>
              <a:t>allEntries</a:t>
            </a:r>
            <a:r>
              <a:rPr lang="en-US" dirty="0"/>
              <a:t> attribute to evict all entries from </a:t>
            </a:r>
            <a:br>
              <a:rPr lang="en-US" dirty="0"/>
            </a:br>
            <a:r>
              <a:rPr lang="en-US" dirty="0"/>
              <a:t>the cache  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1888549" y="4124696"/>
            <a:ext cx="8415000" cy="176802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CacheEvict</a:t>
            </a:r>
            <a:r>
              <a:rPr lang="en-US" dirty="0"/>
              <a:t>(</a:t>
            </a:r>
            <a:r>
              <a:rPr lang="en-US" dirty="0" err="1"/>
              <a:t>cacheNames</a:t>
            </a:r>
            <a:r>
              <a:rPr lang="en-US" dirty="0"/>
              <a:t>="books", </a:t>
            </a:r>
            <a:r>
              <a:rPr lang="en-US" dirty="0" err="1">
                <a:solidFill>
                  <a:schemeClr val="bg1"/>
                </a:solidFill>
              </a:rPr>
              <a:t>allEntries</a:t>
            </a:r>
            <a:r>
              <a:rPr lang="en-US" dirty="0"/>
              <a:t>=true)</a:t>
            </a:r>
          </a:p>
          <a:p>
            <a:r>
              <a:rPr lang="en-US" dirty="0"/>
              <a:t>public void </a:t>
            </a:r>
            <a:r>
              <a:rPr lang="en-US" dirty="0" err="1"/>
              <a:t>loadStudents</a:t>
            </a:r>
            <a:r>
              <a:rPr lang="en-US" dirty="0"/>
              <a:t>() { </a:t>
            </a:r>
          </a:p>
          <a:p>
            <a:r>
              <a:rPr lang="en-US" dirty="0"/>
              <a:t>	</a:t>
            </a:r>
            <a:r>
              <a:rPr lang="en-US" i="1" dirty="0">
                <a:solidFill>
                  <a:schemeClr val="accent2"/>
                </a:solidFill>
              </a:rPr>
              <a:t>//... 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@CacheEvict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0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To customize the </a:t>
            </a:r>
            <a:r>
              <a:rPr lang="en-US" sz="3600" dirty="0" err="1"/>
              <a:t>CacheManager</a:t>
            </a:r>
            <a:r>
              <a:rPr lang="en-US" sz="3600" dirty="0"/>
              <a:t> we must implement </a:t>
            </a:r>
            <a:r>
              <a:rPr lang="en-US" sz="3600" b="1" dirty="0" err="1">
                <a:solidFill>
                  <a:schemeClr val="bg1"/>
                </a:solidFill>
              </a:rPr>
              <a:t>CacheManagerCustomizer</a:t>
            </a:r>
            <a:r>
              <a:rPr lang="en-US" sz="3600" b="1" dirty="0">
                <a:solidFill>
                  <a:schemeClr val="bg1"/>
                </a:solidFill>
              </a:rPr>
              <a:t>&lt;</a:t>
            </a:r>
            <a:r>
              <a:rPr lang="en-US" sz="3600" b="1" dirty="0" err="1">
                <a:solidFill>
                  <a:schemeClr val="bg1"/>
                </a:solidFill>
              </a:rPr>
              <a:t>ConcurentMapCacheManager</a:t>
            </a:r>
            <a:r>
              <a:rPr lang="en-US" sz="3600" b="1" dirty="0">
                <a:solidFill>
                  <a:schemeClr val="bg1"/>
                </a:solidFill>
              </a:rPr>
              <a:t>&gt;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tx2"/>
                </a:solidFill>
              </a:rPr>
              <a:t>Create Bean </a:t>
            </a:r>
            <a:r>
              <a:rPr lang="en-US" sz="3600" dirty="0" err="1">
                <a:solidFill>
                  <a:schemeClr val="tx2"/>
                </a:solidFill>
              </a:rPr>
              <a:t>CacheManager</a:t>
            </a:r>
            <a:r>
              <a:rPr lang="en-US" sz="3600" dirty="0">
                <a:solidFill>
                  <a:schemeClr val="tx2"/>
                </a:solidFill>
              </a:rPr>
              <a:t> that returns new </a:t>
            </a:r>
            <a:r>
              <a:rPr lang="en-US" sz="3600" b="1" dirty="0" err="1">
                <a:solidFill>
                  <a:schemeClr val="bg1"/>
                </a:solidFill>
              </a:rPr>
              <a:t>ConcurentMapChacheManager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21283" y="3744000"/>
            <a:ext cx="10949531" cy="2930455"/>
          </a:xfrm>
        </p:spPr>
        <p:txBody>
          <a:bodyPr/>
          <a:lstStyle/>
          <a:p>
            <a:r>
              <a:rPr lang="en-US" dirty="0"/>
              <a:t>@Component</a:t>
            </a:r>
          </a:p>
          <a:p>
            <a:r>
              <a:rPr lang="en-US" dirty="0"/>
              <a:t>public class </a:t>
            </a:r>
            <a:r>
              <a:rPr lang="en-US" dirty="0" err="1"/>
              <a:t>MyCacheCustomizer</a:t>
            </a:r>
            <a:r>
              <a:rPr lang="en-US" dirty="0"/>
              <a:t> implements 	</a:t>
            </a:r>
            <a:r>
              <a:rPr lang="en-US" dirty="0" err="1">
                <a:solidFill>
                  <a:schemeClr val="bg1"/>
                </a:solidFill>
              </a:rPr>
              <a:t>CacheManagerCustomizer</a:t>
            </a:r>
            <a:r>
              <a:rPr lang="en-US" dirty="0"/>
              <a:t>&lt;</a:t>
            </a:r>
            <a:r>
              <a:rPr lang="en-US" dirty="0" err="1">
                <a:solidFill>
                  <a:schemeClr val="bg1"/>
                </a:solidFill>
              </a:rPr>
              <a:t>ConcurrentMapCacheManager</a:t>
            </a:r>
            <a:r>
              <a:rPr lang="en-US" dirty="0"/>
              <a:t>&gt; {    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@Override    </a:t>
            </a:r>
            <a:r>
              <a:rPr lang="en-US" dirty="0"/>
              <a:t>	</a:t>
            </a:r>
          </a:p>
          <a:p>
            <a:r>
              <a:rPr lang="en-US" dirty="0"/>
              <a:t>	public void customize(</a:t>
            </a:r>
            <a:r>
              <a:rPr lang="en-US" dirty="0" err="1">
                <a:solidFill>
                  <a:schemeClr val="bg1"/>
                </a:solidFill>
              </a:rPr>
              <a:t>ConcurrentMapCacheManager</a:t>
            </a:r>
            <a:r>
              <a:rPr lang="en-US" dirty="0"/>
              <a:t> </a:t>
            </a:r>
            <a:r>
              <a:rPr lang="en-US" dirty="0" err="1"/>
              <a:t>cacheM</a:t>
            </a:r>
            <a:r>
              <a:rPr lang="en-US" dirty="0"/>
              <a:t>){        	  </a:t>
            </a:r>
            <a:r>
              <a:rPr lang="en-US" dirty="0" err="1"/>
              <a:t>cacheM.setCacheNames</a:t>
            </a:r>
            <a:r>
              <a:rPr lang="en-US" dirty="0"/>
              <a:t>(</a:t>
            </a:r>
            <a:r>
              <a:rPr lang="en-US" dirty="0" err="1"/>
              <a:t>asList</a:t>
            </a:r>
            <a:r>
              <a:rPr lang="en-US" dirty="0"/>
              <a:t>("</a:t>
            </a:r>
            <a:r>
              <a:rPr lang="en-US" dirty="0" err="1"/>
              <a:t>students","courses</a:t>
            </a:r>
            <a:r>
              <a:rPr lang="en-US" dirty="0"/>
              <a:t>"));</a:t>
            </a:r>
          </a:p>
          <a:p>
            <a:r>
              <a:rPr lang="en-US" dirty="0"/>
              <a:t>	}  }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Customize The auto-configured CacheManager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6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316189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1000" y="1404000"/>
            <a:ext cx="8820000" cy="517151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200" dirty="0"/>
              <a:t>What are the </a:t>
            </a:r>
            <a:r>
              <a:rPr lang="en-US" sz="3200" b="1" dirty="0">
                <a:solidFill>
                  <a:schemeClr val="accent1"/>
                </a:solidFill>
              </a:rPr>
              <a:t>build-in</a:t>
            </a:r>
            <a:r>
              <a:rPr lang="en-US" sz="3200" dirty="0"/>
              <a:t> Events in Spring </a:t>
            </a:r>
          </a:p>
          <a:p>
            <a:pPr lvl="1"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How easy to use them</a:t>
            </a:r>
          </a:p>
          <a:p>
            <a:pPr>
              <a:buClr>
                <a:schemeClr val="bg2"/>
              </a:buClr>
            </a:pPr>
            <a:r>
              <a:rPr lang="en-US" sz="3200" dirty="0"/>
              <a:t>How to make </a:t>
            </a:r>
            <a:r>
              <a:rPr lang="en-US" sz="3200" b="1" dirty="0">
                <a:solidFill>
                  <a:schemeClr val="accent1"/>
                </a:solidFill>
              </a:rPr>
              <a:t>listeners</a:t>
            </a:r>
            <a:r>
              <a:rPr lang="en-US" sz="3200" dirty="0"/>
              <a:t> for Events</a:t>
            </a:r>
          </a:p>
          <a:p>
            <a:pPr lvl="1"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Different ways to implement it</a:t>
            </a:r>
          </a:p>
          <a:p>
            <a:pPr>
              <a:buClr>
                <a:schemeClr val="bg2"/>
              </a:buClr>
            </a:pPr>
            <a:r>
              <a:rPr lang="en-US" sz="3200" dirty="0"/>
              <a:t>How to create and use our </a:t>
            </a:r>
            <a:r>
              <a:rPr lang="en-US" sz="3200" b="1" dirty="0">
                <a:solidFill>
                  <a:schemeClr val="accent1"/>
                </a:solidFill>
              </a:rPr>
              <a:t>custom Events</a:t>
            </a:r>
          </a:p>
          <a:p>
            <a:pPr>
              <a:buClr>
                <a:schemeClr val="bg2"/>
              </a:buClr>
            </a:pPr>
            <a:r>
              <a:rPr lang="en-US" sz="3200" dirty="0"/>
              <a:t>Creating </a:t>
            </a:r>
            <a:r>
              <a:rPr lang="en-US" sz="3200" b="1" dirty="0">
                <a:solidFill>
                  <a:schemeClr val="accent1"/>
                </a:solidFill>
              </a:rPr>
              <a:t>Scheduled tasks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accent1"/>
                </a:solidFill>
              </a:rPr>
              <a:t>Caching</a:t>
            </a:r>
            <a:r>
              <a:rPr lang="en-US" sz="3200" dirty="0"/>
              <a:t> data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95421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7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Are the Events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7FB11-8DD5-4B7A-A995-D0CC91B03D4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938" y="551947"/>
            <a:ext cx="3480193" cy="403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0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9261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Observer pattern is a </a:t>
            </a:r>
            <a:r>
              <a:rPr lang="en-US" sz="3400" b="1" dirty="0">
                <a:solidFill>
                  <a:schemeClr val="bg1"/>
                </a:solidFill>
              </a:rPr>
              <a:t>behavioral pattern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Provides </a:t>
            </a:r>
            <a:r>
              <a:rPr lang="en-US" sz="3400" b="1" dirty="0">
                <a:solidFill>
                  <a:schemeClr val="bg1"/>
                </a:solidFill>
              </a:rPr>
              <a:t>one object </a:t>
            </a:r>
            <a:r>
              <a:rPr lang="en-US" sz="3400" dirty="0"/>
              <a:t>with a loosely coupled method of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informing multiple objects </a:t>
            </a:r>
            <a:r>
              <a:rPr lang="en-US" sz="3400" dirty="0"/>
              <a:t>of property changes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Observer Pattern in JAVA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14" name="Right Arrow 12"/>
          <p:cNvSpPr/>
          <p:nvPr/>
        </p:nvSpPr>
        <p:spPr bwMode="auto">
          <a:xfrm rot="21058434">
            <a:off x="5793834" y="3640981"/>
            <a:ext cx="1170691" cy="4760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ight Arrow 13"/>
          <p:cNvSpPr/>
          <p:nvPr/>
        </p:nvSpPr>
        <p:spPr bwMode="auto">
          <a:xfrm>
            <a:off x="5865293" y="4589565"/>
            <a:ext cx="1154075" cy="4760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434995">
            <a:off x="5866430" y="5447088"/>
            <a:ext cx="1114036" cy="47603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7243162" y="3448339"/>
            <a:ext cx="1662275" cy="5788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7243162" y="4500069"/>
            <a:ext cx="2002838" cy="5788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7243163" y="5489609"/>
            <a:ext cx="1662275" cy="5788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Partner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000" y="3879000"/>
            <a:ext cx="2080050" cy="190005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1" name="Text Placeholder 8"/>
          <p:cNvSpPr>
            <a:spLocks noGrp="1"/>
          </p:cNvSpPr>
          <p:nvPr/>
        </p:nvSpPr>
        <p:spPr>
          <a:xfrm rot="21079609">
            <a:off x="5815519" y="3431402"/>
            <a:ext cx="989601" cy="375127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Email</a:t>
            </a:r>
          </a:p>
        </p:txBody>
      </p:sp>
      <p:sp>
        <p:nvSpPr>
          <p:cNvPr id="22" name="Text Placeholder 8"/>
          <p:cNvSpPr>
            <a:spLocks noGrp="1"/>
          </p:cNvSpPr>
          <p:nvPr/>
        </p:nvSpPr>
        <p:spPr>
          <a:xfrm>
            <a:off x="5865294" y="4354922"/>
            <a:ext cx="989601" cy="375127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Email</a:t>
            </a:r>
          </a:p>
        </p:txBody>
      </p:sp>
      <p:sp>
        <p:nvSpPr>
          <p:cNvPr id="23" name="Text Placeholder 8"/>
          <p:cNvSpPr>
            <a:spLocks noGrp="1"/>
          </p:cNvSpPr>
          <p:nvPr/>
        </p:nvSpPr>
        <p:spPr>
          <a:xfrm rot="348751">
            <a:off x="5821694" y="5185138"/>
            <a:ext cx="989601" cy="375127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01815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The core of Spring is the </a:t>
            </a:r>
            <a:r>
              <a:rPr lang="en-US" sz="3400" b="1" dirty="0" err="1">
                <a:solidFill>
                  <a:schemeClr val="bg1"/>
                </a:solidFill>
              </a:rPr>
              <a:t>ApplicationContext</a:t>
            </a:r>
            <a:r>
              <a:rPr lang="en-US" sz="3400" dirty="0"/>
              <a:t>, which </a:t>
            </a:r>
            <a:br>
              <a:rPr lang="en-US" sz="3400" dirty="0"/>
            </a:br>
            <a:r>
              <a:rPr lang="en-US" sz="3400" dirty="0"/>
              <a:t>manages the complete </a:t>
            </a:r>
            <a:r>
              <a:rPr lang="en-US" sz="3400" b="1" dirty="0">
                <a:solidFill>
                  <a:schemeClr val="bg1"/>
                </a:solidFill>
              </a:rPr>
              <a:t>life cycle</a:t>
            </a:r>
            <a:r>
              <a:rPr lang="en-US" sz="3400" dirty="0"/>
              <a:t> of the beans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 ApplicationContext </a:t>
            </a:r>
            <a:r>
              <a:rPr lang="en-US" sz="3400" b="1" dirty="0">
                <a:solidFill>
                  <a:schemeClr val="bg1"/>
                </a:solidFill>
              </a:rPr>
              <a:t>publishes</a:t>
            </a:r>
            <a:r>
              <a:rPr lang="en-US" sz="3400" dirty="0"/>
              <a:t> certain types of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events </a:t>
            </a:r>
            <a:r>
              <a:rPr lang="en-US" sz="3400" dirty="0"/>
              <a:t>when</a:t>
            </a:r>
            <a:r>
              <a:rPr lang="en-US" sz="3400" b="1" dirty="0">
                <a:solidFill>
                  <a:schemeClr val="bg1"/>
                </a:solidFill>
              </a:rPr>
              <a:t> loading</a:t>
            </a:r>
            <a:r>
              <a:rPr lang="en-US" sz="3400" dirty="0"/>
              <a:t> the beans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Spring's event handling is </a:t>
            </a:r>
            <a:r>
              <a:rPr lang="en-US" sz="3400" b="1" dirty="0">
                <a:solidFill>
                  <a:schemeClr val="bg1"/>
                </a:solidFill>
              </a:rPr>
              <a:t>single-threaded</a:t>
            </a:r>
            <a:r>
              <a:rPr lang="en-US" sz="3400" dirty="0"/>
              <a:t> so if an event is published, until all the receivers get the message, the </a:t>
            </a:r>
            <a:r>
              <a:rPr lang="en-US" sz="3400" b="1" dirty="0">
                <a:solidFill>
                  <a:schemeClr val="bg1"/>
                </a:solidFill>
              </a:rPr>
              <a:t>processes </a:t>
            </a:r>
            <a:r>
              <a:rPr lang="en-US" sz="3400" dirty="0"/>
              <a:t>are</a:t>
            </a:r>
            <a:r>
              <a:rPr lang="en-US" sz="3400" b="1" dirty="0">
                <a:solidFill>
                  <a:schemeClr val="bg1"/>
                </a:solidFill>
              </a:rPr>
              <a:t> blocked </a:t>
            </a:r>
            <a:r>
              <a:rPr lang="en-US" sz="3400" dirty="0"/>
              <a:t>and the flow will</a:t>
            </a:r>
            <a:r>
              <a:rPr lang="bg-BG" sz="3400" dirty="0"/>
              <a:t> </a:t>
            </a:r>
            <a:r>
              <a:rPr lang="en-US" sz="3400" dirty="0"/>
              <a:t>not continue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Events in Spring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26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</a:rPr>
              <a:t>ContextRefreshedEvent</a:t>
            </a:r>
            <a:endParaRPr lang="en-US" sz="3400" b="1" dirty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published when the </a:t>
            </a:r>
            <a:r>
              <a:rPr lang="en-US" sz="3200" dirty="0" err="1"/>
              <a:t>ApplicationContext</a:t>
            </a:r>
            <a:r>
              <a:rPr lang="en-US" sz="3200" dirty="0"/>
              <a:t> is either initialized/refreshed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</a:rPr>
              <a:t>ContextStartedEvent</a:t>
            </a:r>
            <a:endParaRPr lang="en-US" sz="3400" b="1" dirty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published when the ApplicationContext is started </a:t>
            </a:r>
            <a:br>
              <a:rPr lang="en-US" sz="3200" dirty="0"/>
            </a:br>
            <a:r>
              <a:rPr lang="en-US" sz="3200" dirty="0"/>
              <a:t>using the </a:t>
            </a:r>
            <a:r>
              <a:rPr lang="en-US" sz="3200" b="1" dirty="0">
                <a:solidFill>
                  <a:schemeClr val="bg1"/>
                </a:solidFill>
              </a:rPr>
              <a:t>start()</a:t>
            </a: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</a:rPr>
              <a:t>ContextStoppedEvent</a:t>
            </a:r>
            <a:endParaRPr lang="en-US" sz="3400" b="1" dirty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published when the ApplicationContext is stopped </a:t>
            </a:r>
            <a:br>
              <a:rPr lang="en-US" sz="3200" dirty="0"/>
            </a:br>
            <a:r>
              <a:rPr lang="en-US" sz="3200" dirty="0"/>
              <a:t>using the </a:t>
            </a:r>
            <a:r>
              <a:rPr lang="en-US" sz="3200" b="1" dirty="0">
                <a:solidFill>
                  <a:schemeClr val="bg1"/>
                </a:solidFill>
              </a:rPr>
              <a:t>stop()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Spring Build-in Events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372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</a:rPr>
              <a:t>ContextClosedEvent</a:t>
            </a:r>
            <a:endParaRPr lang="en-US" sz="3400" b="1" dirty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published when the ApplicationContext is closed using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close()</a:t>
            </a: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</a:rPr>
              <a:t>RequestHandledEvent</a:t>
            </a:r>
            <a:endParaRPr lang="en-US" sz="3400" b="1" dirty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Web-specific event telling all beans that an HTTP </a:t>
            </a:r>
            <a:br>
              <a:rPr lang="en-US" sz="3200" dirty="0"/>
            </a:br>
            <a:r>
              <a:rPr lang="en-US" sz="3200" dirty="0"/>
              <a:t>request has been serviced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Spring Build-in Events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102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Listening for Events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9774F2-20FC-42F2-B785-A211CE45D6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89" y="664516"/>
            <a:ext cx="3012361" cy="369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4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9" ma:contentTypeDescription="Create a new document." ma:contentTypeScope="" ma:versionID="d5e239d7d87d9f3cf109412dde5d7b66">
  <xsd:schema xmlns:xsd="http://www.w3.org/2001/XMLSchema" xmlns:xs="http://www.w3.org/2001/XMLSchema" xmlns:p="http://schemas.microsoft.com/office/2006/metadata/properties" xmlns:ns2="d0d25b69-8e68-4841-9284-bd8f9504d222" targetNamespace="http://schemas.microsoft.com/office/2006/metadata/properties" ma:root="true" ma:fieldsID="e24044e397240fb8d7ed3e9e3a7fa012" ns2:_="">
    <xsd:import namespace="d0d25b69-8e68-4841-9284-bd8f9504d2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84F369-BE36-4B8B-BD3A-08E3029BFEC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D03F3B6-E7AC-49FF-A477-35084AF69A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161829-A6BC-4E1A-8143-34DBF86C3F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3941</TotalTime>
  <Words>1263</Words>
  <Application>Microsoft Office PowerPoint</Application>
  <PresentationFormat>Widescreen</PresentationFormat>
  <Paragraphs>298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Events in Spring</vt:lpstr>
      <vt:lpstr>Table of Contents</vt:lpstr>
      <vt:lpstr>Have a Question?</vt:lpstr>
      <vt:lpstr>What Are the Events</vt:lpstr>
      <vt:lpstr>Observer Pattern in JAVA</vt:lpstr>
      <vt:lpstr>Events in Spring</vt:lpstr>
      <vt:lpstr>Spring Build-in Events (1)</vt:lpstr>
      <vt:lpstr>Spring Build-in Events (2)</vt:lpstr>
      <vt:lpstr>Listening for Events</vt:lpstr>
      <vt:lpstr>Listening for Events</vt:lpstr>
      <vt:lpstr>Using ApplicationListeners Example</vt:lpstr>
      <vt:lpstr>Using @EventListener</vt:lpstr>
      <vt:lpstr>Listening for Multiple Events</vt:lpstr>
      <vt:lpstr>Using Lambda When Adding Listener</vt:lpstr>
      <vt:lpstr>Register Events in Spring Application </vt:lpstr>
      <vt:lpstr>Transaction Bound Events (1)</vt:lpstr>
      <vt:lpstr>Transaction Bound Events (2)</vt:lpstr>
      <vt:lpstr>Creating Custom Event</vt:lpstr>
      <vt:lpstr>Creating Custom Event</vt:lpstr>
      <vt:lpstr>Create Our Custom Event Class</vt:lpstr>
      <vt:lpstr>Create Publisher</vt:lpstr>
      <vt:lpstr>Create Listener</vt:lpstr>
      <vt:lpstr>Scheduling Tasks</vt:lpstr>
      <vt:lpstr>Scheduling Tasks</vt:lpstr>
      <vt:lpstr>Scheduled Task Using Cron</vt:lpstr>
      <vt:lpstr>Scheduled Task Using Fixed Rate</vt:lpstr>
      <vt:lpstr>Scheduled Task Using Fixed Delay</vt:lpstr>
      <vt:lpstr>Enable Scheduling</vt:lpstr>
      <vt:lpstr>Caching Data</vt:lpstr>
      <vt:lpstr>Caching</vt:lpstr>
      <vt:lpstr>Enable Caching</vt:lpstr>
      <vt:lpstr>@Cacheable (1)</vt:lpstr>
      <vt:lpstr>@Cacheable (2)</vt:lpstr>
      <vt:lpstr>@CachePut</vt:lpstr>
      <vt:lpstr>@CacheEvict</vt:lpstr>
      <vt:lpstr>Customize The auto-configured CacheManager 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 in Spring</dc:title>
  <dc:subject>Software Development</dc:subject>
  <dc:creator>Software University</dc:creator>
  <cp:keywords>Spring Fundamentals Course</cp:keywords>
  <dc:description>© SoftUni – https://about.softuni.bg/
© Software University – https://softuni.bg
Copyrighted document. Unauthorized copy, reproduction or use is not permitted.</dc:description>
  <cp:lastModifiedBy>StiuIvanov</cp:lastModifiedBy>
  <cp:revision>91</cp:revision>
  <dcterms:created xsi:type="dcterms:W3CDTF">2018-05-23T13:08:44Z</dcterms:created>
  <dcterms:modified xsi:type="dcterms:W3CDTF">2022-06-13T08:06:07Z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  <property fmtid="{D5CDD505-2E9C-101B-9397-08002B2CF9AE}" pid="3" name="Order">
    <vt:r8>30450100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</Properties>
</file>