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615" r:id="rId44"/>
    <p:sldId id="616" r:id="rId45"/>
    <p:sldId id="301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D4354E-F880-434F-860C-C9E90F53D1E3}">
          <p14:sldIdLst>
            <p14:sldId id="256"/>
            <p14:sldId id="257"/>
            <p14:sldId id="258"/>
          </p14:sldIdLst>
        </p14:section>
        <p14:section name="JavaScript" id="{7F93A494-F676-4D23-82B9-1E2214075BB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ootstrap" id="{41D0B6BF-2FD6-4AAB-BC82-8A3099799D4B}">
          <p14:sldIdLst>
            <p14:sldId id="278"/>
            <p14:sldId id="279"/>
            <p14:sldId id="280"/>
            <p14:sldId id="281"/>
          </p14:sldIdLst>
        </p14:section>
        <p14:section name="Grid System" id="{C81501D7-51BD-416F-AA23-48EDCE673F21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Bootstrap Components" id="{8C6C1B10-F7E3-4997-A490-1822ABD29A06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nclusion" id="{FE0D55B4-37D8-4A99-863B-DAD687613352}">
          <p14:sldIdLst>
            <p14:sldId id="295"/>
            <p14:sldId id="299"/>
            <p14:sldId id="615"/>
            <p14:sldId id="6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19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655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229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69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05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6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699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34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583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69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8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navba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0" y="1463135"/>
            <a:ext cx="3167695" cy="3167695"/>
          </a:xfrm>
          <a:prstGeom prst="rect">
            <a:avLst/>
          </a:prstGeom>
        </p:spPr>
      </p:pic>
      <p:pic>
        <p:nvPicPr>
          <p:cNvPr id="2058" name="Picture 10" descr="Image result for bootstrap">
            <a:extLst>
              <a:ext uri="{FF2B5EF4-FFF2-40B4-BE49-F238E27FC236}">
                <a16:creationId xmlns:a16="http://schemas.microsoft.com/office/drawing/2014/main" id="{9F5F57E3-868A-4D9D-9B80-5D8D4C6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8" y="1779590"/>
            <a:ext cx="2860769" cy="27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(2)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9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Can take </a:t>
            </a:r>
            <a:r>
              <a:rPr lang="en-US" sz="2999" b="1" dirty="0">
                <a:solidFill>
                  <a:schemeClr val="bg1"/>
                </a:solidFill>
              </a:rPr>
              <a:t>parameters</a:t>
            </a:r>
            <a:r>
              <a:rPr lang="en-US" sz="2999" dirty="0"/>
              <a:t> and return </a:t>
            </a:r>
            <a:r>
              <a:rPr lang="en-US" sz="29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Function names and parameters use </a:t>
            </a:r>
            <a:r>
              <a:rPr lang="en-US" sz="29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The ' </a:t>
            </a:r>
            <a:r>
              <a:rPr lang="en-US" sz="2999" b="1" dirty="0">
                <a:solidFill>
                  <a:schemeClr val="bg1"/>
                </a:solidFill>
              </a:rPr>
              <a:t>{</a:t>
            </a:r>
            <a:r>
              <a:rPr lang="en-US" sz="2999" dirty="0"/>
              <a:t> ' stays on the same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Invoke </a:t>
            </a:r>
            <a:r>
              <a:rPr lang="en-US" sz="29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01629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5830982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8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7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</a:t>
            </a:r>
            <a:r>
              <a:rPr lang="en-US" dirty="0" err="1"/>
              <a:t>instantialize</a:t>
            </a:r>
            <a:r>
              <a:rPr lang="en-US" dirty="0"/>
              <a:t> parameters with no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unused parameters are ignored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7261" y="1902950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7261" y="4555716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6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87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1000" y="108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81000" y="31815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04497" y="5274000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"John",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"Doe",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age: 50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74158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81000" y="3615310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05512" y="4537841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/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What's 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Functions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Bootstrap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Grid system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Bootstrap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8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2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25A0086A-CF9B-4C04-8D8B-41A21E18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9" y="1286552"/>
            <a:ext cx="3262821" cy="27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412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Presentation layers </a:t>
            </a:r>
            <a:r>
              <a:rPr lang="en-US" dirty="0"/>
              <a:t>that adjust according to the screen size of the different devices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Responsive Design?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1"/>
            <a:ext cx="8960140" cy="418139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4401" y="2514600"/>
            <a:ext cx="2362199" cy="838200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Desktop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20213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1001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World's most popular front-end </a:t>
            </a:r>
            <a:r>
              <a:rPr lang="en-US" sz="3400" b="1" dirty="0">
                <a:solidFill>
                  <a:schemeClr val="bg1"/>
                </a:solidFill>
              </a:rPr>
              <a:t>component library</a:t>
            </a:r>
          </a:p>
          <a:p>
            <a:r>
              <a:rPr lang="en-US" sz="3400" dirty="0"/>
              <a:t>Open source toolkit for developing with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CSS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400" dirty="0"/>
              <a:t>Works with </a:t>
            </a:r>
          </a:p>
          <a:p>
            <a:pPr lvl="1"/>
            <a:r>
              <a:rPr lang="en-US" sz="3200" dirty="0"/>
              <a:t> Responsive </a:t>
            </a:r>
            <a:r>
              <a:rPr lang="en-US" sz="32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200" dirty="0"/>
              <a:t> Extensive prebuilt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200" dirty="0"/>
              <a:t> Powerful plugins built on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1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sure to place </a:t>
            </a:r>
            <a:r>
              <a:rPr lang="en-US" b="1" dirty="0">
                <a:solidFill>
                  <a:schemeClr val="bg1"/>
                </a:solidFill>
              </a:rPr>
              <a:t>jQuery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Popper</a:t>
            </a:r>
            <a:r>
              <a:rPr lang="en-US" dirty="0"/>
              <a:t> first, as the Bootstrap 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71624"/>
            <a:ext cx="2971800" cy="901986"/>
          </a:xfrm>
          <a:prstGeom prst="wedgeRoundRectCallout">
            <a:avLst>
              <a:gd name="adj1" fmla="val -17590"/>
              <a:gd name="adj2" fmla="val 599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Popper.js </a:t>
            </a:r>
            <a:r>
              <a:rPr lang="en-US" sz="2200" dirty="0">
                <a:solidFill>
                  <a:schemeClr val="bg2"/>
                </a:solidFill>
              </a:rPr>
              <a:t>and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2995" y="3124200"/>
            <a:ext cx="1168453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="https://code.jquery.com/jquery3.3.1.slim.min.js"&gt;&lt;/script&gt;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="https://cdnjs.cloudflare.com/ajax/libs/popper.js/1.14.7/</a:t>
            </a:r>
            <a:r>
              <a:rPr lang="en-US" sz="2400" b="1" dirty="0" err="1">
                <a:latin typeface="Consolas" panose="020B0609020204030204" pitchFamily="49" charset="0"/>
              </a:rPr>
              <a:t>umd</a:t>
            </a:r>
            <a:r>
              <a:rPr lang="en-US" sz="2400" b="1" dirty="0">
                <a:latin typeface="Consolas" panose="020B0609020204030204" pitchFamily="49" charset="0"/>
              </a:rPr>
              <a:t>/popper.min.js"&gt;&lt;/script&gt;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="https://stackpath.bootstrapcdn.com/bootstrap/4.3.1/</a:t>
            </a:r>
            <a:r>
              <a:rPr lang="en-US" sz="2400" b="1" dirty="0" err="1">
                <a:latin typeface="Consolas" panose="020B0609020204030204" pitchFamily="49" charset="0"/>
              </a:rPr>
              <a:t>js</a:t>
            </a:r>
            <a:r>
              <a:rPr lang="en-US" sz="2400" b="1" dirty="0">
                <a:latin typeface="Consolas" panose="020B0609020204030204" pitchFamily="49" charset="0"/>
              </a:rPr>
              <a:t>/bootstrap.min.js"&gt;&lt;/script&gt;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bootstrap gri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8" y="1831837"/>
            <a:ext cx="2839402" cy="159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 Grid System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 Build Layouts with Grid – Twelve Column System</a:t>
            </a:r>
          </a:p>
        </p:txBody>
      </p:sp>
    </p:spTree>
    <p:extLst>
      <p:ext uri="{BB962C8B-B14F-4D97-AF65-F5344CB8AC3E}">
        <p14:creationId xmlns:p14="http://schemas.microsoft.com/office/powerpoint/2010/main" val="6645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1000" y="1835456"/>
            <a:ext cx="85344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000" y="1269000"/>
            <a:ext cx="85344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15400" y="1946733"/>
            <a:ext cx="1905000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77201" y="2676130"/>
            <a:ext cx="1033009" cy="38038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53200" y="4689878"/>
            <a:ext cx="1524000" cy="533400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54050"/>
            <a:ext cx="2086996" cy="2086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4449868" y="4785061"/>
            <a:ext cx="7334250" cy="130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 </a:t>
            </a:r>
            <a:r>
              <a:rPr lang="en-US" dirty="0"/>
              <a:t>has one fixed width for each screen size in bootstrap (</a:t>
            </a:r>
            <a:r>
              <a:rPr lang="en-US" b="1" dirty="0" err="1">
                <a:solidFill>
                  <a:schemeClr val="bg1"/>
                </a:solidFill>
              </a:rPr>
              <a:t>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.container-fluid </a:t>
            </a:r>
            <a:r>
              <a:rPr lang="en-US" dirty="0"/>
              <a:t>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448800" y="2743200"/>
            <a:ext cx="2209800" cy="914400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52796" y="4253102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672717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500" dirty="0"/>
              <a:t>Determines </a:t>
            </a:r>
            <a:r>
              <a:rPr lang="en-US" sz="3500" b="1" dirty="0">
                <a:solidFill>
                  <a:schemeClr val="bg1"/>
                </a:solidFill>
              </a:rPr>
              <a:t>how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columns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to use on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screen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sizes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less than 768px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768px and 992px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.col-md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992px and 1200px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col-lg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over 1200px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362009"/>
            <a:ext cx="8703232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937829"/>
            <a:ext cx="8703232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96" y="3164757"/>
            <a:ext cx="2542252" cy="312751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215" y="2337093"/>
            <a:ext cx="7862095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text-warning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bg-dark"&gt;.text-light&lt;/p&gt;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216" y="1798824"/>
            <a:ext cx="786209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189" y="18932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5873" y="2633587"/>
            <a:ext cx="9200685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text-white"&gt;.bg-primary&lt;/div&gt;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text-white"&gt;.bg-secondary&lt;/div&gt;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text-white"&gt;.bg-success&lt;/div&gt;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text-white"&gt;.bg-danger&lt;/div&gt;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text-dark"&gt;.bg-warning&lt;/div&gt;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text-white"&gt;.bg-info&lt;/div&gt;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text-dark"&gt;.bg-light&lt;/div&gt;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text-white"&gt;.bg-dark&lt;/div&gt;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728440" y="1944000"/>
            <a:ext cx="2174672" cy="4428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873" y="2210669"/>
            <a:ext cx="920068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otstrap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56" y="1764639"/>
            <a:ext cx="2799488" cy="184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Bootstrap Components</a:t>
            </a:r>
          </a:p>
        </p:txBody>
      </p:sp>
    </p:spTree>
    <p:extLst>
      <p:ext uri="{BB962C8B-B14F-4D97-AF65-F5344CB8AC3E}">
        <p14:creationId xmlns:p14="http://schemas.microsoft.com/office/powerpoint/2010/main" val="702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 Custom </a:t>
            </a:r>
            <a:r>
              <a:rPr lang="en-US" sz="3400" b="1" dirty="0">
                <a:solidFill>
                  <a:schemeClr val="bg1"/>
                </a:solidFill>
              </a:rPr>
              <a:t>button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styles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with support for multiple sizes, states,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739" y="3543118"/>
            <a:ext cx="11426327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6740" y="3120200"/>
            <a:ext cx="11426326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4549" y="5994000"/>
            <a:ext cx="9829801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https://getbootstrap.com/docs/4.0/components/buttons/</a:t>
            </a:r>
            <a:endParaRPr lang="en-US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879889"/>
            <a:ext cx="8588865" cy="89470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contextual feedback messages for typical user actions with the handful of flexible </a:t>
            </a:r>
            <a:r>
              <a:rPr lang="en-US" b="1" dirty="0">
                <a:solidFill>
                  <a:schemeClr val="bg1"/>
                </a:solidFill>
              </a:rPr>
              <a:t>alert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07" y="2516955"/>
            <a:ext cx="11426327" cy="2016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18" y="4223530"/>
            <a:ext cx="8875790" cy="2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7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200" dirty="0"/>
              <a:t>Require a wrapping </a:t>
            </a:r>
            <a:r>
              <a:rPr lang="en-US" sz="3200" b="1" dirty="0">
                <a:solidFill>
                  <a:schemeClr val="bg1"/>
                </a:solidFill>
              </a:rPr>
              <a:t>.navbar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by default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200" dirty="0"/>
              <a:t>Come with built-in support for a handful of </a:t>
            </a:r>
            <a:r>
              <a:rPr lang="en-US" sz="32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.navbar-brand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.navbar-</a:t>
            </a:r>
            <a:r>
              <a:rPr lang="en-US" sz="3000" b="1" dirty="0" err="1">
                <a:solidFill>
                  <a:schemeClr val="bg1"/>
                </a:solidFill>
              </a:rPr>
              <a:t>nav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.nav-item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every item in navigation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1099" y="5661875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https://getbootstrap.com/docs/4.0/components/navbar/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076" y="1629000"/>
            <a:ext cx="6510422" cy="65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Form </a:t>
            </a:r>
            <a:r>
              <a:rPr lang="en-US" sz="3400" b="1" dirty="0">
                <a:solidFill>
                  <a:schemeClr val="bg1"/>
                </a:solidFill>
              </a:rPr>
              <a:t>control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styles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layout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options</a:t>
            </a:r>
            <a:r>
              <a:rPr lang="en-US" sz="3400" b="1" dirty="0"/>
              <a:t> </a:t>
            </a:r>
            <a:r>
              <a:rPr lang="en-US" sz="3400" dirty="0"/>
              <a:t>and custom </a:t>
            </a:r>
            <a:r>
              <a:rPr lang="en-US" sz="3400" b="1" dirty="0">
                <a:solidFill>
                  <a:schemeClr val="bg1"/>
                </a:solidFill>
              </a:rPr>
              <a:t>components</a:t>
            </a:r>
            <a:r>
              <a:rPr lang="en-US" sz="3400" dirty="0"/>
              <a:t>   for creating a wide variety of forms</a:t>
            </a:r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type</a:t>
            </a:r>
            <a:r>
              <a:rPr lang="en-US" sz="3400" dirty="0"/>
              <a:t> attribute on all inputs to take advantage of newer input controls</a:t>
            </a:r>
          </a:p>
          <a:p>
            <a:pPr lvl="1"/>
            <a:r>
              <a:rPr lang="en-US" sz="3200" dirty="0"/>
              <a:t>Email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200" dirty="0"/>
              <a:t>Number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7159841" y="3243399"/>
            <a:ext cx="42672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 descr="Image result for bootstra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47">
            <a:off x="4756347" y="4477153"/>
            <a:ext cx="2414107" cy="20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1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1000" y="1234377"/>
            <a:ext cx="7920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"&gt;#&lt;/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"&gt;First&lt;/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"&gt;Last&lt;/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"&gt;Handle&lt;/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"&gt;1&lt;/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&gt;Mark&lt;/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&gt;Otto&lt;/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&gt;@mdo&lt;/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5715001" y="4320111"/>
            <a:ext cx="5953885" cy="219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308988"/>
            <a:ext cx="2319312" cy="28532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597" y="2438401"/>
            <a:ext cx="60594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&gt;It uses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 btn-lg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20185"/>
            <a:ext cx="5268508" cy="2514305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https://getbootstrap.com/docs/4.0/components/jumbotron/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8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/>
              <a:t>JS is a </a:t>
            </a:r>
            <a:r>
              <a:rPr lang="en-US" sz="3600" b="1" dirty="0">
                <a:solidFill>
                  <a:schemeClr val="bg1"/>
                </a:solidFill>
              </a:rPr>
              <a:t>dynamic programming language</a:t>
            </a:r>
            <a:endParaRPr lang="en-US" sz="3600" dirty="0"/>
          </a:p>
          <a:p>
            <a:r>
              <a:rPr lang="en-US" sz="3600" dirty="0"/>
              <a:t>Functions in JS</a:t>
            </a:r>
          </a:p>
          <a:p>
            <a:r>
              <a:rPr lang="en-US" sz="3600" dirty="0"/>
              <a:t>JS objects hold </a:t>
            </a:r>
            <a:r>
              <a:rPr lang="en-US" sz="3600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sz="3600" dirty="0"/>
              <a:t>Bootstrap is the most popular front-end </a:t>
            </a:r>
            <a:r>
              <a:rPr lang="en-US" sz="3600" b="1" dirty="0">
                <a:solidFill>
                  <a:schemeClr val="bg1"/>
                </a:solidFill>
              </a:rPr>
              <a:t>component library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0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sz="3200" dirty="0"/>
              <a:t>Operations otherwise done at </a:t>
            </a:r>
            <a:r>
              <a:rPr lang="en-US" sz="3200" b="1" dirty="0">
                <a:solidFill>
                  <a:schemeClr val="bg1"/>
                </a:solidFill>
              </a:rPr>
              <a:t>compile-time</a:t>
            </a:r>
            <a:r>
              <a:rPr lang="en-US" sz="3200" dirty="0"/>
              <a:t> can be </a:t>
            </a:r>
          </a:p>
          <a:p>
            <a:pPr marL="442912" lvl="1" indent="0" latinLnBrk="0">
              <a:buNone/>
            </a:pPr>
            <a:r>
              <a:rPr lang="en-US" sz="3200" dirty="0"/>
              <a:t>    done at </a:t>
            </a:r>
            <a:r>
              <a:rPr lang="en-US" sz="3200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2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(1)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056720"/>
              </p:ext>
            </p:extLst>
          </p:nvPr>
        </p:nvGraphicFramePr>
        <p:xfrm>
          <a:off x="2631000" y="1553005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997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1876</Words>
  <Application>Microsoft Office PowerPoint</Application>
  <PresentationFormat>Widescreen</PresentationFormat>
  <Paragraphs>441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Front End Basics</vt:lpstr>
      <vt:lpstr>Table of Content</vt:lpstr>
      <vt:lpstr>Have a Question?</vt:lpstr>
      <vt:lpstr>JavaScript</vt:lpstr>
      <vt:lpstr>Dynamic Programming Language</vt:lpstr>
      <vt:lpstr>Data Types</vt:lpstr>
      <vt:lpstr>Variable Values</vt:lpstr>
      <vt:lpstr>Dynamic Typing</vt:lpstr>
      <vt:lpstr>Comparison Operators (1)</vt:lpstr>
      <vt:lpstr>Comparison Operators (2) </vt:lpstr>
      <vt:lpstr>Functions</vt:lpstr>
      <vt:lpstr>Declaring Functions</vt:lpstr>
      <vt:lpstr>Parameters</vt:lpstr>
      <vt:lpstr>Hoisting</vt:lpstr>
      <vt:lpstr>Hoisting Variables </vt:lpstr>
      <vt:lpstr>Hoisting Functions</vt:lpstr>
      <vt:lpstr>What is an Object?</vt:lpstr>
      <vt:lpstr>Variables Holding References</vt:lpstr>
      <vt:lpstr>Object Properties</vt:lpstr>
      <vt:lpstr>Object Keys and Values</vt:lpstr>
      <vt:lpstr>For… in Loop</vt:lpstr>
      <vt:lpstr>For…of Loop</vt:lpstr>
      <vt:lpstr>Bootstrap</vt:lpstr>
      <vt:lpstr>What is a Responsive Design?</vt:lpstr>
      <vt:lpstr>Bootstrap</vt:lpstr>
      <vt:lpstr>Include from a BootstrapCDN – JS</vt:lpstr>
      <vt:lpstr>Bootstrap Grid System</vt:lpstr>
      <vt:lpstr>Bootstrap Grid System Demo</vt:lpstr>
      <vt:lpstr>Bootstrap Containers</vt:lpstr>
      <vt:lpstr>Column Classes</vt:lpstr>
      <vt:lpstr>Color</vt:lpstr>
      <vt:lpstr>Background Color</vt:lpstr>
      <vt:lpstr>Bootstrap Components</vt:lpstr>
      <vt:lpstr>Button Groups</vt:lpstr>
      <vt:lpstr>Alerts</vt:lpstr>
      <vt:lpstr>Nav and Navbar</vt:lpstr>
      <vt:lpstr>Forms</vt:lpstr>
      <vt:lpstr>Tables</vt:lpstr>
      <vt:lpstr>Jumbotron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and Front End Basics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33</cp:revision>
  <dcterms:created xsi:type="dcterms:W3CDTF">2018-05-23T13:08:44Z</dcterms:created>
  <dcterms:modified xsi:type="dcterms:W3CDTF">2022-04-27T09:21:04Z</dcterms:modified>
  <cp:category>computer programming;programming;software development;software engineering</cp:category>
</cp:coreProperties>
</file>