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9" r:id="rId5"/>
    <p:sldId id="615" r:id="rId6"/>
    <p:sldId id="616" r:id="rId7"/>
    <p:sldId id="260" r:id="rId8"/>
    <p:sldId id="261" r:id="rId9"/>
    <p:sldId id="262" r:id="rId10"/>
    <p:sldId id="263" r:id="rId11"/>
    <p:sldId id="280" r:id="rId12"/>
    <p:sldId id="443" r:id="rId13"/>
    <p:sldId id="265" r:id="rId14"/>
    <p:sldId id="266" r:id="rId15"/>
    <p:sldId id="281" r:id="rId16"/>
    <p:sldId id="606" r:id="rId17"/>
    <p:sldId id="268" r:id="rId18"/>
    <p:sldId id="269" r:id="rId19"/>
    <p:sldId id="273" r:id="rId20"/>
    <p:sldId id="270" r:id="rId21"/>
    <p:sldId id="271" r:id="rId22"/>
    <p:sldId id="272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9DDC984-226D-4BCE-8443-B7EA9A53780C}">
          <p14:sldIdLst>
            <p14:sldId id="256"/>
            <p14:sldId id="257"/>
            <p14:sldId id="259"/>
          </p14:sldIdLst>
        </p14:section>
        <p14:section name="Diamond Partners" id="{6A699FE8-9463-41F2-A64B-9231B6C3C2BC}">
          <p14:sldIdLst>
            <p14:sldId id="615"/>
            <p14:sldId id="616"/>
          </p14:sldIdLst>
        </p14:section>
        <p14:section name="Course Objectives &amp; Program" id="{E2207516-CE31-4526-A228-396F6E8CB3BD}">
          <p14:sldIdLst>
            <p14:sldId id="260"/>
            <p14:sldId id="261"/>
            <p14:sldId id="262"/>
          </p14:sldIdLst>
        </p14:section>
        <p14:section name="Trainers Team" id="{4E136B37-7E74-440D-A510-A0F83AC3DF01}">
          <p14:sldIdLst>
            <p14:sldId id="263"/>
            <p14:sldId id="280"/>
            <p14:sldId id="443"/>
          </p14:sldIdLst>
        </p14:section>
        <p14:section name="Course Organization" id="{C78C9C88-5709-4BF8-B79F-556D9BE9668F}">
          <p14:sldIdLst>
            <p14:sldId id="265"/>
            <p14:sldId id="266"/>
            <p14:sldId id="281"/>
            <p14:sldId id="606"/>
            <p14:sldId id="268"/>
            <p14:sldId id="269"/>
            <p14:sldId id="273"/>
          </p14:sldIdLst>
        </p14:section>
        <p14:section name="Resources" id="{569F99A1-17FE-4AFD-A2F4-3CDF181F2AAA}">
          <p14:sldIdLst>
            <p14:sldId id="270"/>
            <p14:sldId id="271"/>
            <p14:sldId id="272"/>
          </p14:sldIdLst>
        </p14:section>
        <p14:section name="Conclusion" id="{56E738B5-7819-4404-83DE-61930855A209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98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637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083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8222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0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1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26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51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752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87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63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8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7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2/java-web" TargetMode="External"/><Relationship Id="rId3" Type="http://schemas.openxmlformats.org/officeDocument/2006/relationships/hyperlink" Target="https://softuni.bg/trainings/3710/spring-fundamentals-may-2022" TargetMode="External"/><Relationship Id="rId7" Type="http://schemas.openxmlformats.org/officeDocument/2006/relationships/hyperlink" Target="https://www.facebook.com/groups/javawebmay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hyperlink" Target="https://www.facebook.com/groups/SoftUniJavaCommunit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8" y="2153499"/>
            <a:ext cx="3733080" cy="2044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94" y="4197771"/>
            <a:ext cx="983882" cy="983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47" y="4197771"/>
            <a:ext cx="698556" cy="98388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61" y="2070000"/>
            <a:ext cx="4779677" cy="2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Software engineer with 20+ years of real experience </a:t>
            </a:r>
            <a:br>
              <a:rPr lang="bg-BG" sz="2600" b="1" dirty="0">
                <a:solidFill>
                  <a:schemeClr val="bg1"/>
                </a:solidFill>
              </a:rPr>
            </a:br>
            <a:r>
              <a:rPr lang="en-US" sz="2600" dirty="0"/>
              <a:t>with different projects.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Started developing with Java in the year 2000 </a:t>
            </a:r>
            <a:br>
              <a:rPr lang="bg-BG" sz="2600" b="1" dirty="0">
                <a:solidFill>
                  <a:schemeClr val="bg1"/>
                </a:solidFill>
              </a:rPr>
            </a:br>
            <a:r>
              <a:rPr lang="en-US" sz="2600" dirty="0"/>
              <a:t>in the form of J2SE 1.2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Works in REWE Digital Bulgaria </a:t>
            </a:r>
            <a:r>
              <a:rPr lang="en-US" sz="2600" dirty="0"/>
              <a:t>on an architecture </a:t>
            </a:r>
            <a:br>
              <a:rPr lang="bg-BG" sz="2600" dirty="0"/>
            </a:br>
            <a:r>
              <a:rPr lang="en-US" sz="2600" dirty="0"/>
              <a:t>focused on </a:t>
            </a:r>
            <a:r>
              <a:rPr lang="en-US" sz="2600" b="1" dirty="0">
                <a:solidFill>
                  <a:schemeClr val="bg1"/>
                </a:solidFill>
              </a:rPr>
              <a:t>microservices</a:t>
            </a:r>
            <a:endParaRPr lang="en-US" sz="26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600" dirty="0"/>
              <a:t>Uses</a:t>
            </a:r>
            <a:r>
              <a:rPr lang="en-US" sz="2600" b="1" dirty="0">
                <a:solidFill>
                  <a:schemeClr val="bg1"/>
                </a:solidFill>
              </a:rPr>
              <a:t> Java, TypeScript </a:t>
            </a:r>
            <a:r>
              <a:rPr lang="en-US" sz="2600" dirty="0"/>
              <a:t>and</a:t>
            </a:r>
            <a:r>
              <a:rPr lang="en-US" sz="2600" b="1" dirty="0">
                <a:solidFill>
                  <a:schemeClr val="bg1"/>
                </a:solidFill>
              </a:rPr>
              <a:t> Kotlin </a:t>
            </a:r>
            <a:r>
              <a:rPr lang="en-US" sz="2600" dirty="0"/>
              <a:t>in his daily tasks</a:t>
            </a:r>
            <a:endParaRPr lang="bg-BG" sz="26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600" dirty="0"/>
              <a:t>Rides a </a:t>
            </a:r>
            <a:r>
              <a:rPr lang="en-US" sz="2600" b="1" dirty="0">
                <a:solidFill>
                  <a:schemeClr val="bg1"/>
                </a:solidFill>
              </a:rPr>
              <a:t>motorcycle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chemeClr val="bg1"/>
                </a:solidFill>
              </a:rPr>
              <a:t>climbs mountains </a:t>
            </a:r>
            <a:r>
              <a:rPr lang="en-US" sz="2600" dirty="0"/>
              <a:t>in his spare time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600" dirty="0"/>
              <a:t>Personal website:</a:t>
            </a:r>
            <a:r>
              <a:rPr lang="en-US" sz="2600" b="1" dirty="0">
                <a:solidFill>
                  <a:schemeClr val="bg1"/>
                </a:solidFill>
              </a:rPr>
              <a:t> http://balev.eu/</a:t>
            </a:r>
            <a:r>
              <a:rPr lang="en-US" sz="2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Lachezar</a:t>
            </a:r>
            <a:r>
              <a:rPr lang="en-US" dirty="0"/>
              <a:t> </a:t>
            </a:r>
            <a:r>
              <a:rPr lang="en-US" dirty="0" err="1"/>
              <a:t>Balev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53" y="2307701"/>
            <a:ext cx="4088693" cy="3270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6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Top performing student from the </a:t>
            </a:r>
            <a:br>
              <a:rPr lang="en-US" sz="3200" dirty="0"/>
            </a:br>
            <a:r>
              <a:rPr lang="en-US" sz="3200" dirty="0"/>
              <a:t>Software University (2014)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8 years of programming experience 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/>
              <a:t>Teacher at TUES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/>
              <a:t>Expirienced with Java, Scala, JavaScript </a:t>
            </a:r>
            <a:br>
              <a:rPr lang="en-US" sz="3200" noProof="1"/>
            </a:br>
            <a:r>
              <a:rPr lang="en-US" sz="3200" noProof="1"/>
              <a:t>and other platforms and technologies.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nl-NL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noProof="1"/>
              <a:t>Nikolay Bankin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000">
                <a:solidFill>
                  <a:srgbClr val="234465"/>
                </a:solidFill>
                <a:latin typeface="Calibri" panose="020F0502020204030204"/>
              </a:rPr>
              <a:pPr algn="r">
                <a:defRPr/>
              </a:pPr>
              <a:t>11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3" y="1600200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77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Web Module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38906" y="2876044"/>
            <a:ext cx="4477071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Spring Advanced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18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Start: 27-Jun-2022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Theoretical Exam: 13-Aug-2022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Project Defense: </a:t>
            </a:r>
            <a:r>
              <a:rPr lang="en-GB" dirty="0">
                <a:solidFill>
                  <a:srgbClr val="FFFFFF"/>
                </a:solidFill>
              </a:rPr>
              <a:t>13-Aug-2022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9" y="2876046"/>
            <a:ext cx="4445416" cy="352475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F2A40D"/>
                </a:solidFill>
              </a:rPr>
              <a:t>Spring Fundamentals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12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Start: 16-May-2022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Theoretical Exam: </a:t>
            </a:r>
            <a:r>
              <a:rPr lang="en-US" dirty="0">
                <a:solidFill>
                  <a:srgbClr val="FFFFFF"/>
                </a:solidFill>
              </a:rPr>
              <a:t>25-Jun-2022</a:t>
            </a:r>
            <a:endParaRPr lang="en-US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Exam: 25-Jun-2022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77400" y="2876044"/>
            <a:ext cx="1905000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Re-Take Exams</a:t>
            </a:r>
            <a:endParaRPr lang="bg-BG" sz="2400" b="1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Fundamentals: </a:t>
            </a:r>
            <a:r>
              <a:rPr lang="en-US" dirty="0">
                <a:solidFill>
                  <a:schemeClr val="bg2"/>
                </a:solidFill>
              </a:rPr>
              <a:t>17-Aug-2022</a:t>
            </a:r>
            <a:endParaRPr lang="en-GB" dirty="0">
              <a:solidFill>
                <a:srgbClr val="FFFFFF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Advanced: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21-Aug-2022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256" y="1504890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2A40D"/>
                </a:solidFill>
              </a:rPr>
              <a:t>16-May-2022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72870" y="1417675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2</a:t>
            </a:r>
            <a:r>
              <a:rPr lang="en-US" sz="2000" dirty="0"/>
              <a:t>7-Jun-2022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98301" y="150489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13-Aug-2022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68014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850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3713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1361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654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9850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225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8907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4" grpId="0" animBg="1"/>
      <p:bldP spid="4" grpId="0"/>
      <p:bldP spid="48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12" y="1602329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52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6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731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26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27908" y="1388215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416000" y="2473457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8667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web development exam</a:t>
            </a:r>
          </a:p>
          <a:p>
            <a:pPr lvl="1"/>
            <a:r>
              <a:rPr lang="en-US" dirty="0"/>
              <a:t>Implementing a simple web application using </a:t>
            </a:r>
            <a:br>
              <a:rPr lang="en-US" dirty="0"/>
            </a:br>
            <a:r>
              <a:rPr lang="en-US" dirty="0"/>
              <a:t>Spring Framework</a:t>
            </a:r>
          </a:p>
          <a:p>
            <a:pPr lvl="1"/>
            <a:r>
              <a:rPr lang="en-US" dirty="0"/>
              <a:t>Given a portion of the Views in a raw form</a:t>
            </a:r>
          </a:p>
          <a:p>
            <a:pPr lvl="1"/>
            <a:r>
              <a:rPr lang="en-US" dirty="0"/>
              <a:t>Duration: </a:t>
            </a:r>
            <a:r>
              <a:rPr lang="bg-BG" dirty="0"/>
              <a:t>4</a:t>
            </a:r>
            <a:r>
              <a:rPr lang="en-US" dirty="0"/>
              <a:t> hours</a:t>
            </a:r>
          </a:p>
          <a:p>
            <a:r>
              <a:rPr lang="en-US" dirty="0"/>
              <a:t>Solutions are evaluated by hand after the exam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26DBB-E434-4205-A286-348BDDD9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48" y="3541142"/>
            <a:ext cx="2725586" cy="272558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9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25B73-3253-4CC5-8CE3-F6D1061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	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14A0-5D62-447F-A179-932B6E15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Test for 30 minutes</a:t>
            </a:r>
          </a:p>
          <a:p>
            <a:pPr lvl="1"/>
            <a:r>
              <a:rPr lang="en-US" dirty="0"/>
              <a:t>Multiple-choice with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US" dirty="0"/>
              <a:t>Automated quiz system</a:t>
            </a:r>
          </a:p>
          <a:p>
            <a:r>
              <a:rPr lang="en-US" dirty="0"/>
              <a:t>Available online the day of the practical exam</a:t>
            </a:r>
          </a:p>
          <a:p>
            <a:pPr lvl="1"/>
            <a:r>
              <a:rPr lang="en-US" dirty="0"/>
              <a:t>You can submit your answer just one time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</a:t>
            </a:r>
            <a:r>
              <a:rPr lang="en-US" b="1" dirty="0">
                <a:solidFill>
                  <a:schemeClr val="bg1"/>
                </a:solidFill>
              </a:rPr>
              <a:t>just 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We Need Additionally?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96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&amp; Program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Trainers Team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Exam</a:t>
            </a:r>
          </a:p>
          <a:p>
            <a:pPr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500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500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500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500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Fundamentals: Web Site, Forum,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21070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dirty="0">
                <a:latin typeface="Consolas" panose="020B0609020204030204" pitchFamily="49" charset="0"/>
                <a:hlinkClick r:id="rId3"/>
              </a:rPr>
              <a:t>https://softuni.bg/trainings/3710/spring-fundamentals-may-2022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6000" y="4463106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u="sng" dirty="0">
                <a:latin typeface="Consolas" panose="020B0609020204030204" pitchFamily="49" charset="0"/>
                <a:hlinkClick r:id="rId7"/>
              </a:rPr>
              <a:t>https://www.facebook.com/groups/javawebmay2022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3126322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bg-BG" sz="2000" b="1" u="sng" dirty="0">
                <a:latin typeface="Consolas" panose="020B0609020204030204" pitchFamily="49" charset="0"/>
                <a:hlinkClick r:id="rId8"/>
              </a:rPr>
              <a:t>https://softuni.bg/forum/categories/72/java-web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https://www.facebook.com/groups/SoftUniJavaCommunity/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homework assignments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projects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Fundamentals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68" y="3839174"/>
            <a:ext cx="2355132" cy="235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79364"/>
            <a:ext cx="2609968" cy="21012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27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0" y="1831187"/>
            <a:ext cx="3099890" cy="159459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30674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Course Introduction</a:t>
            </a:r>
            <a:r>
              <a:rPr lang="en-US" sz="3200" b="1" dirty="0"/>
              <a:t>: </a:t>
            </a:r>
            <a:r>
              <a:rPr lang="en-US" sz="3200" dirty="0"/>
              <a:t>Course Program, Trainers, Exams,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Resources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Mini Course HTML &amp; CSS</a:t>
            </a:r>
            <a:r>
              <a:rPr lang="bg-BG" sz="3200" b="1" dirty="0">
                <a:solidFill>
                  <a:schemeClr val="tx2"/>
                </a:solidFill>
              </a:rPr>
              <a:t>: </a:t>
            </a:r>
            <a:r>
              <a:rPr lang="en-US" sz="3200" dirty="0">
                <a:solidFill>
                  <a:schemeClr val="tx2"/>
                </a:solidFill>
              </a:rPr>
              <a:t>Two lectures and one workshop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Internet Explained</a:t>
            </a:r>
            <a:r>
              <a:rPr lang="en-US" sz="3200" b="1" dirty="0"/>
              <a:t>:</a:t>
            </a:r>
            <a:r>
              <a:rPr lang="en-US" sz="3200" dirty="0"/>
              <a:t> OSI Model, Network Hardware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HTTP Protocol</a:t>
            </a:r>
            <a:r>
              <a:rPr lang="en-US" sz="3200" b="1" noProof="1"/>
              <a:t>:</a:t>
            </a:r>
            <a:r>
              <a:rPr lang="en-US" sz="3200" dirty="0"/>
              <a:t> HTTP Protocol Intro, Requests, Responses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Spring Boot Introduction</a:t>
            </a:r>
            <a:r>
              <a:rPr lang="en-US" sz="3200" b="1" dirty="0">
                <a:solidFill>
                  <a:schemeClr val="tx2"/>
                </a:solidFill>
              </a:rPr>
              <a:t>:</a:t>
            </a:r>
            <a:r>
              <a:rPr lang="en-US" sz="3200" dirty="0"/>
              <a:t> Spring Boot and </a:t>
            </a:r>
            <a:br>
              <a:rPr lang="en-US" sz="3200" dirty="0"/>
            </a:br>
            <a:r>
              <a:rPr lang="en-US" sz="3200" dirty="0"/>
              <a:t>Revision of Spring Data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Spring Introduction MVC</a:t>
            </a:r>
            <a:r>
              <a:rPr lang="en-US" sz="3200" b="1" dirty="0">
                <a:solidFill>
                  <a:schemeClr val="tx2"/>
                </a:solidFill>
              </a:rPr>
              <a:t>:</a:t>
            </a:r>
            <a:r>
              <a:rPr lang="en-US" sz="3200" dirty="0"/>
              <a:t> </a:t>
            </a:r>
            <a:r>
              <a:rPr lang="en-US" sz="3200" dirty="0" err="1"/>
              <a:t>IoC</a:t>
            </a:r>
            <a:r>
              <a:rPr lang="en-US" sz="3200" dirty="0"/>
              <a:t>, Layers and Thin Controllers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Workshop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Management</a:t>
            </a:r>
            <a:r>
              <a:rPr lang="en-US" sz="3200" b="1" dirty="0"/>
              <a:t>:</a:t>
            </a:r>
            <a:r>
              <a:rPr lang="en-US" sz="3200" dirty="0"/>
              <a:t> Cookies, HTTP Sessions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 – Course Program 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398" y="1314000"/>
            <a:ext cx="1626632" cy="162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FD654-46B5-4673-81B6-EFAC44685D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68" y="4887919"/>
            <a:ext cx="2892124" cy="16190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Essentials</a:t>
            </a:r>
            <a:r>
              <a:rPr lang="en-US" b="1" dirty="0"/>
              <a:t>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Thymeleaf and Spring Controllers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and Validations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advanced </a:t>
            </a:r>
            <a:br>
              <a:rPr lang="bg-BG" dirty="0"/>
            </a:br>
            <a:r>
              <a:rPr lang="en-US" dirty="0"/>
              <a:t>functions and Validations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Front End Basics</a:t>
            </a:r>
            <a:r>
              <a:rPr lang="en-US" b="1" dirty="0"/>
              <a:t>: </a:t>
            </a:r>
            <a:r>
              <a:rPr lang="en-US" dirty="0"/>
              <a:t>Basic work with bootstrap and JavaScript.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Exam Preparation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Workshop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 – Course Program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DB9F30-3894-4823-8824-30B56D84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398" y="1314000"/>
            <a:ext cx="1626632" cy="162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AAFA3-6981-47FD-828F-060DEFAB6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68" y="4887919"/>
            <a:ext cx="2892124" cy="16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72" y="1066800"/>
            <a:ext cx="4402000" cy="4402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8336" y="55802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9176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702</Words>
  <Application>Microsoft Office PowerPoint</Application>
  <PresentationFormat>Widescreen</PresentationFormat>
  <Paragraphs>168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Spring Fundamentals</vt:lpstr>
      <vt:lpstr>Table of Contents</vt:lpstr>
      <vt:lpstr>Questions</vt:lpstr>
      <vt:lpstr>SoftUni Diamond Partners</vt:lpstr>
      <vt:lpstr>Educational Partners</vt:lpstr>
      <vt:lpstr>Course Objectives &amp; Program</vt:lpstr>
      <vt:lpstr>Spring Fundamentals – Course Program (1)</vt:lpstr>
      <vt:lpstr>Spring Fundamentals – Course Program (2)</vt:lpstr>
      <vt:lpstr>PowerPoint Presentation</vt:lpstr>
      <vt:lpstr>Lachezar Balev</vt:lpstr>
      <vt:lpstr>Nikolay Bankin</vt:lpstr>
      <vt:lpstr>Course Organization</vt:lpstr>
      <vt:lpstr>Java Web Module at SoftUni – Timeline</vt:lpstr>
      <vt:lpstr>SoftUni Certificate</vt:lpstr>
      <vt:lpstr>CPE Certificate</vt:lpstr>
      <vt:lpstr>Exam</vt:lpstr>
      <vt:lpstr>Theoretical Exam </vt:lpstr>
      <vt:lpstr>Learn to Search in Internet</vt:lpstr>
      <vt:lpstr>Resources</vt:lpstr>
      <vt:lpstr>Spring Fundamentals: Web Site, Forum, FB Group</vt:lpstr>
      <vt:lpstr>Spring Fundamentals Slides and Videos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</dc:subject>
  <dc:creator>Software University</dc:creator>
  <cp:keywords>Spring Fundamentals @ SoftUni</cp:keywords>
  <dc:description>© SoftUni – https://softuni.org_x000d_
© Software University – https://softuni.bg_x000d_
_x000d_
Copyrighted document. Unauthorized copy, reproduction or use is not permitted.</dc:description>
  <cp:lastModifiedBy>StiuIvanov</cp:lastModifiedBy>
  <cp:revision>97</cp:revision>
  <dcterms:created xsi:type="dcterms:W3CDTF">2018-05-23T13:08:44Z</dcterms:created>
  <dcterms:modified xsi:type="dcterms:W3CDTF">2022-04-27T09:19:26Z</dcterms:modified>
  <cp:category>computer programming;programming;software development;software engineering</cp:category>
</cp:coreProperties>
</file>