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995" r:id="rId3"/>
    <p:sldId id="957" r:id="rId4"/>
    <p:sldId id="978" r:id="rId5"/>
    <p:sldId id="979" r:id="rId6"/>
    <p:sldId id="980" r:id="rId7"/>
    <p:sldId id="981" r:id="rId8"/>
    <p:sldId id="982" r:id="rId9"/>
    <p:sldId id="993" r:id="rId10"/>
    <p:sldId id="991" r:id="rId11"/>
    <p:sldId id="983" r:id="rId12"/>
    <p:sldId id="984" r:id="rId13"/>
    <p:sldId id="985" r:id="rId14"/>
    <p:sldId id="992" r:id="rId15"/>
    <p:sldId id="986" r:id="rId16"/>
    <p:sldId id="987" r:id="rId17"/>
    <p:sldId id="994" r:id="rId18"/>
    <p:sldId id="261" r:id="rId19"/>
    <p:sldId id="304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із теми 2 –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Стиль із теми 2 –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9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BB568-9807-4EA0-8A2C-CA62AABBB806}" type="datetimeFigureOut">
              <a:rPr lang="uk-UA" smtClean="0"/>
              <a:t>10.03.2020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DA138-327A-4D96-B0E3-16D076A532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775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hyperlink" Target="http://teach-inf.at.ua/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656795" cy="5235580"/>
          </a:xfrm>
          <a:prstGeom prst="rect">
            <a:avLst/>
          </a:prstGeom>
        </p:spPr>
      </p:pic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0" y="3527436"/>
            <a:ext cx="12192000" cy="3357563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84" y="6021300"/>
            <a:ext cx="5699686" cy="991249"/>
          </a:xfrm>
          <a:prstGeom prst="rect">
            <a:avLst/>
          </a:prstGeom>
        </p:spPr>
      </p:pic>
      <p:sp>
        <p:nvSpPr>
          <p:cNvPr id="11" name="Rectangle 17"/>
          <p:cNvSpPr>
            <a:spLocks noChangeArrowheads="1"/>
          </p:cNvSpPr>
          <p:nvPr userDrawn="1"/>
        </p:nvSpPr>
        <p:spPr bwMode="gray">
          <a:xfrm>
            <a:off x="0" y="3141663"/>
            <a:ext cx="12192000" cy="431800"/>
          </a:xfrm>
          <a:prstGeom prst="rect">
            <a:avLst/>
          </a:prstGeom>
          <a:solidFill>
            <a:srgbClr val="19426B"/>
          </a:solidFill>
          <a:ln w="9525">
            <a:solidFill>
              <a:srgbClr val="1942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" name="Oval 25"/>
          <p:cNvSpPr>
            <a:spLocks noChangeArrowheads="1"/>
          </p:cNvSpPr>
          <p:nvPr userDrawn="1"/>
        </p:nvSpPr>
        <p:spPr bwMode="ltGray">
          <a:xfrm>
            <a:off x="1258888" y="4508512"/>
            <a:ext cx="4248150" cy="1800225"/>
          </a:xfrm>
          <a:prstGeom prst="ellipse">
            <a:avLst/>
          </a:prstGeom>
          <a:gradFill rotWithShape="1">
            <a:gsLst>
              <a:gs pos="0">
                <a:srgbClr val="398AC7"/>
              </a:gs>
              <a:gs pos="100000">
                <a:srgbClr val="398AC7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 userDrawn="1"/>
        </p:nvSpPr>
        <p:spPr bwMode="auto">
          <a:xfrm>
            <a:off x="457200" y="6486536"/>
            <a:ext cx="2133600" cy="168275"/>
          </a:xfrm>
          <a:prstGeom prst="rect">
            <a:avLst/>
          </a:prstGeom>
        </p:spPr>
        <p:txBody>
          <a:bodyPr/>
          <a:lstStyle>
            <a:defPPr>
              <a:defRPr lang="uk-UA"/>
            </a:defPPr>
            <a:lvl1pPr marL="0" algn="l" defTabSz="914400" rtl="0" eaLnBrk="1" latinLnBrk="0" hangingPunct="1">
              <a:defRPr sz="12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Rectangle 5"/>
          <p:cNvSpPr txBox="1">
            <a:spLocks noChangeArrowheads="1"/>
          </p:cNvSpPr>
          <p:nvPr userDrawn="1"/>
        </p:nvSpPr>
        <p:spPr>
          <a:xfrm>
            <a:off x="3124200" y="6486536"/>
            <a:ext cx="2895600" cy="168275"/>
          </a:xfrm>
          <a:prstGeom prst="rect">
            <a:avLst/>
          </a:prstGeom>
        </p:spPr>
        <p:txBody>
          <a:bodyPr/>
          <a:lstStyle>
            <a:defPPr>
              <a:defRPr lang="uk-UA"/>
            </a:defPPr>
            <a:lvl1pPr marL="0" algn="ctr" defTabSz="914400" rtl="0" eaLnBrk="1" latinLnBrk="0" hangingPunct="1">
              <a:defRPr sz="12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Oval 18"/>
          <p:cNvSpPr>
            <a:spLocks noChangeArrowheads="1"/>
          </p:cNvSpPr>
          <p:nvPr userDrawn="1"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dist="172739" dir="3238358" algn="ctr" rotWithShape="0">
              <a:srgbClr val="19426B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" name="Freeform 21" descr="2"/>
          <p:cNvSpPr>
            <a:spLocks/>
          </p:cNvSpPr>
          <p:nvPr userDrawn="1"/>
        </p:nvSpPr>
        <p:spPr bwMode="gray">
          <a:xfrm>
            <a:off x="376245" y="2147896"/>
            <a:ext cx="2103437" cy="3032125"/>
          </a:xfrm>
          <a:custGeom>
            <a:avLst/>
            <a:gdLst>
              <a:gd name="T0" fmla="*/ 1325 w 1325"/>
              <a:gd name="T1" fmla="*/ 960 h 1910"/>
              <a:gd name="T2" fmla="*/ 414 w 1325"/>
              <a:gd name="T3" fmla="*/ 0 h 1910"/>
              <a:gd name="T4" fmla="*/ 27 w 1325"/>
              <a:gd name="T5" fmla="*/ 1014 h 1910"/>
              <a:gd name="T6" fmla="*/ 402 w 1325"/>
              <a:gd name="T7" fmla="*/ 1910 h 1910"/>
              <a:gd name="T8" fmla="*/ 1325 w 1325"/>
              <a:gd name="T9" fmla="*/ 96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dirty="0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18" name="Freeform 19" descr="4"/>
          <p:cNvSpPr>
            <a:spLocks/>
          </p:cNvSpPr>
          <p:nvPr userDrawn="1"/>
        </p:nvSpPr>
        <p:spPr bwMode="gray">
          <a:xfrm>
            <a:off x="2625727" y="2119317"/>
            <a:ext cx="2139950" cy="3116263"/>
          </a:xfrm>
          <a:custGeom>
            <a:avLst/>
            <a:gdLst>
              <a:gd name="T0" fmla="*/ 951 w 1348"/>
              <a:gd name="T1" fmla="*/ 1963 h 1963"/>
              <a:gd name="T2" fmla="*/ 1338 w 1348"/>
              <a:gd name="T3" fmla="*/ 977 h 1963"/>
              <a:gd name="T4" fmla="*/ 905 w 1348"/>
              <a:gd name="T5" fmla="*/ 0 h 1963"/>
              <a:gd name="T6" fmla="*/ 0 w 1348"/>
              <a:gd name="T7" fmla="*/ 987 h 1963"/>
              <a:gd name="T8" fmla="*/ 951 w 1348"/>
              <a:gd name="T9" fmla="*/ 1963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dirty="0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19" name="Freeform 20" descr="1"/>
          <p:cNvSpPr>
            <a:spLocks/>
          </p:cNvSpPr>
          <p:nvPr userDrawn="1"/>
        </p:nvSpPr>
        <p:spPr bwMode="gray">
          <a:xfrm>
            <a:off x="1130307" y="1416060"/>
            <a:ext cx="2873375" cy="2182813"/>
          </a:xfrm>
          <a:custGeom>
            <a:avLst/>
            <a:gdLst>
              <a:gd name="T0" fmla="*/ 905 w 1810"/>
              <a:gd name="T1" fmla="*/ 1375 h 1375"/>
              <a:gd name="T2" fmla="*/ 1810 w 1810"/>
              <a:gd name="T3" fmla="*/ 395 h 1375"/>
              <a:gd name="T4" fmla="*/ 876 w 1810"/>
              <a:gd name="T5" fmla="*/ 24 h 1375"/>
              <a:gd name="T6" fmla="*/ 0 w 1810"/>
              <a:gd name="T7" fmla="*/ 396 h 1375"/>
              <a:gd name="T8" fmla="*/ 905 w 1810"/>
              <a:gd name="T9" fmla="*/ 137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20" name="Freeform 22" descr="55282"/>
          <p:cNvSpPr>
            <a:spLocks/>
          </p:cNvSpPr>
          <p:nvPr userDrawn="1"/>
        </p:nvSpPr>
        <p:spPr bwMode="gray">
          <a:xfrm>
            <a:off x="1085855" y="3730636"/>
            <a:ext cx="2962275" cy="2219325"/>
          </a:xfrm>
          <a:custGeom>
            <a:avLst/>
            <a:gdLst>
              <a:gd name="T0" fmla="*/ 927 w 1866"/>
              <a:gd name="T1" fmla="*/ 0 h 1398"/>
              <a:gd name="T2" fmla="*/ 0 w 1866"/>
              <a:gd name="T3" fmla="*/ 975 h 1398"/>
              <a:gd name="T4" fmla="*/ 996 w 1866"/>
              <a:gd name="T5" fmla="*/ 1387 h 1398"/>
              <a:gd name="T6" fmla="*/ 1866 w 1866"/>
              <a:gd name="T7" fmla="*/ 996 h 1398"/>
              <a:gd name="T8" fmla="*/ 927 w 1866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 userDrawn="1"/>
        </p:nvSpPr>
        <p:spPr bwMode="gray">
          <a:xfrm>
            <a:off x="1806578" y="2954337"/>
            <a:ext cx="1655763" cy="1655763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920416" y="2606941"/>
            <a:ext cx="14106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0" b="1" i="1" dirty="0">
                <a:solidFill>
                  <a:srgbClr val="002060"/>
                </a:solidFill>
                <a:latin typeface="Arial" panose="020B0604020202020204" pitchFamily="34" charset="0"/>
              </a:rPr>
              <a:t>7</a:t>
            </a:r>
            <a:endParaRPr lang="uk-UA" sz="15000" b="1" i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25" name="Заголовок 1"/>
          <p:cNvSpPr>
            <a:spLocks noGrp="1"/>
          </p:cNvSpPr>
          <p:nvPr>
            <p:ph type="ctrTitle"/>
          </p:nvPr>
        </p:nvSpPr>
        <p:spPr>
          <a:xfrm>
            <a:off x="4847770" y="584394"/>
            <a:ext cx="7151587" cy="1801607"/>
          </a:xfrm>
        </p:spPr>
        <p:txBody>
          <a:bodyPr anchor="ctr">
            <a:normAutofit/>
          </a:bodyPr>
          <a:lstStyle>
            <a:lvl1pPr algn="r">
              <a:defRPr kumimoji="0" lang="uk-UA" sz="4400" b="1" i="0" u="none" strike="noStrike" kern="1200" cap="none" spc="0" normalizeH="0" baseline="0" dirty="0">
                <a:ln>
                  <a:noFill/>
                </a:ln>
                <a:solidFill>
                  <a:srgbClr val="19426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/>
                <a:ea typeface="+mj-ea"/>
                <a:cs typeface="+mj-cs"/>
              </a:defRPr>
            </a:lvl1pPr>
          </a:lstStyle>
          <a:p>
            <a:r>
              <a:rPr lang="uk-UA" dirty="0"/>
              <a:t>Зразок заголовка</a:t>
            </a:r>
          </a:p>
        </p:txBody>
      </p:sp>
      <p:sp>
        <p:nvSpPr>
          <p:cNvPr id="26" name="Пі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032382" y="3184362"/>
            <a:ext cx="7138989" cy="40341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uk-UA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</a:defRPr>
            </a:lvl1pPr>
          </a:lstStyle>
          <a:p>
            <a:pPr marL="0" marR="0" lvl="0" indent="0" algn="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BBC00"/>
              </a:buClr>
              <a:buSzTx/>
              <a:buFont typeface="Wingdings" panose="05000000000000000000" pitchFamily="2" charset="2"/>
              <a:buNone/>
              <a:tabLst/>
            </a:pPr>
            <a:r>
              <a:rPr lang="uk-UA" dirty="0"/>
              <a:t>Зразок підзаголовка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4506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10.03.2020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969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10.03.2020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332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0" y="798521"/>
            <a:ext cx="12192000" cy="312737"/>
          </a:xfrm>
          <a:prstGeom prst="rect">
            <a:avLst/>
          </a:prstGeom>
          <a:solidFill>
            <a:srgbClr val="1942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white">
          <a:xfrm>
            <a:off x="0" y="11"/>
            <a:ext cx="12192000" cy="836613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9" name="Group 17"/>
          <p:cNvGrpSpPr>
            <a:grpSpLocks/>
          </p:cNvGrpSpPr>
          <p:nvPr userDrawn="1"/>
        </p:nvGrpSpPr>
        <p:grpSpPr bwMode="auto">
          <a:xfrm>
            <a:off x="10287570" y="188919"/>
            <a:ext cx="1665288" cy="1512887"/>
            <a:chOff x="4604" y="119"/>
            <a:chExt cx="1049" cy="953"/>
          </a:xfrm>
        </p:grpSpPr>
        <p:sp>
          <p:nvSpPr>
            <p:cNvPr id="10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rgbClr val="19426B"/>
                </a:gs>
                <a:gs pos="100000">
                  <a:srgbClr val="19426B">
                    <a:gamma/>
                    <a:tint val="0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dist="63500" dir="2212194" algn="ctr" rotWithShape="0">
                <a:srgbClr val="19426B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Oval 24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10777240" y="566632"/>
            <a:ext cx="756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dirty="0">
                <a:solidFill>
                  <a:srgbClr val="19426B"/>
                </a:solidFill>
                <a:latin typeface="Arial" panose="020B0604020202020204" pitchFamily="34" charset="0"/>
              </a:rPr>
              <a:t>9</a:t>
            </a:r>
            <a:endParaRPr lang="uk-UA" sz="4400" b="1" i="1" dirty="0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Групувати 18"/>
          <p:cNvGrpSpPr/>
          <p:nvPr userDrawn="1"/>
        </p:nvGrpSpPr>
        <p:grpSpPr>
          <a:xfrm>
            <a:off x="-15225" y="6529734"/>
            <a:ext cx="4680520" cy="328282"/>
            <a:chOff x="467544" y="6485698"/>
            <a:chExt cx="4680520" cy="328281"/>
          </a:xfrm>
        </p:grpSpPr>
        <p:pic>
          <p:nvPicPr>
            <p:cNvPr id="20" name="Picture 3" descr="E:\Робота\Вчитель Інформатики\~~~Сайт~~~\teach-inf.at.ua\FTP\krfb_6465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296" y="6485698"/>
              <a:ext cx="321568" cy="321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67544" y="6506203"/>
              <a:ext cx="468052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1400" b="1" i="1" dirty="0">
                <a:solidFill>
                  <a:srgbClr val="19426B"/>
                </a:solidFill>
                <a:latin typeface="Verdana"/>
              </a:endParaRPr>
            </a:p>
          </p:txBody>
        </p:sp>
      </p:grpSp>
      <p:sp>
        <p:nvSpPr>
          <p:cNvPr id="2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>
            <a:lvl1pPr>
              <a:defRPr kumimoji="0" lang="uk-UA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</a:defRPr>
            </a:lvl1pPr>
          </a:lstStyle>
          <a:p>
            <a:pPr marL="0" lvl="0" fontAlgn="base">
              <a:lnSpc>
                <a:spcPct val="100000"/>
              </a:lnSpc>
              <a:spcAft>
                <a:spcPct val="0"/>
              </a:spcAft>
            </a:pPr>
            <a:r>
              <a:rPr lang="uk-UA" dirty="0"/>
              <a:t>Зразок заголовка</a:t>
            </a:r>
          </a:p>
        </p:txBody>
      </p:sp>
      <p:sp>
        <p:nvSpPr>
          <p:cNvPr id="2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61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0" y="798521"/>
            <a:ext cx="12192000" cy="312737"/>
          </a:xfrm>
          <a:prstGeom prst="rect">
            <a:avLst/>
          </a:prstGeom>
          <a:solidFill>
            <a:srgbClr val="1942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white">
          <a:xfrm>
            <a:off x="0" y="11"/>
            <a:ext cx="12192000" cy="836613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9" name="Group 17"/>
          <p:cNvGrpSpPr>
            <a:grpSpLocks/>
          </p:cNvGrpSpPr>
          <p:nvPr userDrawn="1"/>
        </p:nvGrpSpPr>
        <p:grpSpPr bwMode="auto">
          <a:xfrm>
            <a:off x="10287570" y="188919"/>
            <a:ext cx="1665288" cy="1512887"/>
            <a:chOff x="4604" y="119"/>
            <a:chExt cx="1049" cy="953"/>
          </a:xfrm>
        </p:grpSpPr>
        <p:sp>
          <p:nvSpPr>
            <p:cNvPr id="10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rgbClr val="19426B"/>
                </a:gs>
                <a:gs pos="100000">
                  <a:srgbClr val="19426B">
                    <a:gamma/>
                    <a:tint val="0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dist="63500" dir="2212194" algn="ctr" rotWithShape="0">
                <a:srgbClr val="19426B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Oval 24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10777240" y="566632"/>
            <a:ext cx="756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dirty="0">
                <a:solidFill>
                  <a:srgbClr val="19426B"/>
                </a:solidFill>
                <a:latin typeface="Arial" panose="020B0604020202020204" pitchFamily="34" charset="0"/>
              </a:rPr>
              <a:t>7</a:t>
            </a:r>
            <a:endParaRPr lang="uk-UA" sz="4400" b="1" i="1" dirty="0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Групувати 18"/>
          <p:cNvGrpSpPr/>
          <p:nvPr userDrawn="1"/>
        </p:nvGrpSpPr>
        <p:grpSpPr>
          <a:xfrm>
            <a:off x="-15225" y="6529734"/>
            <a:ext cx="4680520" cy="328282"/>
            <a:chOff x="467544" y="6485698"/>
            <a:chExt cx="4680520" cy="328281"/>
          </a:xfrm>
        </p:grpSpPr>
        <p:pic>
          <p:nvPicPr>
            <p:cNvPr id="20" name="Picture 3" descr="E:\Робота\Вчитель Інформатики\~~~Сайт~~~\teach-inf.at.ua\FTP\krfb_6465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296" y="6485698"/>
              <a:ext cx="321568" cy="321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67544" y="6506203"/>
              <a:ext cx="468052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solidFill>
                    <a:srgbClr val="19426B"/>
                  </a:solidFill>
                  <a:latin typeface="Verdana"/>
                </a:rPr>
                <a:t> </a:t>
              </a:r>
              <a:r>
                <a:rPr lang="en-US" sz="1400" b="1" i="1" dirty="0">
                  <a:solidFill>
                    <a:srgbClr val="19426B"/>
                  </a:solidFill>
                  <a:latin typeface="Verdana"/>
                  <a:hlinkClick r:id="rId7" tooltip="Перейти на сайт"/>
                </a:rPr>
                <a:t>t</a:t>
              </a:r>
              <a:endParaRPr lang="ru-RU" sz="1400" b="1" i="1" dirty="0">
                <a:solidFill>
                  <a:srgbClr val="19426B"/>
                </a:solidFill>
                <a:latin typeface="Verdana"/>
              </a:endParaRPr>
            </a:p>
          </p:txBody>
        </p:sp>
      </p:grpSp>
      <p:sp>
        <p:nvSpPr>
          <p:cNvPr id="2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>
            <a:lvl1pPr>
              <a:defRPr kumimoji="0" lang="uk-UA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</a:defRPr>
            </a:lvl1pPr>
          </a:lstStyle>
          <a:p>
            <a:pPr marL="0" lvl="0" fontAlgn="base">
              <a:lnSpc>
                <a:spcPct val="100000"/>
              </a:lnSpc>
              <a:spcAft>
                <a:spcPct val="0"/>
              </a:spcAft>
            </a:pPr>
            <a:r>
              <a:rPr lang="uk-UA" dirty="0"/>
              <a:t>Зразок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739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10.03.2020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391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і області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10.03.2020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403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10.03.2020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99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10.03.2020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459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10.03.2020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03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10.03.2020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831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10.03.2020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89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9269-1560-433C-88F4-3A78CD881B3D}" type="datetimeFigureOut">
              <a:rPr lang="uk-UA" smtClean="0"/>
              <a:t>10.03.2020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28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47771" y="695226"/>
            <a:ext cx="7137066" cy="1801607"/>
          </a:xfrm>
        </p:spPr>
        <p:txBody>
          <a:bodyPr>
            <a:noAutofit/>
          </a:bodyPr>
          <a:lstStyle/>
          <a:p>
            <a:pPr algn="ctr"/>
            <a:r>
              <a:rPr lang="uk-UA" sz="3600" dirty="0"/>
              <a:t>Базовые алгоритмы для работы с переменными с использованием алгоритмической структуры повторения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4294967295"/>
          </p:nvPr>
        </p:nvSpPr>
        <p:spPr>
          <a:xfrm>
            <a:off x="5032382" y="3184362"/>
            <a:ext cx="7138989" cy="403410"/>
          </a:xfrm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uk-UA" sz="1600" b="1" dirty="0">
                <a:solidFill>
                  <a:srgbClr val="FFFFFF"/>
                </a:solidFill>
              </a:rPr>
              <a:t>По учебной программе 2017</a:t>
            </a:r>
          </a:p>
        </p:txBody>
      </p:sp>
      <p:sp>
        <p:nvSpPr>
          <p:cNvPr id="6" name="Округлена прямокутна виноска 5"/>
          <p:cNvSpPr/>
          <p:nvPr/>
        </p:nvSpPr>
        <p:spPr>
          <a:xfrm>
            <a:off x="126612" y="6175807"/>
            <a:ext cx="2448272" cy="619472"/>
          </a:xfrm>
          <a:prstGeom prst="wedgeRoundRectCallout">
            <a:avLst>
              <a:gd name="adj1" fmla="val 367"/>
              <a:gd name="adj2" fmla="val 49864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600" b="1" i="1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урок </a:t>
            </a:r>
            <a:r>
              <a:rPr lang="uk-UA" sz="3600" b="1" i="1" kern="0" dirty="0">
                <a:solidFill>
                  <a:srgbClr val="002060"/>
                </a:solidFill>
                <a:latin typeface="Verdana"/>
              </a:rPr>
              <a:t>25</a:t>
            </a:r>
            <a:endParaRPr kumimoji="0" lang="uk-UA" sz="3600" b="1" i="1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BF6382-E844-4DC2-ACAB-D57A205B7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60" y="3689003"/>
            <a:ext cx="2209744" cy="2385570"/>
          </a:xfrm>
          <a:prstGeom prst="rect">
            <a:avLst/>
          </a:prstGeom>
        </p:spPr>
      </p:pic>
      <p:pic>
        <p:nvPicPr>
          <p:cNvPr id="7" name="Picture 2" descr="algorithm, diagram, flowchart, usability, workflow icon">
            <a:extLst>
              <a:ext uri="{FF2B5EF4-FFF2-40B4-BE49-F238E27FC236}">
                <a16:creationId xmlns:a16="http://schemas.microsoft.com/office/drawing/2014/main" id="{AC745B82-9BDC-43C2-8912-9A8C5917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729" y="3587772"/>
            <a:ext cx="2492649" cy="249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43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12295"/>
            <a:ext cx="1690895" cy="178953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Проект "Морские препятствия"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Глава 3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25</a:t>
            </a:r>
            <a:endParaRPr lang="en-US" sz="1200" kern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С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прайты</a:t>
            </a:r>
            <a:endParaRPr lang="uk-UA" sz="2800" b="1" i="1" kern="0" dirty="0">
              <a:solidFill>
                <a:schemeClr val="bg1"/>
              </a:solidFill>
            </a:endParaRP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C7BB159C-50E7-497D-9260-E2B579B93F14}"/>
              </a:ext>
            </a:extLst>
          </p:cNvPr>
          <p:cNvSpPr/>
          <p:nvPr/>
        </p:nvSpPr>
        <p:spPr>
          <a:xfrm>
            <a:off x="72008" y="1832997"/>
            <a:ext cx="3973050" cy="129266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рыбка</a:t>
            </a:r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7347CE19-CE0D-47FD-9254-74ABCBCE66D1}"/>
              </a:ext>
            </a:extLst>
          </p:cNvPr>
          <p:cNvSpPr/>
          <p:nvPr/>
        </p:nvSpPr>
        <p:spPr>
          <a:xfrm>
            <a:off x="4110552" y="1832997"/>
            <a:ext cx="3973050" cy="129266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акула</a:t>
            </a:r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BFE78CDE-60AA-420D-86A2-F6FC167FDEF3}"/>
              </a:ext>
            </a:extLst>
          </p:cNvPr>
          <p:cNvSpPr/>
          <p:nvPr/>
        </p:nvSpPr>
        <p:spPr>
          <a:xfrm>
            <a:off x="8149100" y="1832997"/>
            <a:ext cx="3973050" cy="129266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Линия завершения уровня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F3CE08-6F9C-486C-AEF8-0F501133F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40" y="3188004"/>
            <a:ext cx="3558586" cy="314413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70E8F93-8838-430C-A350-7291B50BB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479" y="3402377"/>
            <a:ext cx="3973041" cy="2929759"/>
          </a:xfrm>
          <a:prstGeom prst="rect">
            <a:avLst/>
          </a:prstGeom>
        </p:spPr>
      </p:pic>
      <p:cxnSp>
        <p:nvCxnSpPr>
          <p:cNvPr id="18" name="Пряма сполучна лінія 17">
            <a:extLst>
              <a:ext uri="{FF2B5EF4-FFF2-40B4-BE49-F238E27FC236}">
                <a16:creationId xmlns:a16="http://schemas.microsoft.com/office/drawing/2014/main" id="{F28CC6BE-C177-422D-9B14-6619C8861676}"/>
              </a:ext>
            </a:extLst>
          </p:cNvPr>
          <p:cNvCxnSpPr>
            <a:cxnSpLocks/>
          </p:cNvCxnSpPr>
          <p:nvPr/>
        </p:nvCxnSpPr>
        <p:spPr>
          <a:xfrm flipV="1">
            <a:off x="10135625" y="3402377"/>
            <a:ext cx="0" cy="2603568"/>
          </a:xfrm>
          <a:prstGeom prst="line">
            <a:avLst/>
          </a:prstGeom>
          <a:noFill/>
          <a:ln w="2000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50158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12295"/>
            <a:ext cx="1690895" cy="178953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Проект "Морские препятствия"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Глава 3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25</a:t>
            </a:r>
            <a:endParaRPr lang="en-US" sz="1200" kern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9836C6-5FDA-43CA-A0A3-1E51E3F4CD80}"/>
              </a:ext>
            </a:extLst>
          </p:cNvPr>
          <p:cNvSpPr txBox="1"/>
          <p:nvPr/>
        </p:nvSpPr>
        <p:spPr>
          <a:xfrm>
            <a:off x="72007" y="878306"/>
            <a:ext cx="7024983" cy="95410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Начало движения и управления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0A8B9-1835-4801-9F8B-EA4D78F2BE86}"/>
              </a:ext>
            </a:extLst>
          </p:cNvPr>
          <p:cNvSpPr txBox="1"/>
          <p:nvPr/>
        </p:nvSpPr>
        <p:spPr>
          <a:xfrm>
            <a:off x="72006" y="2044879"/>
            <a:ext cx="7024983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начало движения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B297C-FB0D-403F-8181-0D6B1E2A2858}"/>
              </a:ext>
            </a:extLst>
          </p:cNvPr>
          <p:cNvSpPr txBox="1"/>
          <p:nvPr/>
        </p:nvSpPr>
        <p:spPr>
          <a:xfrm>
            <a:off x="321039" y="2719457"/>
            <a:ext cx="6774873" cy="52322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3 левого края сцены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9A1B3-CD46-4E6A-A741-E3CCECF58C51}"/>
              </a:ext>
            </a:extLst>
          </p:cNvPr>
          <p:cNvSpPr txBox="1"/>
          <p:nvPr/>
        </p:nvSpPr>
        <p:spPr>
          <a:xfrm>
            <a:off x="321039" y="3419947"/>
            <a:ext cx="6774873" cy="52322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В направлении правого края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969C27-9F89-4457-8637-C25AF16C61C4}"/>
              </a:ext>
            </a:extLst>
          </p:cNvPr>
          <p:cNvSpPr txBox="1"/>
          <p:nvPr/>
        </p:nvSpPr>
        <p:spPr>
          <a:xfrm>
            <a:off x="69850" y="4008952"/>
            <a:ext cx="12050142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Клавиша пробел запускаете игру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2E3880-B04E-486E-813F-E7839AF5F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904" y="1196763"/>
            <a:ext cx="4900088" cy="24045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E16EF8-DA0C-46D6-A71C-B03D03C85B20}"/>
              </a:ext>
            </a:extLst>
          </p:cNvPr>
          <p:cNvSpPr txBox="1"/>
          <p:nvPr/>
        </p:nvSpPr>
        <p:spPr>
          <a:xfrm>
            <a:off x="321039" y="4746815"/>
            <a:ext cx="5243014" cy="1815882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Перемещение вперед, пока не достигнем финишной линии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37FC65C-7CD3-45FE-A1A2-067E11AA8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63743"/>
            <a:ext cx="5533864" cy="201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7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12295"/>
            <a:ext cx="1690895" cy="178953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Проект "Морские препятствия"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Глава 3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25</a:t>
            </a:r>
            <a:endParaRPr lang="en-US" sz="1200" kern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У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правление</a:t>
            </a:r>
            <a:endParaRPr lang="uk-UA" sz="2800" b="1" i="1" kern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E83E86-120C-4C12-B570-E489B560E5C8}"/>
              </a:ext>
            </a:extLst>
          </p:cNvPr>
          <p:cNvSpPr txBox="1"/>
          <p:nvPr/>
        </p:nvSpPr>
        <p:spPr>
          <a:xfrm>
            <a:off x="72008" y="1823874"/>
            <a:ext cx="12050142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С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трелками</a:t>
            </a:r>
            <a:endParaRPr lang="uk-UA" sz="2800" b="1" i="1" kern="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DA4AA-2EF9-468F-91F0-158FAD3480FC}"/>
              </a:ext>
            </a:extLst>
          </p:cNvPr>
          <p:cNvSpPr txBox="1"/>
          <p:nvPr/>
        </p:nvSpPr>
        <p:spPr>
          <a:xfrm>
            <a:off x="322118" y="2450985"/>
            <a:ext cx="11800032" cy="1384995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Пока нажимаем стрелку (пока не прекратится</a:t>
            </a:r>
          </a:p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нажатие стрелки) происходит поворот на 15</a:t>
            </a:r>
          </a:p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градусов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498176-71C3-4197-8658-F3178DE40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9" y="4099139"/>
            <a:ext cx="6012701" cy="17146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D38BB5-ECA4-4860-9564-CDB3FCE47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656" y="4099139"/>
            <a:ext cx="5936494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5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12295"/>
            <a:ext cx="1690895" cy="178953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Проект "Морские препятствия"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Глава 3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25</a:t>
            </a:r>
            <a:endParaRPr lang="en-US" sz="1200" kern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E10F4-E240-47FF-8DA1-CCFF9F8A8BFF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касания акулы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24476-1EA1-481A-9E6B-E796A2F7B179}"/>
              </a:ext>
            </a:extLst>
          </p:cNvPr>
          <p:cNvSpPr txBox="1"/>
          <p:nvPr/>
        </p:nvSpPr>
        <p:spPr>
          <a:xfrm>
            <a:off x="72008" y="1823874"/>
            <a:ext cx="12050142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Возврат к началу уровня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7E4B7-3DD2-46E4-AD63-3011381CB139}"/>
              </a:ext>
            </a:extLst>
          </p:cNvPr>
          <p:cNvSpPr txBox="1"/>
          <p:nvPr/>
        </p:nvSpPr>
        <p:spPr>
          <a:xfrm>
            <a:off x="322118" y="2450985"/>
            <a:ext cx="11800032" cy="52322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На левый край сцены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37B31E-E9CE-423C-86D1-624791E8A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469" y="3078096"/>
            <a:ext cx="5799330" cy="345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7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12295"/>
            <a:ext cx="1690895" cy="178953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Проект "Морские препятствия"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Глава 3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25</a:t>
            </a:r>
            <a:endParaRPr lang="en-US" sz="1200" kern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E10F4-E240-47FF-8DA1-CCFF9F8A8BFF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завершение уровня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24476-1EA1-481A-9E6B-E796A2F7B179}"/>
              </a:ext>
            </a:extLst>
          </p:cNvPr>
          <p:cNvSpPr txBox="1"/>
          <p:nvPr/>
        </p:nvSpPr>
        <p:spPr>
          <a:xfrm>
            <a:off x="72008" y="1823874"/>
            <a:ext cx="12050142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осложнения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7E4B7-3DD2-46E4-AD63-3011381CB139}"/>
              </a:ext>
            </a:extLst>
          </p:cNvPr>
          <p:cNvSpPr txBox="1"/>
          <p:nvPr/>
        </p:nvSpPr>
        <p:spPr>
          <a:xfrm>
            <a:off x="322118" y="2450985"/>
            <a:ext cx="11800032" cy="52322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клонирование акулы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C657A8-FC5B-4CE3-8D21-5EFF52B54F66}"/>
              </a:ext>
            </a:extLst>
          </p:cNvPr>
          <p:cNvSpPr txBox="1"/>
          <p:nvPr/>
        </p:nvSpPr>
        <p:spPr>
          <a:xfrm>
            <a:off x="72008" y="3098966"/>
            <a:ext cx="6547001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Начало следующего уровня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0579E-6954-4950-8B4E-E9171646C31D}"/>
              </a:ext>
            </a:extLst>
          </p:cNvPr>
          <p:cNvSpPr txBox="1"/>
          <p:nvPr/>
        </p:nvSpPr>
        <p:spPr>
          <a:xfrm>
            <a:off x="322118" y="3726077"/>
            <a:ext cx="6296891" cy="954107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Перемещение на левый край сцены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E8C06EC-F1B9-4349-B6CB-646EF8CC9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265" y="3078096"/>
            <a:ext cx="5334728" cy="35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12295"/>
            <a:ext cx="1690895" cy="178953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Проект "Морские препятствия"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Глава 3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25</a:t>
            </a:r>
            <a:endParaRPr lang="en-US" sz="1200" kern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Акула первая и клон</a:t>
            </a:r>
            <a:endParaRPr lang="uk-UA" sz="2800" b="1" i="1" kern="0" dirty="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51F1D1-49CB-4467-9DC3-10F0E8E48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7" y="1892084"/>
            <a:ext cx="5694948" cy="324760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E63DB2-630A-4ED7-877E-B50ED0C15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594" y="1892084"/>
            <a:ext cx="6132399" cy="32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5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12295"/>
            <a:ext cx="1690895" cy="178953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Проект "Морские препятствия"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Глава 3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25</a:t>
            </a:r>
            <a:endParaRPr lang="en-US" sz="1200" kern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40DA2-AB02-47FF-B9D9-C6661D7AC5FE}"/>
              </a:ext>
            </a:extLst>
          </p:cNvPr>
          <p:cNvSpPr txBox="1"/>
          <p:nvPr/>
        </p:nvSpPr>
        <p:spPr>
          <a:xfrm>
            <a:off x="72008" y="1196763"/>
            <a:ext cx="4915628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дополнение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A41B1-8DC6-4474-832D-0FB8D65B19BA}"/>
              </a:ext>
            </a:extLst>
          </p:cNvPr>
          <p:cNvSpPr txBox="1"/>
          <p:nvPr/>
        </p:nvSpPr>
        <p:spPr>
          <a:xfrm>
            <a:off x="72008" y="1823874"/>
            <a:ext cx="4915628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Изменение фона на различных уровнях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3AAD7-9FDC-4277-A115-82F204A6100B}"/>
              </a:ext>
            </a:extLst>
          </p:cNvPr>
          <p:cNvSpPr txBox="1"/>
          <p:nvPr/>
        </p:nvSpPr>
        <p:spPr>
          <a:xfrm>
            <a:off x="72008" y="2881872"/>
            <a:ext cx="4915628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Добавление "сокровищ"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8B754E-3431-4C25-A801-B7EEC9A7E29C}"/>
              </a:ext>
            </a:extLst>
          </p:cNvPr>
          <p:cNvSpPr txBox="1"/>
          <p:nvPr/>
        </p:nvSpPr>
        <p:spPr>
          <a:xfrm>
            <a:off x="72008" y="3939870"/>
            <a:ext cx="4915628" cy="1384995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Уменьшение размера финишной линии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9CA6C9-BACF-4FB1-9034-E9EA1B32F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545" y="1196762"/>
            <a:ext cx="7028447" cy="52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rmAutofit/>
          </a:bodyPr>
          <a:lstStyle/>
          <a:p>
            <a:r>
              <a:rPr lang="uk-UA" dirty="0"/>
              <a:t>Розгадайте ребус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http://www.zarobytyhroshi.com/images/243_1c7236e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977" y="5301208"/>
            <a:ext cx="1561356" cy="156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700501" y="5445224"/>
            <a:ext cx="6179706" cy="10215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5400" b="1" i="1" kern="0" dirty="0">
                <a:solidFill>
                  <a:srgbClr val="FFFFFF"/>
                </a:solidFill>
                <a:cs typeface="Times New Roman" panose="02020603050405020304" pitchFamily="18" charset="0"/>
              </a:rPr>
              <a:t>Повторення</a:t>
            </a:r>
          </a:p>
        </p:txBody>
      </p:sp>
      <p:sp>
        <p:nvSpPr>
          <p:cNvPr id="11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Розділ 3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25</a:t>
            </a:r>
            <a:endParaRPr lang="en-US" sz="1200" kern="0" dirty="0">
              <a:solidFill>
                <a:srgbClr val="000000"/>
              </a:solidFill>
              <a:latin typeface="Verdana" pitchFamily="34" charset="0"/>
            </a:endParaRPr>
          </a:p>
        </p:txBody>
      </p:sp>
      <p:grpSp>
        <p:nvGrpSpPr>
          <p:cNvPr id="9" name="Групувати 8"/>
          <p:cNvGrpSpPr/>
          <p:nvPr/>
        </p:nvGrpSpPr>
        <p:grpSpPr>
          <a:xfrm>
            <a:off x="15737" y="1983433"/>
            <a:ext cx="12117324" cy="2931380"/>
            <a:chOff x="72008" y="2855346"/>
            <a:chExt cx="9369629" cy="2266667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08" y="2855346"/>
              <a:ext cx="7047619" cy="226666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08304" y="3084938"/>
              <a:ext cx="2133333" cy="1876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59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100" dirty="0"/>
              <a:t>Работаем за компьютером</a:t>
            </a:r>
            <a:endParaRPr lang="uk-UA" dirty="0"/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Глава 3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25</a:t>
            </a:r>
            <a:endParaRPr lang="en-US" sz="1200" kern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440" y="1177376"/>
            <a:ext cx="4839154" cy="5608513"/>
          </a:xfrm>
          <a:prstGeom prst="rect">
            <a:avLst/>
          </a:prstGeom>
        </p:spPr>
      </p:pic>
      <p:pic>
        <p:nvPicPr>
          <p:cNvPr id="13" name="Picture 4" descr="http://www.reaction.org.ua/wp-content/uploads/2013/04/stul-yak-sidity-za-komputerom2.jpg">
            <a:extLst>
              <a:ext uri="{FF2B5EF4-FFF2-40B4-BE49-F238E27FC236}">
                <a16:creationId xmlns:a16="http://schemas.microsoft.com/office/drawing/2014/main" id="{29DB0D07-6B82-451E-B5A7-23052151A9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76"/>
          <a:stretch/>
        </p:blipFill>
        <p:spPr bwMode="auto">
          <a:xfrm>
            <a:off x="1058775" y="1307046"/>
            <a:ext cx="4510753" cy="51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3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5400" dirty="0"/>
              <a:t>Благодарю за внимание!</a:t>
            </a:r>
          </a:p>
        </p:txBody>
      </p:sp>
      <p:sp>
        <p:nvSpPr>
          <p:cNvPr id="4" name="Підзаголовок 2"/>
          <p:cNvSpPr>
            <a:spLocks noGrp="1"/>
          </p:cNvSpPr>
          <p:nvPr>
            <p:ph type="subTitle" idx="4294967295"/>
          </p:nvPr>
        </p:nvSpPr>
        <p:spPr>
          <a:xfrm>
            <a:off x="5032382" y="3184362"/>
            <a:ext cx="7138989" cy="403410"/>
          </a:xfrm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uk-UA" sz="1600" b="1" dirty="0">
                <a:solidFill>
                  <a:srgbClr val="FFFFFF"/>
                </a:solidFill>
              </a:rPr>
              <a:t>По учебной программе 2017</a:t>
            </a:r>
          </a:p>
        </p:txBody>
      </p:sp>
      <p:sp>
        <p:nvSpPr>
          <p:cNvPr id="7" name="Округлена прямокутна виноска 5">
            <a:extLst>
              <a:ext uri="{FF2B5EF4-FFF2-40B4-BE49-F238E27FC236}">
                <a16:creationId xmlns:a16="http://schemas.microsoft.com/office/drawing/2014/main" id="{2601AE15-89F6-4C97-A0D5-28662169001A}"/>
              </a:ext>
            </a:extLst>
          </p:cNvPr>
          <p:cNvSpPr/>
          <p:nvPr/>
        </p:nvSpPr>
        <p:spPr>
          <a:xfrm>
            <a:off x="126612" y="6175807"/>
            <a:ext cx="2448272" cy="619472"/>
          </a:xfrm>
          <a:prstGeom prst="wedgeRoundRectCallout">
            <a:avLst>
              <a:gd name="adj1" fmla="val 367"/>
              <a:gd name="adj2" fmla="val 49864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600" b="1" i="1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урок </a:t>
            </a:r>
            <a:r>
              <a:rPr lang="uk-UA" sz="3600" b="1" i="1" kern="0" dirty="0">
                <a:solidFill>
                  <a:srgbClr val="002060"/>
                </a:solidFill>
                <a:latin typeface="Verdana"/>
              </a:rPr>
              <a:t>25</a:t>
            </a:r>
            <a:endParaRPr kumimoji="0" lang="uk-UA" sz="3600" b="1" i="1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901D5B-DEA4-435A-809B-2D2AA8A3C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60" y="3689003"/>
            <a:ext cx="2209744" cy="2385570"/>
          </a:xfrm>
          <a:prstGeom prst="rect">
            <a:avLst/>
          </a:prstGeom>
        </p:spPr>
      </p:pic>
      <p:pic>
        <p:nvPicPr>
          <p:cNvPr id="8" name="Picture 2" descr="algorithm, diagram, flowchart, usability, workflow icon">
            <a:extLst>
              <a:ext uri="{FF2B5EF4-FFF2-40B4-BE49-F238E27FC236}">
                <a16:creationId xmlns:a16="http://schemas.microsoft.com/office/drawing/2014/main" id="{D436DFDF-0751-4245-AA8D-34F052165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729" y="3587772"/>
            <a:ext cx="2492649" cy="249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49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Найди слова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122670"/>
              </p:ext>
            </p:extLst>
          </p:nvPr>
        </p:nvGraphicFramePr>
        <p:xfrm>
          <a:off x="694509" y="1625530"/>
          <a:ext cx="10515600" cy="4565650"/>
        </p:xfrm>
        <a:graphic>
          <a:graphicData uri="http://schemas.openxmlformats.org/drawingml/2006/table">
            <a:tbl>
              <a:tblPr firstRow="1" firstCol="1" bandRow="1"/>
              <a:tblGrid>
                <a:gridCol w="1051560">
                  <a:extLst>
                    <a:ext uri="{9D8B030D-6E8A-4147-A177-3AD203B41FA5}">
                      <a16:colId xmlns:a16="http://schemas.microsoft.com/office/drawing/2014/main" val="419901571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973689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4972212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1964401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7510669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2323736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2720729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8010853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7023514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70218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ь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028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ь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й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52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й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449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і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і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857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й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749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і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і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й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1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й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66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і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і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й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й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506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і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364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cap="all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73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81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12295"/>
            <a:ext cx="1690895" cy="178953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Базовые алгоритмы с повторением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Глава 3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25</a:t>
            </a:r>
            <a:endParaRPr lang="en-US" sz="1200" kern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Часто в реальной жизни нам приходится повторять одни и те же действия?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0F6BA5-AA00-42A3-842B-9D54209B8A1F}"/>
              </a:ext>
            </a:extLst>
          </p:cNvPr>
          <p:cNvSpPr txBox="1"/>
          <p:nvPr/>
        </p:nvSpPr>
        <p:spPr>
          <a:xfrm>
            <a:off x="72008" y="2278064"/>
            <a:ext cx="7949774" cy="4401205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Чтобы запомнить, сделать лучше, точнее и различные другие действия. Разумеется, многие из таких действий мы должны выполнять сами, но почему бы часть из них не поручить компьютерным программам и устройствам? Попробуем передать часть таких </a:t>
            </a:r>
            <a:r>
              <a:rPr lang="uk-UA" sz="2800" b="1" i="1" kern="0" dirty="0" err="1">
                <a:solidFill>
                  <a:schemeClr val="bg1"/>
                </a:solidFill>
              </a:rPr>
              <a:t>действий</a:t>
            </a:r>
            <a:r>
              <a:rPr lang="uk-UA" sz="2800" b="1" i="1" kern="0" dirty="0">
                <a:solidFill>
                  <a:schemeClr val="bg1"/>
                </a:solidFill>
              </a:rPr>
              <a:t> </a:t>
            </a:r>
            <a:r>
              <a:rPr lang="uk-UA" sz="2800" b="1" i="1" kern="0" dirty="0" smtClean="0">
                <a:solidFill>
                  <a:schemeClr val="bg1"/>
                </a:solidFill>
              </a:rPr>
              <a:t>нашим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скретч</a:t>
            </a:r>
            <a:r>
              <a:rPr lang="uk-UA" sz="2800" b="1" i="1" kern="0" dirty="0" smtClean="0">
                <a:solidFill>
                  <a:schemeClr val="bg1"/>
                </a:solidFill>
              </a:rPr>
              <a:t>-проектам, </a:t>
            </a:r>
            <a:r>
              <a:rPr lang="uk-UA" sz="2800" b="1" i="1" kern="0" dirty="0">
                <a:solidFill>
                  <a:schemeClr val="bg1"/>
                </a:solidFill>
              </a:rPr>
              <a:t>добавив в них </a:t>
            </a:r>
            <a:r>
              <a:rPr lang="uk-UA" sz="2800" b="1" i="1" kern="0" dirty="0">
                <a:solidFill>
                  <a:srgbClr val="FFFF00"/>
                </a:solidFill>
              </a:rPr>
              <a:t>циклы</a:t>
            </a:r>
            <a:r>
              <a:rPr lang="uk-UA" sz="2800" b="1" i="1" kern="0" dirty="0">
                <a:solidFill>
                  <a:schemeClr val="bg1"/>
                </a:solidFill>
              </a:rPr>
              <a:t>.</a:t>
            </a:r>
            <a:endParaRPr lang="uk-UA" sz="2800" b="1" i="1" kern="0" dirty="0">
              <a:solidFill>
                <a:srgbClr val="FFFFFF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53E5E65-FD5B-4EE8-A2AD-A23EAC73D9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88" t="13951"/>
          <a:stretch/>
        </p:blipFill>
        <p:spPr>
          <a:xfrm>
            <a:off x="8263750" y="2285006"/>
            <a:ext cx="3767531" cy="3970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A818011B-5ACB-4C94-950F-EBB4F9BBFA2E}"/>
              </a:ext>
            </a:extLst>
          </p:cNvPr>
          <p:cNvSpPr/>
          <p:nvPr/>
        </p:nvSpPr>
        <p:spPr>
          <a:xfrm>
            <a:off x="10605089" y="3082290"/>
            <a:ext cx="1248772" cy="328676"/>
          </a:xfrm>
          <a:prstGeom prst="rect">
            <a:avLst/>
          </a:prstGeom>
          <a:solidFill>
            <a:srgbClr val="008000">
              <a:alpha val="30000"/>
            </a:srgbClr>
          </a:solidFill>
          <a:ln w="5715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7" name="Стрілка вліво 20">
            <a:extLst>
              <a:ext uri="{FF2B5EF4-FFF2-40B4-BE49-F238E27FC236}">
                <a16:creationId xmlns:a16="http://schemas.microsoft.com/office/drawing/2014/main" id="{30D6A757-F596-489F-B633-D23385C85CA8}"/>
              </a:ext>
            </a:extLst>
          </p:cNvPr>
          <p:cNvSpPr/>
          <p:nvPr/>
        </p:nvSpPr>
        <p:spPr>
          <a:xfrm rot="18900000">
            <a:off x="10998328" y="2420755"/>
            <a:ext cx="1152128" cy="648072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8C9DDE2C-A5BC-48C2-AB7A-12AA280DBCDC}"/>
              </a:ext>
            </a:extLst>
          </p:cNvPr>
          <p:cNvSpPr/>
          <p:nvPr/>
        </p:nvSpPr>
        <p:spPr>
          <a:xfrm>
            <a:off x="9249125" y="4831774"/>
            <a:ext cx="1327435" cy="1423550"/>
          </a:xfrm>
          <a:prstGeom prst="rect">
            <a:avLst/>
          </a:prstGeom>
          <a:solidFill>
            <a:srgbClr val="008000">
              <a:alpha val="30000"/>
            </a:srgbClr>
          </a:solidFill>
          <a:ln w="5715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9" name="Стрілка вліво 20">
            <a:extLst>
              <a:ext uri="{FF2B5EF4-FFF2-40B4-BE49-F238E27FC236}">
                <a16:creationId xmlns:a16="http://schemas.microsoft.com/office/drawing/2014/main" id="{2603B116-4C20-4214-89CE-3FBDE97A60F0}"/>
              </a:ext>
            </a:extLst>
          </p:cNvPr>
          <p:cNvSpPr/>
          <p:nvPr/>
        </p:nvSpPr>
        <p:spPr>
          <a:xfrm rot="18900000">
            <a:off x="10349404" y="4176022"/>
            <a:ext cx="1152128" cy="648072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13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2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25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12295"/>
            <a:ext cx="1690895" cy="178953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Базовые алгоритмы с повторением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Глава 3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25</a:t>
            </a:r>
            <a:endParaRPr lang="en-US" sz="1200" kern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rgbClr val="FFFF00"/>
                </a:solidFill>
              </a:rPr>
              <a:t>Ц</a:t>
            </a:r>
            <a:r>
              <a:rPr lang="uk-UA" sz="2800" b="1" i="1" kern="0" dirty="0" err="1" smtClean="0">
                <a:solidFill>
                  <a:srgbClr val="FFFF00"/>
                </a:solidFill>
              </a:rPr>
              <a:t>иклы</a:t>
            </a:r>
            <a:r>
              <a:rPr lang="uk-UA" sz="2800" b="1" i="1" kern="0" dirty="0">
                <a:solidFill>
                  <a:schemeClr val="bg1"/>
                </a:solidFill>
              </a:rPr>
              <a:t>,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как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и условия бывают разные. И основное отличие циклических команд это то:</a:t>
            </a:r>
            <a:endParaRPr lang="uk-UA" sz="2800" b="1" i="1" kern="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AA5EF-B051-461F-BDB2-6B343C691303}"/>
              </a:ext>
            </a:extLst>
          </p:cNvPr>
          <p:cNvSpPr txBox="1"/>
          <p:nvPr/>
        </p:nvSpPr>
        <p:spPr>
          <a:xfrm>
            <a:off x="72009" y="2283763"/>
            <a:ext cx="4987672" cy="1077218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3200" b="1" i="1" kern="0" dirty="0">
                <a:solidFill>
                  <a:srgbClr val="FFFF00"/>
                </a:solidFill>
              </a:rPr>
              <a:t>знаем</a:t>
            </a:r>
            <a:r>
              <a:rPr lang="uk-UA" sz="3200" b="1" i="1" kern="0" dirty="0">
                <a:solidFill>
                  <a:srgbClr val="FFFFFF"/>
                </a:solidFill>
              </a:rPr>
              <a:t> мы сколько раз повторять</a:t>
            </a:r>
            <a:endParaRPr lang="uk-UA" sz="3200" b="1" i="1" kern="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C085A-7AEE-4AB7-96D7-BA8D0B5D72A2}"/>
              </a:ext>
            </a:extLst>
          </p:cNvPr>
          <p:cNvSpPr txBox="1"/>
          <p:nvPr/>
        </p:nvSpPr>
        <p:spPr>
          <a:xfrm>
            <a:off x="7134478" y="2283763"/>
            <a:ext cx="4987672" cy="1077218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3200" b="1" i="1" kern="0" dirty="0">
                <a:solidFill>
                  <a:srgbClr val="FFFF00"/>
                </a:solidFill>
              </a:rPr>
              <a:t>не знаем </a:t>
            </a:r>
            <a:r>
              <a:rPr lang="uk-UA" sz="3200" b="1" i="1" kern="0" dirty="0">
                <a:solidFill>
                  <a:srgbClr val="FFFFFF"/>
                </a:solidFill>
              </a:rPr>
              <a:t>сколько раз повторять</a:t>
            </a:r>
            <a:endParaRPr lang="uk-UA" sz="3200" b="1" i="1" kern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23F16-C6A9-4BBE-87A6-DB6D98FB5218}"/>
              </a:ext>
            </a:extLst>
          </p:cNvPr>
          <p:cNvSpPr txBox="1"/>
          <p:nvPr/>
        </p:nvSpPr>
        <p:spPr>
          <a:xfrm>
            <a:off x="5172264" y="2529984"/>
            <a:ext cx="1849630" cy="5847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3200" b="1" i="1" kern="0" dirty="0">
                <a:solidFill>
                  <a:srgbClr val="FFFFFF"/>
                </a:solidFill>
              </a:rPr>
              <a:t>или</a:t>
            </a:r>
            <a:endParaRPr lang="uk-UA" sz="3200" b="1" i="1" kern="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02BF6-E9CF-4D9F-9E82-F70795AEFD13}"/>
              </a:ext>
            </a:extLst>
          </p:cNvPr>
          <p:cNvSpPr txBox="1"/>
          <p:nvPr/>
        </p:nvSpPr>
        <p:spPr>
          <a:xfrm>
            <a:off x="72008" y="3504394"/>
            <a:ext cx="12050142" cy="2677656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Если мы точно знаем, что определенное действие или набор действий надо повторить определенное количество раз, то это будет </a:t>
            </a:r>
            <a:r>
              <a:rPr lang="uk-UA" sz="2800" b="1" i="1" kern="0" dirty="0">
                <a:solidFill>
                  <a:srgbClr val="FFFF00"/>
                </a:solidFill>
              </a:rPr>
              <a:t>цикл с параметром</a:t>
            </a:r>
            <a:r>
              <a:rPr lang="uk-UA" sz="2800" b="1" i="1" kern="0" dirty="0">
                <a:solidFill>
                  <a:schemeClr val="bg1"/>
                </a:solidFill>
              </a:rPr>
              <a:t>. "Параметр" - </a:t>
            </a:r>
            <a:r>
              <a:rPr lang="uk-UA" sz="2800" b="1" i="1" kern="0" dirty="0" err="1">
                <a:solidFill>
                  <a:schemeClr val="bg1"/>
                </a:solidFill>
              </a:rPr>
              <a:t>это</a:t>
            </a:r>
            <a:r>
              <a:rPr lang="uk-UA" sz="2800" b="1" i="1" kern="0" dirty="0">
                <a:solidFill>
                  <a:schemeClr val="bg1"/>
                </a:solidFill>
              </a:rPr>
              <a:t>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обычная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 err="1" smtClean="0">
                <a:solidFill>
                  <a:srgbClr val="FFFF00"/>
                </a:solidFill>
              </a:rPr>
              <a:t>переменная</a:t>
            </a:r>
            <a:r>
              <a:rPr lang="uk-UA" sz="2800" b="1" i="1" kern="0" dirty="0">
                <a:solidFill>
                  <a:schemeClr val="bg1"/>
                </a:solidFill>
              </a:rPr>
              <a:t>, </a:t>
            </a:r>
            <a:r>
              <a:rPr lang="uk-UA" sz="2800" b="1" i="1" kern="0" dirty="0">
                <a:solidFill>
                  <a:srgbClr val="FFFF00"/>
                </a:solidFill>
              </a:rPr>
              <a:t>счетчик</a:t>
            </a:r>
            <a:r>
              <a:rPr lang="uk-UA" sz="2800" b="1" i="1" kern="0" dirty="0">
                <a:solidFill>
                  <a:schemeClr val="bg1"/>
                </a:solidFill>
              </a:rPr>
              <a:t>,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который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контролирует сколько раз наш цикл уже исполнился и не </a:t>
            </a:r>
            <a:r>
              <a:rPr lang="uk-UA" sz="2800" b="1" i="1" kern="0" dirty="0" err="1">
                <a:solidFill>
                  <a:schemeClr val="bg1"/>
                </a:solidFill>
              </a:rPr>
              <a:t>время</a:t>
            </a:r>
            <a:r>
              <a:rPr lang="uk-UA" sz="2800" b="1" i="1" kern="0" dirty="0">
                <a:solidFill>
                  <a:schemeClr val="bg1"/>
                </a:solidFill>
              </a:rPr>
              <a:t>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ли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его </a:t>
            </a:r>
            <a:r>
              <a:rPr lang="uk-UA" sz="2800" b="1" i="1" kern="0" dirty="0">
                <a:solidFill>
                  <a:schemeClr val="bg1"/>
                </a:solidFill>
              </a:rPr>
              <a:t>заканчивать.</a:t>
            </a:r>
            <a:endParaRPr lang="uk-UA" sz="2800" b="1" i="1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3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12295"/>
            <a:ext cx="1690895" cy="178953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Базовые алгоритмы с повторением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Глава 3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25</a:t>
            </a:r>
            <a:endParaRPr lang="en-US" sz="1200" kern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1815882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Для начала давайте выясним, какие блоки отвечают за циклы в </a:t>
            </a:r>
            <a:r>
              <a:rPr lang="en-US" sz="2800" b="1" i="1" kern="0" dirty="0">
                <a:solidFill>
                  <a:schemeClr val="bg1"/>
                </a:solidFill>
              </a:rPr>
              <a:t>Scratch.</a:t>
            </a:r>
          </a:p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Создаем новый проект и </a:t>
            </a:r>
            <a:r>
              <a:rPr lang="uk-UA" sz="2800" b="1" i="1" kern="0" dirty="0" err="1">
                <a:solidFill>
                  <a:schemeClr val="bg1"/>
                </a:solidFill>
              </a:rPr>
              <a:t>открываем</a:t>
            </a:r>
            <a:r>
              <a:rPr lang="uk-UA" sz="2800" b="1" i="1" kern="0" dirty="0">
                <a:solidFill>
                  <a:schemeClr val="bg1"/>
                </a:solidFill>
              </a:rPr>
              <a:t> </a:t>
            </a:r>
            <a:r>
              <a:rPr lang="uk-UA" sz="2800" b="1" i="1" kern="0" dirty="0" err="1">
                <a:solidFill>
                  <a:srgbClr val="FFFF00"/>
                </a:solidFill>
              </a:rPr>
              <a:t>У</a:t>
            </a:r>
            <a:r>
              <a:rPr lang="uk-UA" sz="2800" b="1" i="1" kern="0" dirty="0" err="1" smtClean="0">
                <a:solidFill>
                  <a:srgbClr val="FFFF00"/>
                </a:solidFill>
              </a:rPr>
              <a:t>правление</a:t>
            </a:r>
            <a:r>
              <a:rPr lang="uk-UA" sz="2800" b="1" i="1" kern="0" dirty="0" smtClean="0">
                <a:solidFill>
                  <a:schemeClr val="bg1"/>
                </a:solidFill>
              </a:rPr>
              <a:t>. </a:t>
            </a:r>
            <a:r>
              <a:rPr lang="uk-UA" sz="2800" b="1" i="1" kern="0" dirty="0">
                <a:solidFill>
                  <a:schemeClr val="bg1"/>
                </a:solidFill>
              </a:rPr>
              <a:t>Всего мы имеем три блока циклов.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BBB8D7EB-D1C3-4435-A8FB-834D6D89D872}"/>
              </a:ext>
            </a:extLst>
          </p:cNvPr>
          <p:cNvSpPr/>
          <p:nvPr/>
        </p:nvSpPr>
        <p:spPr>
          <a:xfrm>
            <a:off x="72008" y="3154328"/>
            <a:ext cx="3973050" cy="129266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i="1" kern="0" dirty="0">
                <a:solidFill>
                  <a:schemeClr val="bg1"/>
                </a:solidFill>
              </a:rPr>
              <a:t>циклы с условием</a:t>
            </a:r>
            <a:endParaRPr lang="uk-UA" sz="2800" b="1" i="1" kern="0" dirty="0">
              <a:solidFill>
                <a:srgbClr val="FFFFFF"/>
              </a:solidFill>
            </a:endParaRPr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5BFE2EC9-784A-48A7-8FDD-187499847C56}"/>
              </a:ext>
            </a:extLst>
          </p:cNvPr>
          <p:cNvSpPr/>
          <p:nvPr/>
        </p:nvSpPr>
        <p:spPr>
          <a:xfrm>
            <a:off x="4110552" y="3154328"/>
            <a:ext cx="3973050" cy="129266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3200" b="1" i="1" kern="0" dirty="0">
                <a:solidFill>
                  <a:schemeClr val="bg1"/>
                </a:solidFill>
              </a:rPr>
              <a:t>цикл с параметром</a:t>
            </a:r>
            <a:endParaRPr lang="uk-UA" sz="3200" b="1" i="1" kern="0" dirty="0">
              <a:solidFill>
                <a:srgbClr val="FFFFFF"/>
              </a:solidFill>
            </a:endParaRPr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8215024B-06DB-40CB-B4B5-EDB45E1C129F}"/>
              </a:ext>
            </a:extLst>
          </p:cNvPr>
          <p:cNvSpPr/>
          <p:nvPr/>
        </p:nvSpPr>
        <p:spPr>
          <a:xfrm>
            <a:off x="8149100" y="3154328"/>
            <a:ext cx="3973050" cy="129266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3200" b="1" i="1" kern="0" dirty="0">
                <a:solidFill>
                  <a:schemeClr val="bg1"/>
                </a:solidFill>
              </a:rPr>
              <a:t>безусловный цикл</a:t>
            </a:r>
            <a:endParaRPr lang="uk-UA" sz="3200" b="1" i="1" kern="0" dirty="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2B3032-8B57-42B5-8A20-508FE04D1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8" y="4573425"/>
            <a:ext cx="3973050" cy="17360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970914E-1A08-4FD9-B0E2-8D18B65F7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975" y="4493058"/>
            <a:ext cx="3448050" cy="18573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5C2613A-F021-4EEE-8394-78D494794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6862" y="4517525"/>
            <a:ext cx="30575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3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12295"/>
            <a:ext cx="1690895" cy="178953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Пример: Балерина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Глава 3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25</a:t>
            </a:r>
            <a:endParaRPr lang="en-US" sz="1200" kern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9" y="1196763"/>
            <a:ext cx="10859228" cy="1815882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Откроем новый файл и создадим проект под названием Балерина. Будем использовать только цикл </a:t>
            </a:r>
            <a:r>
              <a:rPr lang="uk-UA" sz="2800" b="1" i="1" kern="0" dirty="0" smtClean="0">
                <a:solidFill>
                  <a:schemeClr val="bg1"/>
                </a:solidFill>
              </a:rPr>
              <a:t>«</a:t>
            </a:r>
            <a:r>
              <a:rPr lang="ru-RU" sz="2800" b="1" i="1" kern="0" dirty="0">
                <a:solidFill>
                  <a:srgbClr val="FFFF00"/>
                </a:solidFill>
              </a:rPr>
              <a:t>В</a:t>
            </a:r>
            <a:r>
              <a:rPr lang="ru-RU" sz="2800" b="1" i="1" kern="0" dirty="0" smtClean="0">
                <a:solidFill>
                  <a:srgbClr val="FFFF00"/>
                </a:solidFill>
              </a:rPr>
              <a:t>сегда</a:t>
            </a:r>
            <a:r>
              <a:rPr lang="uk-UA" sz="2800" b="1" i="1" kern="0" dirty="0">
                <a:solidFill>
                  <a:schemeClr val="bg1"/>
                </a:solidFill>
              </a:rPr>
              <a:t>". Суть в том, чтобы балерина, меняя свои образы, танцевала.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D43E3-3E7C-4566-BE7C-1B21C545FAA2}"/>
              </a:ext>
            </a:extLst>
          </p:cNvPr>
          <p:cNvSpPr txBox="1"/>
          <p:nvPr/>
        </p:nvSpPr>
        <p:spPr>
          <a:xfrm>
            <a:off x="70930" y="3160644"/>
            <a:ext cx="5924625" cy="1384995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Итак, для начала удалим начальный </a:t>
            </a:r>
            <a:r>
              <a:rPr lang="uk-UA" sz="2800" b="1" i="1" kern="0" dirty="0" err="1">
                <a:solidFill>
                  <a:schemeClr val="bg1"/>
                </a:solidFill>
              </a:rPr>
              <a:t>спрайт</a:t>
            </a:r>
            <a:r>
              <a:rPr lang="uk-UA" sz="2800" b="1" i="1" kern="0" dirty="0">
                <a:solidFill>
                  <a:schemeClr val="bg1"/>
                </a:solidFill>
              </a:rPr>
              <a:t> и </a:t>
            </a:r>
            <a:r>
              <a:rPr lang="uk-UA" sz="2800" b="1" i="1" kern="0" dirty="0" err="1">
                <a:solidFill>
                  <a:schemeClr val="bg1"/>
                </a:solidFill>
              </a:rPr>
              <a:t>выберем</a:t>
            </a:r>
            <a:r>
              <a:rPr lang="uk-UA" sz="2800" b="1" i="1" kern="0" dirty="0">
                <a:solidFill>
                  <a:schemeClr val="bg1"/>
                </a:solidFill>
              </a:rPr>
              <a:t> </a:t>
            </a:r>
            <a:r>
              <a:rPr lang="uk-UA" sz="2800" b="1" i="1" kern="0" dirty="0" err="1">
                <a:solidFill>
                  <a:schemeClr val="bg1"/>
                </a:solidFill>
              </a:rPr>
              <a:t>спрайт</a:t>
            </a:r>
            <a:r>
              <a:rPr lang="uk-UA" sz="2800" b="1" i="1" kern="0" dirty="0">
                <a:solidFill>
                  <a:schemeClr val="bg1"/>
                </a:solidFill>
              </a:rPr>
              <a:t> балерины. </a:t>
            </a:r>
            <a:endParaRPr lang="uk-UA" sz="2800" b="1" i="1" kern="0" dirty="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CE058-F2E1-45C2-A367-46F02CA91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996" y="1196763"/>
            <a:ext cx="1009650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585149-D5FB-484E-B416-740E945FD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391" y="3160644"/>
            <a:ext cx="3154294" cy="350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7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12295"/>
            <a:ext cx="1690895" cy="178953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Пример: Балерина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Глава 3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25</a:t>
            </a:r>
            <a:endParaRPr lang="en-US" sz="1200" kern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1384995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Теперь создадим сам код. Будем использовать цикл: </a:t>
            </a:r>
            <a:r>
              <a:rPr lang="uk-UA" sz="2800" b="1" i="1" kern="0" dirty="0" smtClean="0">
                <a:solidFill>
                  <a:schemeClr val="bg1"/>
                </a:solidFill>
              </a:rPr>
              <a:t>"</a:t>
            </a:r>
            <a:r>
              <a:rPr lang="uk-UA" sz="2800" b="1" i="1" kern="0" dirty="0" err="1" smtClean="0">
                <a:solidFill>
                  <a:srgbClr val="FFFF00"/>
                </a:solidFill>
              </a:rPr>
              <a:t>В</a:t>
            </a:r>
            <a:r>
              <a:rPr lang="uk-UA" sz="2800" b="1" i="1" kern="0" dirty="0" err="1" smtClean="0">
                <a:solidFill>
                  <a:srgbClr val="FFFF00"/>
                </a:solidFill>
              </a:rPr>
              <a:t>сегда</a:t>
            </a:r>
            <a:r>
              <a:rPr lang="uk-UA" sz="2800" b="1" i="1" kern="0" dirty="0" smtClean="0">
                <a:solidFill>
                  <a:schemeClr val="bg1"/>
                </a:solidFill>
              </a:rPr>
              <a:t>" и </a:t>
            </a:r>
            <a:r>
              <a:rPr lang="uk-UA" sz="2800" b="1" i="1" kern="0" dirty="0">
                <a:solidFill>
                  <a:schemeClr val="bg1"/>
                </a:solidFill>
              </a:rPr>
              <a:t>блок изменения образа. Берем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начальный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блок "</a:t>
            </a:r>
            <a:r>
              <a:rPr lang="uk-UA" sz="2800" b="1" i="1" kern="0" dirty="0" err="1" smtClean="0">
                <a:solidFill>
                  <a:srgbClr val="FFFF00"/>
                </a:solidFill>
              </a:rPr>
              <a:t>К</a:t>
            </a:r>
            <a:r>
              <a:rPr lang="uk-UA" sz="2800" b="1" i="1" kern="0" dirty="0" err="1" smtClean="0">
                <a:solidFill>
                  <a:srgbClr val="FFFF00"/>
                </a:solidFill>
              </a:rPr>
              <a:t>огда</a:t>
            </a:r>
            <a:r>
              <a:rPr lang="uk-UA" sz="2800" b="1" i="1" kern="0" dirty="0" smtClean="0">
                <a:solidFill>
                  <a:srgbClr val="FFFF00"/>
                </a:solidFill>
              </a:rPr>
              <a:t> </a:t>
            </a:r>
            <a:r>
              <a:rPr lang="uk-UA" sz="2800" b="1" i="1" kern="0" dirty="0" err="1" smtClean="0">
                <a:solidFill>
                  <a:srgbClr val="FFFF00"/>
                </a:solidFill>
              </a:rPr>
              <a:t>нажат</a:t>
            </a:r>
            <a:r>
              <a:rPr lang="uk-UA" sz="2800" b="1" i="1" kern="0" dirty="0" smtClean="0">
                <a:solidFill>
                  <a:srgbClr val="FFFF00"/>
                </a:solidFill>
              </a:rPr>
              <a:t> </a:t>
            </a:r>
            <a:r>
              <a:rPr lang="uk-UA" sz="2800" b="1" i="1" kern="0" dirty="0">
                <a:solidFill>
                  <a:srgbClr val="FFFF00"/>
                </a:solidFill>
              </a:rPr>
              <a:t>зеленый флажок</a:t>
            </a:r>
            <a:r>
              <a:rPr lang="uk-UA" sz="2800" b="1" i="1" kern="0" dirty="0">
                <a:solidFill>
                  <a:schemeClr val="bg1"/>
                </a:solidFill>
              </a:rPr>
              <a:t>",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как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всегда. </a:t>
            </a:r>
            <a:endParaRPr lang="uk-UA" sz="2800" b="1" i="1" kern="0" dirty="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1BA652-BE05-43E1-BCAE-6B3664EC7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053" y="2705328"/>
            <a:ext cx="5365901" cy="3706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FB6BF0-6B8E-4270-9319-413F2B015765}"/>
              </a:ext>
            </a:extLst>
          </p:cNvPr>
          <p:cNvSpPr txBox="1"/>
          <p:nvPr/>
        </p:nvSpPr>
        <p:spPr>
          <a:xfrm>
            <a:off x="72009" y="2705329"/>
            <a:ext cx="6214492" cy="2677656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Дальше </a:t>
            </a:r>
            <a:r>
              <a:rPr lang="uk-UA" sz="2800" b="1" i="1" kern="0" dirty="0" smtClean="0">
                <a:solidFill>
                  <a:schemeClr val="bg1"/>
                </a:solidFill>
              </a:rPr>
              <a:t>добавим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немного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музыки, у нас же балерина. Берем музыку </a:t>
            </a:r>
            <a:r>
              <a:rPr lang="uk-UA" sz="2800" b="1" i="1" kern="0" dirty="0" err="1">
                <a:solidFill>
                  <a:schemeClr val="bg1"/>
                </a:solidFill>
              </a:rPr>
              <a:t>из</a:t>
            </a:r>
            <a:r>
              <a:rPr lang="uk-UA" sz="2800" b="1" i="1" kern="0" dirty="0">
                <a:solidFill>
                  <a:schemeClr val="bg1"/>
                </a:solidFill>
              </a:rPr>
              <a:t>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группы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rgbClr val="FFFF00"/>
                </a:solidFill>
              </a:rPr>
              <a:t>З</a:t>
            </a:r>
            <a:r>
              <a:rPr lang="uk-UA" sz="2800" b="1" i="1" kern="0" dirty="0" smtClean="0">
                <a:solidFill>
                  <a:srgbClr val="FFFF00"/>
                </a:solidFill>
              </a:rPr>
              <a:t>вук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с помощью блока </a:t>
            </a:r>
            <a:r>
              <a:rPr lang="uk-UA" sz="2800" b="1" i="1" kern="0" dirty="0">
                <a:solidFill>
                  <a:schemeClr val="bg1"/>
                </a:solidFill>
              </a:rPr>
              <a:t>"</a:t>
            </a:r>
            <a:r>
              <a:rPr lang="uk-UA" sz="2800" b="1" i="1" kern="0" dirty="0" err="1" smtClean="0">
                <a:solidFill>
                  <a:srgbClr val="FFFF00"/>
                </a:solidFill>
              </a:rPr>
              <a:t>Играть</a:t>
            </a:r>
            <a:r>
              <a:rPr lang="uk-UA" sz="2800" b="1" i="1" kern="0" dirty="0" smtClean="0">
                <a:solidFill>
                  <a:srgbClr val="FFFF00"/>
                </a:solidFill>
              </a:rPr>
              <a:t> звук</a:t>
            </a:r>
            <a:r>
              <a:rPr lang="uk-UA" sz="2800" b="1" i="1" kern="0" dirty="0">
                <a:solidFill>
                  <a:schemeClr val="bg1"/>
                </a:solidFill>
              </a:rPr>
              <a:t>" </a:t>
            </a:r>
            <a:r>
              <a:rPr lang="uk-UA" sz="2800" b="1" i="1" kern="0" dirty="0" smtClean="0">
                <a:solidFill>
                  <a:schemeClr val="bg1"/>
                </a:solidFill>
              </a:rPr>
              <a:t>и </a:t>
            </a:r>
            <a:r>
              <a:rPr lang="uk-UA" sz="2800" b="1" i="1" kern="0" dirty="0">
                <a:solidFill>
                  <a:schemeClr val="bg1"/>
                </a:solidFill>
              </a:rPr>
              <a:t>выбираем мелодию.</a:t>
            </a:r>
            <a:endParaRPr lang="uk-UA" sz="2800" b="1" i="1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2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12295"/>
            <a:ext cx="1690895" cy="178953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Проект "Морские препятствия"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Глава 3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25</a:t>
            </a:r>
            <a:endParaRPr lang="en-US" sz="1200" kern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С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одержание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игры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9A033-E220-4D6A-94A4-4A81AE2ACCF5}"/>
              </a:ext>
            </a:extLst>
          </p:cNvPr>
          <p:cNvSpPr txBox="1"/>
          <p:nvPr/>
        </p:nvSpPr>
        <p:spPr>
          <a:xfrm>
            <a:off x="72008" y="1823874"/>
            <a:ext cx="5798856" cy="2246769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Рыбка должна двигаться с левого края сцены к правому, с помощью стрелок клавиатуры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4F18C0-C047-41EE-AAB6-8DC3D20B47C3}"/>
              </a:ext>
            </a:extLst>
          </p:cNvPr>
          <p:cNvSpPr txBox="1"/>
          <p:nvPr/>
        </p:nvSpPr>
        <p:spPr>
          <a:xfrm>
            <a:off x="72008" y="4174534"/>
            <a:ext cx="5798856" cy="1384995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Достижения правого края переводит на следующий уровень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630828-3E2C-4AD6-B0CA-A527FD89F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382" y="1823874"/>
            <a:ext cx="6155610" cy="4578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109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12295"/>
            <a:ext cx="1690895" cy="178953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Проект "Морские препятствия"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1"/>
          <p:cNvSpPr>
            <a:spLocks noChangeArrowheads="1"/>
          </p:cNvSpPr>
          <p:nvPr/>
        </p:nvSpPr>
        <p:spPr bwMode="gray">
          <a:xfrm>
            <a:off x="247202" y="476251"/>
            <a:ext cx="900113" cy="3952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28575" algn="ctr">
            <a:solidFill>
              <a:srgbClr val="DDDDDD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1200" kern="0" dirty="0">
                <a:solidFill>
                  <a:srgbClr val="000000"/>
                </a:solidFill>
                <a:latin typeface="Times New Roman" pitchFamily="18" charset="0"/>
              </a:rPr>
              <a:t>Глава 3 </a:t>
            </a:r>
            <a:r>
              <a:rPr lang="en-US" sz="1200" kern="0" dirty="0">
                <a:solidFill>
                  <a:srgbClr val="000000"/>
                </a:solidFill>
                <a:latin typeface="Verdana" pitchFamily="34" charset="0"/>
              </a:rPr>
              <a:t>§ </a:t>
            </a:r>
            <a:r>
              <a:rPr lang="uk-UA" sz="1200" kern="0" dirty="0">
                <a:solidFill>
                  <a:srgbClr val="000000"/>
                </a:solidFill>
                <a:latin typeface="Verdana" pitchFamily="34" charset="0"/>
              </a:rPr>
              <a:t>25</a:t>
            </a:r>
            <a:endParaRPr lang="en-US" sz="1200" kern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С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одержание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игры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9A033-E220-4D6A-94A4-4A81AE2ACCF5}"/>
              </a:ext>
            </a:extLst>
          </p:cNvPr>
          <p:cNvSpPr txBox="1"/>
          <p:nvPr/>
        </p:nvSpPr>
        <p:spPr>
          <a:xfrm>
            <a:off x="72008" y="1823874"/>
            <a:ext cx="6023992" cy="2246769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Мешают рыбке акулы, которые движутся случайным образом -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торкание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возвращает к </a:t>
            </a:r>
            <a:r>
              <a:rPr lang="uk-UA" sz="2800" b="1" i="1" kern="0" dirty="0" smtClean="0">
                <a:solidFill>
                  <a:schemeClr val="bg1"/>
                </a:solidFill>
              </a:rPr>
              <a:t>начальному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уровню</a:t>
            </a:r>
            <a:r>
              <a:rPr lang="uk-UA" sz="2800" b="1" i="1" kern="0" dirty="0" smtClean="0">
                <a:solidFill>
                  <a:schemeClr val="bg1"/>
                </a:solidFill>
              </a:rPr>
              <a:t>.</a:t>
            </a:r>
            <a:endParaRPr lang="uk-UA" sz="2800" b="1" i="1" kern="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4F18C0-C047-41EE-AAB6-8DC3D20B47C3}"/>
              </a:ext>
            </a:extLst>
          </p:cNvPr>
          <p:cNvSpPr txBox="1"/>
          <p:nvPr/>
        </p:nvSpPr>
        <p:spPr>
          <a:xfrm>
            <a:off x="72008" y="4174534"/>
            <a:ext cx="6023992" cy="2246769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Их количество увеличивается на каждом следующем уровне (после каждого касания к правому краю)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1CCB00-350E-4890-9B10-67AD3CA5A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183" y="1823874"/>
            <a:ext cx="5894809" cy="4317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397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Настроювані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96037</TotalTime>
  <Words>677</Words>
  <Application>Microsoft Office PowerPoint</Application>
  <PresentationFormat>Широкоэкранный</PresentationFormat>
  <Paragraphs>190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Verdana</vt:lpstr>
      <vt:lpstr>Wingdings</vt:lpstr>
      <vt:lpstr>Тема Office</vt:lpstr>
      <vt:lpstr>Базовые алгоритмы для работы с переменными с использованием алгоритмической структуры повторения</vt:lpstr>
      <vt:lpstr>Найди слова</vt:lpstr>
      <vt:lpstr>Базовые алгоритмы с повторением</vt:lpstr>
      <vt:lpstr>Базовые алгоритмы с повторением</vt:lpstr>
      <vt:lpstr>Базовые алгоритмы с повторением</vt:lpstr>
      <vt:lpstr>Пример: Балерина</vt:lpstr>
      <vt:lpstr>Пример: Балерина</vt:lpstr>
      <vt:lpstr>Проект "Морские препятствия"</vt:lpstr>
      <vt:lpstr>Проект "Морские препятствия"</vt:lpstr>
      <vt:lpstr>Проект "Морские препятствия"</vt:lpstr>
      <vt:lpstr>Проект "Морские препятствия"</vt:lpstr>
      <vt:lpstr>Проект "Морские препятствия"</vt:lpstr>
      <vt:lpstr>Проект "Морские препятствия"</vt:lpstr>
      <vt:lpstr>Проект "Морские препятствия"</vt:lpstr>
      <vt:lpstr>Проект "Морские препятствия"</vt:lpstr>
      <vt:lpstr>Проект "Морские препятствия"</vt:lpstr>
      <vt:lpstr>Розгадайте ребус</vt:lpstr>
      <vt:lpstr>Работаем за компьютером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Григоренко Сергій</dc:creator>
  <cp:lastModifiedBy>Пользователь Windows</cp:lastModifiedBy>
  <cp:revision>688</cp:revision>
  <dcterms:created xsi:type="dcterms:W3CDTF">2016-06-06T19:48:43Z</dcterms:created>
  <dcterms:modified xsi:type="dcterms:W3CDTF">2020-03-10T18:23:03Z</dcterms:modified>
</cp:coreProperties>
</file>