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994" r:id="rId3"/>
    <p:sldId id="995" r:id="rId4"/>
    <p:sldId id="996" r:id="rId5"/>
    <p:sldId id="1001" r:id="rId6"/>
    <p:sldId id="997" r:id="rId7"/>
    <p:sldId id="999" r:id="rId8"/>
    <p:sldId id="1004" r:id="rId9"/>
    <p:sldId id="1005" r:id="rId10"/>
    <p:sldId id="1006" r:id="rId11"/>
    <p:sldId id="1002" r:id="rId12"/>
    <p:sldId id="1003" r:id="rId13"/>
    <p:sldId id="1015" r:id="rId14"/>
    <p:sldId id="1016" r:id="rId15"/>
    <p:sldId id="1017" r:id="rId16"/>
    <p:sldId id="1018" r:id="rId17"/>
    <p:sldId id="1019" r:id="rId18"/>
    <p:sldId id="261" r:id="rId19"/>
    <p:sldId id="30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із теми 2 –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із теми 2 –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BB568-9807-4EA0-8A2C-CA62AABBB806}" type="datetimeFigureOut">
              <a:rPr lang="uk-UA" smtClean="0"/>
              <a:t>12.04.2020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A138-327A-4D96-B0E3-16D076A532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775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656795" cy="5235580"/>
          </a:xfrm>
          <a:prstGeom prst="rect">
            <a:avLst/>
          </a:prstGeom>
        </p:spPr>
      </p:pic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0" y="3527436"/>
            <a:ext cx="12192000" cy="335756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84" y="6021300"/>
            <a:ext cx="5699686" cy="991249"/>
          </a:xfrm>
          <a:prstGeom prst="rect">
            <a:avLst/>
          </a:prstGeom>
        </p:spPr>
      </p:pic>
      <p:sp>
        <p:nvSpPr>
          <p:cNvPr id="11" name="Rectangle 17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Oval 25"/>
          <p:cNvSpPr>
            <a:spLocks noChangeArrowheads="1"/>
          </p:cNvSpPr>
          <p:nvPr userDrawn="1"/>
        </p:nvSpPr>
        <p:spPr bwMode="ltGray">
          <a:xfrm>
            <a:off x="1258888" y="4508512"/>
            <a:ext cx="4248150" cy="1800225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 userDrawn="1"/>
        </p:nvSpPr>
        <p:spPr bwMode="auto">
          <a:xfrm>
            <a:off x="457200" y="6486536"/>
            <a:ext cx="2133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>
          <a:xfrm>
            <a:off x="3124200" y="6486536"/>
            <a:ext cx="2895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ctr" defTabSz="914400" rtl="0" eaLnBrk="1" latinLnBrk="0" hangingPunct="1"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Oval 18"/>
          <p:cNvSpPr>
            <a:spLocks noChangeArrowheads="1"/>
          </p:cNvSpPr>
          <p:nvPr userDrawn="1"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172739" dir="3238358" algn="ctr" rotWithShape="0">
              <a:srgbClr val="19426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Freeform 21" descr="2"/>
          <p:cNvSpPr>
            <a:spLocks/>
          </p:cNvSpPr>
          <p:nvPr userDrawn="1"/>
        </p:nvSpPr>
        <p:spPr bwMode="gray">
          <a:xfrm>
            <a:off x="376245" y="2147896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8" name="Freeform 19" descr="4"/>
          <p:cNvSpPr>
            <a:spLocks/>
          </p:cNvSpPr>
          <p:nvPr userDrawn="1"/>
        </p:nvSpPr>
        <p:spPr bwMode="gray">
          <a:xfrm>
            <a:off x="2625727" y="2119317"/>
            <a:ext cx="2139950" cy="3116263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20" descr="1"/>
          <p:cNvSpPr>
            <a:spLocks/>
          </p:cNvSpPr>
          <p:nvPr userDrawn="1"/>
        </p:nvSpPr>
        <p:spPr bwMode="gray">
          <a:xfrm>
            <a:off x="1130307" y="141606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0" name="Freeform 22" descr="55282"/>
          <p:cNvSpPr>
            <a:spLocks/>
          </p:cNvSpPr>
          <p:nvPr userDrawn="1"/>
        </p:nvSpPr>
        <p:spPr bwMode="gray">
          <a:xfrm>
            <a:off x="1085855" y="3730636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 userDrawn="1"/>
        </p:nvSpPr>
        <p:spPr bwMode="gray">
          <a:xfrm>
            <a:off x="1806578" y="2954337"/>
            <a:ext cx="1655763" cy="16557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920416" y="2606941"/>
            <a:ext cx="14106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0" b="1" i="1" dirty="0">
                <a:solidFill>
                  <a:srgbClr val="002060"/>
                </a:solidFill>
                <a:latin typeface="Arial" panose="020B0604020202020204" pitchFamily="34" charset="0"/>
              </a:rPr>
              <a:t>7</a:t>
            </a:r>
            <a:endParaRPr lang="uk-UA" sz="15000" b="1" i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ctrTitle"/>
          </p:nvPr>
        </p:nvSpPr>
        <p:spPr>
          <a:xfrm>
            <a:off x="4847770" y="584394"/>
            <a:ext cx="7151587" cy="1801607"/>
          </a:xfrm>
        </p:spPr>
        <p:txBody>
          <a:bodyPr anchor="ctr">
            <a:normAutofit/>
          </a:bodyPr>
          <a:lstStyle>
            <a:lvl1pPr algn="r">
              <a:defRPr kumimoji="0" lang="uk-UA" sz="4400" b="1" i="0" u="none" strike="noStrike" kern="1200" cap="none" spc="0" normalizeH="0" baseline="0" dirty="0">
                <a:ln>
                  <a:noFill/>
                </a:ln>
                <a:solidFill>
                  <a:srgbClr val="1942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/>
                <a:ea typeface="+mj-ea"/>
                <a:cs typeface="+mj-cs"/>
              </a:defRPr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26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032382" y="3184362"/>
            <a:ext cx="7138989" cy="4034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uk-UA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marR="0" lvl="0" indent="0" algn="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BC00"/>
              </a:buClr>
              <a:buSzTx/>
              <a:buFont typeface="Wingdings" panose="05000000000000000000" pitchFamily="2" charset="2"/>
              <a:buNone/>
              <a:tabLst/>
            </a:pPr>
            <a:r>
              <a:rPr lang="uk-UA" dirty="0"/>
              <a:t>Зразок підзаголовка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450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12.04.2020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96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12.04.2020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33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0" y="798521"/>
            <a:ext cx="12192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white">
          <a:xfrm>
            <a:off x="0" y="11"/>
            <a:ext cx="12192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10287570" y="188919"/>
            <a:ext cx="1665288" cy="1512887"/>
            <a:chOff x="4604" y="119"/>
            <a:chExt cx="1049" cy="953"/>
          </a:xfrm>
        </p:grpSpPr>
        <p:sp>
          <p:nvSpPr>
            <p:cNvPr id="10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rgbClr val="19426B"/>
                </a:gs>
                <a:gs pos="100000">
                  <a:srgbClr val="19426B">
                    <a:gamma/>
                    <a:tint val="0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63500" dir="2212194" algn="ctr" rotWithShape="0">
                <a:srgbClr val="19426B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0777240" y="566632"/>
            <a:ext cx="756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solidFill>
                  <a:srgbClr val="19426B"/>
                </a:solidFill>
                <a:latin typeface="Arial" panose="020B0604020202020204" pitchFamily="34" charset="0"/>
              </a:rPr>
              <a:t>9</a:t>
            </a:r>
            <a:endParaRPr lang="uk-UA" sz="4400" b="1" i="1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Групувати 18"/>
          <p:cNvGrpSpPr/>
          <p:nvPr userDrawn="1"/>
        </p:nvGrpSpPr>
        <p:grpSpPr>
          <a:xfrm>
            <a:off x="-15225" y="6529734"/>
            <a:ext cx="4680520" cy="328282"/>
            <a:chOff x="467544" y="6485698"/>
            <a:chExt cx="4680520" cy="328281"/>
          </a:xfrm>
        </p:grpSpPr>
        <p:pic>
          <p:nvPicPr>
            <p:cNvPr id="20" name="Picture 3" descr="E:\Робота\Вчитель Інформатики\~~~Сайт~~~\teach-inf.at.ua\FTP\krfb_6465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296" y="6485698"/>
              <a:ext cx="321568" cy="3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67544" y="6506203"/>
              <a:ext cx="46805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1400" b="1" i="1" dirty="0">
                <a:solidFill>
                  <a:srgbClr val="19426B"/>
                </a:solidFill>
                <a:latin typeface="Verdana"/>
              </a:endParaRPr>
            </a:p>
          </p:txBody>
        </p:sp>
      </p:grp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>
              <a:defRPr kumimoji="0" lang="uk-UA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lvl="0" fontAlgn="base">
              <a:lnSpc>
                <a:spcPct val="100000"/>
              </a:lnSpc>
              <a:spcAft>
                <a:spcPct val="0"/>
              </a:spcAft>
            </a:pPr>
            <a:r>
              <a:rPr lang="uk-UA" dirty="0"/>
              <a:t>Зразок заголовка</a:t>
            </a:r>
          </a:p>
        </p:txBody>
      </p:sp>
      <p:sp>
        <p:nvSpPr>
          <p:cNvPr id="2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1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0" y="798521"/>
            <a:ext cx="12192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white">
          <a:xfrm>
            <a:off x="0" y="11"/>
            <a:ext cx="12192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10287570" y="188919"/>
            <a:ext cx="1665288" cy="1512887"/>
            <a:chOff x="4604" y="119"/>
            <a:chExt cx="1049" cy="953"/>
          </a:xfrm>
        </p:grpSpPr>
        <p:sp>
          <p:nvSpPr>
            <p:cNvPr id="10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rgbClr val="19426B"/>
                </a:gs>
                <a:gs pos="100000">
                  <a:srgbClr val="19426B">
                    <a:gamma/>
                    <a:tint val="0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63500" dir="2212194" algn="ctr" rotWithShape="0">
                <a:srgbClr val="19426B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0777240" y="566632"/>
            <a:ext cx="756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solidFill>
                  <a:srgbClr val="19426B"/>
                </a:solidFill>
                <a:latin typeface="Arial" panose="020B0604020202020204" pitchFamily="34" charset="0"/>
              </a:rPr>
              <a:t>7</a:t>
            </a:r>
            <a:endParaRPr lang="uk-UA" sz="4400" b="1" i="1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Групувати 18"/>
          <p:cNvGrpSpPr/>
          <p:nvPr userDrawn="1"/>
        </p:nvGrpSpPr>
        <p:grpSpPr>
          <a:xfrm>
            <a:off x="-15225" y="6529734"/>
            <a:ext cx="4680520" cy="328282"/>
            <a:chOff x="467544" y="6485698"/>
            <a:chExt cx="4680520" cy="328281"/>
          </a:xfrm>
        </p:grpSpPr>
        <p:pic>
          <p:nvPicPr>
            <p:cNvPr id="20" name="Picture 3" descr="E:\Робота\Вчитель Інформатики\~~~Сайт~~~\teach-inf.at.ua\FTP\krfb_6465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296" y="6485698"/>
              <a:ext cx="321568" cy="3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67544" y="6506203"/>
              <a:ext cx="46805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1400" b="1" i="1" dirty="0">
                <a:solidFill>
                  <a:srgbClr val="19426B"/>
                </a:solidFill>
                <a:latin typeface="Verdana"/>
              </a:endParaRPr>
            </a:p>
          </p:txBody>
        </p:sp>
      </p:grp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>
              <a:defRPr kumimoji="0" lang="uk-UA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lvl="0" fontAlgn="base">
              <a:lnSpc>
                <a:spcPct val="100000"/>
              </a:lnSpc>
              <a:spcAft>
                <a:spcPct val="0"/>
              </a:spcAft>
            </a:pPr>
            <a:r>
              <a:rPr lang="uk-UA" dirty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12.04.2020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39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12.04.2020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40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12.04.2020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9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12.04.2020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5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12.04.2020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0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12.04.2020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83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12.04.2020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8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9269-1560-433C-88F4-3A78CD881B3D}" type="datetimeFigureOut">
              <a:rPr lang="uk-UA" smtClean="0"/>
              <a:t>12.04.2020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28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47771" y="695226"/>
            <a:ext cx="7137066" cy="1801607"/>
          </a:xfrm>
        </p:spPr>
        <p:txBody>
          <a:bodyPr>
            <a:noAutofit/>
          </a:bodyPr>
          <a:lstStyle/>
          <a:p>
            <a:pPr algn="ctr"/>
            <a:r>
              <a:rPr lang="uk-UA" sz="4000" dirty="0"/>
              <a:t>Создание алгоритмов и программ с повторениями с использованием переменных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 dirty="0">
                <a:solidFill>
                  <a:srgbClr val="FFFFFF"/>
                </a:solidFill>
              </a:rPr>
              <a:t>По учебной программе 2017</a:t>
            </a:r>
          </a:p>
        </p:txBody>
      </p:sp>
      <p:sp>
        <p:nvSpPr>
          <p:cNvPr id="6" name="Округлена прямокутна виноска 5"/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lang="uk-UA" sz="3600" b="1" i="1" kern="0" dirty="0">
                <a:solidFill>
                  <a:srgbClr val="002060"/>
                </a:solidFill>
                <a:latin typeface="Verdana"/>
              </a:rPr>
              <a:t>26</a:t>
            </a:r>
            <a:endParaRPr kumimoji="0" lang="uk-UA" sz="3600" b="1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BF6382-E844-4DC2-ACAB-D57A205B7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9" name="Picture 2" descr="refresh, reload, repeat, sync, synchronize, update icon">
            <a:extLst>
              <a:ext uri="{FF2B5EF4-FFF2-40B4-BE49-F238E27FC236}">
                <a16:creationId xmlns:a16="http://schemas.microsoft.com/office/drawing/2014/main" id="{881F6AAC-55D2-47C4-8B72-38B7322F4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2" y="36361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3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 Практика 2: Утро-день-вечер-ночь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67692" y="4074656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Теперь ночь: </a:t>
            </a:r>
            <a:r>
              <a:rPr lang="uk-UA" sz="2800" b="1" i="1" kern="0" dirty="0">
                <a:solidFill>
                  <a:srgbClr val="FFFF00"/>
                </a:solidFill>
              </a:rPr>
              <a:t>ночь</a:t>
            </a:r>
            <a:r>
              <a:rPr lang="uk-UA" sz="2800" b="1" i="1" kern="0" dirty="0">
                <a:solidFill>
                  <a:schemeClr val="bg1"/>
                </a:solidFill>
              </a:rPr>
              <a:t> у нас будет занимать два промежутка от 0 и до 6:00 и от 22 и до 24.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DCA845-34A7-4075-A060-66D65FAD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2211194"/>
            <a:ext cx="5844212" cy="16852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0B8BFB-25C9-48B4-949C-C8FAF956B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479" y="2230905"/>
            <a:ext cx="5834355" cy="1645840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02011F94-A6BF-4513-BAE4-8DAFD0C2A6BE}"/>
              </a:ext>
            </a:extLst>
          </p:cNvPr>
          <p:cNvSpPr/>
          <p:nvPr/>
        </p:nvSpPr>
        <p:spPr>
          <a:xfrm>
            <a:off x="69850" y="1196763"/>
            <a:ext cx="5972332" cy="86063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200" b="1" i="1" kern="0" dirty="0">
                <a:solidFill>
                  <a:srgbClr val="FFFF00"/>
                </a:solidFill>
              </a:rPr>
              <a:t>день</a:t>
            </a:r>
            <a:r>
              <a:rPr lang="uk-UA" sz="3200" b="1" i="1" kern="0" dirty="0">
                <a:solidFill>
                  <a:schemeClr val="bg1"/>
                </a:solidFill>
              </a:rPr>
              <a:t> с 11 и до 17</a:t>
            </a:r>
            <a:endParaRPr lang="uk-UA" sz="3200" b="1" i="1" kern="0" dirty="0">
              <a:solidFill>
                <a:srgbClr val="FFFFFF"/>
              </a:solidFill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A2DE7B0-3FDF-4951-B475-447A0E396C43}"/>
              </a:ext>
            </a:extLst>
          </p:cNvPr>
          <p:cNvSpPr/>
          <p:nvPr/>
        </p:nvSpPr>
        <p:spPr>
          <a:xfrm>
            <a:off x="6149820" y="1196763"/>
            <a:ext cx="5972332" cy="86063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200" b="1" i="1" kern="0" dirty="0">
                <a:solidFill>
                  <a:srgbClr val="FFFF00"/>
                </a:solidFill>
              </a:rPr>
              <a:t>вечер</a:t>
            </a:r>
            <a:r>
              <a:rPr lang="uk-UA" sz="3200" b="1" i="1" kern="0" dirty="0">
                <a:solidFill>
                  <a:schemeClr val="bg1"/>
                </a:solidFill>
              </a:rPr>
              <a:t> - с 17 и до 22</a:t>
            </a:r>
            <a:endParaRPr lang="uk-UA" sz="3200" b="1" i="1" kern="0" dirty="0">
              <a:solidFill>
                <a:srgbClr val="FFFFFF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0DBD25-CA3F-471A-B89B-E58E709AF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1077" y="5109401"/>
            <a:ext cx="8602210" cy="13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Создание алгоритмов и программ с повторениями 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5196183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Запустим! Получилось? Если нет - попробуйте найти ошибку в коде.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24396D-3D30-4A0D-90EF-F13CBC182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029" y="1196763"/>
            <a:ext cx="6706181" cy="5403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26821D-BED8-4EFC-9146-CA5CC66A9BAE}"/>
              </a:ext>
            </a:extLst>
          </p:cNvPr>
          <p:cNvSpPr txBox="1"/>
          <p:nvPr/>
        </p:nvSpPr>
        <p:spPr>
          <a:xfrm>
            <a:off x="72007" y="3086012"/>
            <a:ext cx="5196183" cy="2677656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А самостоятельно можно очень просто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закодить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"Времена года", добавив фото или собственные рисунки.</a:t>
            </a:r>
          </a:p>
        </p:txBody>
      </p:sp>
    </p:spTree>
    <p:extLst>
      <p:ext uri="{BB962C8B-B14F-4D97-AF65-F5344CB8AC3E}">
        <p14:creationId xmlns:p14="http://schemas.microsoft.com/office/powerpoint/2010/main" val="4644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"Космическое путешествие"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С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одержание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игры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C69A-2C90-4542-B6E8-79C9508FACC8}"/>
              </a:ext>
            </a:extLst>
          </p:cNvPr>
          <p:cNvSpPr txBox="1"/>
          <p:nvPr/>
        </p:nvSpPr>
        <p:spPr>
          <a:xfrm>
            <a:off x="70929" y="1865438"/>
            <a:ext cx="5768762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Ракета движется сквозь космическое пространство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09BD2-96A2-44DA-80B2-7D019FA92D6A}"/>
              </a:ext>
            </a:extLst>
          </p:cNvPr>
          <p:cNvSpPr txBox="1"/>
          <p:nvPr/>
        </p:nvSpPr>
        <p:spPr>
          <a:xfrm>
            <a:off x="70929" y="3306171"/>
            <a:ext cx="5768762" cy="224676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Нужно обходить препятствия, </a:t>
            </a:r>
            <a:r>
              <a:rPr lang="uk-UA" sz="2800" b="1" i="1" kern="0" dirty="0" err="1">
                <a:solidFill>
                  <a:schemeClr val="bg1"/>
                </a:solidFill>
              </a:rPr>
              <a:t>пытаясь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добраться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и </a:t>
            </a:r>
            <a:r>
              <a:rPr lang="uk-UA" sz="2800" b="1" i="1" kern="0" dirty="0">
                <a:solidFill>
                  <a:schemeClr val="bg1"/>
                </a:solidFill>
              </a:rPr>
              <a:t>продержаться как можно дольше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A95BCD-47A6-4368-AC20-E12ED51E5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73" y="1865438"/>
            <a:ext cx="6146298" cy="46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"Космическое путешествие"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Д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вижение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ракеты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C69A-2C90-4542-B6E8-79C9508FACC8}"/>
              </a:ext>
            </a:extLst>
          </p:cNvPr>
          <p:cNvSpPr txBox="1"/>
          <p:nvPr/>
        </p:nvSpPr>
        <p:spPr>
          <a:xfrm>
            <a:off x="70928" y="1865438"/>
            <a:ext cx="12050141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Ракета всегда находится по левому краю сцены, а по высоте движется по указателю мыши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051D11-2598-4821-A355-0DE250D30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43" y="2965000"/>
            <a:ext cx="7978310" cy="349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"Космическое путешествие"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Д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вижение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препятствий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C69A-2C90-4542-B6E8-79C9508FACC8}"/>
              </a:ext>
            </a:extLst>
          </p:cNvPr>
          <p:cNvSpPr txBox="1"/>
          <p:nvPr/>
        </p:nvSpPr>
        <p:spPr>
          <a:xfrm>
            <a:off x="70928" y="1865438"/>
            <a:ext cx="12050141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Постоянно создаются клоны (с </a:t>
            </a:r>
            <a:r>
              <a:rPr lang="uk-UA" sz="2800" b="1" i="1" kern="0" dirty="0" err="1">
                <a:solidFill>
                  <a:schemeClr val="bg1"/>
                </a:solidFill>
              </a:rPr>
              <a:t>задержкой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случайное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количество секунд)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3872FA-6FC1-4DFE-B208-90AAF20A8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832" y="2964999"/>
            <a:ext cx="6714335" cy="35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5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"Космическое путешествие"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Д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вижение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препятствий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C69A-2C90-4542-B6E8-79C9508FACC8}"/>
              </a:ext>
            </a:extLst>
          </p:cNvPr>
          <p:cNvSpPr txBox="1"/>
          <p:nvPr/>
        </p:nvSpPr>
        <p:spPr>
          <a:xfrm>
            <a:off x="70929" y="1865438"/>
            <a:ext cx="4521853" cy="3970318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Клон выбирает случайный образ, перемещается на правый край сцены и движется к ее левому краю, после чего изымается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6DD192-92A7-4E62-9B4C-03E2879F9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510" y="1859143"/>
            <a:ext cx="7369559" cy="44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"Космическое путешествие"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К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онец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игры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C69A-2C90-4542-B6E8-79C9508FACC8}"/>
              </a:ext>
            </a:extLst>
          </p:cNvPr>
          <p:cNvSpPr txBox="1"/>
          <p:nvPr/>
        </p:nvSpPr>
        <p:spPr>
          <a:xfrm>
            <a:off x="70929" y="1865438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Столкновение ракеты с препятствием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7CB502-DE43-47E9-8028-CA43C98A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55" y="2523722"/>
            <a:ext cx="4562471" cy="39832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03416F-B45D-42FC-8F58-1167A2229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050" y="2523722"/>
            <a:ext cx="3642676" cy="27281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3F86C6-DE6D-485E-B4D3-6ED435663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494" y="4106942"/>
            <a:ext cx="3650296" cy="2751058"/>
          </a:xfrm>
          <a:prstGeom prst="rect">
            <a:avLst/>
          </a:prstGeom>
        </p:spPr>
      </p:pic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51E89C9D-47C9-4191-948F-505F3C3FEDC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584864" y="3501736"/>
            <a:ext cx="2366186" cy="386084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78D0E66B-8924-4B1E-ABB7-9FB33890CCB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059555" y="5165564"/>
            <a:ext cx="4339939" cy="316907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364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Проект "Космическое путешествие"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дополнительно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C69A-2C90-4542-B6E8-79C9508FACC8}"/>
              </a:ext>
            </a:extLst>
          </p:cNvPr>
          <p:cNvSpPr txBox="1"/>
          <p:nvPr/>
        </p:nvSpPr>
        <p:spPr>
          <a:xfrm>
            <a:off x="70929" y="1865438"/>
            <a:ext cx="5508989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Можно собирать баллы, например подбирая инопланетян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09BD2-96A2-44DA-80B2-7D019FA92D6A}"/>
              </a:ext>
            </a:extLst>
          </p:cNvPr>
          <p:cNvSpPr txBox="1"/>
          <p:nvPr/>
        </p:nvSpPr>
        <p:spPr>
          <a:xfrm>
            <a:off x="70929" y="3439058"/>
            <a:ext cx="5508989" cy="224676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При наборе определенного количества баллов может варьироваться фон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5A752F-75CF-4F58-86EA-A04B4E225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900" y="1865438"/>
            <a:ext cx="6431171" cy="48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0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100" dirty="0"/>
              <a:t>Работаем за компьютером</a:t>
            </a:r>
            <a:endParaRPr lang="uk-UA" dirty="0"/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40" y="1177376"/>
            <a:ext cx="4839154" cy="5608513"/>
          </a:xfrm>
          <a:prstGeom prst="rect">
            <a:avLst/>
          </a:prstGeom>
        </p:spPr>
      </p:pic>
      <p:pic>
        <p:nvPicPr>
          <p:cNvPr id="13" name="Picture 4" descr="http://www.reaction.org.ua/wp-content/uploads/2013/04/stul-yak-sidity-za-komputerom2.jpg">
            <a:extLst>
              <a:ext uri="{FF2B5EF4-FFF2-40B4-BE49-F238E27FC236}">
                <a16:creationId xmlns:a16="http://schemas.microsoft.com/office/drawing/2014/main" id="{29DB0D07-6B82-451E-B5A7-23052151A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6"/>
          <a:stretch/>
        </p:blipFill>
        <p:spPr bwMode="auto">
          <a:xfrm>
            <a:off x="1058775" y="1307046"/>
            <a:ext cx="4510753" cy="51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dirty="0"/>
              <a:t>Благодарю за внимание!</a:t>
            </a:r>
          </a:p>
        </p:txBody>
      </p:sp>
      <p:sp>
        <p:nvSpPr>
          <p:cNvPr id="4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 dirty="0">
                <a:solidFill>
                  <a:srgbClr val="FFFFFF"/>
                </a:solidFill>
              </a:rPr>
              <a:t>По учебной программе 2017</a:t>
            </a:r>
          </a:p>
        </p:txBody>
      </p:sp>
      <p:sp>
        <p:nvSpPr>
          <p:cNvPr id="7" name="Округлена прямокутна виноска 5">
            <a:extLst>
              <a:ext uri="{FF2B5EF4-FFF2-40B4-BE49-F238E27FC236}">
                <a16:creationId xmlns:a16="http://schemas.microsoft.com/office/drawing/2014/main" id="{2601AE15-89F6-4C97-A0D5-28662169001A}"/>
              </a:ext>
            </a:extLst>
          </p:cNvPr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lang="uk-UA" sz="3600" b="1" i="1" kern="0" dirty="0">
                <a:solidFill>
                  <a:srgbClr val="002060"/>
                </a:solidFill>
                <a:latin typeface="Verdana"/>
              </a:rPr>
              <a:t>26</a:t>
            </a:r>
            <a:endParaRPr kumimoji="0" lang="uk-UA" sz="3600" b="1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01D5B-DEA4-435A-809B-2D2AA8A3C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9" name="Picture 2" descr="refresh, reload, repeat, sync, synchronize, update icon">
            <a:extLst>
              <a:ext uri="{FF2B5EF4-FFF2-40B4-BE49-F238E27FC236}">
                <a16:creationId xmlns:a16="http://schemas.microsoft.com/office/drawing/2014/main" id="{2717BFA2-70A9-439D-A351-065D7FF7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82" y="36361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Создание алгоритмов и программ с повторениями 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A38D10-E424-41C2-8D74-65B37A774746}"/>
              </a:ext>
            </a:extLst>
          </p:cNvPr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00"/>
                </a:solidFill>
              </a:rPr>
              <a:t>Циклический алгоритм с условием </a:t>
            </a:r>
            <a:r>
              <a:rPr lang="uk-UA" sz="2800" b="1" i="1" kern="0" dirty="0">
                <a:solidFill>
                  <a:srgbClr val="FFFFFF"/>
                </a:solidFill>
              </a:rPr>
              <a:t>можно представить </a:t>
            </a:r>
            <a:r>
              <a:rPr lang="uk-UA" sz="2800" b="1" i="1" kern="0" dirty="0" err="1" smtClean="0">
                <a:solidFill>
                  <a:srgbClr val="FFFFFF"/>
                </a:solidFill>
              </a:rPr>
              <a:t>графически</a:t>
            </a:r>
            <a:r>
              <a:rPr lang="uk-UA" sz="2800" b="1" i="1" kern="0" dirty="0" smtClean="0">
                <a:solidFill>
                  <a:srgbClr val="FFFFFF"/>
                </a:solidFill>
              </a:rPr>
              <a:t>.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10B4-DD82-47E0-A51F-B295D7B7F464}"/>
              </a:ext>
            </a:extLst>
          </p:cNvPr>
          <p:cNvSpPr txBox="1"/>
          <p:nvPr/>
        </p:nvSpPr>
        <p:spPr>
          <a:xfrm>
            <a:off x="72008" y="2150870"/>
            <a:ext cx="4042792" cy="483209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Команды в теле цикла будут выполняться, пока условие является </a:t>
            </a:r>
            <a:r>
              <a:rPr lang="uk-UA" sz="2800" b="1" i="1" kern="0" dirty="0">
                <a:solidFill>
                  <a:srgbClr val="FFFF00"/>
                </a:solidFill>
              </a:rPr>
              <a:t>истинной</a:t>
            </a:r>
            <a:r>
              <a:rPr lang="uk-UA" sz="2800" b="1" i="1" kern="0" dirty="0">
                <a:solidFill>
                  <a:srgbClr val="FFFFFF"/>
                </a:solidFill>
              </a:rPr>
              <a:t>. Как только </a:t>
            </a:r>
            <a:r>
              <a:rPr lang="uk-UA" sz="2800" b="1" i="1" kern="0" dirty="0" err="1">
                <a:solidFill>
                  <a:srgbClr val="FFFFFF"/>
                </a:solidFill>
              </a:rPr>
              <a:t>условие</a:t>
            </a:r>
            <a:r>
              <a:rPr lang="uk-UA" sz="2800" b="1" i="1" kern="0" dirty="0">
                <a:solidFill>
                  <a:srgbClr val="FFFFFF"/>
                </a:solidFill>
              </a:rPr>
              <a:t> </a:t>
            </a:r>
            <a:r>
              <a:rPr lang="uk-UA" sz="2800" b="1" i="1" kern="0" dirty="0" err="1" smtClean="0">
                <a:solidFill>
                  <a:srgbClr val="FFFFFF"/>
                </a:solidFill>
              </a:rPr>
              <a:t>станет</a:t>
            </a:r>
            <a:r>
              <a:rPr lang="uk-UA" sz="2800" b="1" i="1" kern="0" dirty="0" smtClean="0">
                <a:solidFill>
                  <a:srgbClr val="FFFFFF"/>
                </a:solidFill>
              </a:rPr>
              <a:t> 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ошибочным</a:t>
            </a:r>
            <a:r>
              <a:rPr lang="uk-UA" sz="2800" b="1" i="1" kern="0" dirty="0" smtClean="0">
                <a:solidFill>
                  <a:srgbClr val="FFFFFF"/>
                </a:solidFill>
              </a:rPr>
              <a:t>, </a:t>
            </a:r>
            <a:r>
              <a:rPr lang="uk-UA" sz="2800" b="1" i="1" kern="0" dirty="0" err="1">
                <a:solidFill>
                  <a:srgbClr val="FFFFFF"/>
                </a:solidFill>
              </a:rPr>
              <a:t>п</a:t>
            </a:r>
            <a:r>
              <a:rPr lang="uk-UA" sz="2800" b="1" i="1" kern="0" dirty="0" err="1" smtClean="0">
                <a:solidFill>
                  <a:srgbClr val="FFFFFF"/>
                </a:solidFill>
              </a:rPr>
              <a:t>овторение</a:t>
            </a:r>
            <a:r>
              <a:rPr lang="uk-UA" sz="2800" b="1" i="1" kern="0" dirty="0" smtClean="0">
                <a:solidFill>
                  <a:srgbClr val="FFFFFF"/>
                </a:solidFill>
              </a:rPr>
              <a:t> </a:t>
            </a:r>
            <a:r>
              <a:rPr lang="uk-UA" sz="2800" b="1" i="1" kern="0" dirty="0">
                <a:solidFill>
                  <a:srgbClr val="FFFFFF"/>
                </a:solidFill>
              </a:rPr>
              <a:t>прекратится.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E56EF8-2116-47C6-8408-795714A3E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366" y="2402919"/>
            <a:ext cx="7889784" cy="3870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0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015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Создание алгоритмов и программ с повторениями 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0B301F-D0B7-4530-85B8-629C6233257D}"/>
              </a:ext>
            </a:extLst>
          </p:cNvPr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Для создания подобных алгоритмов в </a:t>
            </a:r>
            <a:r>
              <a:rPr lang="uk-UA" sz="2800" b="1" i="1" kern="0" dirty="0" err="1">
                <a:solidFill>
                  <a:srgbClr val="FFFFFF"/>
                </a:solidFill>
              </a:rPr>
              <a:t>среде</a:t>
            </a:r>
            <a:r>
              <a:rPr lang="uk-UA" sz="2800" b="1" i="1" kern="0" dirty="0">
                <a:solidFill>
                  <a:srgbClr val="FFFFFF"/>
                </a:solidFill>
              </a:rPr>
              <a:t> </a:t>
            </a:r>
            <a:r>
              <a:rPr lang="uk-UA" sz="2800" b="1" i="1" kern="0" dirty="0" err="1">
                <a:solidFill>
                  <a:srgbClr val="FFFF00"/>
                </a:solidFill>
              </a:rPr>
              <a:t>С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кретч</a:t>
            </a:r>
            <a:r>
              <a:rPr lang="uk-UA" sz="2800" b="1" i="1" kern="0" dirty="0" smtClean="0">
                <a:solidFill>
                  <a:srgbClr val="FFFFFF"/>
                </a:solidFill>
              </a:rPr>
              <a:t> </a:t>
            </a:r>
            <a:r>
              <a:rPr lang="uk-UA" sz="2800" b="1" i="1" kern="0" dirty="0">
                <a:solidFill>
                  <a:srgbClr val="FFFFFF"/>
                </a:solidFill>
              </a:rPr>
              <a:t>используют команду </a:t>
            </a:r>
            <a:r>
              <a:rPr lang="uk-UA" sz="2800" b="1" i="1" kern="0" dirty="0">
                <a:solidFill>
                  <a:srgbClr val="FFFF00"/>
                </a:solidFill>
              </a:rPr>
              <a:t>Повторить пока не</a:t>
            </a:r>
            <a:r>
              <a:rPr lang="uk-UA" sz="2800" b="1" i="1" kern="0" dirty="0">
                <a:solidFill>
                  <a:srgbClr val="FFFFFF"/>
                </a:solidFill>
              </a:rPr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608D26-C3A1-4425-BEC5-66017C93C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270" y="3006262"/>
            <a:ext cx="7019618" cy="2491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ABF7B9-8773-42EE-9F59-8A3767DB266F}"/>
              </a:ext>
            </a:extLst>
          </p:cNvPr>
          <p:cNvSpPr txBox="1"/>
          <p:nvPr/>
        </p:nvSpPr>
        <p:spPr>
          <a:xfrm>
            <a:off x="8885148" y="2286178"/>
            <a:ext cx="2678988" cy="584775"/>
          </a:xfrm>
          <a:prstGeom prst="wedgeRectCallout">
            <a:avLst>
              <a:gd name="adj1" fmla="val -59965"/>
              <a:gd name="adj2" fmla="val 155975"/>
            </a:avLst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200" b="1" i="1" kern="0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4A17D-E4EF-44D1-8FDA-31888C3CF9D7}"/>
              </a:ext>
            </a:extLst>
          </p:cNvPr>
          <p:cNvSpPr txBox="1"/>
          <p:nvPr/>
        </p:nvSpPr>
        <p:spPr>
          <a:xfrm>
            <a:off x="5316038" y="5633102"/>
            <a:ext cx="4063936" cy="584775"/>
          </a:xfrm>
          <a:prstGeom prst="wedgeRectCallout">
            <a:avLst>
              <a:gd name="adj1" fmla="val -56820"/>
              <a:gd name="adj2" fmla="val -291271"/>
            </a:avLst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3200" b="1" i="1" kern="0" dirty="0">
                <a:solidFill>
                  <a:srgbClr val="FFFFFF"/>
                </a:solidFill>
              </a:rPr>
              <a:t>тело цикла</a:t>
            </a:r>
          </a:p>
        </p:txBody>
      </p:sp>
    </p:spTree>
    <p:extLst>
      <p:ext uri="{BB962C8B-B14F-4D97-AF65-F5344CB8AC3E}">
        <p14:creationId xmlns:p14="http://schemas.microsoft.com/office/powerpoint/2010/main" val="4433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015" y="42296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Практика 1: Плеер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Мы создадим небольшой плеер, где по разным кнопками будет включаться определенная мелодия. Нам понадобится сама музыка, то загрузим сначала три музыкальные треки и фоновую картинку.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45D52-11EF-4F8E-9FBA-853E8038B80D}"/>
              </a:ext>
            </a:extLst>
          </p:cNvPr>
          <p:cNvSpPr txBox="1"/>
          <p:nvPr/>
        </p:nvSpPr>
        <p:spPr>
          <a:xfrm>
            <a:off x="72008" y="3098299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В коде используем блоки: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CF5D7C-A4BB-40C9-9462-88B00320A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4" y="3768312"/>
            <a:ext cx="2694130" cy="15991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731456-3D3F-4010-A48B-4BB45F905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289" y="3803956"/>
            <a:ext cx="4653497" cy="15991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465F97-0DFF-4483-ACA0-C0E9EF134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149" y="4085268"/>
            <a:ext cx="4264505" cy="965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3FCC7D-F4F9-4BDA-B4D6-886DAC7E2442}"/>
              </a:ext>
            </a:extLst>
          </p:cNvPr>
          <p:cNvSpPr txBox="1"/>
          <p:nvPr/>
        </p:nvSpPr>
        <p:spPr>
          <a:xfrm>
            <a:off x="72008" y="5737384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А также понадобится условие для "повторить пока".</a:t>
            </a:r>
          </a:p>
        </p:txBody>
      </p:sp>
      <p:cxnSp>
        <p:nvCxnSpPr>
          <p:cNvPr id="13" name="Пряма зі стрілкою 12">
            <a:extLst>
              <a:ext uri="{FF2B5EF4-FFF2-40B4-BE49-F238E27FC236}">
                <a16:creationId xmlns:a16="http://schemas.microsoft.com/office/drawing/2014/main" id="{FFD7A020-5C39-40A6-BD77-298058570719}"/>
              </a:ext>
            </a:extLst>
          </p:cNvPr>
          <p:cNvCxnSpPr>
            <a:cxnSpLocks/>
          </p:cNvCxnSpPr>
          <p:nvPr/>
        </p:nvCxnSpPr>
        <p:spPr>
          <a:xfrm flipH="1" flipV="1">
            <a:off x="7065818" y="4301836"/>
            <a:ext cx="1569027" cy="1435548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4634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Практика 1: Плеер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С</a:t>
            </a:r>
            <a:r>
              <a:rPr lang="uk-UA" sz="2800" b="1" i="1" kern="0" dirty="0" smtClean="0">
                <a:solidFill>
                  <a:schemeClr val="bg1"/>
                </a:solidFill>
              </a:rPr>
              <a:t>цена </a:t>
            </a:r>
            <a:r>
              <a:rPr lang="uk-UA" sz="2800" b="1" i="1" kern="0" dirty="0">
                <a:solidFill>
                  <a:schemeClr val="bg1"/>
                </a:solidFill>
              </a:rPr>
              <a:t>и </a:t>
            </a:r>
            <a:r>
              <a:rPr lang="uk-UA" sz="2800" b="1" i="1" kern="0" dirty="0" err="1">
                <a:solidFill>
                  <a:schemeClr val="bg1"/>
                </a:solidFill>
              </a:rPr>
              <a:t>спрайты</a:t>
            </a:r>
            <a:r>
              <a:rPr lang="uk-UA" sz="2800" b="1" i="1" kern="0" dirty="0">
                <a:solidFill>
                  <a:schemeClr val="bg1"/>
                </a:solidFill>
              </a:rPr>
              <a:t> могут иметь следующий вид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357149-2A04-4AAD-9F26-3B2A8E0CA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442" y="1801824"/>
            <a:ext cx="7149116" cy="47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Практика 1: Плеер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69850" y="5321952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Теперь дублируем эти блоки и </a:t>
            </a:r>
            <a:r>
              <a:rPr lang="uk-UA" sz="2800" b="1" i="1" kern="0" dirty="0" err="1">
                <a:solidFill>
                  <a:schemeClr val="bg1"/>
                </a:solidFill>
              </a:rPr>
              <a:t>переносим</a:t>
            </a:r>
            <a:r>
              <a:rPr lang="uk-UA" sz="2800" b="1" i="1" kern="0" dirty="0">
                <a:solidFill>
                  <a:schemeClr val="bg1"/>
                </a:solidFill>
              </a:rPr>
              <a:t> в других </a:t>
            </a:r>
            <a:r>
              <a:rPr lang="uk-UA" sz="2800" b="1" i="1" kern="0" dirty="0" err="1">
                <a:solidFill>
                  <a:schemeClr val="bg1"/>
                </a:solidFill>
              </a:rPr>
              <a:t>спрайтов</a:t>
            </a:r>
            <a:r>
              <a:rPr lang="uk-UA" sz="2800" b="1" i="1" kern="0" dirty="0">
                <a:solidFill>
                  <a:schemeClr val="bg1"/>
                </a:solidFill>
              </a:rPr>
              <a:t>. Все готово!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0832D-DBBF-4E7A-A23D-5D4D78EFE782}"/>
              </a:ext>
            </a:extLst>
          </p:cNvPr>
          <p:cNvSpPr txBox="1"/>
          <p:nvPr/>
        </p:nvSpPr>
        <p:spPr>
          <a:xfrm>
            <a:off x="69850" y="1196763"/>
            <a:ext cx="4793095" cy="3970318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У нас есть какое-то условие, в данном случае - это прикосновение к указателя мыши. Итак, этот цикл будет повторяться пока указатель мыши будет касаться</a:t>
            </a:r>
            <a:r>
              <a:rPr lang="uk-UA" sz="2800" b="1" i="1" kern="0" dirty="0" err="1">
                <a:solidFill>
                  <a:schemeClr val="bg1"/>
                </a:solidFill>
              </a:rPr>
              <a:t>спрайта</a:t>
            </a:r>
            <a:r>
              <a:rPr lang="uk-UA" sz="2800" b="1" i="1" kern="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F90724-811B-403A-92E5-9EABC0C7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99" y="1196764"/>
            <a:ext cx="6056417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5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 Практика 2: Утро-день-вечер-ночь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Во втором примере воспроизведем всем известный цикл изменения времен суток.</a:t>
            </a:r>
          </a:p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Итак, запрограммируем изменение: утро-день-вечер-ночь.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46D48-43E5-4AC9-8CEC-FF04A5B0E871}"/>
              </a:ext>
            </a:extLst>
          </p:cNvPr>
          <p:cNvSpPr txBox="1"/>
          <p:nvPr/>
        </p:nvSpPr>
        <p:spPr>
          <a:xfrm>
            <a:off x="70929" y="3096308"/>
            <a:ext cx="12050142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Персонаж при нажатии клавиши будет спрашивать у пользователя который час, а как мы знаем, в сутках всего 24 часа, поэтому </a:t>
            </a:r>
            <a:r>
              <a:rPr lang="uk-UA" sz="2800" b="1" i="1" kern="0" dirty="0" err="1">
                <a:solidFill>
                  <a:schemeClr val="bg1"/>
                </a:solidFill>
              </a:rPr>
              <a:t>мы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должны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ввести </a:t>
            </a:r>
            <a:r>
              <a:rPr lang="uk-UA" sz="2800" b="1" i="1" kern="0" dirty="0">
                <a:solidFill>
                  <a:schemeClr val="bg1"/>
                </a:solidFill>
              </a:rPr>
              <a:t>цифру от 0 до 25. </a:t>
            </a:r>
          </a:p>
        </p:txBody>
      </p:sp>
      <p:pic>
        <p:nvPicPr>
          <p:cNvPr id="8" name="Picture 2" descr="http://nvip.com.ua/sites/default/files/imagecache/original_watermark/pictures/news/qa.jpg">
            <a:extLst>
              <a:ext uri="{FF2B5EF4-FFF2-40B4-BE49-F238E27FC236}">
                <a16:creationId xmlns:a16="http://schemas.microsoft.com/office/drawing/2014/main" id="{C5146B16-AE0C-4392-A54D-2A9E386B4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783" y="4904557"/>
            <a:ext cx="1582288" cy="195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692DE0-EAF5-4E83-BF29-973A4229360A}"/>
              </a:ext>
            </a:extLst>
          </p:cNvPr>
          <p:cNvSpPr txBox="1"/>
          <p:nvPr/>
        </p:nvSpPr>
        <p:spPr>
          <a:xfrm>
            <a:off x="70929" y="4999627"/>
            <a:ext cx="9551053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Почему до 25? Попробуйте подумать и ответить на этот вопрос.</a:t>
            </a:r>
          </a:p>
        </p:txBody>
      </p:sp>
    </p:spTree>
    <p:extLst>
      <p:ext uri="{BB962C8B-B14F-4D97-AF65-F5344CB8AC3E}">
        <p14:creationId xmlns:p14="http://schemas.microsoft.com/office/powerpoint/2010/main" val="291283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 Практика 2: Утро-день-вечер-ночь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5331265" cy="3108543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С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оздаем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 err="1">
                <a:solidFill>
                  <a:schemeClr val="bg1"/>
                </a:solidFill>
              </a:rPr>
              <a:t>спрайт</a:t>
            </a:r>
            <a:r>
              <a:rPr lang="uk-UA" sz="2800" b="1" i="1" kern="0" dirty="0">
                <a:solidFill>
                  <a:schemeClr val="bg1"/>
                </a:solidFill>
              </a:rPr>
              <a:t>,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что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будет спрашивать время. Далее будет схема, похожая на ту, что вы создали во втором блоке "условия и логика" с водой.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B86E7-A1A8-4875-A092-5B4DAEA97E07}"/>
              </a:ext>
            </a:extLst>
          </p:cNvPr>
          <p:cNvSpPr txBox="1"/>
          <p:nvPr/>
        </p:nvSpPr>
        <p:spPr>
          <a:xfrm>
            <a:off x="5579917" y="5042118"/>
            <a:ext cx="6456947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Создаем переменную под </a:t>
            </a:r>
            <a:r>
              <a:rPr lang="uk-UA" sz="2800" b="1" i="1" kern="0" dirty="0" err="1">
                <a:solidFill>
                  <a:schemeClr val="bg1"/>
                </a:solidFill>
              </a:rPr>
              <a:t>названием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smtClean="0">
                <a:solidFill>
                  <a:schemeClr val="bg1"/>
                </a:solidFill>
              </a:rPr>
              <a:t>«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время</a:t>
            </a:r>
            <a:r>
              <a:rPr lang="uk-UA" sz="2800" b="1" i="1" kern="0" dirty="0" smtClean="0">
                <a:solidFill>
                  <a:schemeClr val="bg1"/>
                </a:solidFill>
              </a:rPr>
              <a:t>" </a:t>
            </a:r>
            <a:r>
              <a:rPr lang="uk-UA" sz="2800" b="1" i="1" kern="0" dirty="0">
                <a:solidFill>
                  <a:schemeClr val="bg1"/>
                </a:solidFill>
              </a:rPr>
              <a:t>и придаем ей значения ответа.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9055A4-FE82-4B71-876D-DC9D98126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701"/>
          <a:stretch/>
        </p:blipFill>
        <p:spPr>
          <a:xfrm>
            <a:off x="5579917" y="1196763"/>
            <a:ext cx="6456947" cy="37597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5375C5-561F-4DB7-AA4D-BB73BF0C4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8" y="4492521"/>
            <a:ext cx="5331265" cy="20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2" y="9445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 Практика 2: Утро-день-вечер-ночь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Теперь нам понадобятся четыре блока "если" и операторы: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6DB4E-16B7-44F7-BA38-0380E280CBDB}"/>
              </a:ext>
            </a:extLst>
          </p:cNvPr>
          <p:cNvSpPr txBox="1"/>
          <p:nvPr/>
        </p:nvSpPr>
        <p:spPr>
          <a:xfrm>
            <a:off x="72008" y="3333136"/>
            <a:ext cx="12050142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Теперь подставим и дублируем. Для ночи нам понадобится еще один оператор "или". Зачем? Сейчас узнаете.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5EA9BB-503B-40F5-9F5D-DF892C55C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674" y="2300601"/>
            <a:ext cx="8692652" cy="9106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9AF7E8-28C2-4F01-B47A-11AFF982E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747" y="4837852"/>
            <a:ext cx="6265324" cy="1815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10824C-750A-4E35-8DF5-2680DA58EAE3}"/>
              </a:ext>
            </a:extLst>
          </p:cNvPr>
          <p:cNvSpPr txBox="1"/>
          <p:nvPr/>
        </p:nvSpPr>
        <p:spPr>
          <a:xfrm>
            <a:off x="70929" y="4837852"/>
            <a:ext cx="5612898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Итак, </a:t>
            </a:r>
            <a:r>
              <a:rPr lang="uk-UA" sz="2800" b="1" i="1" kern="0" dirty="0">
                <a:solidFill>
                  <a:srgbClr val="FFFF00"/>
                </a:solidFill>
              </a:rPr>
              <a:t>утро</a:t>
            </a:r>
            <a:r>
              <a:rPr lang="uk-UA" sz="2800" b="1" i="1" kern="0" dirty="0">
                <a:solidFill>
                  <a:schemeClr val="bg1"/>
                </a:solidFill>
              </a:rPr>
              <a:t>. Пусть утро у нас начинается с 6:00 и заканчивается в 11.</a:t>
            </a:r>
          </a:p>
        </p:txBody>
      </p:sp>
    </p:spTree>
    <p:extLst>
      <p:ext uri="{BB962C8B-B14F-4D97-AF65-F5344CB8AC3E}">
        <p14:creationId xmlns:p14="http://schemas.microsoft.com/office/powerpoint/2010/main" val="348060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Настроювані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106581</TotalTime>
  <Words>551</Words>
  <Application>Microsoft Office PowerPoint</Application>
  <PresentationFormat>Широкоэкранный</PresentationFormat>
  <Paragraphs>62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Тема Office</vt:lpstr>
      <vt:lpstr>Создание алгоритмов и программ с повторениями с использованием переменных</vt:lpstr>
      <vt:lpstr>Создание алгоритмов и программ с повторениями </vt:lpstr>
      <vt:lpstr>Создание алгоритмов и программ с повторениями </vt:lpstr>
      <vt:lpstr>Практика 1: Плеер</vt:lpstr>
      <vt:lpstr>Практика 1: Плеер</vt:lpstr>
      <vt:lpstr>Практика 1: Плеер</vt:lpstr>
      <vt:lpstr> Практика 2: Утро-день-вечер-ночь</vt:lpstr>
      <vt:lpstr> Практика 2: Утро-день-вечер-ночь</vt:lpstr>
      <vt:lpstr> Практика 2: Утро-день-вечер-ночь</vt:lpstr>
      <vt:lpstr> Практика 2: Утро-день-вечер-ночь</vt:lpstr>
      <vt:lpstr>Создание алгоритмов и программ с повторениями </vt:lpstr>
      <vt:lpstr>Проект "Космическое путешествие"</vt:lpstr>
      <vt:lpstr>Проект "Космическое путешествие"</vt:lpstr>
      <vt:lpstr>Проект "Космическое путешествие"</vt:lpstr>
      <vt:lpstr>Проект "Космическое путешествие"</vt:lpstr>
      <vt:lpstr>Проект "Космическое путешествие"</vt:lpstr>
      <vt:lpstr>Проект "Космическое путешествие"</vt:lpstr>
      <vt:lpstr>Работаем за компьютером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Григоренко Сергій</dc:creator>
  <cp:lastModifiedBy>Пользователь Windows</cp:lastModifiedBy>
  <cp:revision>725</cp:revision>
  <dcterms:created xsi:type="dcterms:W3CDTF">2016-06-06T19:48:43Z</dcterms:created>
  <dcterms:modified xsi:type="dcterms:W3CDTF">2020-04-13T06:45:44Z</dcterms:modified>
</cp:coreProperties>
</file>