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1051" r:id="rId3"/>
    <p:sldId id="1052" r:id="rId4"/>
    <p:sldId id="1059" r:id="rId5"/>
    <p:sldId id="1058" r:id="rId6"/>
    <p:sldId id="1060" r:id="rId7"/>
    <p:sldId id="1056" r:id="rId8"/>
    <p:sldId id="1061" r:id="rId9"/>
    <p:sldId id="1062" r:id="rId10"/>
    <p:sldId id="1063" r:id="rId11"/>
    <p:sldId id="1057" r:id="rId12"/>
    <p:sldId id="1065" r:id="rId13"/>
    <p:sldId id="1064" r:id="rId14"/>
    <p:sldId id="1066" r:id="rId15"/>
    <p:sldId id="261" r:id="rId16"/>
    <p:sldId id="304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із теми 2 –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із теми 2 –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B568-9807-4EA0-8A2C-CA62AABBB806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A138-327A-4D96-B0E3-16D076A532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75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656795" cy="5235580"/>
          </a:xfrm>
          <a:prstGeom prst="rect">
            <a:avLst/>
          </a:prstGeom>
        </p:spPr>
      </p:pic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0" y="3527436"/>
            <a:ext cx="12192000" cy="335756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84" y="6021300"/>
            <a:ext cx="5699686" cy="991249"/>
          </a:xfrm>
          <a:prstGeom prst="rect">
            <a:avLst/>
          </a:prstGeom>
        </p:spPr>
      </p:pic>
      <p:sp>
        <p:nvSpPr>
          <p:cNvPr id="11" name="Rectangle 17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25"/>
          <p:cNvSpPr>
            <a:spLocks noChangeArrowheads="1"/>
          </p:cNvSpPr>
          <p:nvPr userDrawn="1"/>
        </p:nvSpPr>
        <p:spPr bwMode="ltGray">
          <a:xfrm>
            <a:off x="1258888" y="4508512"/>
            <a:ext cx="4248150" cy="1800225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 userDrawn="1"/>
        </p:nvSpPr>
        <p:spPr bwMode="auto">
          <a:xfrm>
            <a:off x="457200" y="6486536"/>
            <a:ext cx="2133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>
          <a:xfrm>
            <a:off x="3124200" y="6486536"/>
            <a:ext cx="2895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ctr" defTabSz="914400" rtl="0" eaLnBrk="1" latinLnBrk="0" hangingPunct="1"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Oval 18"/>
          <p:cNvSpPr>
            <a:spLocks noChangeArrowheads="1"/>
          </p:cNvSpPr>
          <p:nvPr userDrawn="1"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172739" dir="3238358" algn="ctr" rotWithShape="0">
              <a:srgbClr val="19426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Freeform 21" descr="2"/>
          <p:cNvSpPr>
            <a:spLocks/>
          </p:cNvSpPr>
          <p:nvPr userDrawn="1"/>
        </p:nvSpPr>
        <p:spPr bwMode="gray">
          <a:xfrm>
            <a:off x="376245" y="2147896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19" descr="4"/>
          <p:cNvSpPr>
            <a:spLocks/>
          </p:cNvSpPr>
          <p:nvPr userDrawn="1"/>
        </p:nvSpPr>
        <p:spPr bwMode="gray">
          <a:xfrm>
            <a:off x="2625727" y="2119317"/>
            <a:ext cx="2139950" cy="3116263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20" descr="1"/>
          <p:cNvSpPr>
            <a:spLocks/>
          </p:cNvSpPr>
          <p:nvPr userDrawn="1"/>
        </p:nvSpPr>
        <p:spPr bwMode="gray">
          <a:xfrm>
            <a:off x="1130307" y="141606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0" name="Freeform 22" descr="55282"/>
          <p:cNvSpPr>
            <a:spLocks/>
          </p:cNvSpPr>
          <p:nvPr userDrawn="1"/>
        </p:nvSpPr>
        <p:spPr bwMode="gray">
          <a:xfrm>
            <a:off x="1085855" y="3730636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 userDrawn="1"/>
        </p:nvSpPr>
        <p:spPr bwMode="gray">
          <a:xfrm>
            <a:off x="1806578" y="2954337"/>
            <a:ext cx="1655763" cy="16557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920416" y="2606941"/>
            <a:ext cx="14106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0" b="1" i="1" dirty="0">
                <a:solidFill>
                  <a:srgbClr val="002060"/>
                </a:solidFill>
                <a:latin typeface="Arial" panose="020B0604020202020204" pitchFamily="34" charset="0"/>
              </a:rPr>
              <a:t>7</a:t>
            </a:r>
            <a:endParaRPr lang="uk-UA" sz="15000" b="1" i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ctrTitle"/>
          </p:nvPr>
        </p:nvSpPr>
        <p:spPr>
          <a:xfrm>
            <a:off x="4847770" y="584394"/>
            <a:ext cx="7151587" cy="1801607"/>
          </a:xfrm>
        </p:spPr>
        <p:txBody>
          <a:bodyPr anchor="ctr">
            <a:normAutofit/>
          </a:bodyPr>
          <a:lstStyle>
            <a:lvl1pPr algn="r">
              <a:defRPr kumimoji="0" lang="uk-UA" sz="4400" b="1" i="0" u="none" strike="noStrike" kern="1200" cap="none" spc="0" normalizeH="0" baseline="0" dirty="0">
                <a:ln>
                  <a:noFill/>
                </a:ln>
                <a:solidFill>
                  <a:srgbClr val="1942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/>
                <a:ea typeface="+mj-ea"/>
                <a:cs typeface="+mj-cs"/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26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032382" y="3184362"/>
            <a:ext cx="7138989" cy="4034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uk-UA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BC00"/>
              </a:buClr>
              <a:buSzTx/>
              <a:buFont typeface="Wingdings" panose="05000000000000000000" pitchFamily="2" charset="2"/>
              <a:buNone/>
              <a:tabLst/>
            </a:pPr>
            <a:r>
              <a:rPr lang="uk-UA" dirty="0"/>
              <a:t>Зразок підзаголовка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450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6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3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rgbClr val="19426B"/>
                </a:solidFill>
                <a:latin typeface="Arial" panose="020B0604020202020204" pitchFamily="34" charset="0"/>
              </a:rPr>
              <a:t>9</a:t>
            </a:r>
            <a:endParaRPr lang="uk-UA" sz="4400" b="1" i="1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  <p:sp>
        <p:nvSpPr>
          <p:cNvPr id="2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1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rgbClr val="19426B"/>
                </a:solidFill>
                <a:latin typeface="Arial" panose="020B0604020202020204" pitchFamily="34" charset="0"/>
              </a:rPr>
              <a:t>7</a:t>
            </a:r>
            <a:endParaRPr lang="uk-UA" sz="4400" b="1" i="1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39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9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5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0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83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8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8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7771" y="695226"/>
            <a:ext cx="7137066" cy="1801607"/>
          </a:xfrm>
        </p:spPr>
        <p:txBody>
          <a:bodyPr>
            <a:noAutofit/>
          </a:bodyPr>
          <a:lstStyle/>
          <a:p>
            <a:pPr algn="ctr"/>
            <a:r>
              <a:rPr lang="uk-UA" sz="4800" dirty="0"/>
              <a:t>Описание моделей в среде программирования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6" name="Округлена прямокутна виноска 5"/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</a:t>
            </a:r>
            <a:r>
              <a:rPr lang="en-US" sz="3600" b="1" i="1" kern="0" dirty="0">
                <a:solidFill>
                  <a:srgbClr val="002060"/>
                </a:solidFill>
                <a:latin typeface="Verdana"/>
              </a:rPr>
              <a:t>8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BF6382-E844-4DC2-ACAB-D57A205B7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1026" name="Picture 2" descr="coding, laptop, programming icon">
            <a:extLst>
              <a:ext uri="{FF2B5EF4-FFF2-40B4-BE49-F238E27FC236}">
                <a16:creationId xmlns:a16="http://schemas.microsoft.com/office/drawing/2014/main" id="{C8AA8BC6-1C6F-4ABE-A14C-E408E7A0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09" y="3689003"/>
            <a:ext cx="2272146" cy="22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3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«Лабиринт»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5445565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Лабиринта готового нет, его следует нарисовать или загрузить фон из файла.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7E9AC8-F793-44C8-9F26-8572F09CCF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10" b="44836"/>
          <a:stretch/>
        </p:blipFill>
        <p:spPr>
          <a:xfrm>
            <a:off x="5665999" y="1165542"/>
            <a:ext cx="6453994" cy="4933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FF725C-6F64-4978-9636-983C205CD303}"/>
              </a:ext>
            </a:extLst>
          </p:cNvPr>
          <p:cNvSpPr txBox="1"/>
          <p:nvPr/>
        </p:nvSpPr>
        <p:spPr>
          <a:xfrm>
            <a:off x="72007" y="3613481"/>
            <a:ext cx="3089203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rgbClr val="FFFFFF"/>
                </a:solidFill>
              </a:rPr>
              <a:t>Добавим</a:t>
            </a:r>
            <a:r>
              <a:rPr lang="uk-UA" sz="2800" b="1" i="1" kern="0" dirty="0">
                <a:solidFill>
                  <a:srgbClr val="FFFFFF"/>
                </a:solidFill>
              </a:rPr>
              <a:t> исполнителя </a:t>
            </a:r>
            <a:r>
              <a:rPr lang="uk-UA" sz="2800" b="1" i="1" kern="0" dirty="0" err="1">
                <a:solidFill>
                  <a:srgbClr val="FFFFFF"/>
                </a:solidFill>
              </a:rPr>
              <a:t>Nano</a:t>
            </a:r>
            <a:r>
              <a:rPr lang="uk-UA" sz="2800" b="1" i="1" kern="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85AEFF-4A80-48D0-9E03-0AE22AE35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10" y="4061193"/>
            <a:ext cx="2542510" cy="23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«Лабиринт»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ECEDD4-832D-47FF-8E8B-3748DD46A4D8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вижение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36010-A8CF-4C4A-B3F6-6833D7A385A7}"/>
              </a:ext>
            </a:extLst>
          </p:cNvPr>
          <p:cNvSpPr txBox="1"/>
          <p:nvPr/>
        </p:nvSpPr>
        <p:spPr>
          <a:xfrm>
            <a:off x="70929" y="1832997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 err="1">
                <a:solidFill>
                  <a:srgbClr val="FFFFFF"/>
                </a:solidFill>
              </a:rPr>
              <a:t>Nano</a:t>
            </a:r>
            <a:r>
              <a:rPr lang="uk-UA" sz="2800" b="1" i="1" kern="0" dirty="0">
                <a:solidFill>
                  <a:schemeClr val="bg1"/>
                </a:solidFill>
              </a:rPr>
              <a:t> двигаться с помощью клавиш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1B41F5-A982-4C81-82DB-69299AA3C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83" y="2645875"/>
            <a:ext cx="11598434" cy="26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5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«Лабиринт»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В конце </a:t>
            </a:r>
            <a:r>
              <a:rPr lang="uk-UA" sz="2800" b="1" i="1" kern="0" dirty="0" err="1">
                <a:solidFill>
                  <a:schemeClr val="bg1"/>
                </a:solidFill>
              </a:rPr>
              <a:t>лабиринта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>
                <a:solidFill>
                  <a:schemeClr val="bg1"/>
                </a:solidFill>
              </a:rPr>
              <a:t>добавим</a:t>
            </a:r>
            <a:r>
              <a:rPr lang="uk-UA" sz="2800" b="1" i="1" kern="0" dirty="0">
                <a:solidFill>
                  <a:schemeClr val="bg1"/>
                </a:solidFill>
              </a:rPr>
              <a:t> ключик.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5583C1-40BD-4CAF-863F-22FD8AE0B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30"/>
          <a:stretch/>
        </p:blipFill>
        <p:spPr>
          <a:xfrm>
            <a:off x="131254" y="1801824"/>
            <a:ext cx="11929492" cy="4765231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81CB3667-568C-4EBB-A0EF-B2D7C6E98A26}"/>
              </a:ext>
            </a:extLst>
          </p:cNvPr>
          <p:cNvSpPr/>
          <p:nvPr/>
        </p:nvSpPr>
        <p:spPr>
          <a:xfrm>
            <a:off x="3570376" y="5196876"/>
            <a:ext cx="395834" cy="304764"/>
          </a:xfrm>
          <a:prstGeom prst="rect">
            <a:avLst/>
          </a:prstGeom>
          <a:solidFill>
            <a:srgbClr val="008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400" b="1" dirty="0"/>
          </a:p>
        </p:txBody>
      </p:sp>
      <p:sp>
        <p:nvSpPr>
          <p:cNvPr id="8" name="Стрілка вліво 20">
            <a:extLst>
              <a:ext uri="{FF2B5EF4-FFF2-40B4-BE49-F238E27FC236}">
                <a16:creationId xmlns:a16="http://schemas.microsoft.com/office/drawing/2014/main" id="{9D28993A-BBF8-431E-8A8C-F919EE1D6BFD}"/>
              </a:ext>
            </a:extLst>
          </p:cNvPr>
          <p:cNvSpPr/>
          <p:nvPr/>
        </p:nvSpPr>
        <p:spPr>
          <a:xfrm rot="18900000">
            <a:off x="3704096" y="4541138"/>
            <a:ext cx="1152128" cy="648072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61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«Лабиринт»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5289701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rgbClr val="FFFFFF"/>
                </a:solidFill>
              </a:rPr>
              <a:t>П</a:t>
            </a:r>
            <a:r>
              <a:rPr lang="uk-UA" sz="2800" b="1" i="1" kern="0" dirty="0" err="1" smtClean="0">
                <a:solidFill>
                  <a:srgbClr val="FFFFFF"/>
                </a:solidFill>
              </a:rPr>
              <a:t>усть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 </a:t>
            </a:r>
            <a:r>
              <a:rPr lang="uk-UA" sz="2800" b="1" i="1" kern="0" dirty="0" err="1">
                <a:solidFill>
                  <a:srgbClr val="FFFFFF"/>
                </a:solidFill>
              </a:rPr>
              <a:t>Nano</a:t>
            </a:r>
            <a:r>
              <a:rPr lang="uk-UA" sz="2800" b="1" i="1" kern="0" dirty="0">
                <a:solidFill>
                  <a:srgbClr val="FFFFFF"/>
                </a:solidFill>
              </a:rPr>
              <a:t> </a:t>
            </a:r>
            <a:r>
              <a:rPr lang="uk-UA" sz="2800" b="1" i="1" kern="0" dirty="0" err="1" smtClean="0">
                <a:solidFill>
                  <a:srgbClr val="FFFFFF"/>
                </a:solidFill>
              </a:rPr>
              <a:t>кто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 то </a:t>
            </a:r>
            <a:r>
              <a:rPr lang="uk-UA" sz="2800" b="1" i="1" kern="0" dirty="0">
                <a:solidFill>
                  <a:srgbClr val="FFFFFF"/>
                </a:solidFill>
              </a:rPr>
              <a:t>мешает </a:t>
            </a:r>
            <a:r>
              <a:rPr lang="ru-RU" sz="2800" b="1" i="1" kern="0" dirty="0">
                <a:solidFill>
                  <a:srgbClr val="FFFFFF"/>
                </a:solidFill>
              </a:rPr>
              <a:t>(</a:t>
            </a:r>
            <a:r>
              <a:rPr lang="uk-UA" sz="2800" b="1" i="1" kern="0" dirty="0">
                <a:solidFill>
                  <a:srgbClr val="FFFFFF"/>
                </a:solidFill>
              </a:rPr>
              <a:t>к примеру</a:t>
            </a:r>
            <a:r>
              <a:rPr lang="ru-RU" sz="2800" b="1" i="1" kern="0" dirty="0">
                <a:solidFill>
                  <a:srgbClr val="FFFFFF"/>
                </a:solidFill>
              </a:rPr>
              <a:t> </a:t>
            </a:r>
            <a:r>
              <a:rPr lang="ru-RU" sz="2800" b="1" i="1" kern="0" dirty="0" err="1">
                <a:solidFill>
                  <a:srgbClr val="FFFFFF"/>
                </a:solidFill>
              </a:rPr>
              <a:t>летучая мышь</a:t>
            </a:r>
            <a:r>
              <a:rPr lang="ru-RU" sz="2800" b="1" i="1" kern="0" dirty="0">
                <a:solidFill>
                  <a:srgbClr val="FFFFFF"/>
                </a:solidFill>
              </a:rPr>
              <a:t>)</a:t>
            </a:r>
            <a:r>
              <a:rPr lang="uk-UA" sz="2800" b="1" i="1" kern="0" dirty="0">
                <a:solidFill>
                  <a:srgbClr val="FFFFFF"/>
                </a:solidFill>
              </a:rPr>
              <a:t>, </a:t>
            </a:r>
            <a:r>
              <a:rPr lang="uk-UA" sz="2800" b="1" i="1" kern="0" dirty="0" err="1">
                <a:solidFill>
                  <a:srgbClr val="FFFFFF"/>
                </a:solidFill>
              </a:rPr>
              <a:t>ч</a:t>
            </a:r>
            <a:r>
              <a:rPr lang="uk-UA" sz="2800" b="1" i="1" kern="0" dirty="0" err="1" smtClean="0">
                <a:solidFill>
                  <a:srgbClr val="FFFFFF"/>
                </a:solidFill>
              </a:rPr>
              <a:t>тобы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 </a:t>
            </a:r>
            <a:r>
              <a:rPr lang="uk-UA" sz="2800" b="1" i="1" kern="0" dirty="0">
                <a:solidFill>
                  <a:srgbClr val="FFFFFF"/>
                </a:solidFill>
              </a:rPr>
              <a:t>не было так просто.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A94DB1-84CE-4419-836A-7E460A137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592" y="1196763"/>
            <a:ext cx="6629400" cy="529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09E92-054D-4516-B660-8F5F31DA4DB1}"/>
              </a:ext>
            </a:extLst>
          </p:cNvPr>
          <p:cNvSpPr txBox="1"/>
          <p:nvPr/>
        </p:nvSpPr>
        <p:spPr>
          <a:xfrm>
            <a:off x="72008" y="5107668"/>
            <a:ext cx="5289701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rgbClr val="FFFFFF"/>
                </a:solidFill>
              </a:rPr>
              <a:t>Если</a:t>
            </a:r>
            <a:r>
              <a:rPr lang="uk-UA" sz="2800" b="1" i="1" kern="0" dirty="0">
                <a:solidFill>
                  <a:srgbClr val="FFFFFF"/>
                </a:solidFill>
              </a:rPr>
              <a:t> </a:t>
            </a:r>
            <a:r>
              <a:rPr lang="uk-UA" sz="2800" b="1" i="1" kern="0" dirty="0" err="1" smtClean="0">
                <a:solidFill>
                  <a:srgbClr val="FFFFFF"/>
                </a:solidFill>
              </a:rPr>
              <a:t>коснулась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 </a:t>
            </a:r>
            <a:r>
              <a:rPr lang="uk-UA" sz="2800" b="1" i="1" kern="0" dirty="0">
                <a:solidFill>
                  <a:srgbClr val="FFFFFF"/>
                </a:solidFill>
              </a:rPr>
              <a:t>лабиринта или летучей мыши - к началу.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68A3CB-B0CE-45B3-ACFA-E17121DCB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22" y="3083980"/>
            <a:ext cx="2891272" cy="19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«Лабиринт»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65FC6-DCCD-4036-A863-D7482C410A84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Летучая мышь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6E37-8D05-45C6-B193-C545B002B3CB}"/>
              </a:ext>
            </a:extLst>
          </p:cNvPr>
          <p:cNvSpPr txBox="1"/>
          <p:nvPr/>
        </p:nvSpPr>
        <p:spPr>
          <a:xfrm>
            <a:off x="72008" y="1806681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Летает где угодно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28D870-1DD5-4614-812A-A7F07FC40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660" y="2416599"/>
            <a:ext cx="6882679" cy="39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100" dirty="0"/>
              <a:t>Работаем за компьютером</a:t>
            </a:r>
            <a:endParaRPr lang="uk-UA" dirty="0"/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40" y="1177376"/>
            <a:ext cx="4839154" cy="5608513"/>
          </a:xfrm>
          <a:prstGeom prst="rect">
            <a:avLst/>
          </a:prstGeom>
        </p:spPr>
      </p:pic>
      <p:pic>
        <p:nvPicPr>
          <p:cNvPr id="13" name="Picture 4" descr="http://www.reaction.org.ua/wp-content/uploads/2013/04/stul-yak-sidity-za-komputerom2.jpg">
            <a:extLst>
              <a:ext uri="{FF2B5EF4-FFF2-40B4-BE49-F238E27FC236}">
                <a16:creationId xmlns:a16="http://schemas.microsoft.com/office/drawing/2014/main" id="{29DB0D07-6B82-451E-B5A7-23052151A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6"/>
          <a:stretch/>
        </p:blipFill>
        <p:spPr bwMode="auto">
          <a:xfrm>
            <a:off x="1058775" y="1307046"/>
            <a:ext cx="4510753" cy="51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dirty="0" err="1" smtClean="0"/>
              <a:t>Спасибо</a:t>
            </a:r>
            <a:r>
              <a:rPr lang="uk-UA" sz="5400" dirty="0" smtClean="0"/>
              <a:t> </a:t>
            </a:r>
            <a:r>
              <a:rPr lang="uk-UA" sz="5400" dirty="0"/>
              <a:t>за внимание!</a:t>
            </a:r>
          </a:p>
        </p:txBody>
      </p:sp>
      <p:sp>
        <p:nvSpPr>
          <p:cNvPr id="4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7" name="Округлена прямокутна виноска 5">
            <a:extLst>
              <a:ext uri="{FF2B5EF4-FFF2-40B4-BE49-F238E27FC236}">
                <a16:creationId xmlns:a16="http://schemas.microsoft.com/office/drawing/2014/main" id="{2601AE15-89F6-4C97-A0D5-28662169001A}"/>
              </a:ext>
            </a:extLst>
          </p:cNvPr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28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01D5B-DEA4-435A-809B-2D2AA8A3C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8" name="Picture 2" descr="coding, laptop, programming icon">
            <a:extLst>
              <a:ext uri="{FF2B5EF4-FFF2-40B4-BE49-F238E27FC236}">
                <a16:creationId xmlns:a16="http://schemas.microsoft.com/office/drawing/2014/main" id="{3A48A668-D555-4944-9F40-6956EBCD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09" y="3689003"/>
            <a:ext cx="2272146" cy="22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Что такое модель?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00"/>
                </a:solidFill>
              </a:rPr>
              <a:t>М</a:t>
            </a:r>
            <a:r>
              <a:rPr lang="uk-UA" sz="2800" b="1" i="1" kern="0" dirty="0" smtClean="0">
                <a:solidFill>
                  <a:srgbClr val="FFFF00"/>
                </a:solidFill>
              </a:rPr>
              <a:t>одель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- это упрощенный вид того объекта, который создается.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C8E18-573A-475C-89B0-504606F6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73" y="2281746"/>
            <a:ext cx="6145219" cy="4118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EA0C8A-17F3-4383-92E8-C1AFC4CACE98}"/>
              </a:ext>
            </a:extLst>
          </p:cNvPr>
          <p:cNvSpPr txBox="1"/>
          <p:nvPr/>
        </p:nvSpPr>
        <p:spPr>
          <a:xfrm>
            <a:off x="72007" y="2278064"/>
            <a:ext cx="5714839" cy="369331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600" b="1" i="1" kern="0" dirty="0" err="1" smtClean="0">
                <a:solidFill>
                  <a:schemeClr val="bg1"/>
                </a:solidFill>
              </a:rPr>
              <a:t>Именно</a:t>
            </a:r>
            <a:r>
              <a:rPr lang="uk-UA" sz="2600" b="1" i="1" kern="0" dirty="0">
                <a:solidFill>
                  <a:schemeClr val="bg1"/>
                </a:solidFill>
              </a:rPr>
              <a:t> </a:t>
            </a:r>
            <a:r>
              <a:rPr lang="uk-UA" sz="2600" b="1" i="1" kern="0" dirty="0" smtClean="0">
                <a:solidFill>
                  <a:schemeClr val="bg1"/>
                </a:solidFill>
              </a:rPr>
              <a:t>с </a:t>
            </a:r>
            <a:r>
              <a:rPr lang="uk-UA" sz="2600" b="1" i="1" kern="0" dirty="0" err="1" smtClean="0">
                <a:solidFill>
                  <a:schemeClr val="bg1"/>
                </a:solidFill>
              </a:rPr>
              <a:t>моделирования</a:t>
            </a:r>
            <a:r>
              <a:rPr lang="uk-UA" sz="2600" b="1" i="1" kern="0" dirty="0" smtClean="0">
                <a:solidFill>
                  <a:schemeClr val="bg1"/>
                </a:solidFill>
              </a:rPr>
              <a:t> </a:t>
            </a:r>
            <a:r>
              <a:rPr lang="uk-UA" sz="2600" b="1" i="1" kern="0" dirty="0">
                <a:solidFill>
                  <a:schemeClr val="bg1"/>
                </a:solidFill>
              </a:rPr>
              <a:t>начинается изготовление любого устройства. Вы наверное строили модели: из деталей конструктора, из бумаги или рисовали. А сегодня у нас будет программная модель </a:t>
            </a:r>
            <a:r>
              <a:rPr lang="uk-UA" sz="2600" b="1" i="1" kern="0" dirty="0" err="1">
                <a:solidFill>
                  <a:schemeClr val="bg1"/>
                </a:solidFill>
              </a:rPr>
              <a:t>будущего</a:t>
            </a:r>
            <a:r>
              <a:rPr lang="uk-UA" sz="2600" b="1" i="1" kern="0" dirty="0">
                <a:solidFill>
                  <a:schemeClr val="bg1"/>
                </a:solidFill>
              </a:rPr>
              <a:t> </a:t>
            </a:r>
            <a:r>
              <a:rPr lang="uk-UA" sz="2600" b="1" i="1" kern="0" dirty="0" smtClean="0">
                <a:solidFill>
                  <a:schemeClr val="bg1"/>
                </a:solidFill>
              </a:rPr>
              <a:t>робота</a:t>
            </a:r>
            <a:r>
              <a:rPr lang="uk-UA" sz="2600" b="1" i="1" kern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2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Пример 1: Робот - жук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Для начала нам нужен новый </a:t>
            </a:r>
            <a:r>
              <a:rPr lang="uk-UA" sz="2800" b="1" i="1" kern="0" dirty="0" err="1">
                <a:solidFill>
                  <a:schemeClr val="bg1"/>
                </a:solidFill>
              </a:rPr>
              <a:t>спрайт</a:t>
            </a:r>
            <a:r>
              <a:rPr lang="uk-UA" sz="2800" b="1" i="1" kern="0" dirty="0">
                <a:solidFill>
                  <a:schemeClr val="bg1"/>
                </a:solidFill>
              </a:rPr>
              <a:t>- жук. Для </a:t>
            </a:r>
            <a:r>
              <a:rPr lang="uk-UA" sz="2800" b="1" i="1" kern="0" dirty="0" err="1">
                <a:solidFill>
                  <a:schemeClr val="bg1"/>
                </a:solidFill>
              </a:rPr>
              <a:t>этого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выбираем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спрайта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из библиотеки.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919E1-146C-4788-8401-C541C3CA9834}"/>
              </a:ext>
            </a:extLst>
          </p:cNvPr>
          <p:cNvSpPr txBox="1"/>
          <p:nvPr/>
        </p:nvSpPr>
        <p:spPr>
          <a:xfrm>
            <a:off x="70929" y="2282473"/>
            <a:ext cx="3929571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Раскрасим усы красным и синим цветом, а лапы - черным цветом.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FFC006-A946-40CC-B7CD-F2E131B2F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93" y="2278064"/>
            <a:ext cx="7946468" cy="4340945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B2A5B945-4A64-4899-BD59-F18588F2BBC3}"/>
              </a:ext>
            </a:extLst>
          </p:cNvPr>
          <p:cNvSpPr/>
          <p:nvPr/>
        </p:nvSpPr>
        <p:spPr>
          <a:xfrm>
            <a:off x="11640820" y="4493681"/>
            <a:ext cx="237466" cy="210399"/>
          </a:xfrm>
          <a:prstGeom prst="rect">
            <a:avLst/>
          </a:prstGeom>
          <a:solidFill>
            <a:srgbClr val="008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400" b="1" dirty="0"/>
          </a:p>
        </p:txBody>
      </p:sp>
      <p:sp>
        <p:nvSpPr>
          <p:cNvPr id="11" name="Стрілка вліво 20">
            <a:extLst>
              <a:ext uri="{FF2B5EF4-FFF2-40B4-BE49-F238E27FC236}">
                <a16:creationId xmlns:a16="http://schemas.microsoft.com/office/drawing/2014/main" id="{9EC1A87B-DA54-4393-B3BE-57415E24D50A}"/>
              </a:ext>
            </a:extLst>
          </p:cNvPr>
          <p:cNvSpPr/>
          <p:nvPr/>
        </p:nvSpPr>
        <p:spPr>
          <a:xfrm rot="2700000" flipH="1">
            <a:off x="10754604" y="3812079"/>
            <a:ext cx="1152128" cy="648072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Пример 1: Робот - жук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Р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исуем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 err="1">
                <a:solidFill>
                  <a:schemeClr val="bg1"/>
                </a:solidFill>
              </a:rPr>
              <a:t>спрайт</a:t>
            </a:r>
            <a:r>
              <a:rPr lang="uk-UA" sz="2800" b="1" i="1" kern="0" dirty="0">
                <a:solidFill>
                  <a:schemeClr val="bg1"/>
                </a:solidFill>
              </a:rPr>
              <a:t> - зеленый овал.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672694-6331-458F-8EC0-5796DD878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1" y="1812215"/>
            <a:ext cx="8587857" cy="46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Пример 1: Робот - жук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7326319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Ч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тобы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наш </a:t>
            </a:r>
            <a:r>
              <a:rPr lang="uk-UA" sz="2800" b="1" i="1" kern="0" dirty="0" err="1">
                <a:solidFill>
                  <a:schemeClr val="bg1"/>
                </a:solidFill>
              </a:rPr>
              <a:t>спрайт</a:t>
            </a:r>
            <a:r>
              <a:rPr lang="uk-UA" sz="2800" b="1" i="1" kern="0" dirty="0">
                <a:solidFill>
                  <a:schemeClr val="bg1"/>
                </a:solidFill>
              </a:rPr>
              <a:t> двигался по зеленой линии, для начала нужно добавить постоянное движение.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919E1-146C-4788-8401-C541C3CA9834}"/>
              </a:ext>
            </a:extLst>
          </p:cNvPr>
          <p:cNvSpPr txBox="1"/>
          <p:nvPr/>
        </p:nvSpPr>
        <p:spPr>
          <a:xfrm>
            <a:off x="72007" y="2703437"/>
            <a:ext cx="7326319" cy="353943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Добавляем блок переместить на 3 шага в цикле "всегда". Если наш жук выскочит за пределы экрана, нужно чтобы он вернулся. Для этого добавляем условие "если прикасается к границе, то </a:t>
            </a:r>
            <a:r>
              <a:rPr lang="ru-RU" sz="2800" b="1" i="1" kern="0" dirty="0" smtClean="0">
                <a:solidFill>
                  <a:schemeClr val="bg1"/>
                </a:solidFill>
              </a:rPr>
              <a:t>отбиваться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от </a:t>
            </a:r>
            <a:r>
              <a:rPr lang="uk-UA" sz="2800" b="1" i="1" kern="0" dirty="0">
                <a:solidFill>
                  <a:schemeClr val="bg1"/>
                </a:solidFill>
              </a:rPr>
              <a:t>границ".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068557-0329-42AF-9156-F843E6A1B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089" y="1196764"/>
            <a:ext cx="4332429" cy="50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Пример 1: Робот - жук 2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5268919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Л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абиринт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3DF3A-C094-469B-8D2B-78D01E5C138A}"/>
              </a:ext>
            </a:extLst>
          </p:cNvPr>
          <p:cNvSpPr txBox="1"/>
          <p:nvPr/>
        </p:nvSpPr>
        <p:spPr>
          <a:xfrm>
            <a:off x="70929" y="1832997"/>
            <a:ext cx="5268919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Левая стенка-черная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45DF3-155A-40DC-BFA5-6916A12EFD77}"/>
              </a:ext>
            </a:extLst>
          </p:cNvPr>
          <p:cNvSpPr txBox="1"/>
          <p:nvPr/>
        </p:nvSpPr>
        <p:spPr>
          <a:xfrm>
            <a:off x="70929" y="2475356"/>
            <a:ext cx="5268919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Права стенка - красная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84467-6A00-40C5-9368-A44EB487BCC4}"/>
              </a:ext>
            </a:extLst>
          </p:cNvPr>
          <p:cNvSpPr txBox="1"/>
          <p:nvPr/>
        </p:nvSpPr>
        <p:spPr>
          <a:xfrm>
            <a:off x="70928" y="3573118"/>
            <a:ext cx="5268919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Выход - зеленый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5B2E6F-B28C-4C14-89D7-D00368E9D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89" y="4226394"/>
            <a:ext cx="2949196" cy="24690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CD5DAB-B581-4C92-9362-B040DAE81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967" y="1196763"/>
            <a:ext cx="66770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Пример 1: Робот - жук 2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вижение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3DF3A-C094-469B-8D2B-78D01E5C138A}"/>
              </a:ext>
            </a:extLst>
          </p:cNvPr>
          <p:cNvSpPr txBox="1"/>
          <p:nvPr/>
        </p:nvSpPr>
        <p:spPr>
          <a:xfrm>
            <a:off x="70929" y="1832997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двигаться прямо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99EB20-3C94-4192-9C3B-470C751D4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28" y="3354978"/>
            <a:ext cx="4886214" cy="33405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4FB65B-0460-4480-B92C-3EFE2E80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914" y="3352422"/>
            <a:ext cx="4934082" cy="3343066"/>
          </a:xfrm>
          <a:prstGeom prst="rect">
            <a:avLst/>
          </a:prstGeom>
        </p:spPr>
      </p:pic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B931900-033B-4452-B75F-4AE3469CEA11}"/>
              </a:ext>
            </a:extLst>
          </p:cNvPr>
          <p:cNvSpPr/>
          <p:nvPr/>
        </p:nvSpPr>
        <p:spPr>
          <a:xfrm>
            <a:off x="68769" y="2469231"/>
            <a:ext cx="5972332" cy="77273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400" b="1" i="1" kern="0" dirty="0">
                <a:solidFill>
                  <a:schemeClr val="bg1"/>
                </a:solidFill>
              </a:rPr>
              <a:t>Если касается черной стенки - повернуть направо</a:t>
            </a: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383653E6-4563-4E55-BFB7-0A71F3E7C5AE}"/>
              </a:ext>
            </a:extLst>
          </p:cNvPr>
          <p:cNvSpPr/>
          <p:nvPr/>
        </p:nvSpPr>
        <p:spPr>
          <a:xfrm>
            <a:off x="6148739" y="2469231"/>
            <a:ext cx="5972332" cy="77273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400" b="1" i="1" kern="0" dirty="0">
                <a:solidFill>
                  <a:schemeClr val="bg1"/>
                </a:solidFill>
              </a:rPr>
              <a:t>Если касается красной стенки - повернуть налево</a:t>
            </a:r>
          </a:p>
        </p:txBody>
      </p:sp>
    </p:spTree>
    <p:extLst>
      <p:ext uri="{BB962C8B-B14F-4D97-AF65-F5344CB8AC3E}">
        <p14:creationId xmlns:p14="http://schemas.microsoft.com/office/powerpoint/2010/main" val="134007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Пример 1: Робот - жук 2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З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авершение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уровня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3DF3A-C094-469B-8D2B-78D01E5C138A}"/>
              </a:ext>
            </a:extLst>
          </p:cNvPr>
          <p:cNvSpPr txBox="1"/>
          <p:nvPr/>
        </p:nvSpPr>
        <p:spPr>
          <a:xfrm>
            <a:off x="70929" y="1832997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Если касается зеленого цвета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FCC1A-B8B9-41B4-AA08-074E48E20D55}"/>
              </a:ext>
            </a:extLst>
          </p:cNvPr>
          <p:cNvSpPr txBox="1"/>
          <p:nvPr/>
        </p:nvSpPr>
        <p:spPr>
          <a:xfrm>
            <a:off x="426027" y="2469231"/>
            <a:ext cx="5669973" cy="954107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Перейти к началу движения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13094-F02B-40E1-A951-0BB659391286}"/>
              </a:ext>
            </a:extLst>
          </p:cNvPr>
          <p:cNvSpPr txBox="1"/>
          <p:nvPr/>
        </p:nvSpPr>
        <p:spPr>
          <a:xfrm>
            <a:off x="426026" y="3536352"/>
            <a:ext cx="5669973" cy="954107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Оповестить лабиринт об изменении образа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A637AB-1A89-4395-A8DB-B41F37F72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43" y="2469231"/>
            <a:ext cx="5937528" cy="38339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C833A5-FBD0-483D-BB6A-257A54B80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6" y="4603473"/>
            <a:ext cx="5669972" cy="16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Пример 1: Робот - жук 2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Нарисуйте другие образы исполнителя лабиринт.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B0DB37-2480-46DD-BBD5-A90132154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35" y="1964325"/>
            <a:ext cx="5221822" cy="4460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F3F7BF-F33D-4203-A991-C575EBD54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045" y="1964325"/>
            <a:ext cx="5313218" cy="4460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8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Настроювані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100865</TotalTime>
  <Words>341</Words>
  <Application>Microsoft Office PowerPoint</Application>
  <PresentationFormat>Широкоэкранный</PresentationFormat>
  <Paragraphs>50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Wingdings</vt:lpstr>
      <vt:lpstr>Тема Office</vt:lpstr>
      <vt:lpstr>Описание моделей в среде программирования</vt:lpstr>
      <vt:lpstr>Что такое модель?</vt:lpstr>
      <vt:lpstr>Пример 1: Робот - жук</vt:lpstr>
      <vt:lpstr>Пример 1: Робот - жук</vt:lpstr>
      <vt:lpstr>Пример 1: Робот - жук</vt:lpstr>
      <vt:lpstr>Пример 1: Робот - жук 2</vt:lpstr>
      <vt:lpstr>Пример 1: Робот - жук 2</vt:lpstr>
      <vt:lpstr>Пример 1: Робот - жук 2</vt:lpstr>
      <vt:lpstr>Пример 1: Робот - жук 2</vt:lpstr>
      <vt:lpstr>Проект «Лабиринт»</vt:lpstr>
      <vt:lpstr>Проект «Лабиринт»</vt:lpstr>
      <vt:lpstr>Проект «Лабиринт»</vt:lpstr>
      <vt:lpstr>Проект «Лабиринт»</vt:lpstr>
      <vt:lpstr>Проект «Лабиринт»</vt:lpstr>
      <vt:lpstr>Работаем за компьютером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Григоренко Сергій</dc:creator>
  <cp:lastModifiedBy>Пользователь Windows</cp:lastModifiedBy>
  <cp:revision>781</cp:revision>
  <dcterms:created xsi:type="dcterms:W3CDTF">2016-06-06T19:48:43Z</dcterms:created>
  <dcterms:modified xsi:type="dcterms:W3CDTF">2020-04-16T17:24:43Z</dcterms:modified>
</cp:coreProperties>
</file>