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70" r:id="rId5"/>
    <p:sldId id="264" r:id="rId6"/>
    <p:sldId id="281" r:id="rId7"/>
    <p:sldId id="283" r:id="rId8"/>
    <p:sldId id="278" r:id="rId9"/>
    <p:sldId id="282" r:id="rId10"/>
    <p:sldId id="280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05BFB-FD02-42A4-B024-30E728FE1180}" type="doc">
      <dgm:prSet loTypeId="urn:microsoft.com/office/officeart/2005/8/layout/bProcess4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315B3D86-926A-4CC7-8AA0-D4C96E20CBEA}">
      <dgm:prSet phldrT="[Текст]" custT="1"/>
      <dgm:spPr/>
      <dgm:t>
        <a:bodyPr/>
        <a:lstStyle/>
        <a:p>
          <a:r>
            <a:rPr lang="uk-UA" sz="2400" b="1" i="1" noProof="0" dirty="0" smtClean="0">
              <a:solidFill>
                <a:schemeClr val="tx1"/>
              </a:solidFill>
              <a:effectLst/>
            </a:rPr>
            <a:t>У якій формі можна подати алгоритм</a:t>
          </a:r>
        </a:p>
      </dgm:t>
    </dgm:pt>
    <dgm:pt modelId="{DF55645F-A126-4D86-9561-716167B27046}" type="parTrans" cxnId="{68FB6ADD-641A-4696-9742-88298C57E541}">
      <dgm:prSet/>
      <dgm:spPr/>
      <dgm:t>
        <a:bodyPr/>
        <a:lstStyle/>
        <a:p>
          <a:endParaRPr lang="uk-UA" b="1">
            <a:solidFill>
              <a:schemeClr val="tx1"/>
            </a:solidFill>
          </a:endParaRPr>
        </a:p>
      </dgm:t>
    </dgm:pt>
    <dgm:pt modelId="{2D71F001-BD1C-49B7-AFB3-4937C19A9401}" type="sibTrans" cxnId="{68FB6ADD-641A-4696-9742-88298C57E541}">
      <dgm:prSet/>
      <dgm:spPr/>
      <dgm:t>
        <a:bodyPr/>
        <a:lstStyle/>
        <a:p>
          <a:endParaRPr lang="uk-UA" b="1">
            <a:solidFill>
              <a:schemeClr val="tx1"/>
            </a:solidFill>
          </a:endParaRPr>
        </a:p>
      </dgm:t>
    </dgm:pt>
    <dgm:pt modelId="{73DEBAF0-3834-4328-A549-117CFA3EE1D1}">
      <dgm:prSet phldrT="[Текст]" custT="1"/>
      <dgm:spPr/>
      <dgm:t>
        <a:bodyPr/>
        <a:lstStyle/>
        <a:p>
          <a:r>
            <a:rPr lang="uk-UA" sz="2400" b="1" i="1" noProof="0" smtClean="0">
              <a:solidFill>
                <a:schemeClr val="tx1"/>
              </a:solidFill>
              <a:effectLst/>
            </a:rPr>
            <a:t>Хто або що може бути виконавцем алгоритму</a:t>
          </a:r>
          <a:endParaRPr lang="uk-UA" sz="2400" b="1" i="1" noProof="0" dirty="0" smtClean="0">
            <a:solidFill>
              <a:schemeClr val="tx1"/>
            </a:solidFill>
            <a:effectLst/>
          </a:endParaRPr>
        </a:p>
      </dgm:t>
    </dgm:pt>
    <dgm:pt modelId="{9AE7E492-4EBB-43C0-8534-E258D4206DF5}" type="parTrans" cxnId="{F3FE8053-BDD6-4F22-A305-45A3AE8C476B}">
      <dgm:prSet/>
      <dgm:spPr/>
      <dgm:t>
        <a:bodyPr/>
        <a:lstStyle/>
        <a:p>
          <a:endParaRPr lang="uk-UA" b="1">
            <a:solidFill>
              <a:schemeClr val="tx1"/>
            </a:solidFill>
          </a:endParaRPr>
        </a:p>
      </dgm:t>
    </dgm:pt>
    <dgm:pt modelId="{ACDCF1E4-0FC2-4D18-B0EC-5DA71AF0A799}" type="sibTrans" cxnId="{F3FE8053-BDD6-4F22-A305-45A3AE8C476B}">
      <dgm:prSet/>
      <dgm:spPr/>
      <dgm:t>
        <a:bodyPr/>
        <a:lstStyle/>
        <a:p>
          <a:endParaRPr lang="uk-UA" b="1">
            <a:solidFill>
              <a:schemeClr val="tx1"/>
            </a:solidFill>
          </a:endParaRPr>
        </a:p>
      </dgm:t>
    </dgm:pt>
    <dgm:pt modelId="{2BFCC04B-5BEB-4DAE-97D1-F47641846B4A}">
      <dgm:prSet phldrT="[Текст]" custT="1"/>
      <dgm:spPr/>
      <dgm:t>
        <a:bodyPr/>
        <a:lstStyle/>
        <a:p>
          <a:r>
            <a:rPr lang="uk-UA" sz="2400" b="1" i="1" noProof="0" smtClean="0">
              <a:solidFill>
                <a:schemeClr val="tx1"/>
              </a:solidFill>
              <a:effectLst/>
            </a:rPr>
            <a:t>Які особливості структури слідування при графічному поданні алгоритмів</a:t>
          </a:r>
          <a:endParaRPr lang="uk-UA" sz="2400" b="1" i="1" noProof="0" dirty="0" smtClean="0">
            <a:solidFill>
              <a:schemeClr val="tx1"/>
            </a:solidFill>
            <a:effectLst/>
          </a:endParaRPr>
        </a:p>
      </dgm:t>
    </dgm:pt>
    <dgm:pt modelId="{A5122477-7736-4821-9085-3DD889CD9222}" type="parTrans" cxnId="{3B57759C-379A-488D-900C-29D0CF421B32}">
      <dgm:prSet/>
      <dgm:spPr/>
      <dgm:t>
        <a:bodyPr/>
        <a:lstStyle/>
        <a:p>
          <a:endParaRPr lang="uk-UA" b="1">
            <a:solidFill>
              <a:schemeClr val="tx1"/>
            </a:solidFill>
          </a:endParaRPr>
        </a:p>
      </dgm:t>
    </dgm:pt>
    <dgm:pt modelId="{0FFFF517-82FF-47E2-8C52-17CCE0322137}" type="sibTrans" cxnId="{3B57759C-379A-488D-900C-29D0CF421B32}">
      <dgm:prSet/>
      <dgm:spPr/>
      <dgm:t>
        <a:bodyPr/>
        <a:lstStyle/>
        <a:p>
          <a:endParaRPr lang="uk-UA" b="1">
            <a:solidFill>
              <a:schemeClr val="tx1"/>
            </a:solidFill>
          </a:endParaRPr>
        </a:p>
      </dgm:t>
    </dgm:pt>
    <dgm:pt modelId="{E1E2A029-5116-45EC-AE68-62759D08FDDF}">
      <dgm:prSet phldrT="[Текст]" custT="1"/>
      <dgm:spPr/>
      <dgm:t>
        <a:bodyPr/>
        <a:lstStyle/>
        <a:p>
          <a:r>
            <a:rPr lang="uk-UA" sz="2400" b="1" dirty="0" smtClean="0">
              <a:solidFill>
                <a:schemeClr val="tx1"/>
              </a:solidFill>
              <a:effectLst/>
            </a:rPr>
            <a:t>Як діяти за алгоритмом, застосовувати алгоритми в повсякденному </a:t>
          </a:r>
          <a:r>
            <a:rPr lang="uk-UA" sz="2400" b="1" dirty="0" smtClean="0">
              <a:solidFill>
                <a:schemeClr val="tx1"/>
              </a:solidFill>
              <a:effectLst/>
            </a:rPr>
            <a:t>житті</a:t>
          </a:r>
          <a:endParaRPr lang="uk-UA" sz="2400" b="1" i="1" noProof="0" dirty="0" smtClean="0">
            <a:solidFill>
              <a:schemeClr val="tx1"/>
            </a:solidFill>
            <a:effectLst/>
          </a:endParaRPr>
        </a:p>
      </dgm:t>
    </dgm:pt>
    <dgm:pt modelId="{97D88304-5C1F-4D20-859F-7B16E57C829C}" type="parTrans" cxnId="{269A1CF2-64B3-4086-ADDC-0089AC3FCE28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68D286E-EBDB-4670-83DC-065914B8DD12}" type="sibTrans" cxnId="{269A1CF2-64B3-4086-ADDC-0089AC3FCE28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292CA1B-9B98-41A4-B632-426ED63DBC6A}" type="pres">
      <dgm:prSet presAssocID="{E5105BFB-FD02-42A4-B024-30E728FE118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uk-UA"/>
        </a:p>
      </dgm:t>
    </dgm:pt>
    <dgm:pt modelId="{515C9485-D156-4AC5-97E5-2A08EC0DF23F}" type="pres">
      <dgm:prSet presAssocID="{315B3D86-926A-4CC7-8AA0-D4C96E20CBEA}" presName="compNode" presStyleCnt="0"/>
      <dgm:spPr/>
      <dgm:t>
        <a:bodyPr/>
        <a:lstStyle/>
        <a:p>
          <a:endParaRPr lang="uk-UA"/>
        </a:p>
      </dgm:t>
    </dgm:pt>
    <dgm:pt modelId="{D25CF168-CCA2-4765-A328-DD3ED8F69E54}" type="pres">
      <dgm:prSet presAssocID="{315B3D86-926A-4CC7-8AA0-D4C96E20CBEA}" presName="dummyConnPt" presStyleCnt="0"/>
      <dgm:spPr/>
      <dgm:t>
        <a:bodyPr/>
        <a:lstStyle/>
        <a:p>
          <a:endParaRPr lang="uk-UA"/>
        </a:p>
      </dgm:t>
    </dgm:pt>
    <dgm:pt modelId="{33E2C821-39AA-4FA3-886C-0BC277D63C4B}" type="pres">
      <dgm:prSet presAssocID="{315B3D86-926A-4CC7-8AA0-D4C96E20CB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545AC56-04B7-49A9-B2AD-0B26E98BC5DF}" type="pres">
      <dgm:prSet presAssocID="{2D71F001-BD1C-49B7-AFB3-4937C19A9401}" presName="sibTrans" presStyleLbl="bgSibTrans2D1" presStyleIdx="0" presStyleCnt="3"/>
      <dgm:spPr/>
      <dgm:t>
        <a:bodyPr/>
        <a:lstStyle/>
        <a:p>
          <a:endParaRPr lang="uk-UA"/>
        </a:p>
      </dgm:t>
    </dgm:pt>
    <dgm:pt modelId="{2BEF0E12-C0F0-4EDF-9D77-AD1375F968A3}" type="pres">
      <dgm:prSet presAssocID="{73DEBAF0-3834-4328-A549-117CFA3EE1D1}" presName="compNode" presStyleCnt="0"/>
      <dgm:spPr/>
      <dgm:t>
        <a:bodyPr/>
        <a:lstStyle/>
        <a:p>
          <a:endParaRPr lang="uk-UA"/>
        </a:p>
      </dgm:t>
    </dgm:pt>
    <dgm:pt modelId="{0ECCC81C-6EF0-46D6-AB85-AC4076E21CE3}" type="pres">
      <dgm:prSet presAssocID="{73DEBAF0-3834-4328-A549-117CFA3EE1D1}" presName="dummyConnPt" presStyleCnt="0"/>
      <dgm:spPr/>
      <dgm:t>
        <a:bodyPr/>
        <a:lstStyle/>
        <a:p>
          <a:endParaRPr lang="uk-UA"/>
        </a:p>
      </dgm:t>
    </dgm:pt>
    <dgm:pt modelId="{8F2D65AB-6E7C-437F-B177-AD1ECA1BC32B}" type="pres">
      <dgm:prSet presAssocID="{73DEBAF0-3834-4328-A549-117CFA3EE1D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0C2DEA1-1D1C-4D49-A22F-CD2C5DDA43DC}" type="pres">
      <dgm:prSet presAssocID="{ACDCF1E4-0FC2-4D18-B0EC-5DA71AF0A799}" presName="sibTrans" presStyleLbl="bgSibTrans2D1" presStyleIdx="1" presStyleCnt="3"/>
      <dgm:spPr/>
      <dgm:t>
        <a:bodyPr/>
        <a:lstStyle/>
        <a:p>
          <a:endParaRPr lang="uk-UA"/>
        </a:p>
      </dgm:t>
    </dgm:pt>
    <dgm:pt modelId="{D61CBDF2-2871-4605-9C77-D7C9FAAC48B5}" type="pres">
      <dgm:prSet presAssocID="{2BFCC04B-5BEB-4DAE-97D1-F47641846B4A}" presName="compNode" presStyleCnt="0"/>
      <dgm:spPr/>
      <dgm:t>
        <a:bodyPr/>
        <a:lstStyle/>
        <a:p>
          <a:endParaRPr lang="uk-UA"/>
        </a:p>
      </dgm:t>
    </dgm:pt>
    <dgm:pt modelId="{7A5C3EB9-5B9A-4BE7-A959-F711F8C2E64C}" type="pres">
      <dgm:prSet presAssocID="{2BFCC04B-5BEB-4DAE-97D1-F47641846B4A}" presName="dummyConnPt" presStyleCnt="0"/>
      <dgm:spPr/>
      <dgm:t>
        <a:bodyPr/>
        <a:lstStyle/>
        <a:p>
          <a:endParaRPr lang="uk-UA"/>
        </a:p>
      </dgm:t>
    </dgm:pt>
    <dgm:pt modelId="{DA8BCB4D-6AD5-433A-B7A2-D2A33FFAC686}" type="pres">
      <dgm:prSet presAssocID="{2BFCC04B-5BEB-4DAE-97D1-F47641846B4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6EB3B49-8E67-4779-BCED-4DCED0330E50}" type="pres">
      <dgm:prSet presAssocID="{0FFFF517-82FF-47E2-8C52-17CCE0322137}" presName="sibTrans" presStyleLbl="bgSibTrans2D1" presStyleIdx="2" presStyleCnt="3"/>
      <dgm:spPr/>
      <dgm:t>
        <a:bodyPr/>
        <a:lstStyle/>
        <a:p>
          <a:endParaRPr lang="uk-UA"/>
        </a:p>
      </dgm:t>
    </dgm:pt>
    <dgm:pt modelId="{096333A6-9DCA-437E-8EFF-BDE9CA789D4F}" type="pres">
      <dgm:prSet presAssocID="{E1E2A029-5116-45EC-AE68-62759D08FDDF}" presName="compNode" presStyleCnt="0"/>
      <dgm:spPr/>
      <dgm:t>
        <a:bodyPr/>
        <a:lstStyle/>
        <a:p>
          <a:endParaRPr lang="uk-UA"/>
        </a:p>
      </dgm:t>
    </dgm:pt>
    <dgm:pt modelId="{0334DF8C-2B01-4BA8-BE37-AB3BB06CB8D7}" type="pres">
      <dgm:prSet presAssocID="{E1E2A029-5116-45EC-AE68-62759D08FDDF}" presName="dummyConnPt" presStyleCnt="0"/>
      <dgm:spPr/>
      <dgm:t>
        <a:bodyPr/>
        <a:lstStyle/>
        <a:p>
          <a:endParaRPr lang="uk-UA"/>
        </a:p>
      </dgm:t>
    </dgm:pt>
    <dgm:pt modelId="{2E6300E8-90C3-44BD-B302-3A2502A3D03D}" type="pres">
      <dgm:prSet presAssocID="{E1E2A029-5116-45EC-AE68-62759D08FDD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B4AE377F-E1D0-4B4C-B420-D5B57121DD33}" type="presOf" srcId="{0FFFF517-82FF-47E2-8C52-17CCE0322137}" destId="{06EB3B49-8E67-4779-BCED-4DCED0330E50}" srcOrd="0" destOrd="0" presId="urn:microsoft.com/office/officeart/2005/8/layout/bProcess4"/>
    <dgm:cxn modelId="{4EAD2A16-8488-434F-B0AB-7D11265D3C62}" type="presOf" srcId="{73DEBAF0-3834-4328-A549-117CFA3EE1D1}" destId="{8F2D65AB-6E7C-437F-B177-AD1ECA1BC32B}" srcOrd="0" destOrd="0" presId="urn:microsoft.com/office/officeart/2005/8/layout/bProcess4"/>
    <dgm:cxn modelId="{68FB6ADD-641A-4696-9742-88298C57E541}" srcId="{E5105BFB-FD02-42A4-B024-30E728FE1180}" destId="{315B3D86-926A-4CC7-8AA0-D4C96E20CBEA}" srcOrd="0" destOrd="0" parTransId="{DF55645F-A126-4D86-9561-716167B27046}" sibTransId="{2D71F001-BD1C-49B7-AFB3-4937C19A9401}"/>
    <dgm:cxn modelId="{0D7594F3-54C8-45BD-B83A-08901B188AA8}" type="presOf" srcId="{ACDCF1E4-0FC2-4D18-B0EC-5DA71AF0A799}" destId="{20C2DEA1-1D1C-4D49-A22F-CD2C5DDA43DC}" srcOrd="0" destOrd="0" presId="urn:microsoft.com/office/officeart/2005/8/layout/bProcess4"/>
    <dgm:cxn modelId="{3B57759C-379A-488D-900C-29D0CF421B32}" srcId="{E5105BFB-FD02-42A4-B024-30E728FE1180}" destId="{2BFCC04B-5BEB-4DAE-97D1-F47641846B4A}" srcOrd="2" destOrd="0" parTransId="{A5122477-7736-4821-9085-3DD889CD9222}" sibTransId="{0FFFF517-82FF-47E2-8C52-17CCE0322137}"/>
    <dgm:cxn modelId="{FD034612-73C2-4B55-9D19-D40F7C4D2DE3}" type="presOf" srcId="{2BFCC04B-5BEB-4DAE-97D1-F47641846B4A}" destId="{DA8BCB4D-6AD5-433A-B7A2-D2A33FFAC686}" srcOrd="0" destOrd="0" presId="urn:microsoft.com/office/officeart/2005/8/layout/bProcess4"/>
    <dgm:cxn modelId="{F3FE8053-BDD6-4F22-A305-45A3AE8C476B}" srcId="{E5105BFB-FD02-42A4-B024-30E728FE1180}" destId="{73DEBAF0-3834-4328-A549-117CFA3EE1D1}" srcOrd="1" destOrd="0" parTransId="{9AE7E492-4EBB-43C0-8534-E258D4206DF5}" sibTransId="{ACDCF1E4-0FC2-4D18-B0EC-5DA71AF0A799}"/>
    <dgm:cxn modelId="{269A1CF2-64B3-4086-ADDC-0089AC3FCE28}" srcId="{E5105BFB-FD02-42A4-B024-30E728FE1180}" destId="{E1E2A029-5116-45EC-AE68-62759D08FDDF}" srcOrd="3" destOrd="0" parTransId="{97D88304-5C1F-4D20-859F-7B16E57C829C}" sibTransId="{268D286E-EBDB-4670-83DC-065914B8DD12}"/>
    <dgm:cxn modelId="{49FB111E-2A1C-4DF3-A404-5384FC1C5842}" type="presOf" srcId="{E5105BFB-FD02-42A4-B024-30E728FE1180}" destId="{2292CA1B-9B98-41A4-B632-426ED63DBC6A}" srcOrd="0" destOrd="0" presId="urn:microsoft.com/office/officeart/2005/8/layout/bProcess4"/>
    <dgm:cxn modelId="{4A205FA8-4BBC-456B-BBC0-4BE9E60E24C6}" type="presOf" srcId="{E1E2A029-5116-45EC-AE68-62759D08FDDF}" destId="{2E6300E8-90C3-44BD-B302-3A2502A3D03D}" srcOrd="0" destOrd="0" presId="urn:microsoft.com/office/officeart/2005/8/layout/bProcess4"/>
    <dgm:cxn modelId="{F49EF9DC-3A23-43F2-B408-193ACE80A273}" type="presOf" srcId="{315B3D86-926A-4CC7-8AA0-D4C96E20CBEA}" destId="{33E2C821-39AA-4FA3-886C-0BC277D63C4B}" srcOrd="0" destOrd="0" presId="urn:microsoft.com/office/officeart/2005/8/layout/bProcess4"/>
    <dgm:cxn modelId="{56554FCA-CC44-4DB5-A0A4-B88AB479849F}" type="presOf" srcId="{2D71F001-BD1C-49B7-AFB3-4937C19A9401}" destId="{4545AC56-04B7-49A9-B2AD-0B26E98BC5DF}" srcOrd="0" destOrd="0" presId="urn:microsoft.com/office/officeart/2005/8/layout/bProcess4"/>
    <dgm:cxn modelId="{15AD9356-95A9-4BD4-8174-9E6E8B1CA69D}" type="presParOf" srcId="{2292CA1B-9B98-41A4-B632-426ED63DBC6A}" destId="{515C9485-D156-4AC5-97E5-2A08EC0DF23F}" srcOrd="0" destOrd="0" presId="urn:microsoft.com/office/officeart/2005/8/layout/bProcess4"/>
    <dgm:cxn modelId="{FC969700-4D1C-4483-805E-B6D5A6DA508E}" type="presParOf" srcId="{515C9485-D156-4AC5-97E5-2A08EC0DF23F}" destId="{D25CF168-CCA2-4765-A328-DD3ED8F69E54}" srcOrd="0" destOrd="0" presId="urn:microsoft.com/office/officeart/2005/8/layout/bProcess4"/>
    <dgm:cxn modelId="{77C338B2-B5BF-429C-84CB-6FB5318C9CD2}" type="presParOf" srcId="{515C9485-D156-4AC5-97E5-2A08EC0DF23F}" destId="{33E2C821-39AA-4FA3-886C-0BC277D63C4B}" srcOrd="1" destOrd="0" presId="urn:microsoft.com/office/officeart/2005/8/layout/bProcess4"/>
    <dgm:cxn modelId="{C276D9D1-62B2-42C2-AEAF-5F3F0CFC8533}" type="presParOf" srcId="{2292CA1B-9B98-41A4-B632-426ED63DBC6A}" destId="{4545AC56-04B7-49A9-B2AD-0B26E98BC5DF}" srcOrd="1" destOrd="0" presId="urn:microsoft.com/office/officeart/2005/8/layout/bProcess4"/>
    <dgm:cxn modelId="{BD6BBD97-5E40-40D7-AB13-ED027A0F56B1}" type="presParOf" srcId="{2292CA1B-9B98-41A4-B632-426ED63DBC6A}" destId="{2BEF0E12-C0F0-4EDF-9D77-AD1375F968A3}" srcOrd="2" destOrd="0" presId="urn:microsoft.com/office/officeart/2005/8/layout/bProcess4"/>
    <dgm:cxn modelId="{96FCD57A-EDB0-4C46-A832-E9492044F5E8}" type="presParOf" srcId="{2BEF0E12-C0F0-4EDF-9D77-AD1375F968A3}" destId="{0ECCC81C-6EF0-46D6-AB85-AC4076E21CE3}" srcOrd="0" destOrd="0" presId="urn:microsoft.com/office/officeart/2005/8/layout/bProcess4"/>
    <dgm:cxn modelId="{1748A166-B915-4159-B1FA-BF92F53DDB98}" type="presParOf" srcId="{2BEF0E12-C0F0-4EDF-9D77-AD1375F968A3}" destId="{8F2D65AB-6E7C-437F-B177-AD1ECA1BC32B}" srcOrd="1" destOrd="0" presId="urn:microsoft.com/office/officeart/2005/8/layout/bProcess4"/>
    <dgm:cxn modelId="{7D50413F-EB70-469B-9F87-D43631E50D63}" type="presParOf" srcId="{2292CA1B-9B98-41A4-B632-426ED63DBC6A}" destId="{20C2DEA1-1D1C-4D49-A22F-CD2C5DDA43DC}" srcOrd="3" destOrd="0" presId="urn:microsoft.com/office/officeart/2005/8/layout/bProcess4"/>
    <dgm:cxn modelId="{37FCCFAC-CE29-4CB1-92AA-C9F14DBFE567}" type="presParOf" srcId="{2292CA1B-9B98-41A4-B632-426ED63DBC6A}" destId="{D61CBDF2-2871-4605-9C77-D7C9FAAC48B5}" srcOrd="4" destOrd="0" presId="urn:microsoft.com/office/officeart/2005/8/layout/bProcess4"/>
    <dgm:cxn modelId="{505A2AB2-EA84-41A0-9B40-FB817706FFF8}" type="presParOf" srcId="{D61CBDF2-2871-4605-9C77-D7C9FAAC48B5}" destId="{7A5C3EB9-5B9A-4BE7-A959-F711F8C2E64C}" srcOrd="0" destOrd="0" presId="urn:microsoft.com/office/officeart/2005/8/layout/bProcess4"/>
    <dgm:cxn modelId="{BBF7223E-1961-481E-9BBA-42D6209B187D}" type="presParOf" srcId="{D61CBDF2-2871-4605-9C77-D7C9FAAC48B5}" destId="{DA8BCB4D-6AD5-433A-B7A2-D2A33FFAC686}" srcOrd="1" destOrd="0" presId="urn:microsoft.com/office/officeart/2005/8/layout/bProcess4"/>
    <dgm:cxn modelId="{E42EE614-9EB6-4FD4-9361-F6039B2CDD8E}" type="presParOf" srcId="{2292CA1B-9B98-41A4-B632-426ED63DBC6A}" destId="{06EB3B49-8E67-4779-BCED-4DCED0330E50}" srcOrd="5" destOrd="0" presId="urn:microsoft.com/office/officeart/2005/8/layout/bProcess4"/>
    <dgm:cxn modelId="{81FC8D23-FCBC-4B52-920F-2E03EC1DC6CC}" type="presParOf" srcId="{2292CA1B-9B98-41A4-B632-426ED63DBC6A}" destId="{096333A6-9DCA-437E-8EFF-BDE9CA789D4F}" srcOrd="6" destOrd="0" presId="urn:microsoft.com/office/officeart/2005/8/layout/bProcess4"/>
    <dgm:cxn modelId="{EE247117-F305-4B05-802E-ADD74EA87161}" type="presParOf" srcId="{096333A6-9DCA-437E-8EFF-BDE9CA789D4F}" destId="{0334DF8C-2B01-4BA8-BE37-AB3BB06CB8D7}" srcOrd="0" destOrd="0" presId="urn:microsoft.com/office/officeart/2005/8/layout/bProcess4"/>
    <dgm:cxn modelId="{929783E9-6254-4B0D-92F9-C80308D53718}" type="presParOf" srcId="{096333A6-9DCA-437E-8EFF-BDE9CA789D4F}" destId="{2E6300E8-90C3-44BD-B302-3A2502A3D03D}" srcOrd="1" destOrd="0" presId="urn:microsoft.com/office/officeart/2005/8/layout/bProcess4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5AC56-04B7-49A9-B2AD-0B26E98BC5DF}">
      <dsp:nvSpPr>
        <dsp:cNvPr id="0" name=""/>
        <dsp:cNvSpPr/>
      </dsp:nvSpPr>
      <dsp:spPr>
        <a:xfrm rot="5400000">
          <a:off x="-498091" y="1774405"/>
          <a:ext cx="2770973" cy="3343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E2C821-39AA-4FA3-886C-0BC277D63C4B}">
      <dsp:nvSpPr>
        <dsp:cNvPr id="0" name=""/>
        <dsp:cNvSpPr/>
      </dsp:nvSpPr>
      <dsp:spPr>
        <a:xfrm>
          <a:off x="136986" y="2482"/>
          <a:ext cx="3714600" cy="2228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i="1" kern="1200" noProof="0" dirty="0" smtClean="0">
              <a:solidFill>
                <a:schemeClr val="tx1"/>
              </a:solidFill>
              <a:effectLst/>
            </a:rPr>
            <a:t>У якій формі можна подати алгоритм</a:t>
          </a:r>
        </a:p>
      </dsp:txBody>
      <dsp:txXfrm>
        <a:off x="202264" y="67760"/>
        <a:ext cx="3584044" cy="2098204"/>
      </dsp:txXfrm>
    </dsp:sp>
    <dsp:sp modelId="{20C2DEA1-1D1C-4D49-A22F-CD2C5DDA43DC}">
      <dsp:nvSpPr>
        <dsp:cNvPr id="0" name=""/>
        <dsp:cNvSpPr/>
      </dsp:nvSpPr>
      <dsp:spPr>
        <a:xfrm>
          <a:off x="894883" y="3167380"/>
          <a:ext cx="4925441" cy="334314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2D65AB-6E7C-437F-B177-AD1ECA1BC32B}">
      <dsp:nvSpPr>
        <dsp:cNvPr id="0" name=""/>
        <dsp:cNvSpPr/>
      </dsp:nvSpPr>
      <dsp:spPr>
        <a:xfrm>
          <a:off x="136986" y="2788432"/>
          <a:ext cx="3714600" cy="2228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i="1" kern="1200" noProof="0" smtClean="0">
              <a:solidFill>
                <a:schemeClr val="tx1"/>
              </a:solidFill>
              <a:effectLst/>
            </a:rPr>
            <a:t>Хто або що може бути виконавцем алгоритму</a:t>
          </a:r>
          <a:endParaRPr lang="uk-UA" sz="2400" b="1" i="1" kern="1200" noProof="0" dirty="0" smtClean="0">
            <a:solidFill>
              <a:schemeClr val="tx1"/>
            </a:solidFill>
            <a:effectLst/>
          </a:endParaRPr>
        </a:p>
      </dsp:txBody>
      <dsp:txXfrm>
        <a:off x="202264" y="2853710"/>
        <a:ext cx="3584044" cy="2098204"/>
      </dsp:txXfrm>
    </dsp:sp>
    <dsp:sp modelId="{06EB3B49-8E67-4779-BCED-4DCED0330E50}">
      <dsp:nvSpPr>
        <dsp:cNvPr id="0" name=""/>
        <dsp:cNvSpPr/>
      </dsp:nvSpPr>
      <dsp:spPr>
        <a:xfrm rot="16200000">
          <a:off x="4442326" y="1774405"/>
          <a:ext cx="2770973" cy="334314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8BCB4D-6AD5-433A-B7A2-D2A33FFAC686}">
      <dsp:nvSpPr>
        <dsp:cNvPr id="0" name=""/>
        <dsp:cNvSpPr/>
      </dsp:nvSpPr>
      <dsp:spPr>
        <a:xfrm>
          <a:off x="5077405" y="2788432"/>
          <a:ext cx="3714600" cy="2228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i="1" kern="1200" noProof="0" smtClean="0">
              <a:solidFill>
                <a:schemeClr val="tx1"/>
              </a:solidFill>
              <a:effectLst/>
            </a:rPr>
            <a:t>Які особливості структури слідування при графічному поданні алгоритмів</a:t>
          </a:r>
          <a:endParaRPr lang="uk-UA" sz="2400" b="1" i="1" kern="1200" noProof="0" dirty="0" smtClean="0">
            <a:solidFill>
              <a:schemeClr val="tx1"/>
            </a:solidFill>
            <a:effectLst/>
          </a:endParaRPr>
        </a:p>
      </dsp:txBody>
      <dsp:txXfrm>
        <a:off x="5142683" y="2853710"/>
        <a:ext cx="3584044" cy="2098204"/>
      </dsp:txXfrm>
    </dsp:sp>
    <dsp:sp modelId="{2E6300E8-90C3-44BD-B302-3A2502A3D03D}">
      <dsp:nvSpPr>
        <dsp:cNvPr id="0" name=""/>
        <dsp:cNvSpPr/>
      </dsp:nvSpPr>
      <dsp:spPr>
        <a:xfrm>
          <a:off x="5077405" y="2482"/>
          <a:ext cx="3714600" cy="2228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tx1"/>
              </a:solidFill>
              <a:effectLst/>
            </a:rPr>
            <a:t>Як діяти за алгоритмом, застосовувати алгоритми в повсякденному </a:t>
          </a:r>
          <a:r>
            <a:rPr lang="uk-UA" sz="2400" b="1" kern="1200" dirty="0" smtClean="0">
              <a:solidFill>
                <a:schemeClr val="tx1"/>
              </a:solidFill>
              <a:effectLst/>
            </a:rPr>
            <a:t>житті</a:t>
          </a:r>
          <a:endParaRPr lang="uk-UA" sz="2400" b="1" i="1" kern="1200" noProof="0" dirty="0" smtClean="0">
            <a:solidFill>
              <a:schemeClr val="tx1"/>
            </a:solidFill>
            <a:effectLst/>
          </a:endParaRPr>
        </a:p>
      </dsp:txBody>
      <dsp:txXfrm>
        <a:off x="5142683" y="67760"/>
        <a:ext cx="3584044" cy="2098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DB8D8-D8D8-49E4-A319-268A8069FB8F}" type="datetimeFigureOut">
              <a:rPr lang="uk-UA" smtClean="0"/>
              <a:t>18.09.2015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88CC-5D02-4FA4-A69E-1BDFAD70FB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39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83F7-9346-4AD5-8EFC-1D69FC147018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474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46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67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074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87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239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178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2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84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410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792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544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B5AE-00FD-47F0-9591-F5BAFB1648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374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4.jpeg"/><Relationship Id="rId7" Type="http://schemas.openxmlformats.org/officeDocument/2006/relationships/image" Target="../media/image2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gif"/><Relationship Id="rId5" Type="http://schemas.openxmlformats.org/officeDocument/2006/relationships/image" Target="../media/image22.png"/><Relationship Id="rId10" Type="http://schemas.openxmlformats.org/officeDocument/2006/relationships/image" Target="../media/image27.gif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Media\Foto\2012\фотоШкола23\IMG_38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33" y="3580878"/>
            <a:ext cx="3989958" cy="267926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6" y="3356992"/>
            <a:ext cx="4322972" cy="3058707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4" r="6566"/>
          <a:stretch/>
        </p:blipFill>
        <p:spPr bwMode="auto">
          <a:xfrm>
            <a:off x="236340" y="99"/>
            <a:ext cx="3933233" cy="3751331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41" y="0"/>
            <a:ext cx="1378201" cy="825284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heck, check-box, checklist, choice, clip, clipboard, clock, color, control, deadline, document, edit, examining, form, front, job, list, meeting, note, paper, pen, plan, questionnaire, sheet, supply, survey, test, timer, vot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04" y="3751331"/>
            <a:ext cx="2079973" cy="207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/Files/images/&amp;Jukcy;&amp;dcy;&amp;icy;&amp;ncy;&amp;acy;_&amp;Ucy;&amp;kcy;&amp;rcy;&amp;acy;&amp;yicy;&amp;ncy;&amp;acy;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33" y="167776"/>
            <a:ext cx="4527199" cy="341597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Домашнє завдання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44" y="1628800"/>
            <a:ext cx="3466656" cy="3975821"/>
          </a:xfrm>
          <a:prstGeom prst="rect">
            <a:avLst/>
          </a:prstGeom>
        </p:spPr>
      </p:pic>
      <p:sp>
        <p:nvSpPr>
          <p:cNvPr id="12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67544" y="1913754"/>
            <a:ext cx="4038600" cy="2980927"/>
          </a:xfrm>
          <a:noFill/>
        </p:spPr>
        <p:txBody>
          <a:bodyPr>
            <a:normAutofit/>
          </a:bodyPr>
          <a:lstStyle/>
          <a:p>
            <a:pPr marL="452438" indent="-452438">
              <a:buFont typeface="Wingdings" panose="05000000000000000000" pitchFamily="2" charset="2"/>
              <a:buChar char="q"/>
            </a:pPr>
            <a:r>
              <a:rPr lang="uk-UA" b="1" dirty="0" smtClean="0">
                <a:solidFill>
                  <a:srgbClr val="C00000"/>
                </a:solidFill>
              </a:rPr>
              <a:t>Читати і виконати завдання  §</a:t>
            </a:r>
            <a:r>
              <a:rPr lang="uk-UA" b="1" dirty="0" smtClean="0">
                <a:solidFill>
                  <a:srgbClr val="C00000"/>
                </a:solidFill>
              </a:rPr>
              <a:t>3</a:t>
            </a:r>
          </a:p>
          <a:p>
            <a:pPr marL="452438" indent="-452438">
              <a:buFont typeface="Wingdings" panose="05000000000000000000" pitchFamily="2" charset="2"/>
              <a:buChar char="q"/>
            </a:pPr>
            <a:r>
              <a:rPr lang="uk-UA" b="1" dirty="0" smtClean="0">
                <a:solidFill>
                  <a:srgbClr val="C00000"/>
                </a:solidFill>
              </a:rPr>
              <a:t>Завдання</a:t>
            </a:r>
            <a:endParaRPr lang="uk-UA" b="1" dirty="0">
              <a:solidFill>
                <a:srgbClr val="C00000"/>
              </a:solidFill>
            </a:endParaRPr>
          </a:p>
          <a:p>
            <a:pPr marL="452438" indent="-452438">
              <a:buFont typeface="Wingdings" panose="05000000000000000000" pitchFamily="2" charset="2"/>
              <a:buChar char="q"/>
            </a:pPr>
            <a:endParaRPr lang="uk-UA" b="1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6" y="3480150"/>
            <a:ext cx="3822576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29225" y="4194525"/>
            <a:ext cx="1152128" cy="490776"/>
          </a:xfrm>
          <a:prstGeom prst="horizontalScroll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00B050"/>
                </a:solidFill>
              </a:rPr>
              <a:t>стор.</a:t>
            </a:r>
            <a:endParaRPr lang="uk-UA" b="1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69" y="4239505"/>
            <a:ext cx="533400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99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2393798"/>
            <a:ext cx="5646454" cy="4138946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648" y="325144"/>
            <a:ext cx="7344815" cy="295984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14300" h="254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k-UA" sz="5400" b="1" dirty="0">
                <a:solidFill>
                  <a:schemeClr val="tx2">
                    <a:lumMod val="50000"/>
                  </a:schemeClr>
                </a:solidFill>
              </a:rPr>
              <a:t>Практична </a:t>
            </a:r>
            <a:r>
              <a:rPr lang="uk-UA" sz="5400" b="1" dirty="0" smtClean="0">
                <a:solidFill>
                  <a:schemeClr val="tx2">
                    <a:lumMod val="50000"/>
                  </a:schemeClr>
                </a:solidFill>
              </a:rPr>
              <a:t>робота. </a:t>
            </a:r>
            <a:r>
              <a:rPr lang="en-US" sz="7200" b="1" dirty="0" smtClean="0"/>
              <a:t>“</a:t>
            </a:r>
            <a:r>
              <a:rPr lang="uk-UA" sz="7200" b="1" dirty="0" smtClean="0"/>
              <a:t>Виконуємо алгоритм</a:t>
            </a:r>
            <a:r>
              <a:rPr lang="en-US" sz="7200" b="1" dirty="0" smtClean="0"/>
              <a:t>”</a:t>
            </a:r>
            <a:endParaRPr lang="uk-UA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 descr="algorithm, build, chart, design, development, form, layout, mindmap, page, plan, planning, process, project, prototype, report, schedule, sheet, sketch, structure, we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1929026" cy="1929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orism, algorithm, block, diagram, flow, flowblock, logic, program, structu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29" y="3933056"/>
            <a:ext cx="2017571" cy="2017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13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lgorithm, build, chart, design, development, form, layout, mindmap, page, plan, planning, process, project, prototype, report, schedule, sheet, sketch, structure, we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4327"/>
            <a:ext cx="1440160" cy="1227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lgorithm, block, chart, diagram, flow, flow-block, graphs, plan, program, report, scheme, structur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"/>
            <a:ext cx="1325628" cy="132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computertechsreno.com/wp-content/uploads/2014/02/computer-tablet-phone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0" b="21076"/>
          <a:stretch/>
        </p:blipFill>
        <p:spPr bwMode="auto">
          <a:xfrm>
            <a:off x="1385445" y="2420888"/>
            <a:ext cx="6006148" cy="3132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762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Місце для вмісту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649267"/>
              </p:ext>
            </p:extLst>
          </p:nvPr>
        </p:nvGraphicFramePr>
        <p:xfrm>
          <a:off x="107504" y="1533525"/>
          <a:ext cx="8928992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122" name="Заголовок 4"/>
          <p:cNvSpPr>
            <a:spLocks noGrp="1"/>
          </p:cNvSpPr>
          <p:nvPr>
            <p:ph type="title"/>
          </p:nvPr>
        </p:nvSpPr>
        <p:spPr>
          <a:xfrm>
            <a:off x="2238557" y="274638"/>
            <a:ext cx="5429788" cy="1143000"/>
          </a:xfrm>
        </p:spPr>
        <p:txBody>
          <a:bodyPr/>
          <a:lstStyle/>
          <a:p>
            <a:pPr eaLnBrk="1" hangingPunct="1"/>
            <a:r>
              <a:rPr lang="uk-UA" altLang="uk-UA" b="1" dirty="0" smtClean="0"/>
              <a:t>Ти дізнаєшся:</a:t>
            </a:r>
          </a:p>
        </p:txBody>
      </p:sp>
      <p:pic>
        <p:nvPicPr>
          <p:cNvPr id="15" name="Picture 60" descr="3D_27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0" y="239379"/>
            <a:ext cx="975234" cy="905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916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ілка вправо 8"/>
          <p:cNvSpPr/>
          <p:nvPr/>
        </p:nvSpPr>
        <p:spPr bwMode="auto">
          <a:xfrm>
            <a:off x="1274168" y="4019600"/>
            <a:ext cx="3054491" cy="1008112"/>
          </a:xfrm>
          <a:prstGeom prst="rightArrow">
            <a:avLst/>
          </a:prstGeom>
          <a:solidFill>
            <a:srgbClr val="0070C0"/>
          </a:solidFill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uk-UA" sz="2000" b="1" i="1" dirty="0" smtClean="0">
                <a:solidFill>
                  <a:schemeClr val="bg1"/>
                </a:solidFill>
              </a:rPr>
              <a:t>        Подають</a:t>
            </a:r>
            <a:endParaRPr lang="uk-UA" sz="2000" b="1" i="1" dirty="0">
              <a:solidFill>
                <a:schemeClr val="bg1"/>
              </a:solidFill>
            </a:endParaRPr>
          </a:p>
        </p:txBody>
      </p:sp>
      <p:sp>
        <p:nvSpPr>
          <p:cNvPr id="8" name="Стрілка вправо 7"/>
          <p:cNvSpPr/>
          <p:nvPr/>
        </p:nvSpPr>
        <p:spPr bwMode="auto">
          <a:xfrm>
            <a:off x="1274168" y="2204864"/>
            <a:ext cx="3054491" cy="1008112"/>
          </a:xfrm>
          <a:prstGeom prst="rightArrow">
            <a:avLst/>
          </a:prstGeom>
          <a:solidFill>
            <a:srgbClr val="0070C0"/>
          </a:solidFill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uk-UA" sz="2000" b="1" i="1" dirty="0" smtClean="0">
                <a:solidFill>
                  <a:schemeClr val="bg1"/>
                </a:solidFill>
              </a:rPr>
              <a:t>        Виконують</a:t>
            </a:r>
            <a:endParaRPr lang="uk-UA" sz="2000" b="1" i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/>
          <a:lstStyle/>
          <a:p>
            <a:r>
              <a:rPr lang="uk-UA" b="1" dirty="0" smtClean="0"/>
              <a:t>Повторюємо</a:t>
            </a:r>
            <a:endParaRPr lang="uk-UA" b="1" dirty="0"/>
          </a:p>
        </p:txBody>
      </p:sp>
      <p:pic>
        <p:nvPicPr>
          <p:cNvPr id="5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7" y="18416"/>
            <a:ext cx="898973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 bwMode="auto">
          <a:xfrm>
            <a:off x="35496" y="2420888"/>
            <a:ext cx="2390800" cy="2390800"/>
          </a:xfrm>
          <a:prstGeom prst="ellipse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uk-UA" sz="2800" b="1" i="1" dirty="0" smtClean="0"/>
              <a:t>Алгоритм</a:t>
            </a:r>
            <a:endParaRPr lang="uk-UA" sz="2800" b="1" i="1" dirty="0"/>
          </a:p>
        </p:txBody>
      </p:sp>
      <p:sp>
        <p:nvSpPr>
          <p:cNvPr id="10" name="Овал 9"/>
          <p:cNvSpPr/>
          <p:nvPr/>
        </p:nvSpPr>
        <p:spPr bwMode="auto">
          <a:xfrm>
            <a:off x="4298504" y="1443001"/>
            <a:ext cx="2390800" cy="2390800"/>
          </a:xfrm>
          <a:prstGeom prst="ellipse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uk-UA" sz="2800" b="1" i="1" dirty="0" smtClean="0"/>
              <a:t>Виконавці</a:t>
            </a:r>
            <a:endParaRPr lang="uk-UA" sz="28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32533" y="1557586"/>
            <a:ext cx="1866370" cy="488454"/>
          </a:xfrm>
          <a:prstGeom prst="roundRect">
            <a:avLst>
              <a:gd name="adj" fmla="val 9736"/>
            </a:avLst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Люди</a:t>
            </a:r>
            <a:endParaRPr lang="uk-UA" sz="24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9304" y="2396841"/>
            <a:ext cx="1723978" cy="488454"/>
          </a:xfrm>
          <a:prstGeom prst="roundRect">
            <a:avLst>
              <a:gd name="adj" fmla="val 9736"/>
            </a:avLst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Машини</a:t>
            </a:r>
            <a:endParaRPr lang="uk-UA" sz="2400" b="1" i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2532" y="3194020"/>
            <a:ext cx="1866371" cy="488454"/>
          </a:xfrm>
          <a:prstGeom prst="roundRect">
            <a:avLst>
              <a:gd name="adj" fmla="val 9736"/>
            </a:avLst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Пристрої</a:t>
            </a:r>
            <a:endParaRPr lang="uk-UA" sz="2400" b="1" i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0512" y="3867387"/>
            <a:ext cx="3225824" cy="488454"/>
          </a:xfrm>
          <a:prstGeom prst="roundRect">
            <a:avLst>
              <a:gd name="adj" fmla="val 9736"/>
            </a:avLst>
          </a:prstGeom>
          <a:solidFill>
            <a:srgbClr val="CC00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Словесна форма</a:t>
            </a:r>
            <a:endParaRPr lang="uk-UA" sz="2400" b="1" i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0512" y="4737554"/>
            <a:ext cx="3225824" cy="488454"/>
          </a:xfrm>
          <a:prstGeom prst="roundRect">
            <a:avLst>
              <a:gd name="adj" fmla="val 9736"/>
            </a:avLst>
          </a:prstGeom>
          <a:solidFill>
            <a:srgbClr val="CC00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Графічна форма</a:t>
            </a:r>
            <a:endParaRPr lang="uk-UA" sz="2400" b="1" i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236382" y="3797238"/>
            <a:ext cx="5111774" cy="488454"/>
          </a:xfrm>
          <a:prstGeom prst="roundRect">
            <a:avLst>
              <a:gd name="adj" fmla="val 9736"/>
            </a:avLst>
          </a:prstGeom>
          <a:solidFill>
            <a:srgbClr val="FFC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solidFill>
                  <a:schemeClr val="tx1"/>
                </a:solidFill>
              </a:rPr>
              <a:t>Система команд виконавця</a:t>
            </a:r>
            <a:endParaRPr lang="uk-UA" sz="2400" b="1" i="1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675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b="1" dirty="0" smtClean="0"/>
              <a:t>У якій формі можна подати алгоритм?</a:t>
            </a:r>
            <a:endParaRPr lang="uk-UA" b="1" dirty="0"/>
          </a:p>
        </p:txBody>
      </p:sp>
      <p:pic>
        <p:nvPicPr>
          <p:cNvPr id="5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3" y="1"/>
            <a:ext cx="903226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504" y="1508332"/>
            <a:ext cx="8928992" cy="683835"/>
          </a:xfrm>
          <a:prstGeom prst="roundRect">
            <a:avLst>
              <a:gd name="adj" fmla="val 973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457200" algn="ctr"/>
            <a:r>
              <a:rPr lang="uk-UA" sz="3600" b="1" i="1" dirty="0"/>
              <a:t>Алгоритми можна </a:t>
            </a:r>
            <a:r>
              <a:rPr lang="uk-UA" sz="3600" b="1" i="1" dirty="0" smtClean="0"/>
              <a:t>подавати:</a:t>
            </a:r>
            <a:endParaRPr lang="uk-UA" sz="3600" b="1" i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40" y="2957201"/>
            <a:ext cx="4296951" cy="1856125"/>
          </a:xfrm>
          <a:prstGeom prst="roundRect">
            <a:avLst>
              <a:gd name="adj" fmla="val 9736"/>
            </a:avLst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600" b="1" i="1" dirty="0" smtClean="0"/>
              <a:t>Словесна форма подання</a:t>
            </a:r>
            <a:endParaRPr lang="uk-UA" sz="3600" b="1" i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0663" y="2957200"/>
            <a:ext cx="4296951" cy="1856125"/>
          </a:xfrm>
          <a:prstGeom prst="roundRect">
            <a:avLst>
              <a:gd name="adj" fmla="val 9736"/>
            </a:avLst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600" b="1" i="1" dirty="0" smtClean="0"/>
              <a:t>Графічна форма подання</a:t>
            </a:r>
            <a:endParaRPr lang="uk-UA" sz="3600" b="1" i="1" dirty="0">
              <a:solidFill>
                <a:srgbClr val="FFFF00"/>
              </a:solidFill>
            </a:endParaRPr>
          </a:p>
        </p:txBody>
      </p:sp>
      <p:sp>
        <p:nvSpPr>
          <p:cNvPr id="10" name="Стрілка вліво 9"/>
          <p:cNvSpPr/>
          <p:nvPr/>
        </p:nvSpPr>
        <p:spPr bwMode="auto">
          <a:xfrm rot="19650813">
            <a:off x="2012602" y="2395064"/>
            <a:ext cx="1008112" cy="684317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uk-UA"/>
          </a:p>
        </p:txBody>
      </p:sp>
      <p:sp>
        <p:nvSpPr>
          <p:cNvPr id="12" name="Стрілка вліво 11"/>
          <p:cNvSpPr/>
          <p:nvPr/>
        </p:nvSpPr>
        <p:spPr bwMode="auto">
          <a:xfrm rot="1949187" flipH="1">
            <a:off x="5874277" y="2390500"/>
            <a:ext cx="1008112" cy="684317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uk-UA"/>
          </a:p>
        </p:txBody>
      </p:sp>
      <p:pic>
        <p:nvPicPr>
          <p:cNvPr id="13" name="Picture 2" descr="algorithm, block, chart, diagram, flow, flow-block, graphs, plan, program, report, scheme, structur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94" y="4860464"/>
            <a:ext cx="1728786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Media\Foto\2012\фотоШкола23\IMG_383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3" y="4668979"/>
            <a:ext cx="3144824" cy="211175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669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dirty="0"/>
              <a:t>Практична </a:t>
            </a:r>
            <a:r>
              <a:rPr lang="uk-UA" dirty="0" smtClean="0"/>
              <a:t>робота. </a:t>
            </a:r>
            <a:br>
              <a:rPr lang="uk-UA" dirty="0" smtClean="0"/>
            </a:br>
            <a:r>
              <a:rPr lang="uk-UA" b="1" dirty="0" smtClean="0"/>
              <a:t>Виконуємо алгоритми</a:t>
            </a:r>
            <a:endParaRPr lang="uk-UA" b="1" dirty="0"/>
          </a:p>
        </p:txBody>
      </p:sp>
      <p:pic>
        <p:nvPicPr>
          <p:cNvPr id="5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3" y="1"/>
            <a:ext cx="903226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8"/>
          <a:stretch/>
        </p:blipFill>
        <p:spPr bwMode="auto">
          <a:xfrm>
            <a:off x="391673" y="1211213"/>
            <a:ext cx="942636" cy="921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40690"/>
              </p:ext>
            </p:extLst>
          </p:nvPr>
        </p:nvGraphicFramePr>
        <p:xfrm>
          <a:off x="3131840" y="1563648"/>
          <a:ext cx="4248472" cy="418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8472"/>
              </a:tblGrid>
              <a:tr h="418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b="1" spc="0" dirty="0">
                          <a:effectLst>
                            <a:innerShdw blurRad="63500" dist="50800" dir="189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ТЕОРЕТИЧНА ЧАСТИНА</a:t>
                      </a:r>
                      <a:endParaRPr lang="uk-UA" sz="1200" b="1" i="1" spc="40" dirty="0">
                        <a:effectLst>
                          <a:innerShdw blurRad="63500" dist="50800" dir="18900000">
                            <a:prstClr val="black">
                              <a:alpha val="50000"/>
                            </a:prstClr>
                          </a:innerShdw>
                        </a:effectLst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771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703" y="4689486"/>
            <a:ext cx="5583138" cy="51077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/>
              <a:t>Завдання 2. Обчислювач</a:t>
            </a:r>
            <a:endParaRPr lang="uk-UA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0253" y="3802376"/>
            <a:ext cx="5554558" cy="51077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/>
              <a:t>Завдання 1. Порядок дій</a:t>
            </a:r>
            <a:endParaRPr lang="uk-UA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1703" y="5530676"/>
            <a:ext cx="5553641" cy="51077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/>
              <a:t>Завдання 3. Система команд виконавця</a:t>
            </a:r>
            <a:endParaRPr lang="uk-UA" sz="2400" b="1" dirty="0"/>
          </a:p>
        </p:txBody>
      </p:sp>
      <p:sp>
        <p:nvSpPr>
          <p:cNvPr id="11" name="Прямоугольник с двумя вырезанными противолежащими углами 10"/>
          <p:cNvSpPr/>
          <p:nvPr/>
        </p:nvSpPr>
        <p:spPr>
          <a:xfrm>
            <a:off x="457199" y="2132856"/>
            <a:ext cx="7237947" cy="1212116"/>
          </a:xfrm>
          <a:prstGeom prst="snip2Diag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000" dirty="0"/>
              <a:t>Запиши в зошиті  порядок послідовність номерів команд, щоб відновити правильність виконання дій у запропонованому алгоритмі для отримання результату</a:t>
            </a:r>
            <a:endParaRPr lang="uk-UA" sz="20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019174"/>
            <a:ext cx="1035571" cy="12353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73" y="4651865"/>
            <a:ext cx="590550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57073" y="4057765"/>
            <a:ext cx="1152128" cy="490776"/>
          </a:xfrm>
          <a:prstGeom prst="horizontalScroll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00B050"/>
                </a:solidFill>
              </a:rPr>
              <a:t>стор.</a:t>
            </a:r>
            <a:endParaRPr lang="uk-UA" b="1" dirty="0">
              <a:solidFill>
                <a:srgbClr val="00B05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23" y="4661390"/>
            <a:ext cx="56197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mama.ua/wp-content/uploads/2011/10/Zapishi-v-dnevdni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09" y="5279113"/>
            <a:ext cx="1910106" cy="124572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93949" y="4350119"/>
            <a:ext cx="2884027" cy="11895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123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2393798"/>
            <a:ext cx="5646454" cy="4138946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648" y="325144"/>
            <a:ext cx="7344815" cy="295984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14300" h="254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k-UA" sz="5400" b="1" dirty="0">
                <a:solidFill>
                  <a:schemeClr val="tx2">
                    <a:lumMod val="50000"/>
                  </a:schemeClr>
                </a:solidFill>
              </a:rPr>
              <a:t>Практична </a:t>
            </a:r>
            <a:r>
              <a:rPr lang="uk-UA" sz="5400" b="1" dirty="0" smtClean="0">
                <a:solidFill>
                  <a:schemeClr val="tx2">
                    <a:lumMod val="50000"/>
                  </a:schemeClr>
                </a:solidFill>
              </a:rPr>
              <a:t>робота. </a:t>
            </a:r>
            <a:r>
              <a:rPr lang="en-US" sz="7200" b="1" dirty="0" smtClean="0"/>
              <a:t>“</a:t>
            </a:r>
            <a:r>
              <a:rPr lang="uk-UA" sz="7200" b="1" dirty="0" smtClean="0"/>
              <a:t>Виконуємо алгоритм</a:t>
            </a:r>
            <a:r>
              <a:rPr lang="en-US" sz="7200" b="1" dirty="0" smtClean="0"/>
              <a:t>”</a:t>
            </a:r>
            <a:endParaRPr lang="uk-UA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 descr="algorithm, build, chart, design, development, form, layout, mindmap, page, plan, planning, process, project, prototype, report, schedule, sheet, sketch, structure, we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1929026" cy="1929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orism, algorithm, block, diagram, flow, flowblock, logic, program, structu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29" y="3933056"/>
            <a:ext cx="2017571" cy="2017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0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100" dirty="0" smtClean="0"/>
              <a:t>Працюємо за комп’ютером</a:t>
            </a:r>
            <a:endParaRPr lang="uk-UA" sz="3100" dirty="0"/>
          </a:p>
        </p:txBody>
      </p:sp>
      <p:pic>
        <p:nvPicPr>
          <p:cNvPr id="7" name="Picture 2" descr="http://reaction.org.ua/wp-content/themes/quiven/timthumb.php?src=http://reaction.org.ua/wp-content/uploads/2013/04/%D0%BA%D0%BE%D0%BC%D0%BF%D1%8E%D1%82%D0%B5%D1%80-%D1%8F%D0%BA-%D1%81%D0%B8%D0%B4%D1%96%D1%82%D0%B8.jpg&amp;w=627&amp;h=300&amp;zc=1&amp;q=100&amp;s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7488"/>
            <a:ext cx="8728810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4" y="0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Чашук О.Ф. вчитель інформатики ЗОШ№23 Луцьк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134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dirty="0"/>
              <a:t>Практична </a:t>
            </a:r>
            <a:r>
              <a:rPr lang="uk-UA" dirty="0" smtClean="0"/>
              <a:t>робота. </a:t>
            </a:r>
            <a:br>
              <a:rPr lang="uk-UA" dirty="0" smtClean="0"/>
            </a:br>
            <a:r>
              <a:rPr lang="uk-UA" b="1" dirty="0" smtClean="0"/>
              <a:t>Виконуємо алгоритми</a:t>
            </a:r>
            <a:endParaRPr lang="uk-UA" b="1" dirty="0"/>
          </a:p>
        </p:txBody>
      </p:sp>
      <p:pic>
        <p:nvPicPr>
          <p:cNvPr id="5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3" y="1"/>
            <a:ext cx="903226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8"/>
          <a:stretch/>
        </p:blipFill>
        <p:spPr bwMode="auto">
          <a:xfrm>
            <a:off x="428754" y="1124745"/>
            <a:ext cx="942636" cy="921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27564"/>
              </p:ext>
            </p:extLst>
          </p:nvPr>
        </p:nvGraphicFramePr>
        <p:xfrm>
          <a:off x="3131840" y="1563648"/>
          <a:ext cx="4248472" cy="418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8472"/>
              </a:tblGrid>
              <a:tr h="418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b="1" spc="0" dirty="0" smtClean="0">
                          <a:effectLst>
                            <a:innerShdw blurRad="63500" dist="50800" dir="189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ПРАКТИЧНА ЧАСТИНА</a:t>
                      </a:r>
                      <a:endParaRPr lang="uk-UA" sz="1200" b="1" i="1" spc="40" dirty="0">
                        <a:effectLst>
                          <a:innerShdw blurRad="63500" dist="50800" dir="18900000">
                            <a:prstClr val="black">
                              <a:alpha val="50000"/>
                            </a:prstClr>
                          </a:innerShdw>
                        </a:effectLst>
                        <a:latin typeface="Century Schoolbook"/>
                        <a:ea typeface="Century Schoolbook"/>
                        <a:cs typeface="Century Schoolbook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2991" y="3762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902" y="4308918"/>
            <a:ext cx="6196551" cy="119181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/>
              <a:t>Завдання 5. Будова </a:t>
            </a:r>
            <a:r>
              <a:rPr lang="uk-UA" sz="2400" b="1" dirty="0" smtClean="0"/>
              <a:t>слова</a:t>
            </a:r>
          </a:p>
          <a:p>
            <a:pPr lvl="2"/>
            <a:r>
              <a:rPr lang="uk-UA" sz="2000" dirty="0" smtClean="0"/>
              <a:t>Виконай алгоритм «Розбір слова </a:t>
            </a:r>
          </a:p>
          <a:p>
            <a:pPr lvl="2"/>
            <a:r>
              <a:rPr lang="uk-UA" sz="2000" dirty="0" smtClean="0"/>
              <a:t>за будовою» для запропонованих слів</a:t>
            </a:r>
            <a:endParaRPr lang="uk-UA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317" y="3014832"/>
            <a:ext cx="6149281" cy="119181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/>
              <a:t>Завдання 4. Бісектриса </a:t>
            </a:r>
            <a:r>
              <a:rPr lang="uk-UA" sz="2400" b="1" dirty="0" smtClean="0"/>
              <a:t>кута</a:t>
            </a:r>
          </a:p>
          <a:p>
            <a:pPr lvl="1"/>
            <a:r>
              <a:rPr lang="uk-UA" sz="2000" dirty="0" smtClean="0"/>
              <a:t>Склади алгоритм побудови бісектриси кута за допомогою транспортира</a:t>
            </a:r>
            <a:endParaRPr lang="uk-UA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7536" y="5580791"/>
            <a:ext cx="6149281" cy="119181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/>
              <a:t>Завдання 6. Перша </a:t>
            </a:r>
            <a:r>
              <a:rPr lang="uk-UA" sz="2400" b="1" dirty="0" smtClean="0"/>
              <a:t>допомога</a:t>
            </a:r>
          </a:p>
          <a:p>
            <a:pPr marL="265113"/>
            <a:r>
              <a:rPr lang="uk-UA" sz="2000" dirty="0" smtClean="0"/>
              <a:t>Подай у словесній формі алгоритм надання</a:t>
            </a:r>
          </a:p>
          <a:p>
            <a:pPr marL="265113"/>
            <a:r>
              <a:rPr lang="uk-UA" sz="2000" dirty="0" smtClean="0"/>
              <a:t> першої допомоги при порізі</a:t>
            </a:r>
            <a:endParaRPr lang="uk-UA" sz="2000" b="1" dirty="0"/>
          </a:p>
        </p:txBody>
      </p:sp>
      <p:sp>
        <p:nvSpPr>
          <p:cNvPr id="11" name="Прямоугольник с двумя вырезанными противолежащими углами 10"/>
          <p:cNvSpPr/>
          <p:nvPr/>
        </p:nvSpPr>
        <p:spPr>
          <a:xfrm>
            <a:off x="266317" y="2072088"/>
            <a:ext cx="7237947" cy="844808"/>
          </a:xfrm>
          <a:prstGeom prst="snip2Diag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divo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k-UA" sz="2000" dirty="0" smtClean="0"/>
              <a:t>Під час виконання практичних завдань пам'ятай про правила безпеки життєдіяльності при роботі за комп'ютером!</a:t>
            </a:r>
            <a:endParaRPr lang="uk-U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21131" y="3271775"/>
            <a:ext cx="1152128" cy="490776"/>
          </a:xfrm>
          <a:prstGeom prst="horizontalScroll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00B050"/>
                </a:solidFill>
              </a:rPr>
              <a:t>стор.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z="1050" dirty="0" smtClean="0">
                <a:solidFill>
                  <a:schemeClr val="bg1">
                    <a:lumMod val="95000"/>
                  </a:schemeClr>
                </a:solidFill>
              </a:rPr>
              <a:t>Чашук О.Ф. вчитель інформатики ЗОШ№23 Луцьк</a:t>
            </a:r>
            <a:endParaRPr lang="uk-UA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45" y="3795696"/>
            <a:ext cx="514350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108" y="3776646"/>
            <a:ext cx="5334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://news.softodrom.ru/img/news/pc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264" y="1844824"/>
            <a:ext cx="1475589" cy="1005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900igr.net/datai/matematika/Ugly/0010-017-Algoritm-izmerenija-uglov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81" y="3192435"/>
            <a:ext cx="1043864" cy="782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philology.in.ua/uploads/budov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81" y="4325737"/>
            <a:ext cx="1415960" cy="993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images.unian.net/photos/2013_12/138661233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82" y="5580791"/>
            <a:ext cx="1415960" cy="8725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soft-base.com/wp-content/uploads/2012/11/powerpoint-add7d2f575b91a4c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73" y="2988681"/>
            <a:ext cx="674725" cy="65325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http://www.fayette.k12.il.us/99/paint/paintscreen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91" y="4248252"/>
            <a:ext cx="838717" cy="78938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5" descr="http://www.fayette.k12.il.us/99/paint/paintscreen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91" y="5518998"/>
            <a:ext cx="838717" cy="78938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35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268</Words>
  <Application>Microsoft Office PowerPoint</Application>
  <PresentationFormat>Экран (4:3)</PresentationFormat>
  <Paragraphs>56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Практична робота. “Виконуємо алгоритм”</vt:lpstr>
      <vt:lpstr>Ти дізнаєшся:</vt:lpstr>
      <vt:lpstr>Повторюємо</vt:lpstr>
      <vt:lpstr>У якій формі можна подати алгоритм?</vt:lpstr>
      <vt:lpstr>Практична робота.  Виконуємо алгоритми</vt:lpstr>
      <vt:lpstr>Практична робота. “Виконуємо алгоритм”</vt:lpstr>
      <vt:lpstr>Працюємо за комп’ютером</vt:lpstr>
      <vt:lpstr>Практична робота.  Виконуємо алгоритми</vt:lpstr>
      <vt:lpstr>Домашнє завдання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User</cp:lastModifiedBy>
  <cp:revision>27</cp:revision>
  <dcterms:created xsi:type="dcterms:W3CDTF">2014-09-08T15:23:01Z</dcterms:created>
  <dcterms:modified xsi:type="dcterms:W3CDTF">2015-09-18T07:34:16Z</dcterms:modified>
</cp:coreProperties>
</file>