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89" r:id="rId6"/>
    <p:sldId id="384" r:id="rId7"/>
    <p:sldId id="317" r:id="rId8"/>
    <p:sldId id="277" r:id="rId9"/>
    <p:sldId id="279" r:id="rId10"/>
    <p:sldId id="272" r:id="rId11"/>
    <p:sldId id="321" r:id="rId12"/>
    <p:sldId id="268" r:id="rId13"/>
    <p:sldId id="391"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58" autoAdjust="0"/>
    <p:restoredTop sz="93725" autoAdjust="0"/>
  </p:normalViewPr>
  <p:slideViewPr>
    <p:cSldViewPr snapToGrid="0">
      <p:cViewPr varScale="1">
        <p:scale>
          <a:sx n="75" d="100"/>
          <a:sy n="75" d="100"/>
        </p:scale>
        <p:origin x="636" y="6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bg-BG"/>
              <a:t>Леснота</a:t>
            </a:r>
            <a:r>
              <a:rPr lang="bg-BG" baseline="0"/>
              <a:t> на ползване</a:t>
            </a:r>
            <a:endParaRPr lang="en-GB"/>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18-99+</c:v>
                </c:pt>
              </c:strCache>
            </c:strRef>
          </c:tx>
          <c:spPr>
            <a:solidFill>
              <a:schemeClr val="accent1"/>
            </a:solidFill>
            <a:ln>
              <a:noFill/>
            </a:ln>
            <a:effectLst/>
          </c:spPr>
          <c:invertIfNegative val="0"/>
          <c:cat>
            <c:strRef>
              <c:f>Sheet1!$A$2:$A$5</c:f>
              <c:strCache>
                <c:ptCount val="4"/>
                <c:pt idx="0">
                  <c:v>Jira</c:v>
                </c:pt>
                <c:pt idx="1">
                  <c:v>Trello</c:v>
                </c:pt>
                <c:pt idx="2">
                  <c:v>Други(средно)</c:v>
                </c:pt>
                <c:pt idx="3">
                  <c:v>NVy Task</c:v>
                </c:pt>
              </c:strCache>
            </c:strRef>
          </c:cat>
          <c:val>
            <c:numRef>
              <c:f>Sheet1!$B$2:$B$5</c:f>
              <c:numCache>
                <c:formatCode>General</c:formatCode>
                <c:ptCount val="4"/>
                <c:pt idx="0">
                  <c:v>4.3</c:v>
                </c:pt>
                <c:pt idx="1">
                  <c:v>2.5</c:v>
                </c:pt>
                <c:pt idx="2">
                  <c:v>3.5</c:v>
                </c:pt>
                <c:pt idx="3">
                  <c:v>10</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13-18</c:v>
                </c:pt>
              </c:strCache>
            </c:strRef>
          </c:tx>
          <c:spPr>
            <a:solidFill>
              <a:schemeClr val="accent2"/>
            </a:solidFill>
            <a:ln>
              <a:noFill/>
            </a:ln>
            <a:effectLst/>
          </c:spPr>
          <c:invertIfNegative val="0"/>
          <c:cat>
            <c:strRef>
              <c:f>Sheet1!$A$2:$A$5</c:f>
              <c:strCache>
                <c:ptCount val="4"/>
                <c:pt idx="0">
                  <c:v>Jira</c:v>
                </c:pt>
                <c:pt idx="1">
                  <c:v>Trello</c:v>
                </c:pt>
                <c:pt idx="2">
                  <c:v>Други(средно)</c:v>
                </c:pt>
                <c:pt idx="3">
                  <c:v>NVy Task</c:v>
                </c:pt>
              </c:strCache>
            </c:strRef>
          </c:cat>
          <c:val>
            <c:numRef>
              <c:f>Sheet1!$C$2:$C$5</c:f>
              <c:numCache>
                <c:formatCode>General</c:formatCode>
                <c:ptCount val="4"/>
                <c:pt idx="0">
                  <c:v>2.4</c:v>
                </c:pt>
                <c:pt idx="1">
                  <c:v>4.4000000000000004</c:v>
                </c:pt>
                <c:pt idx="2">
                  <c:v>1.8</c:v>
                </c:pt>
                <c:pt idx="3">
                  <c:v>10</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0-13</c:v>
                </c:pt>
              </c:strCache>
            </c:strRef>
          </c:tx>
          <c:spPr>
            <a:solidFill>
              <a:schemeClr val="accent3"/>
            </a:solidFill>
            <a:ln>
              <a:noFill/>
            </a:ln>
            <a:effectLst/>
          </c:spPr>
          <c:invertIfNegative val="0"/>
          <c:cat>
            <c:strRef>
              <c:f>Sheet1!$A$2:$A$5</c:f>
              <c:strCache>
                <c:ptCount val="4"/>
                <c:pt idx="0">
                  <c:v>Jira</c:v>
                </c:pt>
                <c:pt idx="1">
                  <c:v>Trello</c:v>
                </c:pt>
                <c:pt idx="2">
                  <c:v>Други(средно)</c:v>
                </c:pt>
                <c:pt idx="3">
                  <c:v>NVy Task</c:v>
                </c:pt>
              </c:strCache>
            </c:strRef>
          </c:cat>
          <c:val>
            <c:numRef>
              <c:f>Sheet1!$D$2:$D$5</c:f>
              <c:numCache>
                <c:formatCode>General</c:formatCode>
                <c:ptCount val="4"/>
                <c:pt idx="0">
                  <c:v>2</c:v>
                </c:pt>
                <c:pt idx="1">
                  <c:v>2</c:v>
                </c:pt>
                <c:pt idx="2">
                  <c:v>3</c:v>
                </c:pt>
                <c:pt idx="3">
                  <c:v>10</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en-GB"/>
        </a:p>
      </dgm:t>
    </dgm:pt>
    <dgm:pt modelId="{4259F840-24E7-476F-9F30-482E46395856}">
      <dgm:prSet phldrT="[Text]" custT="1"/>
      <dgm:spPr/>
      <dgm:t>
        <a:bodyPr rtlCol="0"/>
        <a:lstStyle/>
        <a:p>
          <a:pPr rtl="0"/>
          <a:r>
            <a:rPr lang="en-US" sz="1800">
              <a:latin typeface="+mn-lt"/>
            </a:rPr>
            <a:t>Tasks.csv</a:t>
          </a:r>
          <a:endParaRPr lang="en-GB" sz="1800">
            <a:latin typeface="+mn-lt"/>
          </a:endParaRPr>
        </a:p>
      </dgm:t>
    </dgm:pt>
    <dgm:pt modelId="{FCE8068D-7E50-4749-A8D0-ADEDAC5637B3}" type="parTrans" cxnId="{42EE41D1-3C16-4937-BB38-B076896C09A0}">
      <dgm:prSet/>
      <dgm:spPr/>
      <dgm:t>
        <a:bodyPr rtlCol="0"/>
        <a:lstStyle/>
        <a:p>
          <a:pPr rtl="0"/>
          <a:endParaRPr lang="en-GB" sz="1800">
            <a:latin typeface="+mn-lt"/>
          </a:endParaRPr>
        </a:p>
      </dgm:t>
    </dgm:pt>
    <dgm:pt modelId="{DCC444A4-F20A-48F5-A61E-47BFFF185A57}" type="sibTrans" cxnId="{42EE41D1-3C16-4937-BB38-B076896C09A0}">
      <dgm:prSet/>
      <dgm:spPr/>
      <dgm:t>
        <a:bodyPr rtlCol="0"/>
        <a:lstStyle/>
        <a:p>
          <a:pPr rtl="0"/>
          <a:endParaRPr lang="en-GB" sz="1800">
            <a:latin typeface="+mn-lt"/>
          </a:endParaRPr>
        </a:p>
      </dgm:t>
    </dgm:pt>
    <dgm:pt modelId="{E4033A39-DCC4-4038-9562-AEDDBBB37A99}">
      <dgm:prSet phldrT="[Text]" custT="1"/>
      <dgm:spPr/>
      <dgm:t>
        <a:bodyPr rtlCol="0"/>
        <a:lstStyle/>
        <a:p>
          <a:pPr rtl="0"/>
          <a:r>
            <a:rPr lang="bg-BG" sz="1800">
              <a:latin typeface="+mn-lt"/>
            </a:rPr>
            <a:t>Визуализация</a:t>
          </a:r>
          <a:endParaRPr lang="en-GB" sz="1800">
            <a:latin typeface="+mn-lt"/>
          </a:endParaRPr>
        </a:p>
      </dgm:t>
    </dgm:pt>
    <dgm:pt modelId="{048EEAE6-78BA-4B00-B7BB-9C22DBB1E8F4}" type="parTrans" cxnId="{32EF2862-2950-4DF8-BEA8-CD19460CCA31}">
      <dgm:prSet/>
      <dgm:spPr/>
      <dgm:t>
        <a:bodyPr rtlCol="0"/>
        <a:lstStyle/>
        <a:p>
          <a:pPr rtl="0"/>
          <a:endParaRPr lang="en-GB" sz="1800">
            <a:latin typeface="+mn-lt"/>
          </a:endParaRPr>
        </a:p>
      </dgm:t>
    </dgm:pt>
    <dgm:pt modelId="{80AB0E5B-0C58-465D-A545-5B21133D2849}" type="sibTrans" cxnId="{32EF2862-2950-4DF8-BEA8-CD19460CCA31}">
      <dgm:prSet/>
      <dgm:spPr/>
      <dgm:t>
        <a:bodyPr rtlCol="0"/>
        <a:lstStyle/>
        <a:p>
          <a:pPr rtl="0"/>
          <a:endParaRPr lang="en-GB"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bg-BG" sz="1800">
              <a:latin typeface="+mn-lt"/>
            </a:rPr>
            <a:t>Всички запазени задачи се извеждат на екрана</a:t>
          </a:r>
          <a:endParaRPr lang="en-GB" sz="1800">
            <a:latin typeface="+mn-lt"/>
          </a:endParaRPr>
        </a:p>
      </dgm:t>
    </dgm:pt>
    <dgm:pt modelId="{701D9033-BAD3-4299-933F-A47AFDC2ECD0}" type="parTrans" cxnId="{5E74CB62-E52E-4CEE-8AA1-9812BFC0D67E}">
      <dgm:prSet/>
      <dgm:spPr/>
      <dgm:t>
        <a:bodyPr rtlCol="0"/>
        <a:lstStyle/>
        <a:p>
          <a:pPr rtl="0"/>
          <a:endParaRPr lang="en-GB" sz="1800">
            <a:latin typeface="+mn-lt"/>
          </a:endParaRPr>
        </a:p>
      </dgm:t>
    </dgm:pt>
    <dgm:pt modelId="{657DB10D-2517-48AA-B970-6D815DBD4123}" type="sibTrans" cxnId="{5E74CB62-E52E-4CEE-8AA1-9812BFC0D67E}">
      <dgm:prSet/>
      <dgm:spPr/>
      <dgm:t>
        <a:bodyPr rtlCol="0"/>
        <a:lstStyle/>
        <a:p>
          <a:pPr rtl="0"/>
          <a:endParaRPr lang="en-GB" sz="1800">
            <a:latin typeface="+mn-lt"/>
          </a:endParaRPr>
        </a:p>
      </dgm:t>
    </dgm:pt>
    <dgm:pt modelId="{87BF7896-20EA-4E8F-B6F4-A34EC5C9CB50}">
      <dgm:prSet phldrT="[Text]" custT="1"/>
      <dgm:spPr/>
      <dgm:t>
        <a:bodyPr rtlCol="0"/>
        <a:lstStyle/>
        <a:p>
          <a:pPr rtl="0"/>
          <a:r>
            <a:rPr lang="bg-BG" sz="1800">
              <a:latin typeface="+mn-lt"/>
            </a:rPr>
            <a:t>Създаваме нови задачи!</a:t>
          </a:r>
          <a:endParaRPr lang="en-GB" sz="1800">
            <a:latin typeface="+mn-lt"/>
          </a:endParaRPr>
        </a:p>
      </dgm:t>
    </dgm:pt>
    <dgm:pt modelId="{05E47BA5-F724-4AEE-9B5B-401F18E028E6}" type="parTrans" cxnId="{92330C11-C197-4512-BDA4-8D8A69AF7D1C}">
      <dgm:prSet/>
      <dgm:spPr/>
      <dgm:t>
        <a:bodyPr rtlCol="0"/>
        <a:lstStyle/>
        <a:p>
          <a:pPr rtl="0"/>
          <a:endParaRPr lang="en-GB" sz="1800">
            <a:latin typeface="+mn-lt"/>
          </a:endParaRPr>
        </a:p>
      </dgm:t>
    </dgm:pt>
    <dgm:pt modelId="{D63CE73E-35DE-48C3-8753-7648BC953C0D}" type="sibTrans" cxnId="{92330C11-C197-4512-BDA4-8D8A69AF7D1C}">
      <dgm:prSet/>
      <dgm:spPr/>
      <dgm:t>
        <a:bodyPr rtlCol="0"/>
        <a:lstStyle/>
        <a:p>
          <a:pPr rtl="0"/>
          <a:endParaRPr lang="en-GB"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bg-BG" sz="1800"/>
            <a:t>Все пак това му е работата на приложението</a:t>
          </a:r>
          <a:endParaRPr lang="en-GB" sz="1800">
            <a:latin typeface="+mn-lt"/>
          </a:endParaRPr>
        </a:p>
      </dgm:t>
    </dgm:pt>
    <dgm:pt modelId="{F806E590-5F8E-48A1-96AC-9E738290D2ED}" type="parTrans" cxnId="{4D2DF581-8128-4440-9E51-29109DC6ED52}">
      <dgm:prSet/>
      <dgm:spPr/>
      <dgm:t>
        <a:bodyPr rtlCol="0"/>
        <a:lstStyle/>
        <a:p>
          <a:pPr rtl="0"/>
          <a:endParaRPr lang="en-GB" sz="1800">
            <a:latin typeface="+mn-lt"/>
          </a:endParaRPr>
        </a:p>
      </dgm:t>
    </dgm:pt>
    <dgm:pt modelId="{20F77EFB-335C-4BC3-AD95-8421EDF343E6}" type="sibTrans" cxnId="{4D2DF581-8128-4440-9E51-29109DC6ED52}">
      <dgm:prSet/>
      <dgm:spPr/>
      <dgm:t>
        <a:bodyPr rtlCol="0"/>
        <a:lstStyle/>
        <a:p>
          <a:pPr rtl="0"/>
          <a:endParaRPr lang="en-GB"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bg-BG" sz="1800">
              <a:latin typeface="+mn-lt"/>
            </a:rPr>
            <a:t>Завършваме задача</a:t>
          </a:r>
          <a:endParaRPr lang="en-GB" sz="1800">
            <a:latin typeface="+mn-lt"/>
          </a:endParaRPr>
        </a:p>
      </dgm:t>
    </dgm:pt>
    <dgm:pt modelId="{DA9CCCCB-8206-4757-82C8-F885E9D238B5}" type="parTrans" cxnId="{636DE8C5-F706-4BA5-855F-85FD2239E2BE}">
      <dgm:prSet/>
      <dgm:spPr/>
      <dgm:t>
        <a:bodyPr rtlCol="0"/>
        <a:lstStyle/>
        <a:p>
          <a:pPr rtl="0"/>
          <a:endParaRPr lang="en-GB" sz="1800"/>
        </a:p>
      </dgm:t>
    </dgm:pt>
    <dgm:pt modelId="{986162A7-6F89-4679-B40E-33A17DA21B73}" type="sibTrans" cxnId="{636DE8C5-F706-4BA5-855F-85FD2239E2BE}">
      <dgm:prSet/>
      <dgm:spPr/>
      <dgm:t>
        <a:bodyPr rtlCol="0"/>
        <a:lstStyle/>
        <a:p>
          <a:pPr rtl="0"/>
          <a:endParaRPr lang="en-GB" sz="1800"/>
        </a:p>
      </dgm:t>
    </dgm:pt>
    <dgm:pt modelId="{AC76BE15-3E8A-498B-91BD-CF772C26B6F1}">
      <dgm:prSet phldrT="[Text]" custT="1"/>
      <dgm:spPr/>
      <dgm:t>
        <a:bodyPr rtlCol="0"/>
        <a:lstStyle/>
        <a:p>
          <a:pPr rtl="0">
            <a:buFont typeface="Symbol" panose="05050102010706020507" pitchFamily="18" charset="2"/>
            <a:buChar char=""/>
          </a:pPr>
          <a:r>
            <a:rPr lang="bg-BG" sz="1800">
              <a:latin typeface="+mn-lt"/>
            </a:rPr>
            <a:t>Запазваме</a:t>
          </a:r>
          <a:endParaRPr lang="en-GB" sz="1800">
            <a:latin typeface="+mn-lt"/>
          </a:endParaRPr>
        </a:p>
      </dgm:t>
    </dgm:pt>
    <dgm:pt modelId="{00CCB400-064A-4EF5-9806-9534D9AC69AD}" type="parTrans" cxnId="{140A4778-8248-44DE-B78A-23C578A77D7E}">
      <dgm:prSet/>
      <dgm:spPr/>
      <dgm:t>
        <a:bodyPr rtlCol="0"/>
        <a:lstStyle/>
        <a:p>
          <a:pPr rtl="0"/>
          <a:endParaRPr lang="en-GB" sz="1800"/>
        </a:p>
      </dgm:t>
    </dgm:pt>
    <dgm:pt modelId="{662A3D6E-7238-444F-BC0B-C7A4321261DB}" type="sibTrans" cxnId="{140A4778-8248-44DE-B78A-23C578A77D7E}">
      <dgm:prSet/>
      <dgm:spPr/>
      <dgm:t>
        <a:bodyPr rtlCol="0"/>
        <a:lstStyle/>
        <a:p>
          <a:pPr rtl="0"/>
          <a:endParaRPr lang="en-GB" sz="1800"/>
        </a:p>
      </dgm:t>
    </dgm:pt>
    <dgm:pt modelId="{73820394-2159-4075-9E6F-217263B07F8B}">
      <dgm:prSet phldrT="[Text]" custT="1"/>
      <dgm:spPr/>
      <dgm:t>
        <a:bodyPr rtlCol="0"/>
        <a:lstStyle/>
        <a:p>
          <a:pPr rtl="0">
            <a:buFont typeface="Symbol" panose="05050102010706020507" pitchFamily="18" charset="2"/>
            <a:buChar char=""/>
          </a:pPr>
          <a:r>
            <a:rPr lang="bg-BG" sz="1800"/>
            <a:t>След като създадем и/или завършим някоя задача, всичко се връща обратно в </a:t>
          </a:r>
          <a:r>
            <a:rPr lang="en-US" sz="1800"/>
            <a:t>CSV</a:t>
          </a:r>
          <a:r>
            <a:rPr lang="bg-BG" sz="1800"/>
            <a:t> файла със задачи</a:t>
          </a:r>
          <a:endParaRPr lang="en-GB" sz="1800">
            <a:latin typeface="+mn-lt"/>
          </a:endParaRPr>
        </a:p>
      </dgm:t>
    </dgm:pt>
    <dgm:pt modelId="{A861A835-3A0D-4B09-8870-87D7FDC7B27F}" type="parTrans" cxnId="{19CF03A0-47BE-4ABD-A62C-A27E16D6C5A3}">
      <dgm:prSet/>
      <dgm:spPr/>
      <dgm:t>
        <a:bodyPr rtlCol="0"/>
        <a:lstStyle/>
        <a:p>
          <a:pPr rtl="0"/>
          <a:endParaRPr lang="en-GB" sz="1800"/>
        </a:p>
      </dgm:t>
    </dgm:pt>
    <dgm:pt modelId="{D383A36B-470D-499F-AE13-85A6B2495524}" type="sibTrans" cxnId="{19CF03A0-47BE-4ABD-A62C-A27E16D6C5A3}">
      <dgm:prSet/>
      <dgm:spPr/>
      <dgm:t>
        <a:bodyPr rtlCol="0"/>
        <a:lstStyle/>
        <a:p>
          <a:pPr rtl="0"/>
          <a:endParaRPr lang="en-GB" sz="1800"/>
        </a:p>
      </dgm:t>
    </dgm:pt>
    <dgm:pt modelId="{C032D242-8D23-4EEC-A10A-7B0691E5A409}">
      <dgm:prSet phldrT="[Text]" custT="1"/>
      <dgm:spPr/>
      <dgm:t>
        <a:bodyPr rtlCol="0"/>
        <a:lstStyle/>
        <a:p>
          <a:pPr rtl="0">
            <a:buFont typeface="Symbol" panose="05050102010706020507" pitchFamily="18" charset="2"/>
            <a:buChar char=""/>
          </a:pPr>
          <a:r>
            <a:rPr lang="bg-BG" sz="1800"/>
            <a:t>Работливи хора сме!</a:t>
          </a:r>
          <a:endParaRPr lang="en-GB" sz="1800">
            <a:latin typeface="+mn-lt"/>
          </a:endParaRPr>
        </a:p>
      </dgm:t>
    </dgm:pt>
    <dgm:pt modelId="{167DA838-BF1F-42A4-81E8-806F40795A14}" type="parTrans" cxnId="{D9403C73-FB83-47D6-85AE-067D49ED63F2}">
      <dgm:prSet/>
      <dgm:spPr/>
      <dgm:t>
        <a:bodyPr rtlCol="0"/>
        <a:lstStyle/>
        <a:p>
          <a:pPr rtl="0"/>
          <a:endParaRPr lang="en-GB" sz="1800"/>
        </a:p>
      </dgm:t>
    </dgm:pt>
    <dgm:pt modelId="{7EFA60CA-572D-434D-B452-A4ACBAEB4D2C}" type="sibTrans" cxnId="{D9403C73-FB83-47D6-85AE-067D49ED63F2}">
      <dgm:prSet/>
      <dgm:spPr/>
      <dgm:t>
        <a:bodyPr rtlCol="0"/>
        <a:lstStyle/>
        <a:p>
          <a:pPr rtl="0"/>
          <a:endParaRPr lang="en-GB" sz="1800"/>
        </a:p>
      </dgm:t>
    </dgm:pt>
    <dgm:pt modelId="{B54C8F6C-BE1E-4EAB-B7A0-48DE01FFAA36}">
      <dgm:prSet phldrT="[Text]" custT="1"/>
      <dgm:spPr/>
      <dgm:t>
        <a:bodyPr rtlCol="0"/>
        <a:lstStyle/>
        <a:p>
          <a:pPr rtl="0">
            <a:buFont typeface="Symbol" panose="05050102010706020507" pitchFamily="18" charset="2"/>
            <a:buChar char=""/>
          </a:pPr>
          <a:r>
            <a:rPr lang="bg-BG" sz="1800">
              <a:latin typeface="+mn-lt"/>
            </a:rPr>
            <a:t>Още със стартирането, зареждаме файла със запазените задачи</a:t>
          </a:r>
          <a:endParaRPr lang="en-GB" sz="1800">
            <a:latin typeface="+mn-lt"/>
          </a:endParaRPr>
        </a:p>
      </dgm:t>
    </dgm:pt>
    <dgm:pt modelId="{C33B8BEF-A818-4A2F-A99A-E2B29895E184}" type="sibTrans" cxnId="{770CA1CC-3DDD-451E-AE83-A71CA570260C}">
      <dgm:prSet/>
      <dgm:spPr/>
      <dgm:t>
        <a:bodyPr rtlCol="0"/>
        <a:lstStyle/>
        <a:p>
          <a:pPr rtl="0"/>
          <a:endParaRPr lang="en-GB" sz="1800">
            <a:latin typeface="+mn-lt"/>
          </a:endParaRPr>
        </a:p>
      </dgm:t>
    </dgm:pt>
    <dgm:pt modelId="{8DE7CD45-B7C0-432E-B819-6A7D97E31315}" type="parTrans" cxnId="{770CA1CC-3DDD-451E-AE83-A71CA570260C}">
      <dgm:prSet/>
      <dgm:spPr/>
      <dgm:t>
        <a:bodyPr rtlCol="0"/>
        <a:lstStyle/>
        <a:p>
          <a:pPr rtl="0"/>
          <a:endParaRPr lang="en-GB" sz="1800">
            <a:latin typeface="+mn-lt"/>
          </a:endParaRPr>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72001"/>
              <a:satOff val="1738"/>
              <a:lumOff val="-8392"/>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44003"/>
              <a:satOff val="3477"/>
              <a:lumOff val="-16784"/>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16004"/>
              <a:satOff val="5215"/>
              <a:lumOff val="-25177"/>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288005"/>
              <a:satOff val="6954"/>
              <a:lumOff val="-33569"/>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US" sz="1800" kern="1200">
              <a:latin typeface="+mn-lt"/>
            </a:rPr>
            <a:t>Tasks.csv</a:t>
          </a:r>
          <a:endParaRPr lang="en-GB" sz="1800" kern="1200">
            <a:latin typeface="+mn-lt"/>
          </a:endParaRP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latin typeface="+mn-lt"/>
            </a:rPr>
            <a:t>Още със стартирането, зареждаме файла със запазените задачи</a:t>
          </a:r>
          <a:endParaRPr lang="en-GB" sz="1800" kern="1200">
            <a:latin typeface="+mn-lt"/>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bg-BG" sz="1800" kern="1200">
              <a:latin typeface="+mn-lt"/>
            </a:rPr>
            <a:t>Визуализация</a:t>
          </a:r>
          <a:endParaRPr lang="en-GB" sz="1800" kern="1200">
            <a:latin typeface="+mn-lt"/>
          </a:endParaRP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latin typeface="+mn-lt"/>
            </a:rPr>
            <a:t>Всички запазени задачи се извеждат на екрана</a:t>
          </a:r>
          <a:endParaRPr lang="en-GB" sz="1800" kern="1200">
            <a:latin typeface="+mn-lt"/>
          </a:endParaRP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72001"/>
              <a:satOff val="1738"/>
              <a:lumOff val="-8392"/>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bg-BG" sz="1800" kern="1200">
              <a:latin typeface="+mn-lt"/>
            </a:rPr>
            <a:t>Създаваме нови задачи!</a:t>
          </a:r>
          <a:endParaRPr lang="en-GB" sz="1800" kern="1200">
            <a:latin typeface="+mn-lt"/>
          </a:endParaRP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t>Все пак това му е работата на приложението</a:t>
          </a:r>
          <a:endParaRPr lang="en-GB" sz="1800" kern="120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44003"/>
              <a:satOff val="3477"/>
              <a:lumOff val="-16784"/>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latin typeface="+mn-lt"/>
            </a:rPr>
            <a:t>Завършваме задача</a:t>
          </a:r>
          <a:endParaRPr lang="en-GB" sz="1800" kern="1200">
            <a:latin typeface="+mn-lt"/>
          </a:endParaRP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t>Работливи хора сме!</a:t>
          </a:r>
          <a:endParaRPr lang="en-GB" sz="1800" kern="120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16004"/>
              <a:satOff val="5215"/>
              <a:lumOff val="-25177"/>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latin typeface="+mn-lt"/>
            </a:rPr>
            <a:t>Запазваме</a:t>
          </a:r>
          <a:endParaRPr lang="en-GB" sz="1800" kern="1200">
            <a:latin typeface="+mn-lt"/>
          </a:endParaRP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bg-BG" sz="1800" kern="1200"/>
            <a:t>След като създадем и/или завършим някоя задача, всичко се връща обратно в </a:t>
          </a:r>
          <a:r>
            <a:rPr lang="en-US" sz="1800" kern="1200"/>
            <a:t>CSV</a:t>
          </a:r>
          <a:r>
            <a:rPr lang="bg-BG" sz="1800" kern="1200"/>
            <a:t> файла със задачи</a:t>
          </a:r>
          <a:endParaRPr lang="en-GB" sz="1800" kern="120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288005"/>
              <a:satOff val="6954"/>
              <a:lumOff val="-33569"/>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25/05/2023</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25/05/2023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25/05/2023</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16636479-B33C-4E9E-958F-BBF3C03504C3}"/>
              </a:ext>
            </a:extLst>
          </p:cNvPr>
          <p:cNvSpPr>
            <a:spLocks noGrp="1"/>
          </p:cNvSpPr>
          <p:nvPr>
            <p:ph type="dt" idx="1"/>
          </p:nvPr>
        </p:nvSpPr>
        <p:spPr/>
        <p:txBody>
          <a:bodyPr/>
          <a:lstStyle/>
          <a:p>
            <a:pPr rtl="0"/>
            <a:fld id="{B51B7869-5591-4607-903C-BC169E9BB981}" type="datetime1">
              <a:rPr lang="en-GB" smtClean="0"/>
              <a:t>25/05/2023</a:t>
            </a:fld>
            <a:endParaRPr lang="en-GB"/>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25/05/2023</a:t>
            </a:fld>
            <a:endParaRPr lang="en-GB"/>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7</a:t>
            </a:fld>
            <a:endParaRPr lang="en-GB"/>
          </a:p>
        </p:txBody>
      </p:sp>
      <p:sp>
        <p:nvSpPr>
          <p:cNvPr id="5" name="Date Placeholder 4">
            <a:extLst>
              <a:ext uri="{FF2B5EF4-FFF2-40B4-BE49-F238E27FC236}">
                <a16:creationId xmlns:a16="http://schemas.microsoft.com/office/drawing/2014/main" id="{EEE24CD5-E46F-4F55-8CD9-A59EC2ADFE09}"/>
              </a:ext>
            </a:extLst>
          </p:cNvPr>
          <p:cNvSpPr>
            <a:spLocks noGrp="1"/>
          </p:cNvSpPr>
          <p:nvPr>
            <p:ph type="dt" idx="1"/>
          </p:nvPr>
        </p:nvSpPr>
        <p:spPr/>
        <p:txBody>
          <a:bodyPr/>
          <a:lstStyle/>
          <a:p>
            <a:pPr rtl="0"/>
            <a:fld id="{F72FF6D9-2AE2-456A-9FD7-EB8F37D4F5AE}" type="datetime1">
              <a:rPr lang="en-GB" smtClean="0"/>
              <a:t>25/05/2023</a:t>
            </a:fld>
            <a:endParaRPr lang="en-GB"/>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8</a:t>
            </a:fld>
            <a:endParaRPr lang="en-GB"/>
          </a:p>
        </p:txBody>
      </p:sp>
      <p:sp>
        <p:nvSpPr>
          <p:cNvPr id="5" name="Date Placeholder 4">
            <a:extLst>
              <a:ext uri="{FF2B5EF4-FFF2-40B4-BE49-F238E27FC236}">
                <a16:creationId xmlns:a16="http://schemas.microsoft.com/office/drawing/2014/main" id="{2BD0D2D7-C33C-454C-BB95-A55C1C66958D}"/>
              </a:ext>
            </a:extLst>
          </p:cNvPr>
          <p:cNvSpPr>
            <a:spLocks noGrp="1"/>
          </p:cNvSpPr>
          <p:nvPr>
            <p:ph type="dt" idx="1"/>
          </p:nvPr>
        </p:nvSpPr>
        <p:spPr/>
        <p:txBody>
          <a:bodyPr/>
          <a:lstStyle/>
          <a:p>
            <a:pPr rtl="0"/>
            <a:fld id="{7C383082-EA5C-4909-9BC1-11E6110F3D9A}" type="datetime1">
              <a:rPr lang="en-GB" smtClean="0"/>
              <a:t>25/05/2023</a:t>
            </a:fld>
            <a:endParaRPr lang="en-GB"/>
          </a:p>
        </p:txBody>
      </p:sp>
    </p:spTree>
    <p:extLst>
      <p:ext uri="{BB962C8B-B14F-4D97-AF65-F5344CB8AC3E}">
        <p14:creationId xmlns:p14="http://schemas.microsoft.com/office/powerpoint/2010/main" val="4150892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A603DCC6-A6C8-450B-8F81-32548BB96E83}"/>
              </a:ext>
            </a:extLst>
          </p:cNvPr>
          <p:cNvSpPr>
            <a:spLocks noGrp="1"/>
          </p:cNvSpPr>
          <p:nvPr>
            <p:ph type="dt" idx="1"/>
          </p:nvPr>
        </p:nvSpPr>
        <p:spPr/>
        <p:txBody>
          <a:bodyPr/>
          <a:lstStyle/>
          <a:p>
            <a:pPr rtl="0"/>
            <a:fld id="{FC28D2C7-AFA1-47CB-8905-CC67B863F75E}" type="datetime1">
              <a:rPr lang="en-GB" smtClean="0"/>
              <a:t>25/05/2023</a:t>
            </a:fld>
            <a:endParaRPr lang="en-GB"/>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en-GB"/>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en-GB"/>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en-GB"/>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3" y="1051550"/>
            <a:ext cx="3901233" cy="2237749"/>
          </a:xfrm>
        </p:spPr>
        <p:txBody>
          <a:bodyPr rtlCol="0" anchor="b" anchorCtr="0">
            <a:normAutofit fontScale="90000"/>
          </a:bodyPr>
          <a:lstStyle/>
          <a:p>
            <a:pPr rtl="0"/>
            <a:r>
              <a:rPr lang="bg-BG"/>
              <a:t>Приложение за организиране на задачи</a:t>
            </a:r>
            <a:endParaRPr lang="en-GB"/>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bg-BG"/>
              <a:t>Николай Панев</a:t>
            </a:r>
          </a:p>
          <a:p>
            <a:pPr rtl="0"/>
            <a:r>
              <a:rPr lang="bg-BG"/>
              <a:t>Венелин Дачев</a:t>
            </a:r>
            <a:endParaRPr lang="en-GB"/>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bg-BG"/>
              <a:t>Благодарим на будните че не заспаха!</a:t>
            </a:r>
            <a:endParaRPr lang="en-GB"/>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10</a:t>
            </a:fld>
            <a:endParaRPr lang="en-GB"/>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4396976" cy="1997855"/>
          </a:xfrm>
        </p:spPr>
        <p:txBody>
          <a:bodyPr rtlCol="0"/>
          <a:lstStyle/>
          <a:p>
            <a:pPr rtl="0"/>
            <a:r>
              <a:rPr lang="bg-BG"/>
              <a:t>Какво ще ви представим?</a:t>
            </a:r>
            <a:endParaRPr lang="en-GB"/>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bg-BG"/>
              <a:t>Защо</a:t>
            </a:r>
            <a:r>
              <a:rPr lang="en-US"/>
              <a:t> NVy Task?</a:t>
            </a:r>
            <a:endParaRPr lang="en-GB"/>
          </a:p>
          <a:p>
            <a:pPr rtl="0"/>
            <a:r>
              <a:rPr lang="bg-BG"/>
              <a:t>Дизайн</a:t>
            </a:r>
            <a:endParaRPr lang="en-GB"/>
          </a:p>
          <a:p>
            <a:pPr rtl="0"/>
            <a:r>
              <a:rPr lang="bg-BG"/>
              <a:t>Под капака</a:t>
            </a:r>
            <a:endParaRPr lang="en-GB"/>
          </a:p>
          <a:p>
            <a:pPr rtl="0"/>
            <a:r>
              <a:rPr lang="bg-BG"/>
              <a:t>Формалности</a:t>
            </a:r>
            <a:endParaRPr lang="en-GB"/>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2</a:t>
            </a:fld>
            <a:endParaRPr lang="en-GB"/>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bg-BG"/>
              <a:t>Въведение</a:t>
            </a:r>
            <a:endParaRPr lang="en-GB"/>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3</a:t>
            </a:fld>
            <a:endParaRPr lang="en-GB"/>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844824"/>
          </a:xfrm>
          <a:noFill/>
        </p:spPr>
        <p:txBody>
          <a:bodyPr rtlCol="0">
            <a:normAutofit lnSpcReduction="10000"/>
          </a:bodyPr>
          <a:lstStyle/>
          <a:p>
            <a:pPr rtl="0"/>
            <a:r>
              <a:rPr lang="bg-BG"/>
              <a:t>Както всеки човек, всеки в залата има задачи за вършене, нали? Ако не, значи е имал, или ще има. Тук се включва нашето приложение! На кого му е притрябвало да помни какво ще прави след 2 седмици! Просто ще си го запише! Но въпросът е КЪДЕ?!?!</a:t>
            </a:r>
            <a:endParaRPr lang="en-GB"/>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57200" y="549275"/>
            <a:ext cx="5836024" cy="2986234"/>
          </a:xfrm>
        </p:spPr>
        <p:txBody>
          <a:bodyPr vert="horz" wrap="square" lIns="0" tIns="0" rIns="0" bIns="0" rtlCol="0" anchor="b" anchorCtr="0">
            <a:normAutofit/>
          </a:bodyPr>
          <a:lstStyle/>
          <a:p>
            <a:pPr rtl="0">
              <a:lnSpc>
                <a:spcPct val="100000"/>
              </a:lnSpc>
            </a:pPr>
            <a:r>
              <a:rPr lang="bg-BG"/>
              <a:t>Защо </a:t>
            </a:r>
            <a:r>
              <a:rPr lang="en-US"/>
              <a:t>NVy Task?</a:t>
            </a:r>
            <a:endParaRPr lang="en-GB" sz="6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bg-BG"/>
              <a:t>Защо пък не?!?!?</a:t>
            </a:r>
            <a:endParaRPr lang="en-GB" kern="120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4</a:t>
            </a:fld>
            <a:endParaRPr lang="en-GB"/>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bg-BG"/>
              <a:t>„Статистика“</a:t>
            </a:r>
            <a:endParaRPr lang="en-GB"/>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538867138"/>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rtlCol="0"/>
          <a:lstStyle/>
          <a:p>
            <a:pPr rtl="0"/>
            <a:r>
              <a:rPr lang="bg-BG"/>
              <a:t>Може да не е съвсем точна</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5</a:t>
            </a:fld>
            <a:endParaRPr lang="en-GB"/>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bg-BG" sz="5400"/>
              <a:t>Дизайн</a:t>
            </a:r>
            <a:endParaRPr lang="en-GB" sz="5400"/>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159386" y="4156125"/>
            <a:ext cx="3957638" cy="2351087"/>
          </a:xfrm>
        </p:spPr>
        <p:txBody>
          <a:bodyPr rtlCol="0"/>
          <a:lstStyle/>
          <a:p>
            <a:pPr rtl="0"/>
            <a:r>
              <a:rPr lang="bg-BG"/>
              <a:t>Няма много, но е достатъчно</a:t>
            </a:r>
            <a:endParaRPr lang="en-GB"/>
          </a:p>
          <a:p>
            <a:pPr rtl="0"/>
            <a:endParaRPr lang="en-GB"/>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en-GB"/>
              <a:t>Tuesday, February 2, 20XX</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6</a:t>
            </a:fld>
            <a:endParaRPr lang="en-GB"/>
          </a:p>
        </p:txBody>
      </p:sp>
      <p:pic>
        <p:nvPicPr>
          <p:cNvPr id="4" name="Picture 3">
            <a:extLst>
              <a:ext uri="{FF2B5EF4-FFF2-40B4-BE49-F238E27FC236}">
                <a16:creationId xmlns:a16="http://schemas.microsoft.com/office/drawing/2014/main" id="{D4970599-33CA-3DE1-CC7F-0711C000DA66}"/>
              </a:ext>
            </a:extLst>
          </p:cNvPr>
          <p:cNvPicPr>
            <a:picLocks noChangeAspect="1"/>
          </p:cNvPicPr>
          <p:nvPr/>
        </p:nvPicPr>
        <p:blipFill rotWithShape="1">
          <a:blip r:embed="rId2">
            <a:extLst>
              <a:ext uri="{28A0092B-C50C-407E-A947-70E740481C1C}">
                <a14:useLocalDpi xmlns:a14="http://schemas.microsoft.com/office/drawing/2010/main" val="0"/>
              </a:ext>
            </a:extLst>
          </a:blip>
          <a:srcRect l="951" t="4410" r="2426" b="31473"/>
          <a:stretch/>
        </p:blipFill>
        <p:spPr>
          <a:xfrm>
            <a:off x="5513294" y="1005840"/>
            <a:ext cx="5366750" cy="4846320"/>
          </a:xfrm>
          <a:prstGeom prst="rect">
            <a:avLst/>
          </a:prstGeom>
        </p:spPr>
      </p:pic>
    </p:spTree>
    <p:extLst>
      <p:ext uri="{BB962C8B-B14F-4D97-AF65-F5344CB8AC3E}">
        <p14:creationId xmlns:p14="http://schemas.microsoft.com/office/powerpoint/2010/main" val="39551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bg-BG"/>
              <a:t>Потребителски цикъл</a:t>
            </a:r>
            <a:endParaRPr lang="en-GB"/>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209134141"/>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7</a:t>
            </a:fld>
            <a:endParaRPr lang="en-GB"/>
          </a:p>
        </p:txBody>
      </p:sp>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bg-BG"/>
              <a:t>Тест Демо</a:t>
            </a:r>
            <a:endParaRPr lang="en-GB"/>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8</a:t>
            </a:fld>
            <a:endParaRPr lang="en-GB"/>
          </a:p>
        </p:txBody>
      </p:sp>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bg-BG"/>
              <a:t>Екип</a:t>
            </a:r>
            <a:endParaRPr lang="en-GB"/>
          </a:p>
        </p:txBody>
      </p:sp>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778747" y="2518697"/>
            <a:ext cx="2591547" cy="454192"/>
          </a:xfrm>
        </p:spPr>
        <p:txBody>
          <a:bodyPr rtlCol="0"/>
          <a:lstStyle/>
          <a:p>
            <a:pPr rtl="0"/>
            <a:r>
              <a:rPr lang="bg-BG" sz="2800"/>
              <a:t>Николай Панев</a:t>
            </a:r>
            <a:endParaRPr lang="en-GB" sz="2800"/>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778623" y="2972889"/>
            <a:ext cx="3842248" cy="1935287"/>
          </a:xfrm>
        </p:spPr>
        <p:txBody>
          <a:bodyPr rtlCol="0"/>
          <a:lstStyle/>
          <a:p>
            <a:pPr rtl="0"/>
            <a:r>
              <a:rPr lang="en-US" sz="2400"/>
              <a:t>Back-End</a:t>
            </a:r>
          </a:p>
          <a:p>
            <a:pPr rtl="0"/>
            <a:r>
              <a:rPr lang="en-GB"/>
              <a:t>20621511</a:t>
            </a:r>
          </a:p>
          <a:p>
            <a:pPr rtl="0"/>
            <a:r>
              <a:rPr lang="bg-BG"/>
              <a:t>СИТ курс 3 група 1</a:t>
            </a:r>
            <a:endParaRPr lang="en-GB"/>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7376926" y="2518697"/>
            <a:ext cx="2591547" cy="365760"/>
          </a:xfrm>
        </p:spPr>
        <p:txBody>
          <a:bodyPr rtlCol="0"/>
          <a:lstStyle/>
          <a:p>
            <a:pPr rtl="0"/>
            <a:r>
              <a:rPr lang="bg-BG" sz="2800"/>
              <a:t>Венелин Дачев</a:t>
            </a:r>
            <a:endParaRPr lang="en-GB" sz="2800"/>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7376679" y="2972889"/>
            <a:ext cx="3036574" cy="1935286"/>
          </a:xfrm>
        </p:spPr>
        <p:txBody>
          <a:bodyPr rtlCol="0"/>
          <a:lstStyle/>
          <a:p>
            <a:pPr rtl="0"/>
            <a:r>
              <a:rPr lang="en-US" sz="2400"/>
              <a:t>Front-End</a:t>
            </a:r>
            <a:endParaRPr lang="bg-BG" sz="2400"/>
          </a:p>
          <a:p>
            <a:pPr rtl="0"/>
            <a:r>
              <a:rPr lang="en-US" sz="1800">
                <a:effectLst/>
                <a:latin typeface="Times New Roman" panose="02020603050405020304" pitchFamily="18" charset="0"/>
                <a:ea typeface="Calibri" panose="020F0502020204030204" pitchFamily="34" charset="0"/>
              </a:rPr>
              <a:t>2062150</a:t>
            </a:r>
            <a:r>
              <a:rPr lang="bg-BG" sz="1800">
                <a:effectLst/>
                <a:latin typeface="Times New Roman" panose="02020603050405020304" pitchFamily="18" charset="0"/>
                <a:ea typeface="Calibri" panose="020F0502020204030204" pitchFamily="34" charset="0"/>
              </a:rPr>
              <a:t>2</a:t>
            </a:r>
          </a:p>
          <a:p>
            <a:pPr rtl="0"/>
            <a:r>
              <a:rPr lang="bg-BG"/>
              <a:t>СИТ курс 3 група 1</a:t>
            </a:r>
            <a:endParaRPr lang="en-GB"/>
          </a:p>
          <a:p>
            <a:pPr rtl="0"/>
            <a:endParaRPr lang="en-US" sz="240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9</a:t>
            </a:fld>
            <a:endParaRPr lang="en-GB"/>
          </a:p>
        </p:txBody>
      </p:sp>
    </p:spTree>
    <p:extLst>
      <p:ext uri="{BB962C8B-B14F-4D97-AF65-F5344CB8AC3E}">
        <p14:creationId xmlns:p14="http://schemas.microsoft.com/office/powerpoint/2010/main" val="29798766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{7134E3E2-33A4-426F-8CA6-57B655DEB326}tf33713516_win32</Template>
  <TotalTime>66</TotalTime>
  <Words>225</Words>
  <Application>Microsoft Office PowerPoint</Application>
  <PresentationFormat>Widescreen</PresentationFormat>
  <Paragraphs>62</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Symbol</vt:lpstr>
      <vt:lpstr>Times New Roman</vt:lpstr>
      <vt:lpstr>Walbaum Display</vt:lpstr>
      <vt:lpstr>3DFloatVTI</vt:lpstr>
      <vt:lpstr>Приложение за организиране на задачи</vt:lpstr>
      <vt:lpstr>Какво ще ви представим?</vt:lpstr>
      <vt:lpstr>Въведение</vt:lpstr>
      <vt:lpstr>Защо NVy Task?</vt:lpstr>
      <vt:lpstr>„Статистика“</vt:lpstr>
      <vt:lpstr>Дизайн</vt:lpstr>
      <vt:lpstr>Потребителски цикъл</vt:lpstr>
      <vt:lpstr>Тест Демо</vt:lpstr>
      <vt:lpstr>Екип</vt:lpstr>
      <vt:lpstr>Благодарим на будните че не заспаха!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Приложение за организиране на задачи</dc:title>
  <dc:creator>Nikolay Panev</dc:creator>
  <cp:lastModifiedBy>Nikolay Panev</cp:lastModifiedBy>
  <cp:revision>11</cp:revision>
  <dcterms:created xsi:type="dcterms:W3CDTF">2023-05-24T23:12:19Z</dcterms:created>
  <dcterms:modified xsi:type="dcterms:W3CDTF">2023-05-25T00:18:29Z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