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17" r:id="rId8"/>
    <p:sldId id="277" r:id="rId9"/>
    <p:sldId id="279" r:id="rId10"/>
    <p:sldId id="272" r:id="rId11"/>
    <p:sldId id="321" r:id="rId12"/>
    <p:sldId id="268" r:id="rId13"/>
    <p:sldId id="391"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8" autoAdjust="0"/>
    <p:restoredTop sz="93725" autoAdjust="0"/>
  </p:normalViewPr>
  <p:slideViewPr>
    <p:cSldViewPr snapToGrid="0">
      <p:cViewPr varScale="1">
        <p:scale>
          <a:sx n="75" d="100"/>
          <a:sy n="75" d="100"/>
        </p:scale>
        <p:origin x="636"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bg-BG"/>
              <a:t>Леснота</a:t>
            </a:r>
            <a:r>
              <a:rPr lang="bg-BG" baseline="0"/>
              <a:t> на ползване</a:t>
            </a:r>
            <a:endParaRPr lang="en-GB"/>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18-99+</c:v>
                </c:pt>
              </c:strCache>
            </c:strRef>
          </c:tx>
          <c:spPr>
            <a:solidFill>
              <a:schemeClr val="accent1"/>
            </a:solidFill>
            <a:ln>
              <a:noFill/>
            </a:ln>
            <a:effectLst/>
          </c:spPr>
          <c:invertIfNegative val="0"/>
          <c:cat>
            <c:strRef>
              <c:f>Sheet1!$A$2:$A$5</c:f>
              <c:strCache>
                <c:ptCount val="4"/>
                <c:pt idx="0">
                  <c:v>Jira</c:v>
                </c:pt>
                <c:pt idx="1">
                  <c:v>Trello</c:v>
                </c:pt>
                <c:pt idx="2">
                  <c:v>Други(средно)</c:v>
                </c:pt>
                <c:pt idx="3">
                  <c:v>NVy Task</c:v>
                </c:pt>
              </c:strCache>
            </c:strRef>
          </c:cat>
          <c:val>
            <c:numRef>
              <c:f>Sheet1!$B$2:$B$5</c:f>
              <c:numCache>
                <c:formatCode>General</c:formatCode>
                <c:ptCount val="4"/>
                <c:pt idx="0">
                  <c:v>4.3</c:v>
                </c:pt>
                <c:pt idx="1">
                  <c:v>2.5</c:v>
                </c:pt>
                <c:pt idx="2">
                  <c:v>3.5</c:v>
                </c:pt>
                <c:pt idx="3">
                  <c:v>10</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13-18</c:v>
                </c:pt>
              </c:strCache>
            </c:strRef>
          </c:tx>
          <c:spPr>
            <a:solidFill>
              <a:schemeClr val="accent2"/>
            </a:solidFill>
            <a:ln>
              <a:noFill/>
            </a:ln>
            <a:effectLst/>
          </c:spPr>
          <c:invertIfNegative val="0"/>
          <c:cat>
            <c:strRef>
              <c:f>Sheet1!$A$2:$A$5</c:f>
              <c:strCache>
                <c:ptCount val="4"/>
                <c:pt idx="0">
                  <c:v>Jira</c:v>
                </c:pt>
                <c:pt idx="1">
                  <c:v>Trello</c:v>
                </c:pt>
                <c:pt idx="2">
                  <c:v>Други(средно)</c:v>
                </c:pt>
                <c:pt idx="3">
                  <c:v>NVy Task</c:v>
                </c:pt>
              </c:strCache>
            </c:strRef>
          </c:cat>
          <c:val>
            <c:numRef>
              <c:f>Sheet1!$C$2:$C$5</c:f>
              <c:numCache>
                <c:formatCode>General</c:formatCode>
                <c:ptCount val="4"/>
                <c:pt idx="0">
                  <c:v>2.4</c:v>
                </c:pt>
                <c:pt idx="1">
                  <c:v>4.4000000000000004</c:v>
                </c:pt>
                <c:pt idx="2">
                  <c:v>1.8</c:v>
                </c:pt>
                <c:pt idx="3">
                  <c:v>10</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0-13</c:v>
                </c:pt>
              </c:strCache>
            </c:strRef>
          </c:tx>
          <c:spPr>
            <a:solidFill>
              <a:schemeClr val="accent3"/>
            </a:solidFill>
            <a:ln>
              <a:noFill/>
            </a:ln>
            <a:effectLst/>
          </c:spPr>
          <c:invertIfNegative val="0"/>
          <c:cat>
            <c:strRef>
              <c:f>Sheet1!$A$2:$A$5</c:f>
              <c:strCache>
                <c:ptCount val="4"/>
                <c:pt idx="0">
                  <c:v>Jira</c:v>
                </c:pt>
                <c:pt idx="1">
                  <c:v>Trello</c:v>
                </c:pt>
                <c:pt idx="2">
                  <c:v>Други(средно)</c:v>
                </c:pt>
                <c:pt idx="3">
                  <c:v>NVy Task</c:v>
                </c:pt>
              </c:strCache>
            </c:strRef>
          </c:cat>
          <c:val>
            <c:numRef>
              <c:f>Sheet1!$D$2:$D$5</c:f>
              <c:numCache>
                <c:formatCode>General</c:formatCode>
                <c:ptCount val="4"/>
                <c:pt idx="0">
                  <c:v>2</c:v>
                </c:pt>
                <c:pt idx="1">
                  <c:v>2</c:v>
                </c:pt>
                <c:pt idx="2">
                  <c:v>3</c:v>
                </c:pt>
                <c:pt idx="3">
                  <c:v>10</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dgm:t>
        <a:bodyPr rtlCol="0"/>
        <a:lstStyle/>
        <a:p>
          <a:pPr rtl="0"/>
          <a:r>
            <a:rPr lang="en-US" sz="1800">
              <a:latin typeface="+mn-lt"/>
            </a:rPr>
            <a:t>Tasks.csv</a:t>
          </a:r>
          <a:endParaRPr lang="en-GB" sz="1800">
            <a:latin typeface="+mn-lt"/>
          </a:endParaRP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E4033A39-DCC4-4038-9562-AEDDBBB37A99}">
      <dgm:prSet phldrT="[Text]" custT="1"/>
      <dgm:spPr/>
      <dgm:t>
        <a:bodyPr rtlCol="0"/>
        <a:lstStyle/>
        <a:p>
          <a:pPr rtl="0"/>
          <a:r>
            <a:rPr lang="bg-BG" sz="1800">
              <a:latin typeface="+mn-lt"/>
            </a:rPr>
            <a:t>Визуализация</a:t>
          </a:r>
          <a:endParaRPr lang="en-GB" sz="1800">
            <a:latin typeface="+mn-lt"/>
          </a:endParaRP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bg-BG" sz="1800">
              <a:latin typeface="+mn-lt"/>
            </a:rPr>
            <a:t>Всички запазени задачи се извеждат на екрана</a:t>
          </a:r>
          <a:endParaRPr lang="en-GB" sz="1800">
            <a:latin typeface="+mn-lt"/>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dgm:t>
        <a:bodyPr rtlCol="0"/>
        <a:lstStyle/>
        <a:p>
          <a:pPr rtl="0"/>
          <a:r>
            <a:rPr lang="bg-BG" sz="1800">
              <a:latin typeface="+mn-lt"/>
            </a:rPr>
            <a:t>Създаваме нови задачи!</a:t>
          </a:r>
          <a:endParaRPr lang="en-GB" sz="1800">
            <a:latin typeface="+mn-lt"/>
          </a:endParaRP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bg-BG" sz="1800"/>
            <a:t>Все пак това му е работата на приложението</a:t>
          </a:r>
          <a:endParaRPr lang="en-GB" sz="1800">
            <a:latin typeface="+mn-lt"/>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bg-BG" sz="1800">
              <a:latin typeface="+mn-lt"/>
            </a:rPr>
            <a:t>Завършваме задача</a:t>
          </a:r>
          <a:endParaRPr lang="en-GB" sz="1800">
            <a:latin typeface="+mn-lt"/>
          </a:endParaRP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dgm:t>
        <a:bodyPr rtlCol="0"/>
        <a:lstStyle/>
        <a:p>
          <a:pPr rtl="0">
            <a:buFont typeface="Symbol" panose="05050102010706020507" pitchFamily="18" charset="2"/>
            <a:buChar char=""/>
          </a:pPr>
          <a:r>
            <a:rPr lang="bg-BG" sz="1800">
              <a:latin typeface="+mn-lt"/>
            </a:rPr>
            <a:t>Запазваме</a:t>
          </a:r>
          <a:endParaRPr lang="en-GB" sz="1800">
            <a:latin typeface="+mn-lt"/>
          </a:endParaRP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rtl="0">
            <a:buFont typeface="Symbol" panose="05050102010706020507" pitchFamily="18" charset="2"/>
            <a:buChar char=""/>
          </a:pPr>
          <a:r>
            <a:rPr lang="bg-BG" sz="1800"/>
            <a:t>След като създадем и/или завършим някоя задача, всичко се връща обратно в </a:t>
          </a:r>
          <a:r>
            <a:rPr lang="en-US" sz="1800"/>
            <a:t>CSV</a:t>
          </a:r>
          <a:r>
            <a:rPr lang="bg-BG" sz="1800"/>
            <a:t> файла със задачи</a:t>
          </a:r>
          <a:endParaRPr lang="en-GB" sz="1800">
            <a:latin typeface="+mn-lt"/>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rtl="0">
            <a:buFont typeface="Symbol" panose="05050102010706020507" pitchFamily="18" charset="2"/>
            <a:buChar char=""/>
          </a:pPr>
          <a:r>
            <a:rPr lang="bg-BG" sz="1800"/>
            <a:t>Работливи хора сме!</a:t>
          </a:r>
          <a:endParaRPr lang="en-GB" sz="1800">
            <a:latin typeface="+mn-lt"/>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B54C8F6C-BE1E-4EAB-B7A0-48DE01FFAA36}">
      <dgm:prSet phldrT="[Text]" custT="1"/>
      <dgm:spPr/>
      <dgm:t>
        <a:bodyPr rtlCol="0"/>
        <a:lstStyle/>
        <a:p>
          <a:pPr rtl="0">
            <a:buFont typeface="Symbol" panose="05050102010706020507" pitchFamily="18" charset="2"/>
            <a:buChar char=""/>
          </a:pPr>
          <a:r>
            <a:rPr lang="bg-BG" sz="1800">
              <a:latin typeface="+mn-lt"/>
            </a:rPr>
            <a:t>Още със стартирането, зареждаме файла със запазените задачи</a:t>
          </a:r>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8DE7CD45-B7C0-432E-B819-6A7D97E31315}" type="parTrans" cxnId="{770CA1CC-3DDD-451E-AE83-A71CA570260C}">
      <dgm:prSet/>
      <dgm:spPr/>
      <dgm:t>
        <a:bodyPr rtlCol="0"/>
        <a:lstStyle/>
        <a:p>
          <a:pPr rtl="0"/>
          <a:endParaRPr lang="en-GB"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US" sz="1800" kern="1200">
              <a:latin typeface="+mn-lt"/>
            </a:rPr>
            <a:t>Tasks.csv</a:t>
          </a:r>
          <a:endParaRPr lang="en-GB" sz="1800" kern="120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Още със стартирането, зареждаме файла със запазените задачи</a:t>
          </a:r>
          <a:endParaRPr lang="en-GB" sz="1800" kern="120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bg-BG" sz="1800" kern="1200">
              <a:latin typeface="+mn-lt"/>
            </a:rPr>
            <a:t>Визуализация</a:t>
          </a:r>
          <a:endParaRPr lang="en-GB" sz="1800" kern="1200">
            <a:latin typeface="+mn-lt"/>
          </a:endParaRP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Всички запазени задачи се извеждат на екрана</a:t>
          </a:r>
          <a:endParaRPr lang="en-GB" sz="1800" kern="120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bg-BG" sz="1800" kern="1200">
              <a:latin typeface="+mn-lt"/>
            </a:rPr>
            <a:t>Създаваме нови задачи!</a:t>
          </a:r>
          <a:endParaRPr lang="en-GB" sz="1800" kern="120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Все пак това му е работата на приложението</a:t>
          </a:r>
          <a:endParaRPr lang="en-GB"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Завършваме задача</a:t>
          </a:r>
          <a:endParaRPr lang="en-GB" sz="1800" kern="120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Работливи хора сме!</a:t>
          </a:r>
          <a:endParaRPr lang="en-GB" sz="1800" kern="120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Запазваме</a:t>
          </a:r>
          <a:endParaRPr lang="en-GB" sz="1800" kern="1200">
            <a:latin typeface="+mn-lt"/>
          </a:endParaRP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След като създадем и/или завършим някоя задача, всичко се връща обратно в </a:t>
          </a:r>
          <a:r>
            <a:rPr lang="en-US" sz="1800" kern="1200"/>
            <a:t>CSV</a:t>
          </a:r>
          <a:r>
            <a:rPr lang="bg-BG" sz="1800" kern="1200"/>
            <a:t> файла със задачи</a:t>
          </a:r>
          <a:endParaRPr lang="en-GB"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25/05/2023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25/05/2023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25/05/2023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25/05/2023</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7</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25/05/2023</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25/05/2023</a:t>
            </a:fld>
            <a:endParaRPr lang="en-GB"/>
          </a:p>
        </p:txBody>
      </p:sp>
    </p:spTree>
    <p:extLst>
      <p:ext uri="{BB962C8B-B14F-4D97-AF65-F5344CB8AC3E}">
        <p14:creationId xmlns:p14="http://schemas.microsoft.com/office/powerpoint/2010/main" val="415089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A603DCC6-A6C8-450B-8F81-32548BB96E83}"/>
              </a:ext>
            </a:extLst>
          </p:cNvPr>
          <p:cNvSpPr>
            <a:spLocks noGrp="1"/>
          </p:cNvSpPr>
          <p:nvPr>
            <p:ph type="dt" idx="1"/>
          </p:nvPr>
        </p:nvSpPr>
        <p:spPr/>
        <p:txBody>
          <a:bodyPr/>
          <a:lstStyle/>
          <a:p>
            <a:pPr rtl="0"/>
            <a:fld id="{FC28D2C7-AFA1-47CB-8905-CC67B863F75E}" type="datetime1">
              <a:rPr lang="en-GB" smtClean="0"/>
              <a:t>25/05/2023</a:t>
            </a:fld>
            <a:endParaRPr lang="en-GB"/>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51550"/>
            <a:ext cx="3901233" cy="2237749"/>
          </a:xfrm>
        </p:spPr>
        <p:txBody>
          <a:bodyPr rtlCol="0" anchor="b" anchorCtr="0">
            <a:normAutofit fontScale="90000"/>
          </a:bodyPr>
          <a:lstStyle/>
          <a:p>
            <a:pPr rtl="0"/>
            <a:r>
              <a:rPr lang="bg-BG"/>
              <a:t>Приложение за организиране на задачи</a:t>
            </a:r>
            <a:endParaRPr lang="en-GB"/>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bg-BG"/>
              <a:t>Николай Панев</a:t>
            </a:r>
          </a:p>
          <a:p>
            <a:pPr rtl="0"/>
            <a:r>
              <a:rPr lang="bg-BG"/>
              <a:t>Венелин Дачев</a:t>
            </a:r>
            <a:endParaRPr lang="en-GB"/>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bg-BG"/>
              <a:t>Благодарим на будните че не заспаха!</a:t>
            </a:r>
            <a:endParaRPr lang="en-GB"/>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4396976" cy="1997855"/>
          </a:xfrm>
        </p:spPr>
        <p:txBody>
          <a:bodyPr rtlCol="0"/>
          <a:lstStyle/>
          <a:p>
            <a:pPr rtl="0"/>
            <a:r>
              <a:rPr lang="bg-BG"/>
              <a:t>Какво ще ви представим?</a:t>
            </a:r>
            <a:endParaRPr lang="en-GB"/>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bg-BG"/>
              <a:t>Защо</a:t>
            </a:r>
            <a:r>
              <a:rPr lang="en-US"/>
              <a:t> NVy Task?</a:t>
            </a:r>
            <a:endParaRPr lang="en-GB"/>
          </a:p>
          <a:p>
            <a:pPr rtl="0"/>
            <a:r>
              <a:rPr lang="bg-BG"/>
              <a:t>Дизайн</a:t>
            </a:r>
            <a:endParaRPr lang="en-GB"/>
          </a:p>
          <a:p>
            <a:pPr rtl="0"/>
            <a:r>
              <a:rPr lang="bg-BG"/>
              <a:t>Под капака</a:t>
            </a:r>
            <a:endParaRPr lang="en-GB"/>
          </a:p>
          <a:p>
            <a:pPr rtl="0"/>
            <a:r>
              <a:rPr lang="bg-BG"/>
              <a:t>Формалности</a:t>
            </a:r>
            <a:endParaRPr lang="en-GB"/>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bg-BG"/>
              <a:t>Въведение</a:t>
            </a:r>
            <a:endParaRPr lang="en-GB"/>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844824"/>
          </a:xfrm>
          <a:noFill/>
        </p:spPr>
        <p:txBody>
          <a:bodyPr rtlCol="0">
            <a:normAutofit lnSpcReduction="10000"/>
          </a:bodyPr>
          <a:lstStyle/>
          <a:p>
            <a:pPr rtl="0"/>
            <a:r>
              <a:rPr lang="bg-BG"/>
              <a:t>Както всеки човек, всеки в залата има задачи за вършене, нали? Ако не, значи е имал, или ще има. Тук се включва нашето приложение! На кого му е притрябвало да помни какво ще прави след 2 седмици! Просто ще си го запише! Но въпросът е КЪДЕ?!?!</a:t>
            </a:r>
            <a:endParaRPr lang="en-GB"/>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57200" y="549275"/>
            <a:ext cx="5836024" cy="2986234"/>
          </a:xfrm>
        </p:spPr>
        <p:txBody>
          <a:bodyPr vert="horz" wrap="square" lIns="0" tIns="0" rIns="0" bIns="0" rtlCol="0" anchor="b" anchorCtr="0">
            <a:normAutofit/>
          </a:bodyPr>
          <a:lstStyle/>
          <a:p>
            <a:pPr rtl="0">
              <a:lnSpc>
                <a:spcPct val="100000"/>
              </a:lnSpc>
            </a:pPr>
            <a:r>
              <a:rPr lang="bg-BG"/>
              <a:t>Защо </a:t>
            </a:r>
            <a:r>
              <a:rPr lang="en-US"/>
              <a:t>NVy Task?</a:t>
            </a:r>
            <a:endParaRPr lang="en-GB"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bg-BG"/>
              <a:t>Защо пък не?!?!?</a:t>
            </a:r>
            <a:endParaRPr lang="en-GB" kern="120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bg-BG"/>
              <a:t>„Статистика“</a:t>
            </a:r>
            <a:endParaRPr lang="en-GB"/>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538867138"/>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bg-BG"/>
              <a:t>Може да не е съвсем точна</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5</a:t>
            </a:fld>
            <a:endParaRPr lang="en-GB"/>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bg-BG" sz="5400"/>
              <a:t>Дизайн</a:t>
            </a:r>
            <a:endParaRPr lang="en-GB" sz="540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159386" y="4156125"/>
            <a:ext cx="3957638" cy="2351087"/>
          </a:xfrm>
        </p:spPr>
        <p:txBody>
          <a:bodyPr rtlCol="0"/>
          <a:lstStyle/>
          <a:p>
            <a:pPr rtl="0"/>
            <a:r>
              <a:rPr lang="bg-BG"/>
              <a:t>Няма много, но е достатъчно</a:t>
            </a:r>
            <a:endParaRPr lang="en-GB"/>
          </a:p>
          <a:p>
            <a:pPr rtl="0"/>
            <a:endParaRPr lang="en-GB"/>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pic>
        <p:nvPicPr>
          <p:cNvPr id="4" name="Picture 3">
            <a:extLst>
              <a:ext uri="{FF2B5EF4-FFF2-40B4-BE49-F238E27FC236}">
                <a16:creationId xmlns:a16="http://schemas.microsoft.com/office/drawing/2014/main" id="{D4970599-33CA-3DE1-CC7F-0711C000DA66}"/>
              </a:ext>
            </a:extLst>
          </p:cNvPr>
          <p:cNvPicPr>
            <a:picLocks noChangeAspect="1"/>
          </p:cNvPicPr>
          <p:nvPr/>
        </p:nvPicPr>
        <p:blipFill rotWithShape="1">
          <a:blip r:embed="rId2">
            <a:extLst>
              <a:ext uri="{28A0092B-C50C-407E-A947-70E740481C1C}">
                <a14:useLocalDpi xmlns:a14="http://schemas.microsoft.com/office/drawing/2010/main" val="0"/>
              </a:ext>
            </a:extLst>
          </a:blip>
          <a:srcRect l="951" t="4410" r="2426" b="31473"/>
          <a:stretch/>
        </p:blipFill>
        <p:spPr>
          <a:xfrm>
            <a:off x="5513294" y="1005840"/>
            <a:ext cx="5366750" cy="4846320"/>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bg-BG"/>
              <a:t>Потребителски цикъл</a:t>
            </a:r>
            <a:endParaRPr lang="en-GB"/>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09134141"/>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bg-BG"/>
              <a:t>Тест Демо</a:t>
            </a:r>
            <a:endParaRPr lang="en-GB"/>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bg-BG"/>
              <a:t>Екип</a:t>
            </a:r>
            <a:endParaRPr lang="en-GB"/>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778747" y="2518697"/>
            <a:ext cx="2591547" cy="454192"/>
          </a:xfrm>
        </p:spPr>
        <p:txBody>
          <a:bodyPr rtlCol="0"/>
          <a:lstStyle/>
          <a:p>
            <a:pPr rtl="0"/>
            <a:r>
              <a:rPr lang="bg-BG" sz="2800"/>
              <a:t>Николай Панев</a:t>
            </a:r>
            <a:endParaRPr lang="en-GB" sz="280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778623" y="2972889"/>
            <a:ext cx="3842248" cy="1935287"/>
          </a:xfrm>
        </p:spPr>
        <p:txBody>
          <a:bodyPr rtlCol="0"/>
          <a:lstStyle/>
          <a:p>
            <a:pPr rtl="0"/>
            <a:r>
              <a:rPr lang="en-US" sz="2400"/>
              <a:t>Back-End</a:t>
            </a:r>
          </a:p>
          <a:p>
            <a:pPr rtl="0"/>
            <a:r>
              <a:rPr lang="en-GB"/>
              <a:t>20621511</a:t>
            </a:r>
          </a:p>
          <a:p>
            <a:pPr rtl="0"/>
            <a:r>
              <a:rPr lang="bg-BG"/>
              <a:t>СИТ курс 3 група 1</a:t>
            </a:r>
            <a:endParaRPr lang="en-GB"/>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7376926" y="2518697"/>
            <a:ext cx="2591547" cy="365760"/>
          </a:xfrm>
        </p:spPr>
        <p:txBody>
          <a:bodyPr rtlCol="0"/>
          <a:lstStyle/>
          <a:p>
            <a:pPr rtl="0"/>
            <a:r>
              <a:rPr lang="bg-BG" sz="2800"/>
              <a:t>Венелин Дачев</a:t>
            </a:r>
            <a:endParaRPr lang="en-GB" sz="280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7376679" y="2972889"/>
            <a:ext cx="3036574" cy="1935286"/>
          </a:xfrm>
        </p:spPr>
        <p:txBody>
          <a:bodyPr rtlCol="0"/>
          <a:lstStyle/>
          <a:p>
            <a:pPr rtl="0"/>
            <a:r>
              <a:rPr lang="en-US" sz="2400"/>
              <a:t>Front-End</a:t>
            </a:r>
            <a:endParaRPr lang="bg-BG" sz="2400"/>
          </a:p>
          <a:p>
            <a:pPr rtl="0"/>
            <a:r>
              <a:rPr lang="en-US" sz="1800">
                <a:effectLst/>
                <a:latin typeface="Times New Roman" panose="02020603050405020304" pitchFamily="18" charset="0"/>
                <a:ea typeface="Calibri" panose="020F0502020204030204" pitchFamily="34" charset="0"/>
              </a:rPr>
              <a:t>2062150</a:t>
            </a:r>
            <a:r>
              <a:rPr lang="bg-BG" sz="1800">
                <a:effectLst/>
                <a:latin typeface="Times New Roman" panose="02020603050405020304" pitchFamily="18" charset="0"/>
                <a:ea typeface="Calibri" panose="020F0502020204030204" pitchFamily="34" charset="0"/>
              </a:rPr>
              <a:t>2</a:t>
            </a:r>
          </a:p>
          <a:p>
            <a:pPr rtl="0"/>
            <a:r>
              <a:rPr lang="bg-BG"/>
              <a:t>СИТ курс 3 група 1</a:t>
            </a:r>
            <a:endParaRPr lang="en-GB"/>
          </a:p>
          <a:p>
            <a:pPr rtl="0"/>
            <a:endParaRPr lang="en-US" sz="240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{7134E3E2-33A4-426F-8CA6-57B655DEB326}tf33713516_win32</Template>
  <TotalTime>58</TotalTime>
  <Words>225</Words>
  <Application>Microsoft Office PowerPoint</Application>
  <PresentationFormat>Widescreen</PresentationFormat>
  <Paragraphs>62</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Symbol</vt:lpstr>
      <vt:lpstr>Times New Roman</vt:lpstr>
      <vt:lpstr>Walbaum Display</vt:lpstr>
      <vt:lpstr>3DFloatVTI</vt:lpstr>
      <vt:lpstr>Приложение за организиране на задачи</vt:lpstr>
      <vt:lpstr>Какво ще ви представим?</vt:lpstr>
      <vt:lpstr>Въведение</vt:lpstr>
      <vt:lpstr>Защо NVy Task?</vt:lpstr>
      <vt:lpstr>„Статистика“</vt:lpstr>
      <vt:lpstr>Дизайн</vt:lpstr>
      <vt:lpstr>Потребителски цикъл</vt:lpstr>
      <vt:lpstr>Тест Демо</vt:lpstr>
      <vt:lpstr>Екип</vt:lpstr>
      <vt:lpstr>Благодарим на будните че не заспаха!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Приложение за организиране на задачи</dc:title>
  <dc:creator>Nikolay Panev</dc:creator>
  <cp:lastModifiedBy>Nikolay Panev</cp:lastModifiedBy>
  <cp:revision>11</cp:revision>
  <dcterms:created xsi:type="dcterms:W3CDTF">2023-05-24T23:12:19Z</dcterms:created>
  <dcterms:modified xsi:type="dcterms:W3CDTF">2023-05-25T00:10:29Z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