
<file path=[Content_Types].xml><?xml version="1.0" encoding="utf-8"?>
<Types xmlns="http://schemas.openxmlformats.org/package/2006/content-types"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Default Extension="wdp" ContentType="image/vnd.ms-photo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76" r:id="rId2"/>
    <p:sldId id="27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2E13A9-C70D-4BCE-A3E7-03F47CA3ABB2}" type="datetimeFigureOut">
              <a:rPr lang="en-US" smtClean="0"/>
              <a:pPr/>
              <a:t>6/26/2014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D64067-0CDE-4E0A-8C09-B5089366B1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33909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2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0600343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81C35D19-B7E4-45DF-9354-552B898871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611262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81C35D19-B7E4-45DF-9354-552B898871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66488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6678520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2799295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hyperlink" Target="http://kursove-uroci-knigi-obuchenie-programirane-web-design-csharp.info/" TargetMode="External"/><Relationship Id="rId13" Type="http://schemas.openxmlformats.org/officeDocument/2006/relationships/hyperlink" Target="http://mvccourse.telerik.com/" TargetMode="External"/><Relationship Id="rId18" Type="http://schemas.openxmlformats.org/officeDocument/2006/relationships/hyperlink" Target="http://algoacademy.telerik.com/" TargetMode="Externa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mobiledevcourse.telerik.com/" TargetMode="External"/><Relationship Id="rId7" Type="http://schemas.openxmlformats.org/officeDocument/2006/relationships/hyperlink" Target="http://forums.academy.telerik.com/" TargetMode="External"/><Relationship Id="rId12" Type="http://schemas.openxmlformats.org/officeDocument/2006/relationships/hyperlink" Target="http://schoolacademy.telerik.com/" TargetMode="External"/><Relationship Id="rId17" Type="http://schemas.openxmlformats.org/officeDocument/2006/relationships/hyperlink" Target="http://codecourse.telerik.com/" TargetMode="External"/><Relationship Id="rId25" Type="http://schemas.openxmlformats.org/officeDocument/2006/relationships/hyperlink" Target="http://csharpfundamentals.telerik.com/" TargetMode="Externa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www.nakov.com/" TargetMode="External"/><Relationship Id="rId20" Type="http://schemas.openxmlformats.org/officeDocument/2006/relationships/hyperlink" Target="http://academy.telerik.com/" TargetMode="External"/><Relationship Id="rId29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hyperlink" Target="http://html5course.telerik.com/" TargetMode="External"/><Relationship Id="rId24" Type="http://schemas.openxmlformats.org/officeDocument/2006/relationships/hyperlink" Target="http://www.nikolay.it/" TargetMode="Externa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www.bgcoder.com/" TargetMode="External"/><Relationship Id="rId23" Type="http://schemas.openxmlformats.org/officeDocument/2006/relationships/hyperlink" Target="http://www.minkov.it/" TargetMode="External"/><Relationship Id="rId28" Type="http://schemas.openxmlformats.org/officeDocument/2006/relationships/image" Target="../media/image3.png"/><Relationship Id="rId10" Type="http://schemas.openxmlformats.org/officeDocument/2006/relationships/hyperlink" Target="http://seocourse.telerik.com/" TargetMode="External"/><Relationship Id="rId19" Type="http://schemas.openxmlformats.org/officeDocument/2006/relationships/hyperlink" Target="http://aspnetcourse.telerik.com/" TargetMode="External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www.telerik-kids.com/" TargetMode="External"/><Relationship Id="rId14" Type="http://schemas.openxmlformats.org/officeDocument/2006/relationships/hyperlink" Target="http://clouddevcourse.telerik.com/" TargetMode="External"/><Relationship Id="rId22" Type="http://schemas.openxmlformats.org/officeDocument/2006/relationships/hyperlink" Target="http://www.introprogramming.info/" TargetMode="External"/><Relationship Id="rId27" Type="http://schemas.openxmlformats.org/officeDocument/2006/relationships/image" Target="../media/image2.png"/><Relationship Id="rId30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5401" y="304800"/>
            <a:ext cx="1816798" cy="331718"/>
            <a:chOff x="1236228" y="1523999"/>
            <a:chExt cx="4351212" cy="3261410"/>
          </a:xfrm>
          <a:solidFill>
            <a:schemeClr val="bg1"/>
          </a:solidFill>
        </p:grpSpPr>
        <p:sp>
          <p:nvSpPr>
            <p:cNvPr id="10" name="TextBox 9">
              <a:hlinkClick r:id="rId7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8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2" name="TextBox 11">
              <a:hlinkClick r:id="rId9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10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11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TextBox 14">
              <a:hlinkClick r:id="rId12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hlinkClick r:id="rId13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Box 17">
              <a:hlinkClick r:id="rId14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9" name="TextBox 18">
              <a:hlinkClick r:id="rId15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16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TextBox 20">
              <a:hlinkClick r:id="rId17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2" name="TextBox 21">
              <a:hlinkClick r:id="rId18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3" name="TextBox 22">
              <a:hlinkClick r:id="rId19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4" name="TextBox 23">
              <a:hlinkClick r:id="rId20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21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6" name="TextBox 25">
              <a:hlinkClick r:id="rId22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7" name="TextBox 26">
              <a:hlinkClick r:id="rId23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hlinkClick r:id="rId24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hlinkClick r:id="rId25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27" cstate="email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8" cstate="email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Telerik Academy for Software Engineers - http://academy.telerik.com"/>
          <p:cNvPicPr>
            <a:picLocks noChangeAspect="1" noChangeArrowheads="1"/>
          </p:cNvPicPr>
          <p:nvPr/>
        </p:nvPicPr>
        <p:blipFill>
          <a:blip r:embed="rId29">
            <a:extLst>
              <a:ext uri="{BEBA8EAE-BF5A-486C-A8C5-ECC9F3942E4B}">
                <a14:imgProps xmlns="" xmlns:a14="http://schemas.microsoft.com/office/drawing/2010/main">
                  <a14:imgLayer r:embed="rId30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6737103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531176"/>
            <a:ext cx="8686800" cy="938719"/>
          </a:xfrm>
        </p:spPr>
        <p:txBody>
          <a:bodyPr>
            <a:spAutoFit/>
          </a:bodyPr>
          <a:lstStyle/>
          <a:p>
            <a:pPr marL="625475" indent="-514350">
              <a:lnSpc>
                <a:spcPct val="95000"/>
              </a:lnSpc>
              <a:spcBef>
                <a:spcPts val="300"/>
              </a:spcBef>
              <a:buFont typeface="+mj-lt"/>
              <a:buAutoNum type="arabicPeriod"/>
              <a:tabLst>
                <a:tab pos="282575" algn="l"/>
                <a:tab pos="346075" algn="l"/>
              </a:tabLst>
            </a:pPr>
            <a:r>
              <a:rPr lang="en-US" sz="2600" dirty="0" smtClean="0">
                <a:solidFill>
                  <a:srgbClr val="FFFFFF"/>
                </a:solidFill>
              </a:rPr>
              <a:t>Create a jQuery plugin for creating dropdown list</a:t>
            </a:r>
          </a:p>
          <a:p>
            <a:pPr marL="746125" lvl="1" indent="-287338">
              <a:lnSpc>
                <a:spcPct val="95000"/>
              </a:lnSpc>
              <a:spcBef>
                <a:spcPts val="300"/>
              </a:spcBef>
              <a:tabLst>
                <a:tab pos="282575" algn="l"/>
                <a:tab pos="346075" algn="l"/>
              </a:tabLst>
            </a:pPr>
            <a:r>
              <a:rPr lang="en-US" sz="2400" dirty="0" smtClean="0"/>
              <a:t>By given the following:</a:t>
            </a:r>
          </a:p>
        </p:txBody>
      </p:sp>
      <p:sp>
        <p:nvSpPr>
          <p:cNvPr id="13" name="Text Placeholder 8"/>
          <p:cNvSpPr txBox="1">
            <a:spLocks/>
          </p:cNvSpPr>
          <p:nvPr/>
        </p:nvSpPr>
        <p:spPr>
          <a:xfrm>
            <a:off x="703136" y="1469154"/>
            <a:ext cx="7737729" cy="118931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dirty="0" smtClean="0"/>
              <a:t>&lt;select id="dropdown"&gt;</a:t>
            </a:r>
            <a:endParaRPr lang="en-US" sz="1800" dirty="0"/>
          </a:p>
          <a:p>
            <a:r>
              <a:rPr lang="en-US" sz="1800" dirty="0"/>
              <a:t>  &lt;option value="1"&gt;One&lt;/option</a:t>
            </a:r>
            <a:r>
              <a:rPr lang="en-US" sz="1800" dirty="0" smtClean="0"/>
              <a:t>&gt;</a:t>
            </a:r>
            <a:endParaRPr lang="en-US" sz="1800" dirty="0"/>
          </a:p>
          <a:p>
            <a:r>
              <a:rPr lang="en-US" sz="1800" dirty="0"/>
              <a:t>  &lt;option value</a:t>
            </a:r>
            <a:r>
              <a:rPr lang="en-US" sz="1800" dirty="0" smtClean="0"/>
              <a:t>="2"&gt;Two&lt;/</a:t>
            </a:r>
            <a:r>
              <a:rPr lang="en-US" sz="1800" dirty="0"/>
              <a:t>option</a:t>
            </a:r>
            <a:r>
              <a:rPr lang="en-US" sz="1800" dirty="0" smtClean="0"/>
              <a:t>&gt;</a:t>
            </a:r>
          </a:p>
          <a:p>
            <a:r>
              <a:rPr lang="en-US" sz="1800" dirty="0" smtClean="0"/>
              <a:t>&lt;/select&gt;</a:t>
            </a:r>
          </a:p>
        </p:txBody>
      </p:sp>
      <p:sp>
        <p:nvSpPr>
          <p:cNvPr id="14" name="Text Placeholder 8"/>
          <p:cNvSpPr txBox="1">
            <a:spLocks/>
          </p:cNvSpPr>
          <p:nvPr/>
        </p:nvSpPr>
        <p:spPr>
          <a:xfrm>
            <a:off x="4733925" y="2289141"/>
            <a:ext cx="3706940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dirty="0" smtClean="0"/>
              <a:t>$('#dropdown').dropdown()</a:t>
            </a:r>
          </a:p>
        </p:txBody>
      </p:sp>
      <p:sp>
        <p:nvSpPr>
          <p:cNvPr id="16" name="Content Placeholder 4"/>
          <p:cNvSpPr txBox="1">
            <a:spLocks/>
          </p:cNvSpPr>
          <p:nvPr/>
        </p:nvSpPr>
        <p:spPr>
          <a:xfrm>
            <a:off x="228600" y="2700194"/>
            <a:ext cx="8686800" cy="443198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6125" lvl="1" indent="-287338">
              <a:lnSpc>
                <a:spcPct val="95000"/>
              </a:lnSpc>
              <a:spcBef>
                <a:spcPts val="300"/>
              </a:spcBef>
              <a:tabLst>
                <a:tab pos="282575" algn="l"/>
                <a:tab pos="346075" algn="l"/>
              </a:tabLst>
            </a:pPr>
            <a:r>
              <a:rPr lang="en-US" sz="2400" dirty="0"/>
              <a:t>Produces the following HTML:</a:t>
            </a:r>
          </a:p>
        </p:txBody>
      </p:sp>
      <p:sp>
        <p:nvSpPr>
          <p:cNvPr id="17" name="Text Placeholder 8"/>
          <p:cNvSpPr txBox="1">
            <a:spLocks/>
          </p:cNvSpPr>
          <p:nvPr/>
        </p:nvSpPr>
        <p:spPr>
          <a:xfrm>
            <a:off x="703136" y="3169357"/>
            <a:ext cx="7737729" cy="20313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dirty="0" smtClean="0"/>
              <a:t>&lt;select id="dropdown" </a:t>
            </a:r>
            <a:r>
              <a:rPr lang="en-US" sz="18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style="display: none"</a:t>
            </a:r>
            <a:r>
              <a:rPr lang="en-US" sz="1800" dirty="0" smtClean="0"/>
              <a:t>&gt;…&lt;/select&gt;</a:t>
            </a:r>
          </a:p>
          <a:p>
            <a:r>
              <a:rPr lang="en-US" sz="1800" dirty="0" smtClean="0"/>
              <a:t>&lt;div class="dropdown-list-container"&gt;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&lt;</a:t>
            </a:r>
            <a:r>
              <a:rPr lang="en-US" sz="1800" dirty="0" err="1" smtClean="0"/>
              <a:t>ul</a:t>
            </a:r>
            <a:r>
              <a:rPr lang="en-US" sz="1800" dirty="0"/>
              <a:t> </a:t>
            </a:r>
            <a:r>
              <a:rPr lang="en-US" sz="1800" dirty="0" smtClean="0"/>
              <a:t>class="dropdown-list-options"&gt;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  &lt;li class="dropdown-list-option" data-value="0"&gt;One&lt;/li&gt;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  …</a:t>
            </a:r>
          </a:p>
          <a:p>
            <a:r>
              <a:rPr lang="en-US" sz="1800" dirty="0"/>
              <a:t>  </a:t>
            </a:r>
            <a:r>
              <a:rPr lang="en-US" sz="1800" dirty="0" smtClean="0"/>
              <a:t>&lt;/</a:t>
            </a:r>
            <a:r>
              <a:rPr lang="en-US" sz="1800" dirty="0" err="1" smtClean="0"/>
              <a:t>ul</a:t>
            </a:r>
            <a:r>
              <a:rPr lang="en-US" sz="1800" dirty="0" smtClean="0"/>
              <a:t>&gt;</a:t>
            </a:r>
          </a:p>
          <a:p>
            <a:r>
              <a:rPr lang="en-US" sz="1800" dirty="0" smtClean="0"/>
              <a:t>&lt;/div&gt;</a:t>
            </a:r>
          </a:p>
        </p:txBody>
      </p:sp>
      <p:sp>
        <p:nvSpPr>
          <p:cNvPr id="18" name="Content Placeholder 4"/>
          <p:cNvSpPr txBox="1">
            <a:spLocks/>
          </p:cNvSpPr>
          <p:nvPr/>
        </p:nvSpPr>
        <p:spPr>
          <a:xfrm>
            <a:off x="228600" y="5226647"/>
            <a:ext cx="8686800" cy="1561966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6125" lvl="1" indent="-287338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  <a:tabLst>
                <a:tab pos="282575" algn="l"/>
                <a:tab pos="346075" algn="l"/>
              </a:tabLst>
            </a:pPr>
            <a:r>
              <a:rPr lang="en-US" sz="2400" dirty="0" smtClean="0"/>
              <a:t>And make it work as SELECT node</a:t>
            </a:r>
          </a:p>
          <a:p>
            <a:pPr marL="1038225" lvl="2" indent="-287338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  <a:tabLst>
                <a:tab pos="282575" algn="l"/>
                <a:tab pos="346075" algn="l"/>
              </a:tabLst>
            </a:pPr>
            <a:r>
              <a:rPr lang="en-US" sz="2200" dirty="0" smtClean="0"/>
              <a:t>Selecting an one of the generated LI nodes, selects the corresponding OPTION node</a:t>
            </a:r>
          </a:p>
          <a:p>
            <a:pPr marL="1303337" lvl="3" indent="-287338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  <a:tabLst>
                <a:tab pos="282575" algn="l"/>
                <a:tab pos="346075" algn="l"/>
              </a:tabLst>
            </a:pPr>
            <a:r>
              <a:rPr lang="en-US" sz="2000" dirty="0" smtClean="0"/>
              <a:t>So </a:t>
            </a:r>
            <a:r>
              <a:rPr lang="en-US" sz="2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$('#</a:t>
            </a:r>
            <a:r>
              <a:rPr lang="en-US" sz="2000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dropdown:selected</a:t>
            </a:r>
            <a:r>
              <a:rPr lang="en-US" sz="2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')</a:t>
            </a:r>
            <a:r>
              <a:rPr lang="en-US" sz="2000" dirty="0" smtClean="0"/>
              <a:t> works</a:t>
            </a:r>
            <a:endParaRPr 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1611198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pPr marL="625475" indent="-514350">
              <a:lnSpc>
                <a:spcPct val="100000"/>
              </a:lnSpc>
              <a:buFont typeface="+mj-lt"/>
              <a:buAutoNum type="arabicPeriod" startAt="2"/>
              <a:tabLst>
                <a:tab pos="282575" algn="l"/>
                <a:tab pos="346075" algn="l"/>
              </a:tabLst>
            </a:pPr>
            <a:r>
              <a:rPr lang="en-US" sz="2800" dirty="0" smtClean="0"/>
              <a:t>*</a:t>
            </a:r>
            <a:r>
              <a:rPr lang="en-US" sz="2800" dirty="0" smtClean="0">
                <a:solidFill>
                  <a:srgbClr val="FFFFFF"/>
                </a:solidFill>
              </a:rPr>
              <a:t>Create a jQuery plugin for fading in/fading out message box</a:t>
            </a:r>
          </a:p>
          <a:p>
            <a:pPr marL="973138" lvl="1" indent="-514350">
              <a:lnSpc>
                <a:spcPct val="100000"/>
              </a:lnSpc>
              <a:tabLst>
                <a:tab pos="282575" algn="l"/>
                <a:tab pos="346075" algn="l"/>
              </a:tabLst>
            </a:pPr>
            <a:r>
              <a:rPr lang="en-US" sz="2600" dirty="0" smtClean="0"/>
              <a:t>Creates a message box</a:t>
            </a:r>
          </a:p>
          <a:p>
            <a:pPr marL="973138" lvl="1" indent="-514350">
              <a:lnSpc>
                <a:spcPct val="100000"/>
              </a:lnSpc>
              <a:tabLst>
                <a:tab pos="282575" algn="l"/>
                <a:tab pos="346075" algn="l"/>
              </a:tabLst>
            </a:pPr>
            <a:endParaRPr lang="en-US" sz="2400" dirty="0"/>
          </a:p>
          <a:p>
            <a:pPr marL="973138" lvl="1" indent="-514350">
              <a:lnSpc>
                <a:spcPct val="100000"/>
              </a:lnSpc>
              <a:tabLst>
                <a:tab pos="282575" algn="l"/>
                <a:tab pos="346075" algn="l"/>
              </a:tabLst>
            </a:pPr>
            <a:r>
              <a:rPr lang="en-US" sz="2600" dirty="0" smtClean="0"/>
              <a:t>Show a success/error message in the box</a:t>
            </a:r>
          </a:p>
          <a:p>
            <a:pPr marL="1265238" lvl="2" indent="-514350">
              <a:lnSpc>
                <a:spcPct val="100000"/>
              </a:lnSpc>
              <a:tabLst>
                <a:tab pos="282575" algn="l"/>
                <a:tab pos="346075" algn="l"/>
              </a:tabLst>
            </a:pPr>
            <a:r>
              <a:rPr lang="en-US" sz="2400" dirty="0" smtClean="0"/>
              <a:t>Showing is done by setting the opacity of the message from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2400" dirty="0" smtClean="0"/>
              <a:t> to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2400" dirty="0"/>
              <a:t> in an interval of 1 </a:t>
            </a:r>
            <a:r>
              <a:rPr lang="en-US" sz="2400" dirty="0" smtClean="0"/>
              <a:t>second</a:t>
            </a:r>
          </a:p>
          <a:p>
            <a:pPr marL="1265238" lvl="2" indent="-514350">
              <a:lnSpc>
                <a:spcPct val="100000"/>
              </a:lnSpc>
              <a:tabLst>
                <a:tab pos="282575" algn="l"/>
                <a:tab pos="346075" algn="l"/>
              </a:tabLst>
            </a:pPr>
            <a:r>
              <a:rPr lang="en-US" sz="2400" dirty="0" smtClean="0"/>
              <a:t>The message disappears after 3 seconds</a:t>
            </a:r>
            <a:endParaRPr lang="en-US" sz="2600" dirty="0" smtClean="0"/>
          </a:p>
        </p:txBody>
      </p:sp>
      <p:sp>
        <p:nvSpPr>
          <p:cNvPr id="12" name="Text Placeholder 8"/>
          <p:cNvSpPr txBox="1">
            <a:spLocks/>
          </p:cNvSpPr>
          <p:nvPr/>
        </p:nvSpPr>
        <p:spPr>
          <a:xfrm>
            <a:off x="908851" y="2391916"/>
            <a:ext cx="7326297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msgBox</a:t>
            </a:r>
            <a:r>
              <a:rPr lang="en-US" dirty="0" smtClean="0"/>
              <a:t> = $('#message-box').</a:t>
            </a:r>
            <a:r>
              <a:rPr lang="en-US" dirty="0" err="1" smtClean="0"/>
              <a:t>messageBox</a:t>
            </a:r>
            <a:r>
              <a:rPr lang="en-US" dirty="0" smtClean="0"/>
              <a:t>();</a:t>
            </a:r>
          </a:p>
        </p:txBody>
      </p:sp>
      <p:sp>
        <p:nvSpPr>
          <p:cNvPr id="13" name="Text Placeholder 8"/>
          <p:cNvSpPr txBox="1">
            <a:spLocks/>
          </p:cNvSpPr>
          <p:nvPr/>
        </p:nvSpPr>
        <p:spPr>
          <a:xfrm>
            <a:off x="837829" y="4822051"/>
            <a:ext cx="7326297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 smtClean="0"/>
              <a:t>msgBox.success</a:t>
            </a:r>
            <a:r>
              <a:rPr lang="en-US" dirty="0" smtClean="0"/>
              <a:t>('Success message');</a:t>
            </a:r>
          </a:p>
          <a:p>
            <a:r>
              <a:rPr lang="en-US" dirty="0" err="1" smtClean="0"/>
              <a:t>msgBox.error</a:t>
            </a:r>
            <a:r>
              <a:rPr lang="en-US" dirty="0" smtClean="0"/>
              <a:t>('Error message');</a:t>
            </a:r>
          </a:p>
        </p:txBody>
      </p:sp>
    </p:spTree>
    <p:extLst>
      <p:ext uri="{BB962C8B-B14F-4D97-AF65-F5344CB8AC3E}">
        <p14:creationId xmlns="" xmlns:p14="http://schemas.microsoft.com/office/powerpoint/2010/main" val="3277441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</Template>
  <TotalTime>1146</TotalTime>
  <Words>202</Words>
  <Application>Microsoft Office PowerPoint</Application>
  <PresentationFormat>On-screen Show (4:3)</PresentationFormat>
  <Paragraphs>29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Telerik Academy</vt:lpstr>
      <vt:lpstr>Homework</vt:lpstr>
      <vt:lpstr>Homework (2)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jQuery Plugins</dc:title>
  <dc:creator>Doncho Minkov</dc:creator>
  <cp:lastModifiedBy>n</cp:lastModifiedBy>
  <cp:revision>182</cp:revision>
  <dcterms:created xsi:type="dcterms:W3CDTF">2013-06-06T07:23:34Z</dcterms:created>
  <dcterms:modified xsi:type="dcterms:W3CDTF">2014-06-26T19:22:26Z</dcterms:modified>
</cp:coreProperties>
</file>