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66" r:id="rId6"/>
    <p:sldId id="259" r:id="rId7"/>
    <p:sldId id="261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76250"/>
            <a:ext cx="7086600" cy="12763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465342-67CD-49C9-95FE-D008186E68F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hyperlink" Target="67_Mecheti1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hyperlink" Target="68_Izobrazitelnoe%20iskusstvo%20arabov.avi" TargetMode="Externa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61_Osobennosti%20arabskoy%20kultury2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hyperlink" Target="62_Obrazovanie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hyperlink" Target="63_Nauka%20arabov1.avi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hyperlink" Target="64_Avitsena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hyperlink" Target="65_Literatura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F22E4-C0C4-4CAA-91FA-FFB6172C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5447"/>
            <a:ext cx="5040000" cy="30557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BD983D-4853-4581-A5CB-5D5F935B4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16384" r="13775" b="7980"/>
          <a:stretch/>
        </p:blipFill>
        <p:spPr>
          <a:xfrm>
            <a:off x="252080" y="3423058"/>
            <a:ext cx="5040000" cy="29582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1CB1CB-98DB-4ED2-9840-95D0F1896622}"/>
              </a:ext>
            </a:extLst>
          </p:cNvPr>
          <p:cNvSpPr/>
          <p:nvPr/>
        </p:nvSpPr>
        <p:spPr bwMode="auto">
          <a:xfrm>
            <a:off x="5228728" y="1844824"/>
            <a:ext cx="3375720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Какие общие процессы происходили в Западной Европе и Арабском Халифате?</a:t>
            </a:r>
          </a:p>
        </p:txBody>
      </p:sp>
      <p:pic>
        <p:nvPicPr>
          <p:cNvPr id="7" name="Picture 12" descr="j0336396">
            <a:extLst>
              <a:ext uri="{FF2B5EF4-FFF2-40B4-BE49-F238E27FC236}">
                <a16:creationId xmlns:a16="http://schemas.microsoft.com/office/drawing/2014/main" id="{DED9FEA0-5EEE-42A0-8B92-B1FF5739DF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8588" y="1088824"/>
            <a:ext cx="756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2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704850"/>
          </a:xfrm>
          <a:noFill/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Особенности арабского искусства.</a:t>
            </a:r>
            <a:endParaRPr lang="ru-RU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764704"/>
            <a:ext cx="4343400" cy="5688013"/>
          </a:xfr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chemeClr val="bg2"/>
              </a:buClr>
              <a:buFont typeface="Arial" charset="0"/>
              <a:buNone/>
            </a:pPr>
            <a:endParaRPr lang="ru-RU" sz="2400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Clr>
                <a:schemeClr val="bg2"/>
              </a:buClr>
              <a:buFont typeface="Arial" charset="0"/>
              <a:buNone/>
            </a:pP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Арабы создали оригинальную архитектуру. В городах сооружались мечети, которые были не только молитвенным домом, но и клубом,  хранилищем денег.</a:t>
            </a:r>
          </a:p>
          <a:p>
            <a:pPr>
              <a:lnSpc>
                <a:spcPct val="80000"/>
              </a:lnSpc>
              <a:buClr>
                <a:schemeClr val="bg2"/>
              </a:buClr>
              <a:buFont typeface="Arial" charset="0"/>
              <a:buNone/>
            </a:pP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Основа мечети - </a:t>
            </a:r>
            <a:r>
              <a:rPr lang="ru-RU" sz="2400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прямоуголь-ное</a:t>
            </a: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здание с выходом во двор. По бокам строились галереи. В центре двора располагался бассейн для омовений. Сбоку </a:t>
            </a:r>
            <a:r>
              <a:rPr lang="ru-RU" sz="2400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распола-гались</a:t>
            </a: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минареты - высокие башни для глашатаев, служившие в качестве тюрем.</a:t>
            </a:r>
          </a:p>
          <a:p>
            <a:pPr>
              <a:lnSpc>
                <a:spcPct val="80000"/>
              </a:lnSpc>
              <a:buClr>
                <a:schemeClr val="bg2"/>
              </a:buClr>
              <a:buFont typeface="Arial" charset="0"/>
              <a:buNone/>
            </a:pP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Внутренняя обстановка была скромной, без мебели и драгоценных излишеств</a:t>
            </a:r>
            <a:r>
              <a:rPr lang="ru-RU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ru-RU" sz="2400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61" name="Picture 9" descr="1"/>
          <p:cNvPicPr>
            <a:picLocks noChangeAspect="1" noChangeArrowheads="1"/>
          </p:cNvPicPr>
          <p:nvPr/>
        </p:nvPicPr>
        <p:blipFill>
          <a:blip r:embed="rId3" cstate="print">
            <a:lum bright="6000" contrast="18000"/>
          </a:blip>
          <a:srcRect/>
          <a:stretch>
            <a:fillRect/>
          </a:stretch>
        </p:blipFill>
        <p:spPr bwMode="auto">
          <a:xfrm>
            <a:off x="323850" y="1052513"/>
            <a:ext cx="3827463" cy="45466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107462" y="5805488"/>
            <a:ext cx="224753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«Голубая мечеть»</a:t>
            </a:r>
          </a:p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 Стамбуле.</a:t>
            </a:r>
          </a:p>
        </p:txBody>
      </p:sp>
      <p:pic>
        <p:nvPicPr>
          <p:cNvPr id="6" name="Picture 7" descr="Image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9354" y="6257751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838132" cy="781050"/>
          </a:xfrm>
          <a:noFill/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Особенности арабского искусства.</a:t>
            </a:r>
            <a:endParaRPr lang="ru-RU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4221088"/>
            <a:ext cx="8313365" cy="2448272"/>
          </a:xfr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Снаружи храмы украшались узорами из затейливо переплетенных линий - арабесками.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Ислам осуждал изображения людей и животных, поэтому скульптура и живопись практически отсутствовали. Только в книгах использовались миниатюры с этими изображениями.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endParaRPr lang="ru-RU" sz="2800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5" name="Picture 9" descr="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3528" y="764704"/>
            <a:ext cx="4068000" cy="305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547664" y="3851756"/>
            <a:ext cx="5904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Арабески</a:t>
            </a:r>
          </a:p>
        </p:txBody>
      </p:sp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44008" y="764704"/>
            <a:ext cx="4068000" cy="30243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7" name="Picture 7" descr="Image17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9354" y="6257751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436496" y="1196752"/>
            <a:ext cx="3600000" cy="5580000"/>
          </a:xfr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>
                <a:latin typeface="Arial" pitchFamily="34" charset="0"/>
                <a:cs typeface="Arial" pitchFamily="34" charset="0"/>
              </a:rPr>
              <a:t>Влияние арабов на мировую культуру было огромным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>
                <a:latin typeface="Arial" pitchFamily="34" charset="0"/>
                <a:cs typeface="Arial" pitchFamily="34" charset="0"/>
              </a:rPr>
              <a:t>Ислам является одной из мировых религий.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>
                <a:latin typeface="Arial" pitchFamily="34" charset="0"/>
                <a:cs typeface="Arial" pitchFamily="34" charset="0"/>
              </a:rPr>
              <a:t>Арабы дали миру арабские цифры, названия многих звезд,заложили основы современных методов лечения болезней.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990600"/>
          </a:xfrm>
          <a:noFill/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Влияние культуры халифата на мировую культуру.</a:t>
            </a:r>
            <a:endParaRPr lang="ru-RU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436496" y="1161368"/>
            <a:ext cx="3600000" cy="5580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Arial" charset="0"/>
              <a:buNone/>
            </a:pPr>
            <a:r>
              <a:rPr lang="ru-RU" sz="22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Арабы стояли у истоков картографии, ввели глобус.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Arial" charset="0"/>
              <a:buNone/>
            </a:pPr>
            <a:r>
              <a:rPr lang="ru-RU" sz="22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Арабская архитектура стала образцом для создания здания в современных мусульманских странах.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Arial" charset="0"/>
              <a:buNone/>
            </a:pPr>
            <a:r>
              <a:rPr lang="ru-RU" sz="22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Мусульмане собрали библиотеки и благодаря им до нас дошли многие труды греческих мыслителей.</a:t>
            </a:r>
          </a:p>
        </p:txBody>
      </p:sp>
      <p:pic>
        <p:nvPicPr>
          <p:cNvPr id="20492" name="Picture 12" descr="Рисунок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511" y="1336150"/>
            <a:ext cx="5076000" cy="357029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258888" y="5147900"/>
            <a:ext cx="222708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«Исламский мир»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Тема: «Культура стран Халифата»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Каковы основные достижения арабской культуры?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Заполните таблицу</a:t>
            </a:r>
          </a:p>
        </p:txBody>
      </p:sp>
      <p:cxnSp>
        <p:nvCxnSpPr>
          <p:cNvPr id="6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304800" y="914400"/>
            <a:ext cx="85344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304800" y="1751013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Прямая соединительная линия 7"/>
          <p:cNvCxnSpPr>
            <a:cxnSpLocks noChangeShapeType="1"/>
          </p:cNvCxnSpPr>
          <p:nvPr/>
        </p:nvCxnSpPr>
        <p:spPr bwMode="auto">
          <a:xfrm rot="-5400000">
            <a:off x="-1027106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251520" y="2780928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Прямоугольник 9"/>
          <p:cNvSpPr/>
          <p:nvPr/>
        </p:nvSpPr>
        <p:spPr bwMode="auto">
          <a:xfrm>
            <a:off x="179512" y="908720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Вопросы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051720" y="980728"/>
            <a:ext cx="18002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Франкское </a:t>
            </a:r>
          </a:p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государство</a:t>
            </a:r>
          </a:p>
        </p:txBody>
      </p:sp>
      <p:cxnSp>
        <p:nvCxnSpPr>
          <p:cNvPr id="19" name="Прямая соединительная линия 18"/>
          <p:cNvCxnSpPr>
            <a:cxnSpLocks noChangeShapeType="1"/>
          </p:cNvCxnSpPr>
          <p:nvPr/>
        </p:nvCxnSpPr>
        <p:spPr bwMode="auto">
          <a:xfrm rot="-5400000">
            <a:off x="1421166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Прямая соединительная линия 19"/>
          <p:cNvCxnSpPr>
            <a:cxnSpLocks noChangeShapeType="1"/>
          </p:cNvCxnSpPr>
          <p:nvPr/>
        </p:nvCxnSpPr>
        <p:spPr bwMode="auto">
          <a:xfrm rot="-5400000">
            <a:off x="3797430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Прямоугольник 20"/>
          <p:cNvSpPr/>
          <p:nvPr/>
        </p:nvSpPr>
        <p:spPr bwMode="auto">
          <a:xfrm>
            <a:off x="4444752" y="980728"/>
            <a:ext cx="14954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Византия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6749008" y="980728"/>
            <a:ext cx="14954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Арабский халифат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179512" y="1772816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Какими были основные занятия населения?</a:t>
            </a: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835696" y="1925216"/>
            <a:ext cx="208823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Земледелие, скотоводство, охота</a:t>
            </a: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4211960" y="1844824"/>
            <a:ext cx="230425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Земледелие, скотоводство, торговля</a:t>
            </a: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6516216" y="1844824"/>
            <a:ext cx="230425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Скотоводство, торговля</a:t>
            </a: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251520" y="2852936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Когда образовалось государство?</a:t>
            </a: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1691680" y="285293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Ок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500 г. в результате деятельности </a:t>
            </a:r>
          </a:p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Хлодвига</a:t>
            </a:r>
            <a:endParaRPr lang="ru-RU" sz="1400" b="1" dirty="0">
              <a:solidFill>
                <a:srgbClr val="80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4139952" y="285293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 395 г. после распада Римской империи</a:t>
            </a: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6480720" y="2852936"/>
            <a:ext cx="2627784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Ок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630 г., </a:t>
            </a:r>
          </a:p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когда Мухаммед</a:t>
            </a:r>
          </a:p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объединил арабов</a:t>
            </a:r>
          </a:p>
        </p:txBody>
      </p:sp>
      <p:cxnSp>
        <p:nvCxnSpPr>
          <p:cNvPr id="31" name="Прямая соединительная линия 30"/>
          <p:cNvCxnSpPr>
            <a:cxnSpLocks noChangeShapeType="1"/>
          </p:cNvCxnSpPr>
          <p:nvPr/>
        </p:nvCxnSpPr>
        <p:spPr bwMode="auto">
          <a:xfrm>
            <a:off x="251520" y="3643437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Прямоугольник 31"/>
          <p:cNvSpPr/>
          <p:nvPr/>
        </p:nvSpPr>
        <p:spPr bwMode="auto">
          <a:xfrm>
            <a:off x="179512" y="3645024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Титул главы государства</a:t>
            </a: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1691680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Король</a:t>
            </a: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3995936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Император</a:t>
            </a: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6588224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Халиф</a:t>
            </a:r>
          </a:p>
        </p:txBody>
      </p:sp>
      <p:cxnSp>
        <p:nvCxnSpPr>
          <p:cNvPr id="36" name="Прямая соединительная линия 35"/>
          <p:cNvCxnSpPr>
            <a:cxnSpLocks noChangeShapeType="1"/>
          </p:cNvCxnSpPr>
          <p:nvPr/>
        </p:nvCxnSpPr>
        <p:spPr bwMode="auto">
          <a:xfrm>
            <a:off x="251520" y="4221088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Прямоугольник 36"/>
          <p:cNvSpPr/>
          <p:nvPr/>
        </p:nvSpPr>
        <p:spPr bwMode="auto">
          <a:xfrm>
            <a:off x="107504" y="4293096"/>
            <a:ext cx="158417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Какая религия?</a:t>
            </a: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691680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Христианство</a:t>
            </a: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4067944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Христианство</a:t>
            </a: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6588224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Ислам</a:t>
            </a: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1691680" y="479715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Варвары уничтожили многие достижения Римской культуры. Западная Европа переживала культурный упадок, несмотря на </a:t>
            </a: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Каролинское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Возрождение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211960" y="479715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Сохранились культурные традиции Древнего Рима, был расцвет культуры</a:t>
            </a: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-36512" y="4941168"/>
            <a:ext cx="158417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Каким был уровень развития культуры?</a:t>
            </a:r>
          </a:p>
        </p:txBody>
      </p:sp>
      <p:cxnSp>
        <p:nvCxnSpPr>
          <p:cNvPr id="45" name="Прямая соединительная линия 44"/>
          <p:cNvCxnSpPr>
            <a:cxnSpLocks noChangeShapeType="1"/>
          </p:cNvCxnSpPr>
          <p:nvPr/>
        </p:nvCxnSpPr>
        <p:spPr bwMode="auto">
          <a:xfrm>
            <a:off x="251520" y="4723557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755576" y="188640"/>
            <a:ext cx="7696200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Каковы особенности арабской культуры?</a:t>
            </a:r>
          </a:p>
        </p:txBody>
      </p:sp>
      <p:pic>
        <p:nvPicPr>
          <p:cNvPr id="5" name="Picture 12" descr="j0336396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6632"/>
            <a:ext cx="756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11. Мир ислама Кадр - 6461.jpg"/>
          <p:cNvPicPr>
            <a:picLocks noChangeAspect="1"/>
          </p:cNvPicPr>
          <p:nvPr/>
        </p:nvPicPr>
        <p:blipFill>
          <a:blip r:embed="rId3" cstate="print"/>
          <a:srcRect l="2497" t="1400" r="2497" b="4801"/>
          <a:stretch>
            <a:fillRect/>
          </a:stretch>
        </p:blipFill>
        <p:spPr>
          <a:xfrm>
            <a:off x="-5" y="1412776"/>
            <a:ext cx="9130030" cy="5184000"/>
          </a:xfrm>
          <a:prstGeom prst="rect">
            <a:avLst/>
          </a:prstGeom>
        </p:spPr>
      </p:pic>
      <p:pic>
        <p:nvPicPr>
          <p:cNvPr id="8" name="Picture 7" descr="Image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7346" y="6165304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Заполните таблицу</a:t>
            </a:r>
          </a:p>
        </p:txBody>
      </p:sp>
      <p:cxnSp>
        <p:nvCxnSpPr>
          <p:cNvPr id="6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304800" y="914400"/>
            <a:ext cx="85344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304800" y="1751013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Прямая соединительная линия 7"/>
          <p:cNvCxnSpPr>
            <a:cxnSpLocks noChangeShapeType="1"/>
          </p:cNvCxnSpPr>
          <p:nvPr/>
        </p:nvCxnSpPr>
        <p:spPr bwMode="auto">
          <a:xfrm rot="-5400000">
            <a:off x="-1027106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251520" y="2780928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Прямоугольник 9"/>
          <p:cNvSpPr/>
          <p:nvPr/>
        </p:nvSpPr>
        <p:spPr bwMode="auto">
          <a:xfrm>
            <a:off x="179512" y="908720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Вопросы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051720" y="980728"/>
            <a:ext cx="18002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Франкское </a:t>
            </a:r>
          </a:p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государство</a:t>
            </a:r>
          </a:p>
        </p:txBody>
      </p:sp>
      <p:cxnSp>
        <p:nvCxnSpPr>
          <p:cNvPr id="19" name="Прямая соединительная линия 18"/>
          <p:cNvCxnSpPr>
            <a:cxnSpLocks noChangeShapeType="1"/>
          </p:cNvCxnSpPr>
          <p:nvPr/>
        </p:nvCxnSpPr>
        <p:spPr bwMode="auto">
          <a:xfrm rot="-5400000">
            <a:off x="1421166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Прямая соединительная линия 19"/>
          <p:cNvCxnSpPr>
            <a:cxnSpLocks noChangeShapeType="1"/>
          </p:cNvCxnSpPr>
          <p:nvPr/>
        </p:nvCxnSpPr>
        <p:spPr bwMode="auto">
          <a:xfrm rot="-5400000">
            <a:off x="3797430" y="3734550"/>
            <a:ext cx="5580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Прямоугольник 20"/>
          <p:cNvSpPr/>
          <p:nvPr/>
        </p:nvSpPr>
        <p:spPr bwMode="auto">
          <a:xfrm>
            <a:off x="4444752" y="980728"/>
            <a:ext cx="14954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Византия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6749008" y="980728"/>
            <a:ext cx="1495400" cy="6858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Арабский халифат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179512" y="1772816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Какими были основные занятия населения?</a:t>
            </a: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835696" y="1925216"/>
            <a:ext cx="208823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Земледелие, скотоводство, охота</a:t>
            </a: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4211960" y="1844824"/>
            <a:ext cx="230425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Земледелие, скотоводство, торговля</a:t>
            </a: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6516216" y="1844824"/>
            <a:ext cx="230425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Скотоводство, торговля</a:t>
            </a: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251520" y="2852936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Когда образовалось государство?</a:t>
            </a: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1691680" y="285293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Ок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500 г. в результате деятельности </a:t>
            </a:r>
          </a:p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Хлодвига</a:t>
            </a:r>
            <a:endParaRPr lang="ru-RU" sz="1400" b="1" dirty="0">
              <a:solidFill>
                <a:srgbClr val="80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4139952" y="285293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 395 г. после распада Римской империи</a:t>
            </a: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6480720" y="2852936"/>
            <a:ext cx="2627784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Ок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630 г., </a:t>
            </a:r>
          </a:p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когда Мухаммед</a:t>
            </a:r>
          </a:p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объединил арабов</a:t>
            </a:r>
          </a:p>
        </p:txBody>
      </p:sp>
      <p:cxnSp>
        <p:nvCxnSpPr>
          <p:cNvPr id="31" name="Прямая соединительная линия 30"/>
          <p:cNvCxnSpPr>
            <a:cxnSpLocks noChangeShapeType="1"/>
          </p:cNvCxnSpPr>
          <p:nvPr/>
        </p:nvCxnSpPr>
        <p:spPr bwMode="auto">
          <a:xfrm>
            <a:off x="251520" y="3643437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Прямоугольник 31"/>
          <p:cNvSpPr/>
          <p:nvPr/>
        </p:nvSpPr>
        <p:spPr bwMode="auto">
          <a:xfrm>
            <a:off x="179512" y="3645024"/>
            <a:ext cx="1440160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Титул главы государства</a:t>
            </a: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1691680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Король</a:t>
            </a: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3995936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Император</a:t>
            </a: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6588224" y="371703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Халиф</a:t>
            </a:r>
          </a:p>
        </p:txBody>
      </p:sp>
      <p:cxnSp>
        <p:nvCxnSpPr>
          <p:cNvPr id="36" name="Прямая соединительная линия 35"/>
          <p:cNvCxnSpPr>
            <a:cxnSpLocks noChangeShapeType="1"/>
          </p:cNvCxnSpPr>
          <p:nvPr/>
        </p:nvCxnSpPr>
        <p:spPr bwMode="auto">
          <a:xfrm>
            <a:off x="251520" y="4221088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Прямоугольник 36"/>
          <p:cNvSpPr/>
          <p:nvPr/>
        </p:nvSpPr>
        <p:spPr bwMode="auto">
          <a:xfrm>
            <a:off x="107504" y="4293096"/>
            <a:ext cx="158417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Какая религия?</a:t>
            </a: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691680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Христианство</a:t>
            </a: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4067944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Христианство</a:t>
            </a: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6588224" y="4293096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Ислам</a:t>
            </a: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1691680" y="479715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Варвары уничтожили многие достижения Римской культуры. Западная Европа переживала культурный упадок, несмотря на </a:t>
            </a:r>
            <a:r>
              <a:rPr lang="ru-RU" sz="1400" b="1" dirty="0" err="1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Каролинское</a:t>
            </a: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Возрождение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211960" y="479715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Сохранились культурные традиции Древнего Рима, был расцвет культуры</a:t>
            </a: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6588224" y="4797152"/>
            <a:ext cx="2448272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Впитала в себя достижения Византии, Индии, Китая. Ислам поощрял развитие науки и искусства</a:t>
            </a: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-36512" y="4941168"/>
            <a:ext cx="1584176" cy="36004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ru-RU" sz="1400" b="1" dirty="0">
                <a:solidFill>
                  <a:srgbClr val="80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Каким был уровень развития культуры?</a:t>
            </a:r>
          </a:p>
        </p:txBody>
      </p:sp>
      <p:cxnSp>
        <p:nvCxnSpPr>
          <p:cNvPr id="45" name="Прямая соединительная линия 44"/>
          <p:cNvCxnSpPr>
            <a:cxnSpLocks noChangeShapeType="1"/>
          </p:cNvCxnSpPr>
          <p:nvPr/>
        </p:nvCxnSpPr>
        <p:spPr bwMode="auto">
          <a:xfrm>
            <a:off x="251520" y="4723557"/>
            <a:ext cx="8534400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704850"/>
          </a:xfrm>
          <a:noFill/>
          <a:ln w="76200"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1. Развитие образования.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508104" y="836712"/>
            <a:ext cx="3384376" cy="5832648"/>
          </a:xfr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Основным языком халифата был арабский, его называли «живая латынь».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Для занятия должности люди должны были учиться самостоятельно.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Позже появились частные начальные школы. Затем можно было учиться у знатоков Корана. И, наконец, в мечетях крупных городов открылись медресе - высшие школы.</a:t>
            </a:r>
          </a:p>
        </p:txBody>
      </p:sp>
      <p:pic>
        <p:nvPicPr>
          <p:cNvPr id="22537" name="Picture 9" descr="Рисунок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512" y="1233208"/>
            <a:ext cx="5115948" cy="406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09721" y="5564088"/>
            <a:ext cx="520565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МЕДРЕСЕ – </a:t>
            </a:r>
          </a:p>
          <a:p>
            <a:pPr algn="ctr"/>
            <a:r>
              <a:rPr lang="ru-RU" b="1" dirty="0">
                <a:effectLst>
                  <a:glow rad="127000">
                    <a:schemeClr val="bg1"/>
                  </a:glow>
                </a:effectLst>
                <a:latin typeface="Arial" pitchFamily="34" charset="0"/>
                <a:cs typeface="Arial" pitchFamily="34" charset="0"/>
              </a:rPr>
              <a:t>мусульманское высшее учебное заведение</a:t>
            </a:r>
          </a:p>
        </p:txBody>
      </p:sp>
      <p:pic>
        <p:nvPicPr>
          <p:cNvPr id="6" name="Picture 7" descr="Image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7346" y="6165304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 descr="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04048" y="980729"/>
            <a:ext cx="3600000" cy="2534761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704850"/>
          </a:xfrm>
          <a:noFill/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Научные представления арабов.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20650" y="4294436"/>
            <a:ext cx="8915400" cy="2302916"/>
          </a:xfrm>
          <a:blipFill>
            <a:blip r:embed="rId3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>
              <a:buClr>
                <a:schemeClr val="bg2"/>
              </a:buClr>
              <a:buNone/>
            </a:pPr>
            <a:r>
              <a:rPr lang="ru-RU" sz="20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 халифате успешно развивались многие науки.</a:t>
            </a:r>
          </a:p>
          <a:p>
            <a:pPr algn="ctr">
              <a:buClr>
                <a:schemeClr val="bg2"/>
              </a:buClr>
              <a:buFont typeface="Arial" charset="0"/>
              <a:buNone/>
            </a:pPr>
            <a:r>
              <a:rPr lang="ru-RU" sz="20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Большое развитие получили география и астрономия.       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0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 Багдаде и Дамаске работали обсерватории. Аль Бируни </a:t>
            </a:r>
            <a:r>
              <a:rPr lang="ru-RU" sz="2000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выс-казал</a:t>
            </a:r>
            <a:r>
              <a:rPr lang="ru-RU" sz="20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догадку о вращении Земли вокруг Солнца. Географы составляли описания стран и их карты. Математики создали алгебру, ввели индийские цифры. В городах создавались крупные библиотеки.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300648" y="3758803"/>
            <a:ext cx="276729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Аль-Бируни</a:t>
            </a:r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(973-1048)</a:t>
            </a:r>
          </a:p>
        </p:txBody>
      </p:sp>
      <p:pic>
        <p:nvPicPr>
          <p:cNvPr id="6" name="Picture 8" descr="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39552" y="980728"/>
            <a:ext cx="4139530" cy="2597555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788472" y="3573016"/>
            <a:ext cx="410400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Иллюстрация </a:t>
            </a:r>
          </a:p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 книге </a:t>
            </a:r>
            <a:r>
              <a:rPr lang="ru-RU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Аль-Бируни</a:t>
            </a:r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(фазы луны) </a:t>
            </a:r>
          </a:p>
        </p:txBody>
      </p:sp>
      <p:pic>
        <p:nvPicPr>
          <p:cNvPr id="8" name="Picture 7" descr="Image17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4408" y="6257751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 descr="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512" y="1052736"/>
            <a:ext cx="4392000" cy="4383678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704850"/>
          </a:xfrm>
          <a:noFill/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Научные представления арабов.</a:t>
            </a:r>
            <a:endParaRPr lang="ru-RU" b="1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60032" y="836712"/>
            <a:ext cx="4131568" cy="5724872"/>
          </a:xfrm>
          <a:blipFill>
            <a:blip r:embed="rId3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Одним из самых знаменитых ученых был Ибн Сина (Авиценна), описавший множество болезней и предложивший научный подход к их излечению 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4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По его инициативе в городах стали появляться аптеки.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23528" y="5602014"/>
            <a:ext cx="410445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Ибн Сина Авиценна (980-1037) –</a:t>
            </a:r>
          </a:p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великий ученый, философ и врач</a:t>
            </a:r>
          </a:p>
        </p:txBody>
      </p:sp>
      <p:pic>
        <p:nvPicPr>
          <p:cNvPr id="7" name="Picture 7" descr="Image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6237312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704850"/>
          </a:xfrm>
          <a:noFill/>
          <a:ln w="76200"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Арабская литература.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066800"/>
            <a:ext cx="4495800" cy="5486400"/>
          </a:xfr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Из путешествий купцы при возили рассказы становившиеся сказками. Простой народ создавал байки о хитрецах. На их основе возник сборник «Тысяча и одна ночь».</a:t>
            </a:r>
          </a:p>
          <a:p>
            <a:pPr>
              <a:buClr>
                <a:schemeClr val="bg2"/>
              </a:buClr>
              <a:buFont typeface="Arial" charset="0"/>
              <a:buNone/>
            </a:pP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У арабов была богатая поэзия - в основном любовная лирика, или сказания о подвигах, как в поэме </a:t>
            </a:r>
            <a:r>
              <a:rPr lang="ru-RU" sz="2800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Фирдуоси</a:t>
            </a: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«</a:t>
            </a:r>
            <a:r>
              <a:rPr lang="ru-RU" sz="2800" b="1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Шах-Наме</a:t>
            </a:r>
            <a:r>
              <a:rPr lang="ru-RU" sz="2800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»</a:t>
            </a:r>
          </a:p>
        </p:txBody>
      </p:sp>
      <p:pic>
        <p:nvPicPr>
          <p:cNvPr id="25608" name="Picture 8" descr="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8518" y="1092060"/>
            <a:ext cx="3691434" cy="4860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23529" y="6021288"/>
            <a:ext cx="388843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Иллюстрация к сказкам</a:t>
            </a:r>
          </a:p>
          <a:p>
            <a:pPr algn="ctr"/>
            <a:r>
              <a:rPr lang="ru-RU" b="1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«1000 и 1 ночь»</a:t>
            </a:r>
          </a:p>
        </p:txBody>
      </p:sp>
      <p:pic>
        <p:nvPicPr>
          <p:cNvPr id="6" name="Picture 7" descr="Image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7346" y="6257751"/>
            <a:ext cx="819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698</Words>
  <Application>Microsoft Office PowerPoint</Application>
  <PresentationFormat>Экран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Тема: «Культура стран Халифата»</vt:lpstr>
      <vt:lpstr>Презентация PowerPoint</vt:lpstr>
      <vt:lpstr>Презентация PowerPoint</vt:lpstr>
      <vt:lpstr>Презентация PowerPoint</vt:lpstr>
      <vt:lpstr>1. Развитие образования.</vt:lpstr>
      <vt:lpstr>2. Научные представления арабов.</vt:lpstr>
      <vt:lpstr>2. Научные представления арабов.</vt:lpstr>
      <vt:lpstr>3. Арабская литература.</vt:lpstr>
      <vt:lpstr>4. Особенности арабского искусства.</vt:lpstr>
      <vt:lpstr>4. Особенности арабского искусства.</vt:lpstr>
      <vt:lpstr>5. Влияние культуры халифата на мировую культуру.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Татьяна Макарова</dc:creator>
  <cp:lastModifiedBy>tatianamakarova05196@dnevnik.ru</cp:lastModifiedBy>
  <cp:revision>34</cp:revision>
  <dcterms:modified xsi:type="dcterms:W3CDTF">2018-11-03T22:23:08Z</dcterms:modified>
</cp:coreProperties>
</file>