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1" r:id="rId2"/>
  </p:sldMasterIdLst>
  <p:notesMasterIdLst>
    <p:notesMasterId r:id="rId12"/>
  </p:notesMasterIdLst>
  <p:handoutMasterIdLst>
    <p:handoutMasterId r:id="rId13"/>
  </p:handoutMasterIdLst>
  <p:sldIdLst>
    <p:sldId id="284" r:id="rId3"/>
    <p:sldId id="274" r:id="rId4"/>
    <p:sldId id="276" r:id="rId5"/>
    <p:sldId id="277" r:id="rId6"/>
    <p:sldId id="278" r:id="rId7"/>
    <p:sldId id="279" r:id="rId8"/>
    <p:sldId id="280" r:id="rId9"/>
    <p:sldId id="281" r:id="rId10"/>
    <p:sldId id="282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AEF1"/>
    <a:srgbClr val="8C3FC5"/>
    <a:srgbClr val="E85C0E"/>
    <a:srgbClr val="4EF456"/>
    <a:srgbClr val="400EBE"/>
    <a:srgbClr val="E5EEF3"/>
    <a:srgbClr val="FF0066"/>
    <a:srgbClr val="603A14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21" autoAdjust="0"/>
    <p:restoredTop sz="94660" autoAdjust="0"/>
  </p:normalViewPr>
  <p:slideViewPr>
    <p:cSldViewPr>
      <p:cViewPr varScale="1">
        <p:scale>
          <a:sx n="76" d="100"/>
          <a:sy n="76" d="100"/>
        </p:scale>
        <p:origin x="324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954" y="-258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4/21/2016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/>
              <a:t>© Software University Foundation – </a:t>
            </a:r>
            <a:r>
              <a:rPr lang="en-US" sz="1000" u="sng">
                <a:hlinkClick r:id="rId2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sz="1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2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smtClean="0"/>
              <a:t>Insert a Picture Here</a:t>
            </a:r>
            <a:endParaRPr lang="en-US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85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4/21/2016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179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131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62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4/21/2016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306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JavaTeamwork/JavaGamePuf/commits/maste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221701"/>
            <a:ext cx="8938472" cy="1069899"/>
          </a:xfrm>
        </p:spPr>
        <p:txBody>
          <a:bodyPr/>
          <a:lstStyle/>
          <a:p>
            <a:r>
              <a:rPr lang="en-US" sz="7200" dirty="0" smtClean="0"/>
              <a:t>Chili War</a:t>
            </a:r>
            <a:endParaRPr lang="en-US" sz="7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2" y="1219200"/>
            <a:ext cx="8938472" cy="688256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reated by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4612" y="2438400"/>
            <a:ext cx="11582400" cy="945250"/>
          </a:xfrm>
          <a:prstGeom prst="rect">
            <a:avLst/>
          </a:prstGeom>
        </p:spPr>
        <p:txBody>
          <a:bodyPr vert="horz" wrap="square" lIns="36000" tIns="36000" rIns="36000" bIns="36000" rtlCol="0" anchor="t">
            <a:spAutoFit/>
          </a:bodyPr>
          <a:lstStyle>
            <a:lvl1pPr marL="0" indent="0" algn="ct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21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/>
              <a:t>Svetoslav Ivanov</a:t>
            </a:r>
            <a:endParaRPr lang="en-US" sz="5400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4612" y="3657600"/>
            <a:ext cx="11582400" cy="945250"/>
          </a:xfrm>
          <a:prstGeom prst="rect">
            <a:avLst/>
          </a:prstGeom>
        </p:spPr>
        <p:txBody>
          <a:bodyPr vert="horz" wrap="square" lIns="36000" tIns="36000" rIns="36000" bIns="36000" rtlCol="0" anchor="t">
            <a:spAutoFit/>
          </a:bodyPr>
          <a:lstStyle>
            <a:lvl1pPr marL="0" indent="0" algn="ct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21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/>
              <a:t>Nikolay Shalyavski </a:t>
            </a:r>
            <a:endParaRPr lang="en-US" sz="5400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-1588" y="4800600"/>
            <a:ext cx="11582400" cy="945250"/>
          </a:xfrm>
          <a:prstGeom prst="rect">
            <a:avLst/>
          </a:prstGeom>
        </p:spPr>
        <p:txBody>
          <a:bodyPr vert="horz" wrap="square" lIns="36000" tIns="36000" rIns="36000" bIns="36000" rtlCol="0" anchor="t">
            <a:spAutoFit/>
          </a:bodyPr>
          <a:lstStyle>
            <a:lvl1pPr marL="0" indent="0" algn="ct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21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/>
              <a:t>Asya Dikova</a:t>
            </a:r>
            <a:endParaRPr lang="en-US" sz="5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1800"/>
            <a:ext cx="3130826" cy="31308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991" y="2895600"/>
            <a:ext cx="3227657" cy="3227657"/>
          </a:xfrm>
          <a:prstGeom prst="rect">
            <a:avLst/>
          </a:prstGeom>
        </p:spPr>
      </p:pic>
      <p:sp>
        <p:nvSpPr>
          <p:cNvPr id="10" name="Text Placeholder 2"/>
          <p:cNvSpPr txBox="1">
            <a:spLocks/>
          </p:cNvSpPr>
          <p:nvPr/>
        </p:nvSpPr>
        <p:spPr>
          <a:xfrm>
            <a:off x="301624" y="5963011"/>
            <a:ext cx="11582400" cy="460502"/>
          </a:xfrm>
          <a:prstGeom prst="rect">
            <a:avLst/>
          </a:prstGeom>
        </p:spPr>
        <p:txBody>
          <a:bodyPr vert="horz" wrap="square" lIns="36000" tIns="36000" rIns="36000" bIns="36000" rtlCol="0" anchor="t">
            <a:spAutoFit/>
          </a:bodyPr>
          <a:lstStyle>
            <a:lvl1pPr marL="0" indent="0" algn="ct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21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hlinkClick r:id="rId4"/>
              </a:rPr>
              <a:t>https://github.com/JavaTeamwork/JavaGamePuf/commits/master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9630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Картина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15" y="762000"/>
            <a:ext cx="10683797" cy="5943600"/>
          </a:xfrm>
          <a:prstGeom prst="rect">
            <a:avLst/>
          </a:prstGeom>
        </p:spPr>
      </p:pic>
      <p:sp>
        <p:nvSpPr>
          <p:cNvPr id="3" name="Rectangle 2"/>
          <p:cNvSpPr>
            <a:spLocks noGrp="1" noChangeArrowheads="1"/>
          </p:cNvSpPr>
          <p:nvPr/>
        </p:nvSpPr>
        <p:spPr>
          <a:xfrm>
            <a:off x="836612" y="76200"/>
            <a:ext cx="1981200" cy="8059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Field size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04" y="762000"/>
            <a:ext cx="10680908" cy="5943599"/>
          </a:xfrm>
          <a:prstGeom prst="rect">
            <a:avLst/>
          </a:prstGeom>
        </p:spPr>
      </p:pic>
      <p:sp>
        <p:nvSpPr>
          <p:cNvPr id="3" name="Rectangle 2"/>
          <p:cNvSpPr>
            <a:spLocks noGrp="1" noChangeArrowheads="1"/>
          </p:cNvSpPr>
          <p:nvPr/>
        </p:nvSpPr>
        <p:spPr>
          <a:xfrm>
            <a:off x="836612" y="76200"/>
            <a:ext cx="4495800" cy="8059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Define the ground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03" y="762000"/>
            <a:ext cx="10680909" cy="5943599"/>
          </a:xfrm>
          <a:prstGeom prst="rect">
            <a:avLst/>
          </a:prstGeom>
        </p:spPr>
      </p:pic>
      <p:sp>
        <p:nvSpPr>
          <p:cNvPr id="3" name="Rectangle 2"/>
          <p:cNvSpPr>
            <a:spLocks noGrp="1" noChangeArrowheads="1"/>
          </p:cNvSpPr>
          <p:nvPr/>
        </p:nvSpPr>
        <p:spPr>
          <a:xfrm>
            <a:off x="836612" y="76200"/>
            <a:ext cx="4495800" cy="8059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Define the ground 2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0084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15" y="762000"/>
            <a:ext cx="10683797" cy="5943600"/>
          </a:xfrm>
          <a:prstGeom prst="rect">
            <a:avLst/>
          </a:prstGeom>
        </p:spPr>
      </p:pic>
      <p:sp>
        <p:nvSpPr>
          <p:cNvPr id="3" name="Rectangle 2"/>
          <p:cNvSpPr>
            <a:spLocks noGrp="1" noChangeArrowheads="1"/>
          </p:cNvSpPr>
          <p:nvPr/>
        </p:nvSpPr>
        <p:spPr>
          <a:xfrm>
            <a:off x="836612" y="76200"/>
            <a:ext cx="7924800" cy="8059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Calculate the coordinates of the ball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3823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15" y="762000"/>
            <a:ext cx="10683797" cy="5943600"/>
          </a:xfrm>
          <a:prstGeom prst="rect">
            <a:avLst/>
          </a:prstGeom>
        </p:spPr>
      </p:pic>
      <p:sp>
        <p:nvSpPr>
          <p:cNvPr id="3" name="Rectangle 2"/>
          <p:cNvSpPr>
            <a:spLocks noGrp="1" noChangeArrowheads="1"/>
          </p:cNvSpPr>
          <p:nvPr/>
        </p:nvSpPr>
        <p:spPr>
          <a:xfrm>
            <a:off x="836612" y="76200"/>
            <a:ext cx="4495800" cy="8059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Ditch upon impact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6586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/>
        </p:nvSpPr>
        <p:spPr>
          <a:xfrm>
            <a:off x="836612" y="76200"/>
            <a:ext cx="7924800" cy="8059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Check whether any player is hit 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54551" y="2667000"/>
            <a:ext cx="3916661" cy="32312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5713" y="2687224"/>
            <a:ext cx="3924299" cy="32563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ово поле 2"/>
              <p:cNvSpPr txBox="1"/>
              <p:nvPr/>
            </p:nvSpPr>
            <p:spPr>
              <a:xfrm>
                <a:off x="6716636" y="1295330"/>
                <a:ext cx="4406976" cy="63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00" b="1" dirty="0" smtClean="0">
                    <a:latin typeface="Vijaya" panose="020B0604020202020204" pitchFamily="34" charset="0"/>
                    <a:cs typeface="Vijaya" panose="020B0604020202020204" pitchFamily="34" charset="0"/>
                  </a:rPr>
                  <a:t>If  </a:t>
                </a:r>
                <a14:m>
                  <m:oMath xmlns:m="http://schemas.openxmlformats.org/officeDocument/2006/math">
                    <m:r>
                      <a:rPr lang="en-US" sz="2500" b="1" i="1" smtClean="0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GB" sz="25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500" b="1" i="1" smtClean="0">
                            <a:latin typeface="Cambria Math"/>
                          </a:rPr>
                          <m:t>𝒏</m:t>
                        </m:r>
                      </m:e>
                    </m:acc>
                    <m:r>
                      <a:rPr lang="en-GB" sz="2500" b="1" i="1" smtClean="0">
                        <a:latin typeface="Cambria Math"/>
                        <a:ea typeface="Cambria Math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GB" sz="25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500" b="1" i="1" smtClean="0">
                            <a:latin typeface="Cambria Math"/>
                          </a:rPr>
                          <m:t>𝒗</m:t>
                        </m:r>
                      </m:e>
                    </m:acc>
                    <m:r>
                      <a:rPr lang="en-US" sz="2500" b="1" i="1" smtClean="0">
                        <a:latin typeface="Cambria Math"/>
                      </a:rPr>
                      <m:t>&lt;</m:t>
                    </m:r>
                    <m:r>
                      <a:rPr lang="en-US" sz="2500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en-GB" sz="3500" b="1" dirty="0" smtClean="0">
                    <a:latin typeface="Vijaya" panose="020B0604020202020204" pitchFamily="34" charset="0"/>
                    <a:cs typeface="Vijaya" panose="020B0604020202020204" pitchFamily="34" charset="0"/>
                  </a:rPr>
                  <a:t>, the player is hit</a:t>
                </a:r>
                <a:endParaRPr lang="en-GB" sz="3500" b="1" dirty="0">
                  <a:latin typeface="Vijaya" panose="020B0604020202020204" pitchFamily="34" charset="0"/>
                  <a:cs typeface="Vijaya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Текстово поле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636" y="1295330"/>
                <a:ext cx="4406976" cy="630942"/>
              </a:xfrm>
              <a:prstGeom prst="rect">
                <a:avLst/>
              </a:prstGeom>
              <a:blipFill rotWithShape="1">
                <a:blip r:embed="rId5"/>
                <a:stretch>
                  <a:fillRect l="-4149" t="-15385" r="-2905" b="-336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Текстово поле 13"/>
              <p:cNvSpPr txBox="1"/>
              <p:nvPr/>
            </p:nvSpPr>
            <p:spPr>
              <a:xfrm>
                <a:off x="562987" y="1295400"/>
                <a:ext cx="500489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00" b="1" dirty="0" smtClean="0">
                    <a:latin typeface="Vijaya" panose="020B0604020202020204" pitchFamily="34" charset="0"/>
                    <a:cs typeface="Vijaya" panose="020B0604020202020204" pitchFamily="34" charset="0"/>
                  </a:rPr>
                  <a:t>If</a:t>
                </a:r>
                <a:r>
                  <a:rPr lang="en-US" sz="4000" b="1" dirty="0" smtClean="0">
                    <a:latin typeface="Vijaya" panose="020B0604020202020204" pitchFamily="34" charset="0"/>
                    <a:cs typeface="Vijaya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500" b="1" i="1" smtClean="0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GB" sz="25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500" b="1" i="1" smtClean="0">
                            <a:latin typeface="Cambria Math"/>
                          </a:rPr>
                          <m:t>𝒏</m:t>
                        </m:r>
                      </m:e>
                    </m:acc>
                    <m:r>
                      <a:rPr lang="en-GB" sz="2500" b="1" i="1" smtClean="0">
                        <a:latin typeface="Cambria Math"/>
                        <a:ea typeface="Cambria Math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GB" sz="25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500" b="1" i="1" smtClean="0">
                            <a:latin typeface="Cambria Math"/>
                          </a:rPr>
                          <m:t>𝒗</m:t>
                        </m:r>
                      </m:e>
                    </m:acc>
                    <m:r>
                      <a:rPr lang="en-US" sz="2500" b="1" i="1" smtClean="0">
                        <a:latin typeface="Cambria Math"/>
                      </a:rPr>
                      <m:t>&gt;</m:t>
                    </m:r>
                    <m:r>
                      <a:rPr lang="en-US" sz="2500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en-GB" sz="3500" b="1" dirty="0" smtClean="0">
                    <a:latin typeface="Vijaya" panose="020B0604020202020204" pitchFamily="34" charset="0"/>
                    <a:cs typeface="Vijaya" panose="020B0604020202020204" pitchFamily="34" charset="0"/>
                  </a:rPr>
                  <a:t>, the player is not hit</a:t>
                </a:r>
                <a:endParaRPr lang="en-GB" sz="3500" b="1" dirty="0">
                  <a:latin typeface="Vijaya" panose="020B0604020202020204" pitchFamily="34" charset="0"/>
                  <a:cs typeface="Vijaya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Текстово поле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87" y="1295400"/>
                <a:ext cx="5004896" cy="707886"/>
              </a:xfrm>
              <a:prstGeom prst="rect">
                <a:avLst/>
              </a:prstGeom>
              <a:blipFill rotWithShape="1">
                <a:blip r:embed="rId6"/>
                <a:stretch>
                  <a:fillRect l="-3532" t="-6034" r="-2558" b="-267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226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762000"/>
            <a:ext cx="10882200" cy="5883279"/>
          </a:xfrm>
          <a:noFill/>
          <a:ln>
            <a:solidFill>
              <a:schemeClr val="bg1"/>
            </a:solidFill>
            <a:prstDash val="dash"/>
          </a:ln>
        </p:spPr>
      </p:pic>
      <p:sp>
        <p:nvSpPr>
          <p:cNvPr id="6" name="Rectangle 2"/>
          <p:cNvSpPr>
            <a:spLocks noGrp="1" noChangeArrowheads="1"/>
          </p:cNvSpPr>
          <p:nvPr/>
        </p:nvSpPr>
        <p:spPr>
          <a:xfrm>
            <a:off x="836612" y="76200"/>
            <a:ext cx="7924800" cy="8059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Fancy animations -- explosion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7078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42" y="762000"/>
            <a:ext cx="10884570" cy="5908767"/>
          </a:xfrm>
        </p:spPr>
      </p:pic>
      <p:sp>
        <p:nvSpPr>
          <p:cNvPr id="6" name="Rectangle 2"/>
          <p:cNvSpPr>
            <a:spLocks noGrp="1" noChangeArrowheads="1"/>
          </p:cNvSpPr>
          <p:nvPr/>
        </p:nvSpPr>
        <p:spPr>
          <a:xfrm>
            <a:off x="836612" y="76200"/>
            <a:ext cx="7924800" cy="8059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Fancy animations – thunder strike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0422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</Words>
  <Application>Microsoft Office PowerPoint</Application>
  <PresentationFormat>Custom</PresentationFormat>
  <Paragraphs>18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 Math</vt:lpstr>
      <vt:lpstr>Vijaya</vt:lpstr>
      <vt:lpstr>Wingdings</vt:lpstr>
      <vt:lpstr>SoftUni 16x9</vt:lpstr>
      <vt:lpstr>Chili War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Collections Basics: Arrays, Lists, Strings, Sets, Maps</dc:title>
  <dc:creator/>
  <cp:keywords>collections, data structures, arrays, strings, lists, sets, maps, Java, SoftUni, Software University, programming, course</cp:keywords>
  <cp:lastModifiedBy/>
  <cp:revision>1</cp:revision>
  <dcterms:created xsi:type="dcterms:W3CDTF">2014-01-02T17:00:34Z</dcterms:created>
  <dcterms:modified xsi:type="dcterms:W3CDTF">2016-04-21T07:52:05Z</dcterms:modified>
  <cp:category>programming, Java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