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5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60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5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59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62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notesSlides/notesSlide51.xml" ContentType="application/vnd.openxmlformats-officedocument.presentationml.notesSlide+xml"/>
  <Override PartName="/ppt/slides/slide157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5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63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64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158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6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67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55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5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4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2"/>
  </p:notesMasterIdLst>
  <p:sldIdLst>
    <p:sldId id="322" r:id="rId2"/>
    <p:sldId id="542" r:id="rId3"/>
    <p:sldId id="259" r:id="rId4"/>
    <p:sldId id="279" r:id="rId5"/>
    <p:sldId id="260" r:id="rId6"/>
    <p:sldId id="490" r:id="rId7"/>
    <p:sldId id="324" r:id="rId8"/>
    <p:sldId id="325" r:id="rId9"/>
    <p:sldId id="326" r:id="rId10"/>
    <p:sldId id="327" r:id="rId11"/>
    <p:sldId id="328" r:id="rId12"/>
    <p:sldId id="334" r:id="rId13"/>
    <p:sldId id="333" r:id="rId14"/>
    <p:sldId id="329" r:id="rId15"/>
    <p:sldId id="336" r:id="rId16"/>
    <p:sldId id="337" r:id="rId17"/>
    <p:sldId id="347" r:id="rId18"/>
    <p:sldId id="348" r:id="rId19"/>
    <p:sldId id="338" r:id="rId20"/>
    <p:sldId id="349" r:id="rId21"/>
    <p:sldId id="339" r:id="rId22"/>
    <p:sldId id="340" r:id="rId23"/>
    <p:sldId id="351" r:id="rId24"/>
    <p:sldId id="352" r:id="rId25"/>
    <p:sldId id="342" r:id="rId26"/>
    <p:sldId id="354" r:id="rId27"/>
    <p:sldId id="353" r:id="rId28"/>
    <p:sldId id="355" r:id="rId29"/>
    <p:sldId id="391" r:id="rId30"/>
    <p:sldId id="356" r:id="rId31"/>
    <p:sldId id="343" r:id="rId32"/>
    <p:sldId id="345" r:id="rId33"/>
    <p:sldId id="344" r:id="rId34"/>
    <p:sldId id="428" r:id="rId35"/>
    <p:sldId id="390" r:id="rId36"/>
    <p:sldId id="387" r:id="rId37"/>
    <p:sldId id="388" r:id="rId38"/>
    <p:sldId id="389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13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422" r:id="rId68"/>
    <p:sldId id="423" r:id="rId69"/>
    <p:sldId id="427" r:id="rId70"/>
    <p:sldId id="439" r:id="rId71"/>
    <p:sldId id="440" r:id="rId72"/>
    <p:sldId id="441" r:id="rId73"/>
    <p:sldId id="442" r:id="rId74"/>
    <p:sldId id="443" r:id="rId75"/>
    <p:sldId id="444" r:id="rId76"/>
    <p:sldId id="445" r:id="rId77"/>
    <p:sldId id="446" r:id="rId78"/>
    <p:sldId id="447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48" r:id="rId90"/>
    <p:sldId id="449" r:id="rId91"/>
    <p:sldId id="450" r:id="rId92"/>
    <p:sldId id="451" r:id="rId93"/>
    <p:sldId id="459" r:id="rId94"/>
    <p:sldId id="452" r:id="rId95"/>
    <p:sldId id="456" r:id="rId96"/>
    <p:sldId id="462" r:id="rId97"/>
    <p:sldId id="467" r:id="rId98"/>
    <p:sldId id="463" r:id="rId99"/>
    <p:sldId id="471" r:id="rId100"/>
    <p:sldId id="465" r:id="rId101"/>
    <p:sldId id="466" r:id="rId102"/>
    <p:sldId id="460" r:id="rId103"/>
    <p:sldId id="461" r:id="rId104"/>
    <p:sldId id="357" r:id="rId105"/>
    <p:sldId id="346" r:id="rId106"/>
    <p:sldId id="359" r:id="rId107"/>
    <p:sldId id="544" r:id="rId108"/>
    <p:sldId id="472" r:id="rId109"/>
    <p:sldId id="473" r:id="rId110"/>
    <p:sldId id="474" r:id="rId111"/>
    <p:sldId id="478" r:id="rId112"/>
    <p:sldId id="476" r:id="rId113"/>
    <p:sldId id="477" r:id="rId114"/>
    <p:sldId id="479" r:id="rId115"/>
    <p:sldId id="546" r:id="rId116"/>
    <p:sldId id="480" r:id="rId117"/>
    <p:sldId id="545" r:id="rId118"/>
    <p:sldId id="481" r:id="rId119"/>
    <p:sldId id="482" r:id="rId120"/>
    <p:sldId id="543" r:id="rId121"/>
    <p:sldId id="547" r:id="rId122"/>
    <p:sldId id="484" r:id="rId123"/>
    <p:sldId id="485" r:id="rId124"/>
    <p:sldId id="486" r:id="rId125"/>
    <p:sldId id="487" r:id="rId126"/>
    <p:sldId id="488" r:id="rId127"/>
    <p:sldId id="489" r:id="rId128"/>
    <p:sldId id="491" r:id="rId129"/>
    <p:sldId id="492" r:id="rId130"/>
    <p:sldId id="493" r:id="rId131"/>
    <p:sldId id="494" r:id="rId132"/>
    <p:sldId id="548" r:id="rId133"/>
    <p:sldId id="495" r:id="rId134"/>
    <p:sldId id="496" r:id="rId135"/>
    <p:sldId id="497" r:id="rId136"/>
    <p:sldId id="502" r:id="rId137"/>
    <p:sldId id="499" r:id="rId138"/>
    <p:sldId id="500" r:id="rId139"/>
    <p:sldId id="501" r:id="rId140"/>
    <p:sldId id="503" r:id="rId141"/>
    <p:sldId id="504" r:id="rId142"/>
    <p:sldId id="505" r:id="rId143"/>
    <p:sldId id="506" r:id="rId144"/>
    <p:sldId id="507" r:id="rId145"/>
    <p:sldId id="549" r:id="rId146"/>
    <p:sldId id="508" r:id="rId147"/>
    <p:sldId id="509" r:id="rId148"/>
    <p:sldId id="539" r:id="rId149"/>
    <p:sldId id="540" r:id="rId150"/>
    <p:sldId id="514" r:id="rId151"/>
    <p:sldId id="515" r:id="rId152"/>
    <p:sldId id="516" r:id="rId153"/>
    <p:sldId id="517" r:id="rId154"/>
    <p:sldId id="518" r:id="rId155"/>
    <p:sldId id="519" r:id="rId156"/>
    <p:sldId id="529" r:id="rId157"/>
    <p:sldId id="530" r:id="rId158"/>
    <p:sldId id="531" r:id="rId159"/>
    <p:sldId id="532" r:id="rId160"/>
    <p:sldId id="533" r:id="rId161"/>
    <p:sldId id="534" r:id="rId162"/>
    <p:sldId id="537" r:id="rId163"/>
    <p:sldId id="538" r:id="rId164"/>
    <p:sldId id="535" r:id="rId165"/>
    <p:sldId id="536" r:id="rId166"/>
    <p:sldId id="550" r:id="rId167"/>
    <p:sldId id="553" r:id="rId168"/>
    <p:sldId id="520" r:id="rId169"/>
    <p:sldId id="521" r:id="rId170"/>
    <p:sldId id="522" r:id="rId171"/>
    <p:sldId id="523" r:id="rId172"/>
    <p:sldId id="554" r:id="rId173"/>
    <p:sldId id="525" r:id="rId174"/>
    <p:sldId id="551" r:id="rId175"/>
    <p:sldId id="541" r:id="rId176"/>
    <p:sldId id="526" r:id="rId177"/>
    <p:sldId id="552" r:id="rId178"/>
    <p:sldId id="527" r:id="rId179"/>
    <p:sldId id="528" r:id="rId180"/>
    <p:sldId id="323" r:id="rId18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99"/>
    <a:srgbClr val="E6E6FF"/>
    <a:srgbClr val="EAEAEA"/>
    <a:srgbClr val="66FFFF"/>
    <a:srgbClr val="0000FF"/>
    <a:srgbClr val="00B0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1" autoAdjust="0"/>
    <p:restoredTop sz="94444" autoAdjust="0"/>
  </p:normalViewPr>
  <p:slideViewPr>
    <p:cSldViewPr snapToGrid="0">
      <p:cViewPr varScale="1">
        <p:scale>
          <a:sx n="86" d="100"/>
          <a:sy n="86" d="100"/>
        </p:scale>
        <p:origin x="-918" y="-7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939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slide" Target="slides/slide179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8555DB02-DDA1-4C54-A192-502592879F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9FE48-D053-4997-B965-8C01D98E61CF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FB1ED-7BAC-47A5-A5C5-35C0315C81A5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D9F1F-C3A0-446C-8387-8880FC5C1D51}" type="slidenum">
              <a:rPr lang="ru-RU" smtClean="0"/>
              <a:pPr/>
              <a:t>111</a:t>
            </a:fld>
            <a:endParaRPr lang="ru-RU" smtClean="0"/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2887C-078F-4FC5-B228-29E6EAF81522}" type="slidenum">
              <a:rPr lang="ru-RU" smtClean="0"/>
              <a:pPr/>
              <a:t>112</a:t>
            </a:fld>
            <a:endParaRPr lang="ru-RU" smtClean="0"/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DB5537-12F5-4360-AFFD-AD71457432A1}" type="slidenum">
              <a:rPr lang="ru-RU" smtClean="0"/>
              <a:pPr/>
              <a:t>113</a:t>
            </a:fld>
            <a:endParaRPr lang="ru-RU" smtClean="0"/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86D9E9-3890-4C12-AEE3-771CF55CC34E}" type="slidenum">
              <a:rPr lang="ru-RU" smtClean="0"/>
              <a:pPr/>
              <a:t>114</a:t>
            </a:fld>
            <a:endParaRPr lang="ru-RU" smtClean="0"/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65F79-0FD5-4685-A288-8959B39F879F}" type="slidenum">
              <a:rPr lang="ru-RU" smtClean="0"/>
              <a:pPr/>
              <a:t>115</a:t>
            </a:fld>
            <a:endParaRPr lang="ru-RU" smtClean="0"/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08B27C-8C12-42C2-8E6D-A770A004D82B}" type="slidenum">
              <a:rPr lang="ru-RU" smtClean="0"/>
              <a:pPr/>
              <a:t>116</a:t>
            </a:fld>
            <a:endParaRPr lang="ru-RU" smtClean="0"/>
          </a:p>
        </p:txBody>
      </p:sp>
      <p:sp>
        <p:nvSpPr>
          <p:cNvPr id="293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9B1B5-DC55-4E42-BABF-6FDBA0D9C9F1}" type="slidenum">
              <a:rPr lang="ru-RU" smtClean="0"/>
              <a:pPr/>
              <a:t>117</a:t>
            </a:fld>
            <a:endParaRPr lang="ru-RU" smtClean="0"/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F6DCAF-2153-4777-B9F0-0B7EDD199316}" type="slidenum">
              <a:rPr lang="ru-RU" smtClean="0"/>
              <a:pPr/>
              <a:t>118</a:t>
            </a:fld>
            <a:endParaRPr lang="ru-RU" smtClean="0"/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66BB30-E014-444E-988E-EE9772F8C23D}" type="slidenum">
              <a:rPr lang="ru-RU" smtClean="0"/>
              <a:pPr/>
              <a:t>119</a:t>
            </a:fld>
            <a:endParaRPr lang="ru-RU" smtClean="0"/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7E46A-D4B1-49EE-B3FC-6B9C71CD662A}" type="slidenum">
              <a:rPr lang="ru-RU" smtClean="0"/>
              <a:pPr/>
              <a:t>120</a:t>
            </a:fld>
            <a:endParaRPr lang="ru-RU" smtClean="0"/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F204D2-C825-42A2-8591-76CB93CFD708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013A0-49E7-419F-9CDB-7A234C80F15A}" type="slidenum">
              <a:rPr lang="ru-RU" smtClean="0"/>
              <a:pPr/>
              <a:t>121</a:t>
            </a:fld>
            <a:endParaRPr lang="ru-RU" smtClean="0"/>
          </a:p>
        </p:txBody>
      </p:sp>
      <p:sp>
        <p:nvSpPr>
          <p:cNvPr id="299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9380E-1183-472E-B311-1A9E79F7C6AA}" type="slidenum">
              <a:rPr lang="ru-RU" smtClean="0"/>
              <a:pPr/>
              <a:t>123</a:t>
            </a:fld>
            <a:endParaRPr lang="ru-RU" smtClean="0"/>
          </a:p>
        </p:txBody>
      </p:sp>
      <p:sp>
        <p:nvSpPr>
          <p:cNvPr id="300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F2F6F-D944-4543-B06C-904215E2A15B}" type="slidenum">
              <a:rPr lang="ru-RU" smtClean="0"/>
              <a:pPr/>
              <a:t>124</a:t>
            </a:fld>
            <a:endParaRPr lang="ru-RU" smtClean="0"/>
          </a:p>
        </p:txBody>
      </p:sp>
      <p:sp>
        <p:nvSpPr>
          <p:cNvPr id="30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342890-1783-4BC6-9834-4AFCDCEBB5EF}" type="slidenum">
              <a:rPr lang="ru-RU" smtClean="0"/>
              <a:pPr/>
              <a:t>125</a:t>
            </a:fld>
            <a:endParaRPr lang="ru-RU" smtClean="0"/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6CD59-60CC-42CD-B174-13EE62D005C0}" type="slidenum">
              <a:rPr lang="ru-RU" smtClean="0"/>
              <a:pPr/>
              <a:t>126</a:t>
            </a:fld>
            <a:endParaRPr lang="ru-RU" smtClean="0"/>
          </a:p>
        </p:txBody>
      </p:sp>
      <p:sp>
        <p:nvSpPr>
          <p:cNvPr id="303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7FEEC-E3AF-49A5-B4FF-92A64EBBC1EF}" type="slidenum">
              <a:rPr lang="ru-RU" smtClean="0"/>
              <a:pPr/>
              <a:t>127</a:t>
            </a:fld>
            <a:endParaRPr lang="ru-RU" smtClean="0"/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0DB84D-E458-4D37-B671-34C860DE9D08}" type="slidenum">
              <a:rPr lang="ru-RU" smtClean="0"/>
              <a:pPr/>
              <a:t>129</a:t>
            </a:fld>
            <a:endParaRPr lang="ru-RU" smtClean="0"/>
          </a:p>
        </p:txBody>
      </p:sp>
      <p:sp>
        <p:nvSpPr>
          <p:cNvPr id="305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A8270-C84E-4510-AAB5-BC14571FAD57}" type="slidenum">
              <a:rPr lang="ru-RU" smtClean="0"/>
              <a:pPr/>
              <a:t>130</a:t>
            </a:fld>
            <a:endParaRPr lang="ru-RU" smtClean="0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B3591-B65A-4964-83DE-F70B8D3C9D8E}" type="slidenum">
              <a:rPr lang="ru-RU" smtClean="0"/>
              <a:pPr/>
              <a:t>131</a:t>
            </a:fld>
            <a:endParaRPr lang="ru-RU" smtClean="0"/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50A3A-7213-42CD-B80D-2D68099490FF}" type="slidenum">
              <a:rPr lang="ru-RU" smtClean="0"/>
              <a:pPr/>
              <a:t>132</a:t>
            </a:fld>
            <a:endParaRPr lang="ru-RU" smtClean="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F1A70-FD08-42EA-A3A3-3005F7AEDFBD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B0DEB-3F78-4111-93DB-B7326246508A}" type="slidenum">
              <a:rPr lang="ru-RU" smtClean="0"/>
              <a:pPr/>
              <a:t>133</a:t>
            </a:fld>
            <a:endParaRPr lang="ru-RU" smtClean="0"/>
          </a:p>
        </p:txBody>
      </p:sp>
      <p:sp>
        <p:nvSpPr>
          <p:cNvPr id="309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7A82A-7BAF-4F83-BE21-4124D035336F}" type="slidenum">
              <a:rPr lang="ru-RU" smtClean="0"/>
              <a:pPr/>
              <a:t>134</a:t>
            </a:fld>
            <a:endParaRPr lang="ru-RU" smtClean="0"/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F0420E-E5AA-45C3-8A96-4753CBCF2BA1}" type="slidenum">
              <a:rPr lang="ru-RU" smtClean="0"/>
              <a:pPr/>
              <a:t>135</a:t>
            </a:fld>
            <a:endParaRPr lang="ru-RU" smtClean="0"/>
          </a:p>
        </p:txBody>
      </p:sp>
      <p:sp>
        <p:nvSpPr>
          <p:cNvPr id="311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FD2BD-3B22-404F-A19D-8E74BCAA410E}" type="slidenum">
              <a:rPr lang="ru-RU" smtClean="0"/>
              <a:pPr/>
              <a:t>136</a:t>
            </a:fld>
            <a:endParaRPr lang="ru-RU" smtClean="0"/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C6486-D987-4F90-AF3B-DF8328DC1AA1}" type="slidenum">
              <a:rPr lang="ru-RU" smtClean="0"/>
              <a:pPr/>
              <a:t>137</a:t>
            </a:fld>
            <a:endParaRPr lang="ru-RU" smtClean="0"/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0543D-9E23-464B-B0C4-1CA36FCF75A0}" type="slidenum">
              <a:rPr lang="ru-RU" smtClean="0"/>
              <a:pPr/>
              <a:t>138</a:t>
            </a:fld>
            <a:endParaRPr lang="ru-RU" smtClean="0"/>
          </a:p>
        </p:txBody>
      </p:sp>
      <p:sp>
        <p:nvSpPr>
          <p:cNvPr id="314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54317-4B84-4B26-A53F-4DCC3A38C190}" type="slidenum">
              <a:rPr lang="ru-RU" smtClean="0"/>
              <a:pPr/>
              <a:t>139</a:t>
            </a:fld>
            <a:endParaRPr lang="ru-RU" smtClean="0"/>
          </a:p>
        </p:txBody>
      </p:sp>
      <p:sp>
        <p:nvSpPr>
          <p:cNvPr id="315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2010A-8B0B-48AC-B9C8-8A381C252D6E}" type="slidenum">
              <a:rPr lang="ru-RU" smtClean="0"/>
              <a:pPr/>
              <a:t>141</a:t>
            </a:fld>
            <a:endParaRPr lang="ru-RU" smtClean="0"/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DBC969-D670-44F8-979E-9F3A93EF20EB}" type="slidenum">
              <a:rPr lang="ru-RU" smtClean="0"/>
              <a:pPr/>
              <a:t>142</a:t>
            </a:fld>
            <a:endParaRPr lang="ru-RU" smtClean="0"/>
          </a:p>
        </p:txBody>
      </p:sp>
      <p:sp>
        <p:nvSpPr>
          <p:cNvPr id="317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A41AAE-CEAA-4B60-8209-6C60DE1D5074}" type="slidenum">
              <a:rPr lang="ru-RU" smtClean="0"/>
              <a:pPr/>
              <a:t>143</a:t>
            </a:fld>
            <a:endParaRPr lang="ru-RU" smtClean="0"/>
          </a:p>
        </p:txBody>
      </p:sp>
      <p:sp>
        <p:nvSpPr>
          <p:cNvPr id="318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C4C5A4-3CB8-4CBB-973E-9290CF638A15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09380-FDB5-42D5-9086-14703F41075A}" type="slidenum">
              <a:rPr lang="ru-RU" smtClean="0"/>
              <a:pPr/>
              <a:t>144</a:t>
            </a:fld>
            <a:endParaRPr lang="ru-RU" smtClean="0"/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D1EC58-0A23-4129-A7AF-F9B9F6F0F052}" type="slidenum">
              <a:rPr lang="ru-RU" smtClean="0"/>
              <a:pPr/>
              <a:t>145</a:t>
            </a:fld>
            <a:endParaRPr lang="ru-RU" smtClean="0"/>
          </a:p>
        </p:txBody>
      </p:sp>
      <p:sp>
        <p:nvSpPr>
          <p:cNvPr id="320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65AF4-B69B-4F01-9199-461ACC38D989}" type="slidenum">
              <a:rPr lang="ru-RU" smtClean="0"/>
              <a:pPr/>
              <a:t>146</a:t>
            </a:fld>
            <a:endParaRPr lang="ru-RU" smtClean="0"/>
          </a:p>
        </p:txBody>
      </p:sp>
      <p:sp>
        <p:nvSpPr>
          <p:cNvPr id="321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D71D1-CB18-4F7A-B25A-22AB9792B7B4}" type="slidenum">
              <a:rPr lang="ru-RU" smtClean="0"/>
              <a:pPr/>
              <a:t>147</a:t>
            </a:fld>
            <a:endParaRPr lang="ru-RU" smtClean="0"/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686A5-946C-4817-BD8E-7EB7A98EBD67}" type="slidenum">
              <a:rPr lang="ru-RU" smtClean="0"/>
              <a:pPr/>
              <a:t>148</a:t>
            </a:fld>
            <a:endParaRPr lang="ru-RU" smtClean="0"/>
          </a:p>
        </p:txBody>
      </p:sp>
      <p:sp>
        <p:nvSpPr>
          <p:cNvPr id="323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B34495-3419-46FA-94CE-7D6F1125E195}" type="slidenum">
              <a:rPr lang="ru-RU" smtClean="0"/>
              <a:pPr/>
              <a:t>149</a:t>
            </a:fld>
            <a:endParaRPr lang="ru-RU" smtClean="0"/>
          </a:p>
        </p:txBody>
      </p:sp>
      <p:sp>
        <p:nvSpPr>
          <p:cNvPr id="324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00A35-4E1C-4B65-A0F5-CBD981D002A9}" type="slidenum">
              <a:rPr lang="ru-RU" smtClean="0"/>
              <a:pPr/>
              <a:t>150</a:t>
            </a:fld>
            <a:endParaRPr lang="ru-RU" smtClean="0"/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3E2F66-E6F7-4779-A17F-53295660BECE}" type="slidenum">
              <a:rPr lang="ru-RU" smtClean="0"/>
              <a:pPr/>
              <a:t>151</a:t>
            </a:fld>
            <a:endParaRPr lang="ru-RU" smtClean="0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DB5483-5B1C-482F-B57B-38DF1D52924F}" type="slidenum">
              <a:rPr lang="ru-RU" smtClean="0"/>
              <a:pPr/>
              <a:t>152</a:t>
            </a:fld>
            <a:endParaRPr lang="ru-RU" smtClean="0"/>
          </a:p>
        </p:txBody>
      </p:sp>
      <p:sp>
        <p:nvSpPr>
          <p:cNvPr id="327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17458-A545-44E8-96F2-504A00A28DF3}" type="slidenum">
              <a:rPr lang="ru-RU" smtClean="0"/>
              <a:pPr/>
              <a:t>153</a:t>
            </a:fld>
            <a:endParaRPr lang="ru-RU" smtClean="0"/>
          </a:p>
        </p:txBody>
      </p:sp>
      <p:sp>
        <p:nvSpPr>
          <p:cNvPr id="328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FD047-AC68-4D95-81BC-79E784BD2784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F8064-4BED-4450-ABEE-B5D8A7B62CAB}" type="slidenum">
              <a:rPr lang="ru-RU" smtClean="0"/>
              <a:pPr/>
              <a:t>154</a:t>
            </a:fld>
            <a:endParaRPr lang="ru-RU" smtClean="0"/>
          </a:p>
        </p:txBody>
      </p:sp>
      <p:sp>
        <p:nvSpPr>
          <p:cNvPr id="329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D60BC-AE64-412F-94A2-5CA0AEB20768}" type="slidenum">
              <a:rPr lang="ru-RU" smtClean="0"/>
              <a:pPr/>
              <a:t>155</a:t>
            </a:fld>
            <a:endParaRPr lang="ru-RU" smtClean="0"/>
          </a:p>
        </p:txBody>
      </p:sp>
      <p:sp>
        <p:nvSpPr>
          <p:cNvPr id="330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FB990-1AF5-40F2-9847-722DE3F9D116}" type="slidenum">
              <a:rPr lang="ru-RU" smtClean="0"/>
              <a:pPr/>
              <a:t>157</a:t>
            </a:fld>
            <a:endParaRPr lang="ru-RU" smtClean="0"/>
          </a:p>
        </p:txBody>
      </p:sp>
      <p:sp>
        <p:nvSpPr>
          <p:cNvPr id="331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9CD33-F198-4A01-A0CD-3E46682F595A}" type="slidenum">
              <a:rPr lang="ru-RU" smtClean="0"/>
              <a:pPr/>
              <a:t>158</a:t>
            </a:fld>
            <a:endParaRPr lang="ru-RU" smtClean="0"/>
          </a:p>
        </p:txBody>
      </p:sp>
      <p:sp>
        <p:nvSpPr>
          <p:cNvPr id="332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7C8E84-99DB-4365-B791-1478DC259042}" type="slidenum">
              <a:rPr lang="ru-RU" smtClean="0"/>
              <a:pPr/>
              <a:t>159</a:t>
            </a:fld>
            <a:endParaRPr lang="ru-RU" smtClean="0"/>
          </a:p>
        </p:txBody>
      </p:sp>
      <p:sp>
        <p:nvSpPr>
          <p:cNvPr id="333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BDC1C0-7278-4C99-B3D4-965710D90106}" type="slidenum">
              <a:rPr lang="ru-RU" smtClean="0"/>
              <a:pPr/>
              <a:t>160</a:t>
            </a:fld>
            <a:endParaRPr lang="ru-RU" smtClean="0"/>
          </a:p>
        </p:txBody>
      </p:sp>
      <p:sp>
        <p:nvSpPr>
          <p:cNvPr id="334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E758CF-4F9D-4122-96DF-567D151495F6}" type="slidenum">
              <a:rPr lang="ru-RU" smtClean="0"/>
              <a:pPr/>
              <a:t>161</a:t>
            </a:fld>
            <a:endParaRPr lang="ru-RU" smtClean="0"/>
          </a:p>
        </p:txBody>
      </p:sp>
      <p:sp>
        <p:nvSpPr>
          <p:cNvPr id="335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4E7C02-C1EF-45AE-BC53-C86BF25F2BF0}" type="slidenum">
              <a:rPr lang="ru-RU" smtClean="0"/>
              <a:pPr/>
              <a:t>162</a:t>
            </a:fld>
            <a:endParaRPr lang="ru-RU" smtClean="0"/>
          </a:p>
        </p:txBody>
      </p:sp>
      <p:sp>
        <p:nvSpPr>
          <p:cNvPr id="336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CDDE27-809D-4A53-8175-5AAF57C6026E}" type="slidenum">
              <a:rPr lang="ru-RU" smtClean="0"/>
              <a:pPr/>
              <a:t>163</a:t>
            </a:fld>
            <a:endParaRPr lang="ru-RU" smtClean="0"/>
          </a:p>
        </p:txBody>
      </p:sp>
      <p:sp>
        <p:nvSpPr>
          <p:cNvPr id="337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AFECFE-EE19-4AD9-B170-FB313DD3EBC1}" type="slidenum">
              <a:rPr lang="ru-RU" smtClean="0"/>
              <a:pPr/>
              <a:t>164</a:t>
            </a:fld>
            <a:endParaRPr lang="ru-RU" smtClean="0"/>
          </a:p>
        </p:txBody>
      </p:sp>
      <p:sp>
        <p:nvSpPr>
          <p:cNvPr id="33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77DE0-9B6B-4855-A093-4288189D9430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E5491-B4B6-4856-8A5E-D9B71FA014F8}" type="slidenum">
              <a:rPr lang="ru-RU" smtClean="0"/>
              <a:pPr/>
              <a:t>165</a:t>
            </a:fld>
            <a:endParaRPr lang="ru-RU" smtClean="0"/>
          </a:p>
        </p:txBody>
      </p:sp>
      <p:sp>
        <p:nvSpPr>
          <p:cNvPr id="339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BB5E8D-DB21-431C-8980-3B02CFEBC800}" type="slidenum">
              <a:rPr lang="ru-RU" smtClean="0"/>
              <a:pPr/>
              <a:t>166</a:t>
            </a:fld>
            <a:endParaRPr lang="ru-RU" smtClean="0"/>
          </a:p>
        </p:txBody>
      </p:sp>
      <p:sp>
        <p:nvSpPr>
          <p:cNvPr id="34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1FB054-893D-43EE-88D9-8DA61B92DF78}" type="slidenum">
              <a:rPr lang="ru-RU" smtClean="0"/>
              <a:pPr/>
              <a:t>167</a:t>
            </a:fld>
            <a:endParaRPr lang="ru-RU" smtClean="0"/>
          </a:p>
        </p:txBody>
      </p:sp>
      <p:sp>
        <p:nvSpPr>
          <p:cNvPr id="342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67105-97EC-40A2-982F-9D548C5EC5B5}" type="slidenum">
              <a:rPr lang="ru-RU" smtClean="0"/>
              <a:pPr/>
              <a:t>169</a:t>
            </a:fld>
            <a:endParaRPr lang="ru-RU" smtClean="0"/>
          </a:p>
        </p:txBody>
      </p:sp>
      <p:sp>
        <p:nvSpPr>
          <p:cNvPr id="343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93A14-D288-4EBF-AFF7-555454A3A7D4}" type="slidenum">
              <a:rPr lang="ru-RU" smtClean="0"/>
              <a:pPr/>
              <a:t>170</a:t>
            </a:fld>
            <a:endParaRPr lang="ru-RU" smtClean="0"/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92461-66F0-4AE2-A27A-D8FCFAF300AC}" type="slidenum">
              <a:rPr lang="ru-RU" smtClean="0"/>
              <a:pPr/>
              <a:t>171</a:t>
            </a:fld>
            <a:endParaRPr lang="ru-RU" smtClean="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7DD73-A690-4EF9-BCDF-A35293AE2E26}" type="slidenum">
              <a:rPr lang="ru-RU" smtClean="0"/>
              <a:pPr/>
              <a:t>172</a:t>
            </a:fld>
            <a:endParaRPr lang="ru-RU" smtClean="0"/>
          </a:p>
        </p:txBody>
      </p:sp>
      <p:sp>
        <p:nvSpPr>
          <p:cNvPr id="346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75D53-7BD7-40CF-82BE-39E2F3E586A3}" type="slidenum">
              <a:rPr lang="ru-RU" smtClean="0"/>
              <a:pPr/>
              <a:t>173</a:t>
            </a:fld>
            <a:endParaRPr lang="ru-RU" smtClean="0"/>
          </a:p>
        </p:txBody>
      </p:sp>
      <p:sp>
        <p:nvSpPr>
          <p:cNvPr id="347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9FB62-127E-436A-A18C-3120FF2B1C05}" type="slidenum">
              <a:rPr lang="ru-RU" smtClean="0"/>
              <a:pPr/>
              <a:t>174</a:t>
            </a:fld>
            <a:endParaRPr lang="ru-RU" smtClean="0"/>
          </a:p>
        </p:txBody>
      </p:sp>
      <p:sp>
        <p:nvSpPr>
          <p:cNvPr id="348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40A641-D745-463D-87DA-A329DFA207D7}" type="slidenum">
              <a:rPr lang="ru-RU" smtClean="0"/>
              <a:pPr/>
              <a:t>175</a:t>
            </a:fld>
            <a:endParaRPr lang="ru-RU" smtClean="0"/>
          </a:p>
        </p:txBody>
      </p:sp>
      <p:sp>
        <p:nvSpPr>
          <p:cNvPr id="349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9FCFB7-C7F7-4684-B0CE-0CE732402352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D9BE8-FD1D-40D7-94ED-EC7F4297DBAB}" type="slidenum">
              <a:rPr lang="ru-RU" smtClean="0"/>
              <a:pPr/>
              <a:t>176</a:t>
            </a:fld>
            <a:endParaRPr lang="ru-RU" smtClean="0"/>
          </a:p>
        </p:txBody>
      </p:sp>
      <p:sp>
        <p:nvSpPr>
          <p:cNvPr id="350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3C58C-D39B-4C5A-B2EF-7AA531777A47}" type="slidenum">
              <a:rPr lang="ru-RU" smtClean="0"/>
              <a:pPr/>
              <a:t>177</a:t>
            </a:fld>
            <a:endParaRPr lang="ru-RU" smtClean="0"/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D50F7-E3A1-4913-98A7-574524D7E7C1}" type="slidenum">
              <a:rPr lang="ru-RU" smtClean="0"/>
              <a:pPr/>
              <a:t>178</a:t>
            </a:fld>
            <a:endParaRPr lang="ru-RU" smtClean="0"/>
          </a:p>
        </p:txBody>
      </p:sp>
      <p:sp>
        <p:nvSpPr>
          <p:cNvPr id="352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681F2-F081-414D-8DA1-DEEB122BE4DA}" type="slidenum">
              <a:rPr lang="ru-RU" smtClean="0"/>
              <a:pPr/>
              <a:t>179</a:t>
            </a:fld>
            <a:endParaRPr lang="ru-RU" smtClean="0"/>
          </a:p>
        </p:txBody>
      </p:sp>
      <p:sp>
        <p:nvSpPr>
          <p:cNvPr id="353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35B39A-23A8-4FBA-9BE6-90BDB3170BD0}" type="slidenum">
              <a:rPr lang="ru-RU" smtClean="0"/>
              <a:pPr/>
              <a:t>180</a:t>
            </a:fld>
            <a:endParaRPr lang="ru-RU" smtClean="0"/>
          </a:p>
        </p:txBody>
      </p:sp>
      <p:sp>
        <p:nvSpPr>
          <p:cNvPr id="354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62F15-A9EB-487A-9762-E4D489850749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00272-79A5-42F4-BA9B-26A2482A3EF9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654022-BC9E-4BE6-883F-5562983C9FC2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2FDF5-8469-4B0F-A362-BAA37FAD8BD0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E01FD-F5AE-4EBE-944C-338C131AA2FC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B1F06-1B91-40A0-A135-CD252EFBC951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854872-6B77-42B1-A8AC-542E3C79147B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40320-D876-427D-835B-7042DBFA2F76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3FC1C-70BE-4B6F-BCD1-BC06B8133962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72D07-AABF-4C49-9A92-49EA2EBE31FD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4644B-8006-488B-9779-181C952EABC9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D8DCD-5A8A-4E82-8E5B-4D30CE675ABA}" type="slidenum">
              <a:rPr lang="ru-RU" smtClean="0"/>
              <a:pPr/>
              <a:t>31</a:t>
            </a:fld>
            <a:endParaRPr lang="ru-RU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3EE9A-BDB2-4B70-BA5C-E2AA22379D47}" type="slidenum">
              <a:rPr lang="ru-RU" smtClean="0"/>
              <a:pPr/>
              <a:t>32</a:t>
            </a:fld>
            <a:endParaRPr lang="ru-RU" smtClean="0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60528-09EE-4E4F-A7AA-11BF2BEA0457}" type="slidenum">
              <a:rPr lang="ru-RU" smtClean="0"/>
              <a:pPr/>
              <a:t>33</a:t>
            </a:fld>
            <a:endParaRPr lang="ru-RU" smtClean="0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E8675-D3C3-4F7F-A72E-397876E45D9F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78B5F-7217-476B-8897-FAA18DCE845D}" type="slidenum">
              <a:rPr lang="ru-RU" smtClean="0"/>
              <a:pPr/>
              <a:t>34</a:t>
            </a:fld>
            <a:endParaRPr lang="ru-RU" smtClean="0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8579F-67C6-4422-B47E-9A1370FF95CA}" type="slidenum">
              <a:rPr lang="ru-RU" smtClean="0"/>
              <a:pPr/>
              <a:t>35</a:t>
            </a:fld>
            <a:endParaRPr lang="ru-RU" smtClean="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986767-FEE6-4CBB-ABC2-01DF1D84A58C}" type="slidenum">
              <a:rPr lang="ru-RU" smtClean="0"/>
              <a:pPr/>
              <a:t>36</a:t>
            </a:fld>
            <a:endParaRPr lang="ru-RU" smtClean="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176A9-E69F-43B8-873E-F5086F8DD179}" type="slidenum">
              <a:rPr lang="ru-RU" smtClean="0"/>
              <a:pPr/>
              <a:t>37</a:t>
            </a:fld>
            <a:endParaRPr lang="ru-RU" smtClean="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1C1DD-5DDB-4F95-99C2-9BBB5749A66D}" type="slidenum">
              <a:rPr lang="ru-RU" smtClean="0"/>
              <a:pPr/>
              <a:t>38</a:t>
            </a:fld>
            <a:endParaRPr lang="ru-RU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83DEBE-8462-4E5C-B18A-579B47A022E0}" type="slidenum">
              <a:rPr lang="ru-RU" smtClean="0"/>
              <a:pPr/>
              <a:t>40</a:t>
            </a:fld>
            <a:endParaRPr lang="ru-RU" smtClean="0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41C36B-AAD1-45E5-8B74-E8360E60EAD9}" type="slidenum">
              <a:rPr lang="ru-RU" smtClean="0"/>
              <a:pPr/>
              <a:t>41</a:t>
            </a:fld>
            <a:endParaRPr lang="ru-RU" smtClean="0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681B-A956-4E59-9C14-CAB4033F4652}" type="slidenum">
              <a:rPr lang="ru-RU" smtClean="0"/>
              <a:pPr/>
              <a:t>42</a:t>
            </a:fld>
            <a:endParaRPr lang="ru-RU" smtClean="0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BCFBD9-68EB-4B23-9C10-0BCC6A449FF2}" type="slidenum">
              <a:rPr lang="ru-RU" smtClean="0"/>
              <a:pPr/>
              <a:t>43</a:t>
            </a:fld>
            <a:endParaRPr lang="ru-RU" smtClean="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A6C67-E48D-401A-9BA4-C98672A232E3}" type="slidenum">
              <a:rPr lang="ru-RU" smtClean="0"/>
              <a:pPr/>
              <a:t>44</a:t>
            </a:fld>
            <a:endParaRPr lang="ru-RU" smtClean="0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E95DBE-9292-4AD8-98B7-BC4E587C4291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0B902-CA3B-4621-8C74-D83411B2831C}" type="slidenum">
              <a:rPr lang="ru-RU" smtClean="0"/>
              <a:pPr/>
              <a:t>45</a:t>
            </a:fld>
            <a:endParaRPr lang="ru-RU" smtClean="0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90B28-70EF-48FF-8A59-94444CC6EE12}" type="slidenum">
              <a:rPr lang="ru-RU" smtClean="0"/>
              <a:pPr/>
              <a:t>46</a:t>
            </a:fld>
            <a:endParaRPr lang="ru-RU" smtClean="0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386B2E-3917-44E2-B74F-C231555343B9}" type="slidenum">
              <a:rPr lang="ru-RU" smtClean="0"/>
              <a:pPr/>
              <a:t>47</a:t>
            </a:fld>
            <a:endParaRPr lang="ru-RU" smtClean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B5689-9137-4860-BBCF-67FCCDE07AAC}" type="slidenum">
              <a:rPr lang="ru-RU" smtClean="0"/>
              <a:pPr/>
              <a:t>48</a:t>
            </a:fld>
            <a:endParaRPr lang="ru-RU" smtClean="0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53283E-88C4-4971-BF2D-DE19A318DC50}" type="slidenum">
              <a:rPr lang="ru-RU" smtClean="0"/>
              <a:pPr/>
              <a:t>50</a:t>
            </a:fld>
            <a:endParaRPr lang="ru-RU" smtClean="0"/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67A25-48D3-4FCE-974E-6E377B146A52}" type="slidenum">
              <a:rPr lang="ru-RU" smtClean="0"/>
              <a:pPr/>
              <a:t>51</a:t>
            </a:fld>
            <a:endParaRPr lang="ru-RU" smtClean="0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1B0AD-0905-46D1-BA56-9D6461865F2B}" type="slidenum">
              <a:rPr lang="ru-RU" smtClean="0"/>
              <a:pPr/>
              <a:t>52</a:t>
            </a:fld>
            <a:endParaRPr lang="ru-RU" smtClean="0"/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E5D2E-3C93-426A-8127-8B36B6789786}" type="slidenum">
              <a:rPr lang="ru-RU" smtClean="0"/>
              <a:pPr/>
              <a:t>53</a:t>
            </a:fld>
            <a:endParaRPr lang="ru-RU" smtClean="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A06EA-3E4E-4506-9173-400E69ABB19C}" type="slidenum">
              <a:rPr lang="ru-RU" smtClean="0"/>
              <a:pPr/>
              <a:t>54</a:t>
            </a:fld>
            <a:endParaRPr lang="ru-RU" smtClean="0"/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802B0-BDA1-4EAC-A4D6-E789CE55FAD7}" type="slidenum">
              <a:rPr lang="ru-RU" smtClean="0"/>
              <a:pPr/>
              <a:t>55</a:t>
            </a:fld>
            <a:endParaRPr lang="ru-RU" smtClean="0"/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13B92-70B2-4712-AB58-7E3B53A3E104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46139-D507-445F-A615-D20D1C4880A6}" type="slidenum">
              <a:rPr lang="ru-RU" smtClean="0"/>
              <a:pPr/>
              <a:t>56</a:t>
            </a:fld>
            <a:endParaRPr lang="ru-RU" smtClean="0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DD75B-D2DD-4A22-A14B-A168B4DDC8D0}" type="slidenum">
              <a:rPr lang="ru-RU" smtClean="0"/>
              <a:pPr/>
              <a:t>57</a:t>
            </a:fld>
            <a:endParaRPr lang="ru-RU" smtClean="0"/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CBFE21-0CC6-4176-94B7-5DF11A8C6EC4}" type="slidenum">
              <a:rPr lang="ru-RU" smtClean="0"/>
              <a:pPr/>
              <a:t>58</a:t>
            </a:fld>
            <a:endParaRPr lang="ru-RU" smtClean="0"/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08E8C-9714-4324-B7DD-A3011E5E8E4D}" type="slidenum">
              <a:rPr lang="ru-RU" smtClean="0"/>
              <a:pPr/>
              <a:t>60</a:t>
            </a:fld>
            <a:endParaRPr lang="ru-RU" smtClean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35D861-9BF8-4CF6-9815-F20C857B8B96}" type="slidenum">
              <a:rPr lang="ru-RU" smtClean="0"/>
              <a:pPr/>
              <a:t>61</a:t>
            </a:fld>
            <a:endParaRPr lang="ru-RU" smtClean="0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90B662-5F68-4065-8156-93273400A3F3}" type="slidenum">
              <a:rPr lang="ru-RU" smtClean="0"/>
              <a:pPr/>
              <a:t>62</a:t>
            </a:fld>
            <a:endParaRPr lang="ru-RU" smtClean="0"/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6CB4E-FC48-4B2C-9F7E-E4BA631736EC}" type="slidenum">
              <a:rPr lang="ru-RU" smtClean="0"/>
              <a:pPr/>
              <a:t>63</a:t>
            </a:fld>
            <a:endParaRPr lang="ru-RU" smtClean="0"/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05459-CAB3-4331-A136-6288351B0144}" type="slidenum">
              <a:rPr lang="ru-RU" smtClean="0"/>
              <a:pPr/>
              <a:t>64</a:t>
            </a:fld>
            <a:endParaRPr lang="ru-RU" smtClean="0"/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AB42F-3A9B-4B3D-8EE7-152E9FEEBE4F}" type="slidenum">
              <a:rPr lang="ru-RU" smtClean="0"/>
              <a:pPr/>
              <a:t>65</a:t>
            </a:fld>
            <a:endParaRPr lang="ru-RU" smtClean="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7A6273-34DC-499B-97A1-12DAA33DBB24}" type="slidenum">
              <a:rPr lang="ru-RU" smtClean="0"/>
              <a:pPr/>
              <a:t>66</a:t>
            </a:fld>
            <a:endParaRPr lang="ru-RU" smtClean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C20B64-AE1F-4991-91F0-B0E7774A3062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361C8-86A1-47F8-A8EE-F1409BE86CCC}" type="slidenum">
              <a:rPr lang="ru-RU" smtClean="0"/>
              <a:pPr/>
              <a:t>67</a:t>
            </a:fld>
            <a:endParaRPr lang="ru-RU" smtClean="0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CFCA-DA26-4758-B68D-68602187E6A4}" type="slidenum">
              <a:rPr lang="ru-RU" smtClean="0"/>
              <a:pPr/>
              <a:t>68</a:t>
            </a:fld>
            <a:endParaRPr lang="ru-RU" smtClean="0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93C4B6-0222-43AA-AA84-C7CDA56B1DDC}" type="slidenum">
              <a:rPr lang="ru-RU" smtClean="0"/>
              <a:pPr/>
              <a:t>69</a:t>
            </a:fld>
            <a:endParaRPr lang="ru-RU" smtClean="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508138-86E3-4802-AF65-15C721173E76}" type="slidenum">
              <a:rPr lang="ru-RU" smtClean="0"/>
              <a:pPr/>
              <a:t>71</a:t>
            </a:fld>
            <a:endParaRPr lang="ru-RU" smtClean="0"/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A8909-BA07-40DC-959B-B91E45FB19C7}" type="slidenum">
              <a:rPr lang="ru-RU" smtClean="0"/>
              <a:pPr/>
              <a:t>72</a:t>
            </a:fld>
            <a:endParaRPr lang="ru-RU" smtClean="0"/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D27613-D918-4A69-B860-36223A41118F}" type="slidenum">
              <a:rPr lang="ru-RU" smtClean="0"/>
              <a:pPr/>
              <a:t>73</a:t>
            </a:fld>
            <a:endParaRPr lang="ru-RU" smtClean="0"/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256A2-8924-4A80-8E1B-333B2734DE6B}" type="slidenum">
              <a:rPr lang="ru-RU" smtClean="0"/>
              <a:pPr/>
              <a:t>74</a:t>
            </a:fld>
            <a:endParaRPr lang="ru-RU" smtClean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00DA5-4A4B-48E8-BAF6-CB58D98917DA}" type="slidenum">
              <a:rPr lang="ru-RU" smtClean="0"/>
              <a:pPr/>
              <a:t>75</a:t>
            </a:fld>
            <a:endParaRPr lang="ru-RU" smtClean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EF8A9-FD35-4958-8E67-B1AE44598448}" type="slidenum">
              <a:rPr lang="ru-RU" smtClean="0"/>
              <a:pPr/>
              <a:t>76</a:t>
            </a:fld>
            <a:endParaRPr lang="ru-RU" smtClean="0"/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97502A-8A8C-40B1-9F80-6294B2AE19A6}" type="slidenum">
              <a:rPr lang="ru-RU" smtClean="0"/>
              <a:pPr/>
              <a:t>77</a:t>
            </a:fld>
            <a:endParaRPr lang="ru-RU" smtClean="0"/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B3331-37D8-4077-AA32-95D17F5423C4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408C7-0883-4C50-9A87-0FAA28C3DE1D}" type="slidenum">
              <a:rPr lang="ru-RU" smtClean="0"/>
              <a:pPr/>
              <a:t>78</a:t>
            </a:fld>
            <a:endParaRPr lang="ru-RU" smtClean="0"/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D711D2-3DD0-41A0-981B-B7CC280D1077}" type="slidenum">
              <a:rPr lang="ru-RU" smtClean="0"/>
              <a:pPr/>
              <a:t>79</a:t>
            </a:fld>
            <a:endParaRPr lang="ru-RU" smtClean="0"/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9FE6F0-7B1A-4AC4-B5D7-5EDEA7F82246}" type="slidenum">
              <a:rPr lang="ru-RU" smtClean="0"/>
              <a:pPr/>
              <a:t>80</a:t>
            </a:fld>
            <a:endParaRPr lang="ru-RU" smtClean="0"/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48270A-75B1-4613-821D-C0A7D46B227A}" type="slidenum">
              <a:rPr lang="ru-RU" smtClean="0"/>
              <a:pPr/>
              <a:t>81</a:t>
            </a:fld>
            <a:endParaRPr lang="ru-RU" smtClean="0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6547B8-BF15-438F-810E-CB0A6F172788}" type="slidenum">
              <a:rPr lang="ru-RU" smtClean="0"/>
              <a:pPr/>
              <a:t>82</a:t>
            </a:fld>
            <a:endParaRPr lang="ru-RU" smtClean="0"/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811C42-A7BF-462F-B2B3-F6AFD35C4595}" type="slidenum">
              <a:rPr lang="ru-RU" smtClean="0"/>
              <a:pPr/>
              <a:t>83</a:t>
            </a:fld>
            <a:endParaRPr lang="ru-RU" smtClean="0"/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32AC8-143A-4B9D-9728-F608007BEDFD}" type="slidenum">
              <a:rPr lang="ru-RU" smtClean="0"/>
              <a:pPr/>
              <a:t>84</a:t>
            </a:fld>
            <a:endParaRPr lang="ru-RU" smtClean="0"/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55876D-EF33-4A3D-B420-31AF7CE88E75}" type="slidenum">
              <a:rPr lang="ru-RU" smtClean="0"/>
              <a:pPr/>
              <a:t>85</a:t>
            </a:fld>
            <a:endParaRPr lang="ru-RU" smtClean="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EA4F2-0297-45F8-86F4-CFEC2AD8131B}" type="slidenum">
              <a:rPr lang="ru-RU" smtClean="0"/>
              <a:pPr/>
              <a:t>86</a:t>
            </a:fld>
            <a:endParaRPr lang="ru-RU" smtClean="0"/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37D951-F385-4795-92E2-3B229EB30D20}" type="slidenum">
              <a:rPr lang="ru-RU" smtClean="0"/>
              <a:pPr/>
              <a:t>87</a:t>
            </a:fld>
            <a:endParaRPr lang="ru-RU" smtClean="0"/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9434B-39EF-43E8-B0A1-BC5AD22936D6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71D86-D65B-4FE8-A2D9-D9F009F29FB5}" type="slidenum">
              <a:rPr lang="ru-RU" smtClean="0"/>
              <a:pPr/>
              <a:t>88</a:t>
            </a:fld>
            <a:endParaRPr lang="ru-RU" smtClean="0"/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23813C-3BCC-43F4-94A9-399A1D9243DB}" type="slidenum">
              <a:rPr lang="ru-RU" smtClean="0"/>
              <a:pPr/>
              <a:t>90</a:t>
            </a:fld>
            <a:endParaRPr lang="ru-RU" smtClean="0"/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0491F-EE70-426A-8AE4-8E1374FB9A01}" type="slidenum">
              <a:rPr lang="ru-RU" smtClean="0"/>
              <a:pPr/>
              <a:t>91</a:t>
            </a:fld>
            <a:endParaRPr lang="ru-RU" smtClean="0"/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697F16-9510-4B46-A00D-C99DCB54690B}" type="slidenum">
              <a:rPr lang="ru-RU" smtClean="0"/>
              <a:pPr/>
              <a:t>92</a:t>
            </a:fld>
            <a:endParaRPr lang="ru-RU" smtClean="0"/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1CD94-B7C4-4E54-ABD6-25BBACC3BDDA}" type="slidenum">
              <a:rPr lang="ru-RU" smtClean="0"/>
              <a:pPr/>
              <a:t>93</a:t>
            </a:fld>
            <a:endParaRPr lang="ru-RU" smtClean="0"/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9FD11-66C5-489C-9C48-6A8D6C1B9996}" type="slidenum">
              <a:rPr lang="ru-RU" smtClean="0"/>
              <a:pPr/>
              <a:t>94</a:t>
            </a:fld>
            <a:endParaRPr lang="ru-RU" smtClean="0"/>
          </a:p>
        </p:txBody>
      </p:sp>
      <p:sp>
        <p:nvSpPr>
          <p:cNvPr id="273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F13F1-7596-46D2-AAED-8C7E2174090F}" type="slidenum">
              <a:rPr lang="ru-RU" smtClean="0"/>
              <a:pPr/>
              <a:t>95</a:t>
            </a:fld>
            <a:endParaRPr lang="ru-RU" smtClean="0"/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E6882-C4FE-4FC3-9B6B-6FD2080E6DF6}" type="slidenum">
              <a:rPr lang="ru-RU" smtClean="0"/>
              <a:pPr/>
              <a:t>97</a:t>
            </a:fld>
            <a:endParaRPr lang="ru-RU" smtClean="0"/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EC2AA-0AE3-47FD-B740-B6D8B448414B}" type="slidenum">
              <a:rPr lang="ru-RU" smtClean="0"/>
              <a:pPr/>
              <a:t>98</a:t>
            </a:fld>
            <a:endParaRPr lang="ru-RU" smtClean="0"/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2DC9F-91C1-43F5-9437-08AD761C1293}" type="slidenum">
              <a:rPr lang="ru-RU" smtClean="0"/>
              <a:pPr/>
              <a:t>99</a:t>
            </a:fld>
            <a:endParaRPr lang="ru-RU" smtClean="0"/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5D806-23CC-4775-80A8-2DAF0FF40A04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94302-C3D7-4AFA-A4F8-D1DF5F003E5B}" type="slidenum">
              <a:rPr lang="ru-RU" smtClean="0"/>
              <a:pPr/>
              <a:t>100</a:t>
            </a:fld>
            <a:endParaRPr lang="ru-RU" smtClean="0"/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D00E79-6D8F-443C-8F1C-3DDD357A3DC5}" type="slidenum">
              <a:rPr lang="ru-RU" smtClean="0"/>
              <a:pPr/>
              <a:t>101</a:t>
            </a:fld>
            <a:endParaRPr lang="ru-RU" smtClean="0"/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EF7A6D-D3C4-433F-B036-8EE9FE230072}" type="slidenum">
              <a:rPr lang="ru-RU" smtClean="0"/>
              <a:pPr/>
              <a:t>103</a:t>
            </a:fld>
            <a:endParaRPr lang="ru-RU" smtClean="0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2980C-FAAB-4820-8762-1260B825CB2B}" type="slidenum">
              <a:rPr lang="ru-RU" smtClean="0"/>
              <a:pPr/>
              <a:t>104</a:t>
            </a:fld>
            <a:endParaRPr lang="ru-RU" smtClean="0"/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70E6E-225B-4A27-A1E6-F140268B80D1}" type="slidenum">
              <a:rPr lang="ru-RU" smtClean="0"/>
              <a:pPr/>
              <a:t>105</a:t>
            </a:fld>
            <a:endParaRPr lang="ru-RU" smtClean="0"/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3A75F3-23A8-4DF2-BD4E-0E3DD5B8B2BA}" type="slidenum">
              <a:rPr lang="ru-RU" smtClean="0"/>
              <a:pPr/>
              <a:t>106</a:t>
            </a:fld>
            <a:endParaRPr lang="ru-RU" smtClean="0"/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A79FA-EB6E-4DFC-8D3F-199DEE983243}" type="slidenum">
              <a:rPr lang="ru-RU" smtClean="0"/>
              <a:pPr/>
              <a:t>107</a:t>
            </a:fld>
            <a:endParaRPr lang="ru-RU" smtClean="0"/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22B-D4E4-4D34-8B66-4E0A9409BF21}" type="slidenum">
              <a:rPr lang="ru-RU" smtClean="0"/>
              <a:pPr/>
              <a:t>108</a:t>
            </a:fld>
            <a:endParaRPr lang="ru-RU" smtClean="0"/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B4DCD7-877D-4DCE-BF48-1D56ECC3EB00}" type="slidenum">
              <a:rPr lang="ru-RU" smtClean="0"/>
              <a:pPr/>
              <a:t>109</a:t>
            </a:fld>
            <a:endParaRPr lang="ru-RU" smtClean="0"/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F64D49-6C2C-4241-BC57-97BC382B16E7}" type="slidenum">
              <a:rPr lang="ru-RU" smtClean="0"/>
              <a:pPr/>
              <a:t>110</a:t>
            </a:fld>
            <a:endParaRPr lang="ru-RU" smtClean="0"/>
          </a:p>
        </p:txBody>
      </p:sp>
      <p:sp>
        <p:nvSpPr>
          <p:cNvPr id="287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E60E0-CBAC-4B4A-90AF-C613DA627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46C37-7EBB-419C-BD27-8DF2B2F4B1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FBF24-872C-45C6-9ADB-146F13F7C1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377F8-DEE4-4297-ADBE-A30E133FEF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1A79B-6D47-45BC-8EDB-5DFC9ECC79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6474E-BC44-40DE-B1A2-A134A3E98C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E5E37-0712-4758-9C69-E0F6BF57C2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9C6F6-C922-44DF-9D5E-3E3BCE6320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EBC61-CEEE-4F5E-B6C9-3259E5895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A69BF-925D-49F2-A84B-B376CDB5E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617AD-25CE-4AF0-8F65-BE73CF3E5C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2CBECD46-53AF-4712-B87D-67E54602FF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13" Type="http://schemas.openxmlformats.org/officeDocument/2006/relationships/slide" Target="slide128.xml"/><Relationship Id="rId3" Type="http://schemas.openxmlformats.org/officeDocument/2006/relationships/slide" Target="slide18.xml"/><Relationship Id="rId7" Type="http://schemas.openxmlformats.org/officeDocument/2006/relationships/slide" Target="slide59.xml"/><Relationship Id="rId12" Type="http://schemas.openxmlformats.org/officeDocument/2006/relationships/slide" Target="slide122.xml"/><Relationship Id="rId2" Type="http://schemas.openxmlformats.org/officeDocument/2006/relationships/slide" Target="slide2.xml"/><Relationship Id="rId16" Type="http://schemas.openxmlformats.org/officeDocument/2006/relationships/slide" Target="slide16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9.xml"/><Relationship Id="rId11" Type="http://schemas.openxmlformats.org/officeDocument/2006/relationships/slide" Target="slide102.xml"/><Relationship Id="rId5" Type="http://schemas.openxmlformats.org/officeDocument/2006/relationships/slide" Target="slide39.xml"/><Relationship Id="rId15" Type="http://schemas.openxmlformats.org/officeDocument/2006/relationships/slide" Target="slide156.xml"/><Relationship Id="rId10" Type="http://schemas.openxmlformats.org/officeDocument/2006/relationships/slide" Target="slide96.xml"/><Relationship Id="rId4" Type="http://schemas.openxmlformats.org/officeDocument/2006/relationships/slide" Target="slide29.xml"/><Relationship Id="rId9" Type="http://schemas.openxmlformats.org/officeDocument/2006/relationships/slide" Target="slide89.xml"/><Relationship Id="rId14" Type="http://schemas.openxmlformats.org/officeDocument/2006/relationships/slide" Target="slide1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7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oleObject" Target="../embeddings/oleObject18.bin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9.bin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0.bin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1.bin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4788" y="306388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dirty="0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dirty="0" smtClean="0">
                <a:solidFill>
                  <a:schemeClr val="accent2"/>
                </a:solidFill>
              </a:rPr>
            </a:br>
            <a:r>
              <a:rPr lang="ru-RU" sz="6600" b="1" dirty="0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44463" y="6216650"/>
            <a:ext cx="40560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/>
              <a:t>© </a:t>
            </a:r>
            <a:r>
              <a:rPr lang="ru-RU" sz="2400" b="0" i="1" smtClean="0"/>
              <a:t>К.Ю. Поляков</a:t>
            </a:r>
            <a:endParaRPr lang="ru-RU" sz="2400" b="0" i="1" dirty="0"/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95300" y="2897188"/>
            <a:ext cx="3897313" cy="2889250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ru-RU" sz="2400" b="1" dirty="0" smtClean="0">
                <a:solidFill>
                  <a:srgbClr val="000000"/>
                </a:solidFill>
                <a:hlinkClick r:id="rId2" action="ppaction://hlinksldjump"/>
              </a:rPr>
              <a:t>Введение</a:t>
            </a:r>
            <a:endParaRPr lang="ru-RU" sz="2400" b="1" dirty="0" smtClean="0">
              <a:solidFill>
                <a:srgbClr val="000000"/>
              </a:solidFill>
            </a:endParaRP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ru-RU" sz="2400" b="1" dirty="0" smtClean="0">
                <a:solidFill>
                  <a:srgbClr val="000000"/>
                </a:solidFill>
                <a:hlinkClick r:id="rId3" action="ppaction://hlinksldjump"/>
              </a:rPr>
              <a:t>Переменные</a:t>
            </a:r>
            <a:endParaRPr lang="ru-RU" sz="2400" b="1" dirty="0" smtClean="0">
              <a:solidFill>
                <a:srgbClr val="000000"/>
              </a:solidFill>
            </a:endParaRP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ru-RU" sz="2400" b="1" dirty="0" smtClean="0">
                <a:solidFill>
                  <a:srgbClr val="000000"/>
                </a:solidFill>
                <a:hlinkClick r:id="rId4" action="ppaction://hlinksldjump"/>
              </a:rPr>
              <a:t>Ввод и вывод</a:t>
            </a:r>
            <a:endParaRPr lang="ru-RU" sz="2400" b="1" dirty="0" smtClean="0">
              <a:solidFill>
                <a:srgbClr val="000000"/>
              </a:solidFill>
            </a:endParaRP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ru-RU" sz="2400" b="1" dirty="0" smtClean="0">
                <a:solidFill>
                  <a:srgbClr val="000000"/>
                </a:solidFill>
                <a:hlinkClick r:id="rId5" action="ppaction://hlinksldjump"/>
              </a:rPr>
              <a:t>Ветвления</a:t>
            </a:r>
            <a:endParaRPr lang="ru-RU" sz="2400" b="1" dirty="0" smtClean="0">
              <a:solidFill>
                <a:srgbClr val="000000"/>
              </a:solidFill>
            </a:endParaRP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ru-RU" sz="2400" b="1" dirty="0" smtClean="0">
                <a:solidFill>
                  <a:srgbClr val="000000"/>
                </a:solidFill>
                <a:hlinkClick r:id="rId6" action="ppaction://hlinksldjump"/>
              </a:rPr>
              <a:t>Сложные условия</a:t>
            </a:r>
            <a:endParaRPr lang="ru-RU" sz="2400" b="1" dirty="0" smtClean="0">
              <a:solidFill>
                <a:srgbClr val="000000"/>
              </a:solidFill>
            </a:endParaRP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ru-RU" sz="2400" b="1" dirty="0" smtClean="0">
                <a:solidFill>
                  <a:srgbClr val="000000"/>
                </a:solidFill>
                <a:hlinkClick r:id="rId7" action="ppaction://hlinksldjump"/>
              </a:rPr>
              <a:t>Циклы</a:t>
            </a:r>
            <a:endParaRPr lang="ru-RU" sz="2400" b="1" dirty="0" smtClean="0">
              <a:solidFill>
                <a:srgbClr val="000000"/>
              </a:solidFill>
            </a:endParaRP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r>
              <a:rPr lang="ru-RU" sz="2400" b="1" dirty="0" smtClean="0">
                <a:solidFill>
                  <a:srgbClr val="000000"/>
                </a:solidFill>
                <a:hlinkClick r:id="rId8" action="ppaction://hlinksldjump"/>
              </a:rPr>
              <a:t>Циклы с условием</a:t>
            </a:r>
            <a:endParaRPr lang="ru-RU" sz="2400" b="1" dirty="0" smtClean="0">
              <a:solidFill>
                <a:srgbClr val="000000"/>
              </a:solidFill>
            </a:endParaRP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endParaRPr lang="ru-RU" sz="2400" b="1" dirty="0" smtClean="0">
              <a:solidFill>
                <a:srgbClr val="000000"/>
              </a:solidFill>
            </a:endParaRP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4679950" y="2897188"/>
            <a:ext cx="38862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AutoNum type="arabicPeriod" startAt="8"/>
            </a:pPr>
            <a:r>
              <a:rPr lang="ru-RU" sz="2400">
                <a:solidFill>
                  <a:srgbClr val="000000"/>
                </a:solidFill>
                <a:hlinkClick r:id="rId9" action="ppaction://hlinksldjump"/>
              </a:rPr>
              <a:t>Оператор выбора</a:t>
            </a:r>
            <a:endParaRPr lang="ru-RU" sz="2400">
              <a:solidFill>
                <a:srgbClr val="000000"/>
              </a:solidFill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AutoNum type="arabicPeriod" startAt="8"/>
            </a:pPr>
            <a:r>
              <a:rPr lang="ru-RU" sz="2400">
                <a:solidFill>
                  <a:srgbClr val="000000"/>
                </a:solidFill>
                <a:hlinkClick r:id="rId10" action="ppaction://hlinksldjump"/>
              </a:rPr>
              <a:t>Отладка программ</a:t>
            </a:r>
            <a:endParaRPr lang="ru-RU" sz="2400">
              <a:solidFill>
                <a:srgbClr val="000000"/>
              </a:solidFill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AutoNum type="arabicPeriod" startAt="8"/>
            </a:pPr>
            <a:r>
              <a:rPr lang="ru-RU" sz="2400">
                <a:solidFill>
                  <a:srgbClr val="000000"/>
                </a:solidFill>
                <a:hlinkClick r:id="rId11" action="ppaction://hlinksldjump"/>
              </a:rPr>
              <a:t>Графика</a:t>
            </a:r>
            <a:endParaRPr lang="ru-RU" sz="2400">
              <a:solidFill>
                <a:srgbClr val="000000"/>
              </a:solidFill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AutoNum type="arabicPeriod" startAt="8"/>
            </a:pPr>
            <a:r>
              <a:rPr lang="ru-RU" sz="2400">
                <a:solidFill>
                  <a:srgbClr val="000000"/>
                </a:solidFill>
                <a:hlinkClick r:id="rId12" action="ppaction://hlinksldjump"/>
              </a:rPr>
              <a:t>Графики функций</a:t>
            </a:r>
            <a:endParaRPr lang="ru-RU" sz="2400">
              <a:solidFill>
                <a:srgbClr val="000000"/>
              </a:solidFill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AutoNum type="arabicPeriod" startAt="8"/>
            </a:pPr>
            <a:r>
              <a:rPr lang="ru-RU" sz="2400">
                <a:solidFill>
                  <a:srgbClr val="000000"/>
                </a:solidFill>
                <a:hlinkClick r:id="rId13" action="ppaction://hlinksldjump"/>
              </a:rPr>
              <a:t>Процедуры</a:t>
            </a:r>
            <a:endParaRPr lang="ru-RU" sz="2400">
              <a:solidFill>
                <a:srgbClr val="000000"/>
              </a:solidFill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AutoNum type="arabicPeriod" startAt="8"/>
            </a:pPr>
            <a:r>
              <a:rPr lang="ru-RU" sz="2400">
                <a:solidFill>
                  <a:srgbClr val="000000"/>
                </a:solidFill>
                <a:hlinkClick r:id="rId14" action="ppaction://hlinksldjump"/>
              </a:rPr>
              <a:t>Анимация</a:t>
            </a:r>
            <a:endParaRPr lang="ru-RU" sz="2400">
              <a:solidFill>
                <a:srgbClr val="000000"/>
              </a:solidFill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AutoNum type="arabicPeriod" startAt="8"/>
            </a:pPr>
            <a:r>
              <a:rPr lang="ru-RU" sz="2400">
                <a:solidFill>
                  <a:srgbClr val="000000"/>
                </a:solidFill>
                <a:hlinkClick r:id="rId15" action="ppaction://hlinksldjump"/>
              </a:rPr>
              <a:t>Функции</a:t>
            </a:r>
            <a:endParaRPr lang="ru-RU" sz="2400">
              <a:solidFill>
                <a:srgbClr val="000000"/>
              </a:solidFill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AutoNum type="arabicPeriod" startAt="8"/>
            </a:pPr>
            <a:r>
              <a:rPr lang="ru-RU" sz="2400">
                <a:solidFill>
                  <a:srgbClr val="000000"/>
                </a:solidFill>
                <a:hlinkClick r:id="rId16" action="ppaction://hlinksldjump"/>
              </a:rPr>
              <a:t>Случайные числа</a:t>
            </a:r>
            <a:endParaRPr lang="ru-RU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175" y="1541463"/>
            <a:ext cx="7048500" cy="50800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  <p:sp>
        <p:nvSpPr>
          <p:cNvPr id="2662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2CC425-5B5C-48A6-9F4D-79D04680F5FE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26628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Как начать работу?</a:t>
            </a:r>
          </a:p>
        </p:txBody>
      </p:sp>
      <p:sp>
        <p:nvSpPr>
          <p:cNvPr id="425993" name="AutoShape 9"/>
          <p:cNvSpPr>
            <a:spLocks noChangeArrowheads="1"/>
          </p:cNvSpPr>
          <p:nvPr/>
        </p:nvSpPr>
        <p:spPr bwMode="auto">
          <a:xfrm>
            <a:off x="5916613" y="3065463"/>
            <a:ext cx="2332037" cy="1420812"/>
          </a:xfrm>
          <a:prstGeom prst="wedgeRoundRectCallout">
            <a:avLst>
              <a:gd name="adj1" fmla="val -83157"/>
              <a:gd name="adj2" fmla="val -20253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 b="0"/>
              <a:t>здесь мы набираем программу</a:t>
            </a:r>
          </a:p>
        </p:txBody>
      </p:sp>
      <p:sp>
        <p:nvSpPr>
          <p:cNvPr id="425994" name="AutoShape 10"/>
          <p:cNvSpPr>
            <a:spLocks noChangeArrowheads="1"/>
          </p:cNvSpPr>
          <p:nvPr/>
        </p:nvSpPr>
        <p:spPr bwMode="auto">
          <a:xfrm>
            <a:off x="5435600" y="5381625"/>
            <a:ext cx="2336800" cy="952500"/>
          </a:xfrm>
          <a:prstGeom prst="wedgeRoundRectCallout">
            <a:avLst>
              <a:gd name="adj1" fmla="val -79824"/>
              <a:gd name="adj2" fmla="val -7278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 b="0" dirty="0"/>
              <a:t>сообщения об ошибках</a:t>
            </a:r>
          </a:p>
        </p:txBody>
      </p:sp>
      <p:sp>
        <p:nvSpPr>
          <p:cNvPr id="425995" name="AutoShape 11"/>
          <p:cNvSpPr>
            <a:spLocks noChangeArrowheads="1"/>
          </p:cNvSpPr>
          <p:nvPr/>
        </p:nvSpPr>
        <p:spPr bwMode="auto">
          <a:xfrm>
            <a:off x="1412875" y="927100"/>
            <a:ext cx="1149350" cy="420688"/>
          </a:xfrm>
          <a:prstGeom prst="wedgeRoundRectCallout">
            <a:avLst>
              <a:gd name="adj1" fmla="val 26546"/>
              <a:gd name="adj2" fmla="val 200944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b="0" dirty="0"/>
              <a:t>Открыть</a:t>
            </a:r>
          </a:p>
        </p:txBody>
      </p:sp>
      <p:pic>
        <p:nvPicPr>
          <p:cNvPr id="26634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1006475"/>
            <a:ext cx="1033463" cy="10795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1993900" y="927100"/>
            <a:ext cx="1149350" cy="420688"/>
          </a:xfrm>
          <a:prstGeom prst="wedgeRoundRectCallout">
            <a:avLst>
              <a:gd name="adj1" fmla="val 9143"/>
              <a:gd name="adj2" fmla="val 196416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b="0" dirty="0"/>
              <a:t>Новый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2260600" y="927100"/>
            <a:ext cx="1501775" cy="420688"/>
          </a:xfrm>
          <a:prstGeom prst="wedgeRoundRectCallout">
            <a:avLst>
              <a:gd name="adj1" fmla="val -9884"/>
              <a:gd name="adj2" fmla="val 200944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b="0" dirty="0"/>
              <a:t>Сохранить</a:t>
            </a: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2774950" y="927100"/>
            <a:ext cx="1501775" cy="420688"/>
          </a:xfrm>
          <a:prstGeom prst="wedgeRoundRectCallout">
            <a:avLst>
              <a:gd name="adj1" fmla="val -9884"/>
              <a:gd name="adj2" fmla="val 200944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b="0" dirty="0"/>
              <a:t>Закрыть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3" grpId="0" animBg="1"/>
      <p:bldP spid="425994" grpId="0" animBg="1"/>
      <p:bldP spid="425995" grpId="0" animBg="1"/>
      <p:bldP spid="425995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890588"/>
            <a:ext cx="810577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CEFD0-E3D4-434B-82CB-1BB8D27A29B9}" type="slidenum">
              <a:rPr lang="ru-RU" smtClean="0"/>
              <a:pPr/>
              <a:t>100</a:t>
            </a:fld>
            <a:endParaRPr lang="ru-RU" smtClean="0"/>
          </a:p>
        </p:txBody>
      </p:sp>
      <p:sp>
        <p:nvSpPr>
          <p:cNvPr id="114692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4693" name="Text Box 3"/>
          <p:cNvSpPr txBox="1">
            <a:spLocks noChangeArrowheads="1"/>
          </p:cNvSpPr>
          <p:nvPr/>
        </p:nvSpPr>
        <p:spPr bwMode="auto">
          <a:xfrm>
            <a:off x="6708775" y="893763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114694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Точки останова</a:t>
            </a:r>
          </a:p>
        </p:txBody>
      </p:sp>
      <p:sp>
        <p:nvSpPr>
          <p:cNvPr id="701447" name="AutoShape 7"/>
          <p:cNvSpPr>
            <a:spLocks noChangeArrowheads="1"/>
          </p:cNvSpPr>
          <p:nvPr/>
        </p:nvSpPr>
        <p:spPr bwMode="auto">
          <a:xfrm>
            <a:off x="5135563" y="2624138"/>
            <a:ext cx="1503362" cy="814387"/>
          </a:xfrm>
          <a:prstGeom prst="wedgeRoundRectCallout">
            <a:avLst>
              <a:gd name="adj1" fmla="val -61440"/>
              <a:gd name="adj2" fmla="val 108481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 dirty="0"/>
              <a:t>это точка останова</a:t>
            </a:r>
            <a:endParaRPr lang="ru-RU" sz="24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182688" y="2181225"/>
            <a:ext cx="1674812" cy="1085850"/>
          </a:xfrm>
          <a:prstGeom prst="wedgeRoundRectCallout">
            <a:avLst>
              <a:gd name="adj1" fmla="val 55333"/>
              <a:gd name="adj2" fmla="val 111405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ЛКМ или </a:t>
            </a:r>
            <a:r>
              <a:rPr lang="en-US" sz="2400" b="0" dirty="0">
                <a:solidFill>
                  <a:srgbClr val="3333FF"/>
                </a:solidFill>
              </a:rPr>
              <a:t>Ctrl+F5</a:t>
            </a:r>
            <a:endParaRPr lang="ru-RU" sz="2400" b="0" dirty="0">
              <a:solidFill>
                <a:srgbClr val="3333FF"/>
              </a:solidFill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325563" y="4035425"/>
            <a:ext cx="7607300" cy="2616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8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95350" indent="-714375" eaLnBrk="0" hangingPunct="0">
              <a:spcBef>
                <a:spcPts val="600"/>
              </a:spcBef>
              <a:defRPr/>
            </a:pPr>
            <a:r>
              <a:rPr lang="en-US" sz="2400" dirty="0">
                <a:solidFill>
                  <a:srgbClr val="3333FF"/>
                </a:solidFill>
              </a:rPr>
              <a:t>F8</a:t>
            </a:r>
            <a:r>
              <a:rPr lang="en-US" sz="2400" dirty="0"/>
              <a:t> – </a:t>
            </a:r>
            <a:r>
              <a:rPr lang="ru-RU" sz="2400" dirty="0"/>
              <a:t>запустить и выполнить до следующей точки останова</a:t>
            </a:r>
          </a:p>
          <a:p>
            <a:pPr marL="895350" indent="-714375" eaLnBrk="0" hangingPunct="0">
              <a:spcBef>
                <a:spcPts val="600"/>
              </a:spcBef>
              <a:defRPr/>
            </a:pPr>
            <a:r>
              <a:rPr lang="en-US" sz="2400" dirty="0">
                <a:solidFill>
                  <a:srgbClr val="3333FF"/>
                </a:solidFill>
              </a:rPr>
              <a:t>F7</a:t>
            </a:r>
            <a:r>
              <a:rPr lang="en-US" sz="2400" dirty="0"/>
              <a:t> – </a:t>
            </a:r>
            <a:r>
              <a:rPr lang="ru-RU" sz="2400" dirty="0"/>
              <a:t>выполнить одну строку</a:t>
            </a:r>
          </a:p>
          <a:p>
            <a:pPr marL="895350" indent="-714375" eaLnBrk="0" hangingPunct="0">
              <a:spcBef>
                <a:spcPts val="600"/>
              </a:spcBef>
              <a:defRPr/>
            </a:pPr>
            <a:r>
              <a:rPr lang="en-US" sz="2400" dirty="0">
                <a:solidFill>
                  <a:srgbClr val="3333FF"/>
                </a:solidFill>
              </a:rPr>
              <a:t>Shift+F7</a:t>
            </a:r>
            <a:r>
              <a:rPr lang="en-US" sz="2400" dirty="0"/>
              <a:t> – </a:t>
            </a:r>
            <a:r>
              <a:rPr lang="ru-RU" sz="2400" dirty="0"/>
              <a:t>войти в процедуру (функцию)</a:t>
            </a:r>
          </a:p>
          <a:p>
            <a:pPr marL="895350" indent="-714375" eaLnBrk="0" hangingPunct="0">
              <a:spcBef>
                <a:spcPts val="600"/>
              </a:spcBef>
              <a:defRPr/>
            </a:pPr>
            <a:r>
              <a:rPr lang="en-US" sz="2400" dirty="0">
                <a:solidFill>
                  <a:srgbClr val="3333FF"/>
                </a:solidFill>
              </a:rPr>
              <a:t>Ctrl-F7</a:t>
            </a:r>
            <a:r>
              <a:rPr lang="en-US" sz="2400" dirty="0"/>
              <a:t> –</a:t>
            </a:r>
            <a:r>
              <a:rPr lang="ru-RU" sz="2400" dirty="0"/>
              <a:t> выполнять дальше</a:t>
            </a:r>
          </a:p>
          <a:p>
            <a:pPr marL="895350" indent="-714375" eaLnBrk="0" hangingPunct="0">
              <a:spcBef>
                <a:spcPts val="600"/>
              </a:spcBef>
              <a:defRPr/>
            </a:pPr>
            <a:r>
              <a:rPr lang="en-US" sz="2400" dirty="0">
                <a:solidFill>
                  <a:srgbClr val="3333FF"/>
                </a:solidFill>
              </a:rPr>
              <a:t>Ctrl-Alt-F2</a:t>
            </a:r>
            <a:r>
              <a:rPr lang="en-US" sz="2400" dirty="0"/>
              <a:t> –</a:t>
            </a:r>
            <a:r>
              <a:rPr lang="ru-RU" sz="2400" dirty="0"/>
              <a:t> остановить программу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01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7" grpId="0" animBg="1"/>
      <p:bldP spid="701447" grpId="1" animBg="1"/>
      <p:bldP spid="10" grpId="0" animBg="1"/>
      <p:bldP spid="10" grpId="1" animBg="1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" y="890588"/>
            <a:ext cx="7896225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31ABC5-03FB-4FF9-A084-02344DD8825E}" type="slidenum">
              <a:rPr lang="ru-RU" smtClean="0"/>
              <a:pPr/>
              <a:t>101</a:t>
            </a:fld>
            <a:endParaRPr lang="ru-RU" smtClean="0"/>
          </a:p>
        </p:txBody>
      </p:sp>
      <p:sp>
        <p:nvSpPr>
          <p:cNvPr id="115716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5717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115718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Просмотр значений переменных</a:t>
            </a:r>
          </a:p>
        </p:txBody>
      </p:sp>
      <p:sp>
        <p:nvSpPr>
          <p:cNvPr id="703495" name="AutoShape 7"/>
          <p:cNvSpPr>
            <a:spLocks noChangeArrowheads="1"/>
          </p:cNvSpPr>
          <p:nvPr/>
        </p:nvSpPr>
        <p:spPr bwMode="auto">
          <a:xfrm>
            <a:off x="4581525" y="2667000"/>
            <a:ext cx="2339975" cy="1128713"/>
          </a:xfrm>
          <a:prstGeom prst="wedgeRoundRectCallout">
            <a:avLst>
              <a:gd name="adj1" fmla="val -73880"/>
              <a:gd name="adj2" fmla="val 70532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 dirty="0">
                <a:latin typeface="+mj-lt"/>
              </a:rPr>
              <a:t>навести мышь на имя переменной</a:t>
            </a:r>
            <a:endParaRPr lang="ru-RU" sz="2400" dirty="0">
              <a:latin typeface="+mj-lt"/>
            </a:endParaRPr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857250" y="2628900"/>
            <a:ext cx="1323975" cy="63817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7" name="Стрелка влево 16"/>
          <p:cNvSpPr>
            <a:spLocks noChangeArrowheads="1"/>
          </p:cNvSpPr>
          <p:nvPr/>
        </p:nvSpPr>
        <p:spPr bwMode="auto">
          <a:xfrm rot="1952345">
            <a:off x="2108200" y="3700463"/>
            <a:ext cx="635000" cy="312737"/>
          </a:xfrm>
          <a:prstGeom prst="leftArrow">
            <a:avLst>
              <a:gd name="adj1" fmla="val 50000"/>
              <a:gd name="adj2" fmla="val 49897"/>
            </a:avLst>
          </a:prstGeom>
          <a:solidFill>
            <a:srgbClr val="3333FF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pic>
        <p:nvPicPr>
          <p:cNvPr id="11470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3825" y="3609975"/>
            <a:ext cx="2870200" cy="1295400"/>
          </a:xfrm>
          <a:prstGeom prst="rect">
            <a:avLst/>
          </a:prstGeom>
          <a:noFill/>
          <a:ln w="76200">
            <a:solidFill>
              <a:srgbClr val="FFFF99"/>
            </a:solidFill>
            <a:miter lim="800000"/>
            <a:headEnd/>
            <a:tailEnd/>
          </a:ln>
        </p:spPr>
      </p:pic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1558925" y="2968625"/>
            <a:ext cx="785813" cy="504825"/>
          </a:xfrm>
          <a:prstGeom prst="wedgeRoundRectCallout">
            <a:avLst>
              <a:gd name="adj1" fmla="val -73880"/>
              <a:gd name="adj2" fmla="val 70532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 dirty="0">
                <a:latin typeface="+mj-lt"/>
              </a:rPr>
              <a:t>ПКМ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03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5" grpId="0" animBg="1"/>
      <p:bldP spid="703495" grpId="1" animBg="1"/>
      <p:bldP spid="16" grpId="0" animBg="1"/>
      <p:bldP spid="17" grpId="0" animBg="1"/>
      <p:bldP spid="17" grpId="1" animBg="1"/>
      <p:bldP spid="1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114425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smtClean="0">
                <a:solidFill>
                  <a:schemeClr val="accent2"/>
                </a:solidFill>
              </a:rPr>
            </a:br>
            <a:r>
              <a:rPr lang="ru-RU" sz="6600" b="1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6550" y="3886200"/>
            <a:ext cx="8526463" cy="906463"/>
          </a:xfrm>
        </p:spPr>
        <p:txBody>
          <a:bodyPr/>
          <a:lstStyle/>
          <a:p>
            <a:pPr eaLnBrk="1" hangingPunct="1"/>
            <a:r>
              <a:rPr lang="ru-RU" sz="4400" b="1" smtClean="0"/>
              <a:t>Тема 10. Графика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44463" y="6216650"/>
            <a:ext cx="41957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/>
              <a:t>© </a:t>
            </a:r>
            <a:r>
              <a:rPr lang="ru-RU" sz="2400" b="0" i="1" smtClean="0"/>
              <a:t>К.Ю. Поляков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D3A5C-7105-4810-8CC2-27862B0443C8}" type="slidenum">
              <a:rPr lang="ru-RU" smtClean="0"/>
              <a:pPr/>
              <a:t>103</a:t>
            </a:fld>
            <a:endParaRPr lang="ru-RU" smtClean="0"/>
          </a:p>
        </p:txBody>
      </p:sp>
      <p:sp>
        <p:nvSpPr>
          <p:cNvPr id="11776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1776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Система координат</a:t>
            </a:r>
          </a:p>
        </p:txBody>
      </p:sp>
      <p:sp>
        <p:nvSpPr>
          <p:cNvPr id="694278" name="Line 6"/>
          <p:cNvSpPr>
            <a:spLocks noChangeShapeType="1"/>
          </p:cNvSpPr>
          <p:nvPr/>
        </p:nvSpPr>
        <p:spPr bwMode="auto">
          <a:xfrm>
            <a:off x="1387475" y="1214438"/>
            <a:ext cx="681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94279" name="Line 7"/>
          <p:cNvSpPr>
            <a:spLocks noChangeShapeType="1"/>
          </p:cNvSpPr>
          <p:nvPr/>
        </p:nvSpPr>
        <p:spPr bwMode="auto">
          <a:xfrm>
            <a:off x="1376363" y="1203325"/>
            <a:ext cx="0" cy="539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695325" y="804863"/>
            <a:ext cx="82232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(0,0)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3802063" y="2836863"/>
            <a:ext cx="82232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</a:t>
            </a:r>
            <a:r>
              <a:rPr lang="en-US" sz="2400"/>
              <a:t>x</a:t>
            </a:r>
            <a:r>
              <a:rPr lang="ru-RU" sz="2400"/>
              <a:t>,</a:t>
            </a:r>
            <a:r>
              <a:rPr lang="en-US" sz="2400"/>
              <a:t>y</a:t>
            </a:r>
            <a:r>
              <a:rPr lang="ru-RU" sz="2400"/>
              <a:t>)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8288338" y="966788"/>
            <a:ext cx="490537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</a:t>
            </a:r>
            <a:endParaRPr lang="ru-RU" sz="2400"/>
          </a:p>
        </p:txBody>
      </p:sp>
      <p:sp>
        <p:nvSpPr>
          <p:cNvPr id="694283" name="Text Box 11"/>
          <p:cNvSpPr txBox="1">
            <a:spLocks noChangeArrowheads="1"/>
          </p:cNvSpPr>
          <p:nvPr/>
        </p:nvSpPr>
        <p:spPr bwMode="auto">
          <a:xfrm>
            <a:off x="1460500" y="6270625"/>
            <a:ext cx="49053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Y</a:t>
            </a:r>
            <a:endParaRPr lang="ru-RU" sz="2400"/>
          </a:p>
        </p:txBody>
      </p:sp>
      <p:sp>
        <p:nvSpPr>
          <p:cNvPr id="694285" name="Line 13"/>
          <p:cNvSpPr>
            <a:spLocks noChangeShapeType="1"/>
          </p:cNvSpPr>
          <p:nvPr/>
        </p:nvSpPr>
        <p:spPr bwMode="auto">
          <a:xfrm flipV="1">
            <a:off x="3808413" y="1190625"/>
            <a:ext cx="0" cy="167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94286" name="Line 14"/>
          <p:cNvSpPr>
            <a:spLocks noChangeShapeType="1"/>
          </p:cNvSpPr>
          <p:nvPr/>
        </p:nvSpPr>
        <p:spPr bwMode="auto">
          <a:xfrm rot="16200000" flipV="1">
            <a:off x="2585244" y="1647032"/>
            <a:ext cx="0" cy="2417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94287" name="Text Box 15"/>
          <p:cNvSpPr txBox="1">
            <a:spLocks noChangeArrowheads="1"/>
          </p:cNvSpPr>
          <p:nvPr/>
        </p:nvSpPr>
        <p:spPr bwMode="auto">
          <a:xfrm>
            <a:off x="2363788" y="2862263"/>
            <a:ext cx="36512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</a:t>
            </a:r>
            <a:endParaRPr lang="ru-RU" sz="2400"/>
          </a:p>
        </p:txBody>
      </p:sp>
      <p:sp>
        <p:nvSpPr>
          <p:cNvPr id="694288" name="Text Box 16"/>
          <p:cNvSpPr txBox="1">
            <a:spLocks noChangeArrowheads="1"/>
          </p:cNvSpPr>
          <p:nvPr/>
        </p:nvSpPr>
        <p:spPr bwMode="auto">
          <a:xfrm>
            <a:off x="3849688" y="1758950"/>
            <a:ext cx="36512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y</a:t>
            </a:r>
            <a:endParaRPr lang="ru-RU" sz="2400"/>
          </a:p>
        </p:txBody>
      </p:sp>
      <p:sp>
        <p:nvSpPr>
          <p:cNvPr id="694284" name="Oval 12"/>
          <p:cNvSpPr>
            <a:spLocks noChangeArrowheads="1"/>
          </p:cNvSpPr>
          <p:nvPr/>
        </p:nvSpPr>
        <p:spPr bwMode="auto">
          <a:xfrm>
            <a:off x="3752850" y="2805113"/>
            <a:ext cx="125413" cy="12541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9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9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9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9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8" grpId="0" animBg="1"/>
      <p:bldP spid="694279" grpId="0" animBg="1"/>
      <p:bldP spid="694280" grpId="0"/>
      <p:bldP spid="694281" grpId="0"/>
      <p:bldP spid="694282" grpId="0"/>
      <p:bldP spid="694283" grpId="0"/>
      <p:bldP spid="694285" grpId="0" animBg="1"/>
      <p:bldP spid="694286" grpId="0" animBg="1"/>
      <p:bldP spid="694287" grpId="0"/>
      <p:bldP spid="694288" grpId="0"/>
      <p:bldP spid="69428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4300C1-1174-4FB3-9C1C-89D4493FC597}" type="slidenum">
              <a:rPr lang="ru-RU" smtClean="0"/>
              <a:pPr/>
              <a:t>104</a:t>
            </a:fld>
            <a:endParaRPr lang="ru-RU" smtClean="0"/>
          </a:p>
        </p:txBody>
      </p:sp>
      <p:sp>
        <p:nvSpPr>
          <p:cNvPr id="11878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878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Принцип сэндвича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1638" y="2970213"/>
            <a:ext cx="2968625" cy="1352550"/>
            <a:chOff x="937" y="2954"/>
            <a:chExt cx="1870" cy="852"/>
          </a:xfrm>
        </p:grpSpPr>
        <p:sp>
          <p:nvSpPr>
            <p:cNvPr id="118888" name="Freeform 6"/>
            <p:cNvSpPr>
              <a:spLocks/>
            </p:cNvSpPr>
            <p:nvPr/>
          </p:nvSpPr>
          <p:spPr bwMode="auto">
            <a:xfrm>
              <a:off x="957" y="2992"/>
              <a:ext cx="1845" cy="814"/>
            </a:xfrm>
            <a:custGeom>
              <a:avLst/>
              <a:gdLst>
                <a:gd name="T0" fmla="*/ 58 w 1845"/>
                <a:gd name="T1" fmla="*/ 32 h 814"/>
                <a:gd name="T2" fmla="*/ 14 w 1845"/>
                <a:gd name="T3" fmla="*/ 82 h 814"/>
                <a:gd name="T4" fmla="*/ 3 w 1845"/>
                <a:gd name="T5" fmla="*/ 177 h 814"/>
                <a:gd name="T6" fmla="*/ 40 w 1845"/>
                <a:gd name="T7" fmla="*/ 315 h 814"/>
                <a:gd name="T8" fmla="*/ 118 w 1845"/>
                <a:gd name="T9" fmla="*/ 384 h 814"/>
                <a:gd name="T10" fmla="*/ 390 w 1845"/>
                <a:gd name="T11" fmla="*/ 563 h 814"/>
                <a:gd name="T12" fmla="*/ 595 w 1845"/>
                <a:gd name="T13" fmla="*/ 661 h 814"/>
                <a:gd name="T14" fmla="*/ 928 w 1845"/>
                <a:gd name="T15" fmla="*/ 777 h 814"/>
                <a:gd name="T16" fmla="*/ 1250 w 1845"/>
                <a:gd name="T17" fmla="*/ 805 h 814"/>
                <a:gd name="T18" fmla="*/ 1482 w 1845"/>
                <a:gd name="T19" fmla="*/ 727 h 814"/>
                <a:gd name="T20" fmla="*/ 1614 w 1845"/>
                <a:gd name="T21" fmla="*/ 691 h 814"/>
                <a:gd name="T22" fmla="*/ 1735 w 1845"/>
                <a:gd name="T23" fmla="*/ 642 h 814"/>
                <a:gd name="T24" fmla="*/ 1800 w 1845"/>
                <a:gd name="T25" fmla="*/ 605 h 814"/>
                <a:gd name="T26" fmla="*/ 1845 w 1845"/>
                <a:gd name="T27" fmla="*/ 485 h 814"/>
                <a:gd name="T28" fmla="*/ 1839 w 1845"/>
                <a:gd name="T29" fmla="*/ 419 h 814"/>
                <a:gd name="T30" fmla="*/ 1661 w 1845"/>
                <a:gd name="T31" fmla="*/ 356 h 814"/>
                <a:gd name="T32" fmla="*/ 1214 w 1845"/>
                <a:gd name="T33" fmla="*/ 403 h 814"/>
                <a:gd name="T34" fmla="*/ 269 w 1845"/>
                <a:gd name="T35" fmla="*/ 211 h 814"/>
                <a:gd name="T36" fmla="*/ 79 w 1845"/>
                <a:gd name="T37" fmla="*/ 0 h 814"/>
                <a:gd name="T38" fmla="*/ 58 w 1845"/>
                <a:gd name="T39" fmla="*/ 32 h 8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45"/>
                <a:gd name="T61" fmla="*/ 0 h 814"/>
                <a:gd name="T62" fmla="*/ 1845 w 1845"/>
                <a:gd name="T63" fmla="*/ 814 h 8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45" h="814">
                  <a:moveTo>
                    <a:pt x="58" y="32"/>
                  </a:moveTo>
                  <a:cubicBezTo>
                    <a:pt x="47" y="45"/>
                    <a:pt x="23" y="59"/>
                    <a:pt x="14" y="82"/>
                  </a:cubicBezTo>
                  <a:cubicBezTo>
                    <a:pt x="0" y="99"/>
                    <a:pt x="2" y="144"/>
                    <a:pt x="3" y="177"/>
                  </a:cubicBezTo>
                  <a:cubicBezTo>
                    <a:pt x="7" y="216"/>
                    <a:pt x="20" y="280"/>
                    <a:pt x="40" y="315"/>
                  </a:cubicBezTo>
                  <a:cubicBezTo>
                    <a:pt x="40" y="315"/>
                    <a:pt x="57" y="334"/>
                    <a:pt x="118" y="384"/>
                  </a:cubicBezTo>
                  <a:cubicBezTo>
                    <a:pt x="179" y="433"/>
                    <a:pt x="315" y="517"/>
                    <a:pt x="390" y="563"/>
                  </a:cubicBezTo>
                  <a:cubicBezTo>
                    <a:pt x="464" y="608"/>
                    <a:pt x="497" y="628"/>
                    <a:pt x="595" y="661"/>
                  </a:cubicBezTo>
                  <a:cubicBezTo>
                    <a:pt x="693" y="692"/>
                    <a:pt x="815" y="756"/>
                    <a:pt x="928" y="777"/>
                  </a:cubicBezTo>
                  <a:cubicBezTo>
                    <a:pt x="1039" y="796"/>
                    <a:pt x="1157" y="814"/>
                    <a:pt x="1250" y="805"/>
                  </a:cubicBezTo>
                  <a:cubicBezTo>
                    <a:pt x="1342" y="796"/>
                    <a:pt x="1422" y="746"/>
                    <a:pt x="1482" y="727"/>
                  </a:cubicBezTo>
                  <a:cubicBezTo>
                    <a:pt x="1545" y="709"/>
                    <a:pt x="1567" y="712"/>
                    <a:pt x="1614" y="691"/>
                  </a:cubicBezTo>
                  <a:cubicBezTo>
                    <a:pt x="1661" y="670"/>
                    <a:pt x="1702" y="671"/>
                    <a:pt x="1735" y="642"/>
                  </a:cubicBezTo>
                  <a:cubicBezTo>
                    <a:pt x="1766" y="628"/>
                    <a:pt x="1782" y="631"/>
                    <a:pt x="1800" y="605"/>
                  </a:cubicBezTo>
                  <a:cubicBezTo>
                    <a:pt x="1818" y="579"/>
                    <a:pt x="1838" y="516"/>
                    <a:pt x="1845" y="485"/>
                  </a:cubicBezTo>
                  <a:lnTo>
                    <a:pt x="1839" y="419"/>
                  </a:lnTo>
                  <a:lnTo>
                    <a:pt x="1661" y="356"/>
                  </a:lnTo>
                  <a:lnTo>
                    <a:pt x="1214" y="403"/>
                  </a:lnTo>
                  <a:cubicBezTo>
                    <a:pt x="338" y="252"/>
                    <a:pt x="625" y="364"/>
                    <a:pt x="269" y="211"/>
                  </a:cubicBezTo>
                  <a:lnTo>
                    <a:pt x="79" y="0"/>
                  </a:lnTo>
                  <a:cubicBezTo>
                    <a:pt x="79" y="0"/>
                    <a:pt x="58" y="32"/>
                    <a:pt x="58" y="32"/>
                  </a:cubicBezTo>
                  <a:close/>
                </a:path>
              </a:pathLst>
            </a:custGeom>
            <a:pattFill prst="trellis">
              <a:fgClr>
                <a:srgbClr val="800000"/>
              </a:fgClr>
              <a:bgClr>
                <a:srgbClr val="F8EF80"/>
              </a:bgClr>
            </a:patt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89" name="Freeform 7"/>
            <p:cNvSpPr>
              <a:spLocks/>
            </p:cNvSpPr>
            <p:nvPr/>
          </p:nvSpPr>
          <p:spPr bwMode="auto">
            <a:xfrm rot="1318375">
              <a:off x="937" y="2954"/>
              <a:ext cx="1870" cy="677"/>
            </a:xfrm>
            <a:custGeom>
              <a:avLst/>
              <a:gdLst>
                <a:gd name="T0" fmla="*/ 169204 w 1132"/>
                <a:gd name="T1" fmla="*/ 3939218 h 411"/>
                <a:gd name="T2" fmla="*/ 1193014 w 1132"/>
                <a:gd name="T3" fmla="*/ 4670042 h 411"/>
                <a:gd name="T4" fmla="*/ 3078829 w 1132"/>
                <a:gd name="T5" fmla="*/ 5096604 h 411"/>
                <a:gd name="T6" fmla="*/ 4958024 w 1132"/>
                <a:gd name="T7" fmla="*/ 5254986 h 411"/>
                <a:gd name="T8" fmla="*/ 7876598 w 1132"/>
                <a:gd name="T9" fmla="*/ 5355587 h 411"/>
                <a:gd name="T10" fmla="*/ 10062832 w 1132"/>
                <a:gd name="T11" fmla="*/ 4987813 h 411"/>
                <a:gd name="T12" fmla="*/ 12010737 w 1132"/>
                <a:gd name="T13" fmla="*/ 4620356 h 411"/>
                <a:gd name="T14" fmla="*/ 13250467 w 1132"/>
                <a:gd name="T15" fmla="*/ 3962276 h 411"/>
                <a:gd name="T16" fmla="*/ 13972720 w 1132"/>
                <a:gd name="T17" fmla="*/ 3201411 h 411"/>
                <a:gd name="T18" fmla="*/ 15086209 w 1132"/>
                <a:gd name="T19" fmla="*/ 2437518 h 411"/>
                <a:gd name="T20" fmla="*/ 15501229 w 1132"/>
                <a:gd name="T21" fmla="*/ 1682996 h 411"/>
                <a:gd name="T22" fmla="*/ 15611513 w 1132"/>
                <a:gd name="T23" fmla="*/ 1179907 h 411"/>
                <a:gd name="T24" fmla="*/ 15033280 w 1132"/>
                <a:gd name="T25" fmla="*/ 391037 h 411"/>
                <a:gd name="T26" fmla="*/ 13926320 w 1132"/>
                <a:gd name="T27" fmla="*/ 58629 h 411"/>
                <a:gd name="T28" fmla="*/ 12808487 w 1132"/>
                <a:gd name="T29" fmla="*/ 103612 h 411"/>
                <a:gd name="T30" fmla="*/ 12010737 w 1132"/>
                <a:gd name="T31" fmla="*/ 391037 h 411"/>
                <a:gd name="T32" fmla="*/ 11059826 w 1132"/>
                <a:gd name="T33" fmla="*/ 575727 h 411"/>
                <a:gd name="T34" fmla="*/ 9374402 w 1132"/>
                <a:gd name="T35" fmla="*/ 948339 h 411"/>
                <a:gd name="T36" fmla="*/ 6911089 w 1132"/>
                <a:gd name="T37" fmla="*/ 1366679 h 411"/>
                <a:gd name="T38" fmla="*/ 3963888 w 1132"/>
                <a:gd name="T39" fmla="*/ 2024003 h 411"/>
                <a:gd name="T40" fmla="*/ 1891000 w 1132"/>
                <a:gd name="T41" fmla="*/ 2336927 h 411"/>
                <a:gd name="T42" fmla="*/ 1028082 w 1132"/>
                <a:gd name="T43" fmla="*/ 2655723 h 411"/>
                <a:gd name="T44" fmla="*/ 193674 w 1132"/>
                <a:gd name="T45" fmla="*/ 3126346 h 411"/>
                <a:gd name="T46" fmla="*/ 169204 w 1132"/>
                <a:gd name="T47" fmla="*/ 3939218 h 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32"/>
                <a:gd name="T73" fmla="*/ 0 h 411"/>
                <a:gd name="T74" fmla="*/ 1132 w 1132"/>
                <a:gd name="T75" fmla="*/ 411 h 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32" h="411">
                  <a:moveTo>
                    <a:pt x="12" y="300"/>
                  </a:moveTo>
                  <a:cubicBezTo>
                    <a:pt x="24" y="320"/>
                    <a:pt x="51" y="341"/>
                    <a:pt x="86" y="356"/>
                  </a:cubicBezTo>
                  <a:cubicBezTo>
                    <a:pt x="121" y="371"/>
                    <a:pt x="177" y="381"/>
                    <a:pt x="222" y="388"/>
                  </a:cubicBezTo>
                  <a:cubicBezTo>
                    <a:pt x="267" y="395"/>
                    <a:pt x="300" y="397"/>
                    <a:pt x="358" y="400"/>
                  </a:cubicBezTo>
                  <a:cubicBezTo>
                    <a:pt x="416" y="403"/>
                    <a:pt x="507" y="411"/>
                    <a:pt x="568" y="408"/>
                  </a:cubicBezTo>
                  <a:cubicBezTo>
                    <a:pt x="629" y="405"/>
                    <a:pt x="676" y="389"/>
                    <a:pt x="726" y="380"/>
                  </a:cubicBezTo>
                  <a:cubicBezTo>
                    <a:pt x="776" y="371"/>
                    <a:pt x="828" y="365"/>
                    <a:pt x="866" y="352"/>
                  </a:cubicBezTo>
                  <a:cubicBezTo>
                    <a:pt x="904" y="339"/>
                    <a:pt x="932" y="320"/>
                    <a:pt x="956" y="302"/>
                  </a:cubicBezTo>
                  <a:cubicBezTo>
                    <a:pt x="980" y="284"/>
                    <a:pt x="986" y="263"/>
                    <a:pt x="1008" y="244"/>
                  </a:cubicBezTo>
                  <a:cubicBezTo>
                    <a:pt x="1030" y="225"/>
                    <a:pt x="1070" y="205"/>
                    <a:pt x="1088" y="186"/>
                  </a:cubicBezTo>
                  <a:cubicBezTo>
                    <a:pt x="1106" y="167"/>
                    <a:pt x="1112" y="144"/>
                    <a:pt x="1118" y="128"/>
                  </a:cubicBezTo>
                  <a:cubicBezTo>
                    <a:pt x="1124" y="112"/>
                    <a:pt x="1132" y="106"/>
                    <a:pt x="1126" y="90"/>
                  </a:cubicBezTo>
                  <a:cubicBezTo>
                    <a:pt x="1120" y="74"/>
                    <a:pt x="1100" y="44"/>
                    <a:pt x="1084" y="30"/>
                  </a:cubicBezTo>
                  <a:cubicBezTo>
                    <a:pt x="1064" y="16"/>
                    <a:pt x="1031" y="8"/>
                    <a:pt x="1004" y="4"/>
                  </a:cubicBezTo>
                  <a:cubicBezTo>
                    <a:pt x="977" y="0"/>
                    <a:pt x="947" y="4"/>
                    <a:pt x="924" y="8"/>
                  </a:cubicBezTo>
                  <a:cubicBezTo>
                    <a:pt x="901" y="12"/>
                    <a:pt x="887" y="24"/>
                    <a:pt x="866" y="30"/>
                  </a:cubicBezTo>
                  <a:cubicBezTo>
                    <a:pt x="845" y="36"/>
                    <a:pt x="830" y="37"/>
                    <a:pt x="798" y="44"/>
                  </a:cubicBezTo>
                  <a:cubicBezTo>
                    <a:pt x="766" y="51"/>
                    <a:pt x="726" y="62"/>
                    <a:pt x="676" y="72"/>
                  </a:cubicBezTo>
                  <a:cubicBezTo>
                    <a:pt x="626" y="82"/>
                    <a:pt x="563" y="90"/>
                    <a:pt x="498" y="104"/>
                  </a:cubicBezTo>
                  <a:cubicBezTo>
                    <a:pt x="433" y="118"/>
                    <a:pt x="346" y="142"/>
                    <a:pt x="286" y="154"/>
                  </a:cubicBezTo>
                  <a:cubicBezTo>
                    <a:pt x="226" y="166"/>
                    <a:pt x="171" y="170"/>
                    <a:pt x="136" y="178"/>
                  </a:cubicBezTo>
                  <a:cubicBezTo>
                    <a:pt x="101" y="186"/>
                    <a:pt x="94" y="192"/>
                    <a:pt x="74" y="202"/>
                  </a:cubicBezTo>
                  <a:cubicBezTo>
                    <a:pt x="54" y="212"/>
                    <a:pt x="24" y="222"/>
                    <a:pt x="14" y="238"/>
                  </a:cubicBezTo>
                  <a:cubicBezTo>
                    <a:pt x="4" y="254"/>
                    <a:pt x="0" y="280"/>
                    <a:pt x="12" y="300"/>
                  </a:cubicBezTo>
                  <a:close/>
                </a:path>
              </a:pathLst>
            </a:custGeom>
            <a:pattFill prst="pct80">
              <a:fgClr>
                <a:srgbClr val="FFFF99"/>
              </a:fgClr>
              <a:bgClr>
                <a:srgbClr val="896C33"/>
              </a:bgClr>
            </a:patt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90" name="Oval 8"/>
            <p:cNvSpPr>
              <a:spLocks noChangeArrowheads="1"/>
            </p:cNvSpPr>
            <p:nvPr/>
          </p:nvSpPr>
          <p:spPr bwMode="auto">
            <a:xfrm rot="-3296499">
              <a:off x="1143" y="3094"/>
              <a:ext cx="48" cy="127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91" name="Oval 9"/>
            <p:cNvSpPr>
              <a:spLocks noChangeArrowheads="1"/>
            </p:cNvSpPr>
            <p:nvPr/>
          </p:nvSpPr>
          <p:spPr bwMode="auto">
            <a:xfrm rot="-3296499">
              <a:off x="1467" y="3081"/>
              <a:ext cx="48" cy="126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92" name="Oval 10"/>
            <p:cNvSpPr>
              <a:spLocks noChangeArrowheads="1"/>
            </p:cNvSpPr>
            <p:nvPr/>
          </p:nvSpPr>
          <p:spPr bwMode="auto">
            <a:xfrm rot="-3296499">
              <a:off x="1441" y="3254"/>
              <a:ext cx="49" cy="127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93" name="Oval 11"/>
            <p:cNvSpPr>
              <a:spLocks noChangeArrowheads="1"/>
            </p:cNvSpPr>
            <p:nvPr/>
          </p:nvSpPr>
          <p:spPr bwMode="auto">
            <a:xfrm rot="-5654744">
              <a:off x="1964" y="3230"/>
              <a:ext cx="48" cy="126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94" name="Oval 12"/>
            <p:cNvSpPr>
              <a:spLocks noChangeArrowheads="1"/>
            </p:cNvSpPr>
            <p:nvPr/>
          </p:nvSpPr>
          <p:spPr bwMode="auto">
            <a:xfrm rot="-5654744">
              <a:off x="2396" y="3308"/>
              <a:ext cx="48" cy="126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95" name="Oval 13"/>
            <p:cNvSpPr>
              <a:spLocks noChangeArrowheads="1"/>
            </p:cNvSpPr>
            <p:nvPr/>
          </p:nvSpPr>
          <p:spPr bwMode="auto">
            <a:xfrm rot="-5654744">
              <a:off x="1924" y="3456"/>
              <a:ext cx="48" cy="126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96" name="Oval 14"/>
            <p:cNvSpPr>
              <a:spLocks noChangeArrowheads="1"/>
            </p:cNvSpPr>
            <p:nvPr/>
          </p:nvSpPr>
          <p:spPr bwMode="auto">
            <a:xfrm rot="-5654744">
              <a:off x="2354" y="3456"/>
              <a:ext cx="47" cy="126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97" name="Oval 15"/>
            <p:cNvSpPr>
              <a:spLocks noChangeArrowheads="1"/>
            </p:cNvSpPr>
            <p:nvPr/>
          </p:nvSpPr>
          <p:spPr bwMode="auto">
            <a:xfrm rot="-5654744">
              <a:off x="2201" y="3246"/>
              <a:ext cx="23" cy="64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98" name="Oval 16"/>
            <p:cNvSpPr>
              <a:spLocks noChangeArrowheads="1"/>
            </p:cNvSpPr>
            <p:nvPr/>
          </p:nvSpPr>
          <p:spPr bwMode="auto">
            <a:xfrm rot="-5654744">
              <a:off x="2168" y="3388"/>
              <a:ext cx="23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99" name="Oval 17"/>
            <p:cNvSpPr>
              <a:spLocks noChangeArrowheads="1"/>
            </p:cNvSpPr>
            <p:nvPr/>
          </p:nvSpPr>
          <p:spPr bwMode="auto">
            <a:xfrm rot="-5654744">
              <a:off x="2588" y="3375"/>
              <a:ext cx="23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900" name="Oval 18"/>
            <p:cNvSpPr>
              <a:spLocks noChangeArrowheads="1"/>
            </p:cNvSpPr>
            <p:nvPr/>
          </p:nvSpPr>
          <p:spPr bwMode="auto">
            <a:xfrm rot="-5654744">
              <a:off x="2538" y="3264"/>
              <a:ext cx="24" cy="64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901" name="Oval 19"/>
            <p:cNvSpPr>
              <a:spLocks noChangeArrowheads="1"/>
            </p:cNvSpPr>
            <p:nvPr/>
          </p:nvSpPr>
          <p:spPr bwMode="auto">
            <a:xfrm rot="-5654744">
              <a:off x="2186" y="3545"/>
              <a:ext cx="23" cy="64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902" name="Oval 20"/>
            <p:cNvSpPr>
              <a:spLocks noChangeArrowheads="1"/>
            </p:cNvSpPr>
            <p:nvPr/>
          </p:nvSpPr>
          <p:spPr bwMode="auto">
            <a:xfrm rot="-5654744">
              <a:off x="2225" y="3467"/>
              <a:ext cx="23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903" name="Oval 21"/>
            <p:cNvSpPr>
              <a:spLocks noChangeArrowheads="1"/>
            </p:cNvSpPr>
            <p:nvPr/>
          </p:nvSpPr>
          <p:spPr bwMode="auto">
            <a:xfrm rot="-5654744">
              <a:off x="2307" y="3421"/>
              <a:ext cx="23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904" name="Oval 22"/>
            <p:cNvSpPr>
              <a:spLocks noChangeArrowheads="1"/>
            </p:cNvSpPr>
            <p:nvPr/>
          </p:nvSpPr>
          <p:spPr bwMode="auto">
            <a:xfrm rot="-4482415">
              <a:off x="1714" y="3161"/>
              <a:ext cx="23" cy="64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905" name="Oval 23"/>
            <p:cNvSpPr>
              <a:spLocks noChangeArrowheads="1"/>
            </p:cNvSpPr>
            <p:nvPr/>
          </p:nvSpPr>
          <p:spPr bwMode="auto">
            <a:xfrm rot="-4482415">
              <a:off x="1660" y="3272"/>
              <a:ext cx="23" cy="62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906" name="Oval 24"/>
            <p:cNvSpPr>
              <a:spLocks noChangeArrowheads="1"/>
            </p:cNvSpPr>
            <p:nvPr/>
          </p:nvSpPr>
          <p:spPr bwMode="auto">
            <a:xfrm rot="-4482415">
              <a:off x="1557" y="3226"/>
              <a:ext cx="23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907" name="Oval 25"/>
            <p:cNvSpPr>
              <a:spLocks noChangeArrowheads="1"/>
            </p:cNvSpPr>
            <p:nvPr/>
          </p:nvSpPr>
          <p:spPr bwMode="auto">
            <a:xfrm rot="-4482415">
              <a:off x="1375" y="3169"/>
              <a:ext cx="23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908" name="Oval 26"/>
            <p:cNvSpPr>
              <a:spLocks noChangeArrowheads="1"/>
            </p:cNvSpPr>
            <p:nvPr/>
          </p:nvSpPr>
          <p:spPr bwMode="auto">
            <a:xfrm rot="-4482415">
              <a:off x="1297" y="3102"/>
              <a:ext cx="23" cy="64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909" name="Oval 27"/>
            <p:cNvSpPr>
              <a:spLocks noChangeArrowheads="1"/>
            </p:cNvSpPr>
            <p:nvPr/>
          </p:nvSpPr>
          <p:spPr bwMode="auto">
            <a:xfrm rot="-4482415">
              <a:off x="1362" y="3222"/>
              <a:ext cx="23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910" name="Oval 28"/>
            <p:cNvSpPr>
              <a:spLocks noChangeArrowheads="1"/>
            </p:cNvSpPr>
            <p:nvPr/>
          </p:nvSpPr>
          <p:spPr bwMode="auto">
            <a:xfrm rot="-4482415">
              <a:off x="1557" y="3392"/>
              <a:ext cx="23" cy="62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911" name="Oval 29"/>
            <p:cNvSpPr>
              <a:spLocks noChangeArrowheads="1"/>
            </p:cNvSpPr>
            <p:nvPr/>
          </p:nvSpPr>
          <p:spPr bwMode="auto">
            <a:xfrm rot="-4482415">
              <a:off x="1594" y="3340"/>
              <a:ext cx="24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27050" y="2405063"/>
            <a:ext cx="2689225" cy="2098675"/>
            <a:chOff x="2847" y="1269"/>
            <a:chExt cx="2073" cy="1541"/>
          </a:xfrm>
        </p:grpSpPr>
        <p:sp>
          <p:nvSpPr>
            <p:cNvPr id="118823" name="Freeform 31"/>
            <p:cNvSpPr>
              <a:spLocks/>
            </p:cNvSpPr>
            <p:nvPr/>
          </p:nvSpPr>
          <p:spPr bwMode="auto">
            <a:xfrm rot="-437522">
              <a:off x="3451" y="2271"/>
              <a:ext cx="1351" cy="539"/>
            </a:xfrm>
            <a:custGeom>
              <a:avLst/>
              <a:gdLst>
                <a:gd name="T0" fmla="*/ 0 w 3061"/>
                <a:gd name="T1" fmla="*/ 1 h 745"/>
                <a:gd name="T2" fmla="*/ 0 w 3061"/>
                <a:gd name="T3" fmla="*/ 1 h 745"/>
                <a:gd name="T4" fmla="*/ 0 w 3061"/>
                <a:gd name="T5" fmla="*/ 1 h 745"/>
                <a:gd name="T6" fmla="*/ 0 w 3061"/>
                <a:gd name="T7" fmla="*/ 1 h 745"/>
                <a:gd name="T8" fmla="*/ 0 w 3061"/>
                <a:gd name="T9" fmla="*/ 1 h 745"/>
                <a:gd name="T10" fmla="*/ 0 w 3061"/>
                <a:gd name="T11" fmla="*/ 1 h 745"/>
                <a:gd name="T12" fmla="*/ 0 w 3061"/>
                <a:gd name="T13" fmla="*/ 1 h 745"/>
                <a:gd name="T14" fmla="*/ 0 w 3061"/>
                <a:gd name="T15" fmla="*/ 1 h 745"/>
                <a:gd name="T16" fmla="*/ 0 w 3061"/>
                <a:gd name="T17" fmla="*/ 1 h 745"/>
                <a:gd name="T18" fmla="*/ 0 w 3061"/>
                <a:gd name="T19" fmla="*/ 1 h 745"/>
                <a:gd name="T20" fmla="*/ 0 w 3061"/>
                <a:gd name="T21" fmla="*/ 1 h 745"/>
                <a:gd name="T22" fmla="*/ 0 w 3061"/>
                <a:gd name="T23" fmla="*/ 1 h 745"/>
                <a:gd name="T24" fmla="*/ 0 w 3061"/>
                <a:gd name="T25" fmla="*/ 1 h 745"/>
                <a:gd name="T26" fmla="*/ 0 w 3061"/>
                <a:gd name="T27" fmla="*/ 1 h 745"/>
                <a:gd name="T28" fmla="*/ 0 w 3061"/>
                <a:gd name="T29" fmla="*/ 1 h 745"/>
                <a:gd name="T30" fmla="*/ 0 w 3061"/>
                <a:gd name="T31" fmla="*/ 1 h 745"/>
                <a:gd name="T32" fmla="*/ 0 w 3061"/>
                <a:gd name="T33" fmla="*/ 1 h 745"/>
                <a:gd name="T34" fmla="*/ 0 w 3061"/>
                <a:gd name="T35" fmla="*/ 1 h 745"/>
                <a:gd name="T36" fmla="*/ 0 w 3061"/>
                <a:gd name="T37" fmla="*/ 1 h 745"/>
                <a:gd name="T38" fmla="*/ 0 w 3061"/>
                <a:gd name="T39" fmla="*/ 1 h 745"/>
                <a:gd name="T40" fmla="*/ 0 w 3061"/>
                <a:gd name="T41" fmla="*/ 1 h 745"/>
                <a:gd name="T42" fmla="*/ 0 w 3061"/>
                <a:gd name="T43" fmla="*/ 1 h 745"/>
                <a:gd name="T44" fmla="*/ 0 w 3061"/>
                <a:gd name="T45" fmla="*/ 1 h 745"/>
                <a:gd name="T46" fmla="*/ 0 w 3061"/>
                <a:gd name="T47" fmla="*/ 1 h 745"/>
                <a:gd name="T48" fmla="*/ 0 w 3061"/>
                <a:gd name="T49" fmla="*/ 1 h 745"/>
                <a:gd name="T50" fmla="*/ 0 w 3061"/>
                <a:gd name="T51" fmla="*/ 1 h 745"/>
                <a:gd name="T52" fmla="*/ 0 w 3061"/>
                <a:gd name="T53" fmla="*/ 1 h 745"/>
                <a:gd name="T54" fmla="*/ 0 w 3061"/>
                <a:gd name="T55" fmla="*/ 1 h 745"/>
                <a:gd name="T56" fmla="*/ 0 w 3061"/>
                <a:gd name="T57" fmla="*/ 1 h 745"/>
                <a:gd name="T58" fmla="*/ 0 w 3061"/>
                <a:gd name="T59" fmla="*/ 1 h 745"/>
                <a:gd name="T60" fmla="*/ 0 w 3061"/>
                <a:gd name="T61" fmla="*/ 1 h 745"/>
                <a:gd name="T62" fmla="*/ 0 w 3061"/>
                <a:gd name="T63" fmla="*/ 1 h 745"/>
                <a:gd name="T64" fmla="*/ 0 w 3061"/>
                <a:gd name="T65" fmla="*/ 1 h 745"/>
                <a:gd name="T66" fmla="*/ 0 w 3061"/>
                <a:gd name="T67" fmla="*/ 1 h 745"/>
                <a:gd name="T68" fmla="*/ 0 w 3061"/>
                <a:gd name="T69" fmla="*/ 1 h 745"/>
                <a:gd name="T70" fmla="*/ 0 w 3061"/>
                <a:gd name="T71" fmla="*/ 1 h 745"/>
                <a:gd name="T72" fmla="*/ 0 w 3061"/>
                <a:gd name="T73" fmla="*/ 1 h 745"/>
                <a:gd name="T74" fmla="*/ 0 w 3061"/>
                <a:gd name="T75" fmla="*/ 1 h 745"/>
                <a:gd name="T76" fmla="*/ 0 w 3061"/>
                <a:gd name="T77" fmla="*/ 1 h 745"/>
                <a:gd name="T78" fmla="*/ 0 w 3061"/>
                <a:gd name="T79" fmla="*/ 1 h 745"/>
                <a:gd name="T80" fmla="*/ 0 w 3061"/>
                <a:gd name="T81" fmla="*/ 1 h 745"/>
                <a:gd name="T82" fmla="*/ 0 w 3061"/>
                <a:gd name="T83" fmla="*/ 1 h 745"/>
                <a:gd name="T84" fmla="*/ 0 w 3061"/>
                <a:gd name="T85" fmla="*/ 1 h 745"/>
                <a:gd name="T86" fmla="*/ 0 w 3061"/>
                <a:gd name="T87" fmla="*/ 1 h 745"/>
                <a:gd name="T88" fmla="*/ 0 w 3061"/>
                <a:gd name="T89" fmla="*/ 1 h 745"/>
                <a:gd name="T90" fmla="*/ 0 w 3061"/>
                <a:gd name="T91" fmla="*/ 1 h 745"/>
                <a:gd name="T92" fmla="*/ 0 w 3061"/>
                <a:gd name="T93" fmla="*/ 1 h 745"/>
                <a:gd name="T94" fmla="*/ 0 w 3061"/>
                <a:gd name="T95" fmla="*/ 1 h 745"/>
                <a:gd name="T96" fmla="*/ 0 w 3061"/>
                <a:gd name="T97" fmla="*/ 1 h 7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061"/>
                <a:gd name="T148" fmla="*/ 0 h 745"/>
                <a:gd name="T149" fmla="*/ 3061 w 3061"/>
                <a:gd name="T150" fmla="*/ 745 h 74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061" h="745">
                  <a:moveTo>
                    <a:pt x="0" y="45"/>
                  </a:moveTo>
                  <a:lnTo>
                    <a:pt x="65" y="64"/>
                  </a:lnTo>
                  <a:lnTo>
                    <a:pt x="140" y="99"/>
                  </a:lnTo>
                  <a:lnTo>
                    <a:pt x="200" y="144"/>
                  </a:lnTo>
                  <a:lnTo>
                    <a:pt x="231" y="186"/>
                  </a:lnTo>
                  <a:lnTo>
                    <a:pt x="252" y="238"/>
                  </a:lnTo>
                  <a:lnTo>
                    <a:pt x="267" y="261"/>
                  </a:lnTo>
                  <a:lnTo>
                    <a:pt x="306" y="294"/>
                  </a:lnTo>
                  <a:lnTo>
                    <a:pt x="353" y="303"/>
                  </a:lnTo>
                  <a:lnTo>
                    <a:pt x="398" y="280"/>
                  </a:lnTo>
                  <a:lnTo>
                    <a:pt x="416" y="254"/>
                  </a:lnTo>
                  <a:lnTo>
                    <a:pt x="448" y="211"/>
                  </a:lnTo>
                  <a:lnTo>
                    <a:pt x="501" y="195"/>
                  </a:lnTo>
                  <a:lnTo>
                    <a:pt x="563" y="198"/>
                  </a:lnTo>
                  <a:lnTo>
                    <a:pt x="624" y="217"/>
                  </a:lnTo>
                  <a:lnTo>
                    <a:pt x="672" y="254"/>
                  </a:lnTo>
                  <a:lnTo>
                    <a:pt x="707" y="309"/>
                  </a:lnTo>
                  <a:lnTo>
                    <a:pt x="719" y="392"/>
                  </a:lnTo>
                  <a:lnTo>
                    <a:pt x="788" y="438"/>
                  </a:lnTo>
                  <a:lnTo>
                    <a:pt x="863" y="442"/>
                  </a:lnTo>
                  <a:lnTo>
                    <a:pt x="940" y="438"/>
                  </a:lnTo>
                  <a:lnTo>
                    <a:pt x="1018" y="456"/>
                  </a:lnTo>
                  <a:lnTo>
                    <a:pt x="1053" y="412"/>
                  </a:lnTo>
                  <a:lnTo>
                    <a:pt x="1047" y="402"/>
                  </a:lnTo>
                  <a:lnTo>
                    <a:pt x="1018" y="362"/>
                  </a:lnTo>
                  <a:lnTo>
                    <a:pt x="1037" y="343"/>
                  </a:lnTo>
                  <a:lnTo>
                    <a:pt x="1078" y="343"/>
                  </a:lnTo>
                  <a:lnTo>
                    <a:pt x="1138" y="333"/>
                  </a:lnTo>
                  <a:lnTo>
                    <a:pt x="1178" y="337"/>
                  </a:lnTo>
                  <a:lnTo>
                    <a:pt x="1212" y="374"/>
                  </a:lnTo>
                  <a:lnTo>
                    <a:pt x="1230" y="411"/>
                  </a:lnTo>
                  <a:lnTo>
                    <a:pt x="1200" y="416"/>
                  </a:lnTo>
                  <a:lnTo>
                    <a:pt x="1188" y="441"/>
                  </a:lnTo>
                  <a:lnTo>
                    <a:pt x="1205" y="468"/>
                  </a:lnTo>
                  <a:lnTo>
                    <a:pt x="1230" y="483"/>
                  </a:lnTo>
                  <a:lnTo>
                    <a:pt x="1271" y="486"/>
                  </a:lnTo>
                  <a:lnTo>
                    <a:pt x="1354" y="484"/>
                  </a:lnTo>
                  <a:lnTo>
                    <a:pt x="1432" y="483"/>
                  </a:lnTo>
                  <a:lnTo>
                    <a:pt x="1507" y="495"/>
                  </a:lnTo>
                  <a:lnTo>
                    <a:pt x="1564" y="529"/>
                  </a:lnTo>
                  <a:lnTo>
                    <a:pt x="1602" y="574"/>
                  </a:lnTo>
                  <a:lnTo>
                    <a:pt x="1635" y="628"/>
                  </a:lnTo>
                  <a:lnTo>
                    <a:pt x="1671" y="680"/>
                  </a:lnTo>
                  <a:lnTo>
                    <a:pt x="1727" y="727"/>
                  </a:lnTo>
                  <a:lnTo>
                    <a:pt x="1806" y="745"/>
                  </a:lnTo>
                  <a:lnTo>
                    <a:pt x="1882" y="729"/>
                  </a:lnTo>
                  <a:lnTo>
                    <a:pt x="1935" y="687"/>
                  </a:lnTo>
                  <a:lnTo>
                    <a:pt x="1955" y="616"/>
                  </a:lnTo>
                  <a:lnTo>
                    <a:pt x="1942" y="590"/>
                  </a:lnTo>
                  <a:lnTo>
                    <a:pt x="1901" y="570"/>
                  </a:lnTo>
                  <a:lnTo>
                    <a:pt x="1849" y="549"/>
                  </a:lnTo>
                  <a:lnTo>
                    <a:pt x="1804" y="526"/>
                  </a:lnTo>
                  <a:lnTo>
                    <a:pt x="1794" y="507"/>
                  </a:lnTo>
                  <a:lnTo>
                    <a:pt x="1837" y="446"/>
                  </a:lnTo>
                  <a:lnTo>
                    <a:pt x="1924" y="446"/>
                  </a:lnTo>
                  <a:lnTo>
                    <a:pt x="2008" y="462"/>
                  </a:lnTo>
                  <a:lnTo>
                    <a:pt x="2089" y="489"/>
                  </a:lnTo>
                  <a:lnTo>
                    <a:pt x="2169" y="523"/>
                  </a:lnTo>
                  <a:lnTo>
                    <a:pt x="2230" y="550"/>
                  </a:lnTo>
                  <a:lnTo>
                    <a:pt x="2284" y="591"/>
                  </a:lnTo>
                  <a:lnTo>
                    <a:pt x="2316" y="624"/>
                  </a:lnTo>
                  <a:lnTo>
                    <a:pt x="2351" y="646"/>
                  </a:lnTo>
                  <a:lnTo>
                    <a:pt x="2387" y="660"/>
                  </a:lnTo>
                  <a:lnTo>
                    <a:pt x="2425" y="661"/>
                  </a:lnTo>
                  <a:lnTo>
                    <a:pt x="2500" y="646"/>
                  </a:lnTo>
                  <a:lnTo>
                    <a:pt x="2575" y="620"/>
                  </a:lnTo>
                  <a:lnTo>
                    <a:pt x="2633" y="578"/>
                  </a:lnTo>
                  <a:lnTo>
                    <a:pt x="2656" y="517"/>
                  </a:lnTo>
                  <a:lnTo>
                    <a:pt x="2635" y="488"/>
                  </a:lnTo>
                  <a:lnTo>
                    <a:pt x="2587" y="468"/>
                  </a:lnTo>
                  <a:lnTo>
                    <a:pt x="2538" y="447"/>
                  </a:lnTo>
                  <a:lnTo>
                    <a:pt x="2507" y="415"/>
                  </a:lnTo>
                  <a:lnTo>
                    <a:pt x="2491" y="364"/>
                  </a:lnTo>
                  <a:lnTo>
                    <a:pt x="2544" y="348"/>
                  </a:lnTo>
                  <a:lnTo>
                    <a:pt x="2603" y="328"/>
                  </a:lnTo>
                  <a:lnTo>
                    <a:pt x="2662" y="308"/>
                  </a:lnTo>
                  <a:lnTo>
                    <a:pt x="2721" y="288"/>
                  </a:lnTo>
                  <a:lnTo>
                    <a:pt x="2776" y="262"/>
                  </a:lnTo>
                  <a:lnTo>
                    <a:pt x="2826" y="238"/>
                  </a:lnTo>
                  <a:lnTo>
                    <a:pt x="2867" y="211"/>
                  </a:lnTo>
                  <a:lnTo>
                    <a:pt x="2901" y="181"/>
                  </a:lnTo>
                  <a:lnTo>
                    <a:pt x="3061" y="116"/>
                  </a:lnTo>
                  <a:lnTo>
                    <a:pt x="2845" y="175"/>
                  </a:lnTo>
                  <a:lnTo>
                    <a:pt x="2536" y="232"/>
                  </a:lnTo>
                  <a:lnTo>
                    <a:pt x="2225" y="266"/>
                  </a:lnTo>
                  <a:lnTo>
                    <a:pt x="1915" y="276"/>
                  </a:lnTo>
                  <a:lnTo>
                    <a:pt x="1611" y="266"/>
                  </a:lnTo>
                  <a:lnTo>
                    <a:pt x="1308" y="230"/>
                  </a:lnTo>
                  <a:lnTo>
                    <a:pt x="1020" y="175"/>
                  </a:lnTo>
                  <a:lnTo>
                    <a:pt x="740" y="97"/>
                  </a:lnTo>
                  <a:lnTo>
                    <a:pt x="477" y="0"/>
                  </a:lnTo>
                  <a:lnTo>
                    <a:pt x="466" y="2"/>
                  </a:lnTo>
                  <a:lnTo>
                    <a:pt x="434" y="7"/>
                  </a:lnTo>
                  <a:lnTo>
                    <a:pt x="386" y="13"/>
                  </a:lnTo>
                  <a:lnTo>
                    <a:pt x="322" y="21"/>
                  </a:lnTo>
                  <a:lnTo>
                    <a:pt x="249" y="28"/>
                  </a:lnTo>
                  <a:lnTo>
                    <a:pt x="170" y="36"/>
                  </a:lnTo>
                  <a:lnTo>
                    <a:pt x="86" y="4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C2FF8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24" name="Freeform 32"/>
            <p:cNvSpPr>
              <a:spLocks/>
            </p:cNvSpPr>
            <p:nvPr/>
          </p:nvSpPr>
          <p:spPr bwMode="auto">
            <a:xfrm rot="599200">
              <a:off x="2847" y="1658"/>
              <a:ext cx="582" cy="841"/>
            </a:xfrm>
            <a:custGeom>
              <a:avLst/>
              <a:gdLst>
                <a:gd name="T0" fmla="*/ 41 w 559"/>
                <a:gd name="T1" fmla="*/ 0 h 1143"/>
                <a:gd name="T2" fmla="*/ 0 w 559"/>
                <a:gd name="T3" fmla="*/ 1 h 1143"/>
                <a:gd name="T4" fmla="*/ 8 w 559"/>
                <a:gd name="T5" fmla="*/ 1 h 1143"/>
                <a:gd name="T6" fmla="*/ 53 w 559"/>
                <a:gd name="T7" fmla="*/ 1 h 1143"/>
                <a:gd name="T8" fmla="*/ 61 w 559"/>
                <a:gd name="T9" fmla="*/ 1 h 1143"/>
                <a:gd name="T10" fmla="*/ 104 w 559"/>
                <a:gd name="T11" fmla="*/ 1 h 1143"/>
                <a:gd name="T12" fmla="*/ 147 w 559"/>
                <a:gd name="T13" fmla="*/ 1 h 1143"/>
                <a:gd name="T14" fmla="*/ 180 w 559"/>
                <a:gd name="T15" fmla="*/ 1 h 1143"/>
                <a:gd name="T16" fmla="*/ 221 w 559"/>
                <a:gd name="T17" fmla="*/ 1 h 1143"/>
                <a:gd name="T18" fmla="*/ 234 w 559"/>
                <a:gd name="T19" fmla="*/ 1 h 1143"/>
                <a:gd name="T20" fmla="*/ 222 w 559"/>
                <a:gd name="T21" fmla="*/ 1 h 1143"/>
                <a:gd name="T22" fmla="*/ 204 w 559"/>
                <a:gd name="T23" fmla="*/ 1 h 1143"/>
                <a:gd name="T24" fmla="*/ 188 w 559"/>
                <a:gd name="T25" fmla="*/ 1 h 1143"/>
                <a:gd name="T26" fmla="*/ 187 w 559"/>
                <a:gd name="T27" fmla="*/ 1 h 1143"/>
                <a:gd name="T28" fmla="*/ 211 w 559"/>
                <a:gd name="T29" fmla="*/ 2 h 1143"/>
                <a:gd name="T30" fmla="*/ 275 w 559"/>
                <a:gd name="T31" fmla="*/ 2 h 1143"/>
                <a:gd name="T32" fmla="*/ 344 w 559"/>
                <a:gd name="T33" fmla="*/ 2 h 1143"/>
                <a:gd name="T34" fmla="*/ 391 w 559"/>
                <a:gd name="T35" fmla="*/ 2 h 1143"/>
                <a:gd name="T36" fmla="*/ 441 w 559"/>
                <a:gd name="T37" fmla="*/ 1 h 1143"/>
                <a:gd name="T38" fmla="*/ 488 w 559"/>
                <a:gd name="T39" fmla="*/ 1 h 1143"/>
                <a:gd name="T40" fmla="*/ 496 w 559"/>
                <a:gd name="T41" fmla="*/ 2 h 1143"/>
                <a:gd name="T42" fmla="*/ 525 w 559"/>
                <a:gd name="T43" fmla="*/ 2 h 1143"/>
                <a:gd name="T44" fmla="*/ 594 w 559"/>
                <a:gd name="T45" fmla="*/ 3 h 1143"/>
                <a:gd name="T46" fmla="*/ 722 w 559"/>
                <a:gd name="T47" fmla="*/ 3 h 1143"/>
                <a:gd name="T48" fmla="*/ 754 w 559"/>
                <a:gd name="T49" fmla="*/ 3 h 1143"/>
                <a:gd name="T50" fmla="*/ 773 w 559"/>
                <a:gd name="T51" fmla="*/ 3 h 1143"/>
                <a:gd name="T52" fmla="*/ 792 w 559"/>
                <a:gd name="T53" fmla="*/ 3 h 1143"/>
                <a:gd name="T54" fmla="*/ 811 w 559"/>
                <a:gd name="T55" fmla="*/ 3 h 1143"/>
                <a:gd name="T56" fmla="*/ 841 w 559"/>
                <a:gd name="T57" fmla="*/ 3 h 1143"/>
                <a:gd name="T58" fmla="*/ 844 w 559"/>
                <a:gd name="T59" fmla="*/ 3 h 1143"/>
                <a:gd name="T60" fmla="*/ 894 w 559"/>
                <a:gd name="T61" fmla="*/ 3 h 1143"/>
                <a:gd name="T62" fmla="*/ 917 w 559"/>
                <a:gd name="T63" fmla="*/ 3 h 1143"/>
                <a:gd name="T64" fmla="*/ 945 w 559"/>
                <a:gd name="T65" fmla="*/ 3 h 1143"/>
                <a:gd name="T66" fmla="*/ 977 w 559"/>
                <a:gd name="T67" fmla="*/ 3 h 1143"/>
                <a:gd name="T68" fmla="*/ 1010 w 559"/>
                <a:gd name="T69" fmla="*/ 3 h 1143"/>
                <a:gd name="T70" fmla="*/ 1054 w 559"/>
                <a:gd name="T71" fmla="*/ 3 h 1143"/>
                <a:gd name="T72" fmla="*/ 1114 w 559"/>
                <a:gd name="T73" fmla="*/ 3 h 1143"/>
                <a:gd name="T74" fmla="*/ 1201 w 559"/>
                <a:gd name="T75" fmla="*/ 3 h 1143"/>
                <a:gd name="T76" fmla="*/ 1164 w 559"/>
                <a:gd name="T77" fmla="*/ 3 h 1143"/>
                <a:gd name="T78" fmla="*/ 1150 w 559"/>
                <a:gd name="T79" fmla="*/ 3 h 1143"/>
                <a:gd name="T80" fmla="*/ 1128 w 559"/>
                <a:gd name="T81" fmla="*/ 2 h 1143"/>
                <a:gd name="T82" fmla="*/ 953 w 559"/>
                <a:gd name="T83" fmla="*/ 2 h 1143"/>
                <a:gd name="T84" fmla="*/ 792 w 559"/>
                <a:gd name="T85" fmla="*/ 2 h 1143"/>
                <a:gd name="T86" fmla="*/ 631 w 559"/>
                <a:gd name="T87" fmla="*/ 1 h 1143"/>
                <a:gd name="T88" fmla="*/ 483 w 559"/>
                <a:gd name="T89" fmla="*/ 1 h 1143"/>
                <a:gd name="T90" fmla="*/ 347 w 559"/>
                <a:gd name="T91" fmla="*/ 1 h 1143"/>
                <a:gd name="T92" fmla="*/ 230 w 559"/>
                <a:gd name="T93" fmla="*/ 1 h 1143"/>
                <a:gd name="T94" fmla="*/ 122 w 559"/>
                <a:gd name="T95" fmla="*/ 1 h 1143"/>
                <a:gd name="T96" fmla="*/ 41 w 559"/>
                <a:gd name="T97" fmla="*/ 0 h 114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59"/>
                <a:gd name="T148" fmla="*/ 0 h 1143"/>
                <a:gd name="T149" fmla="*/ 559 w 559"/>
                <a:gd name="T150" fmla="*/ 1143 h 114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59" h="1143">
                  <a:moveTo>
                    <a:pt x="20" y="0"/>
                  </a:moveTo>
                  <a:lnTo>
                    <a:pt x="0" y="105"/>
                  </a:lnTo>
                  <a:lnTo>
                    <a:pt x="8" y="204"/>
                  </a:lnTo>
                  <a:lnTo>
                    <a:pt x="26" y="303"/>
                  </a:lnTo>
                  <a:lnTo>
                    <a:pt x="30" y="413"/>
                  </a:lnTo>
                  <a:lnTo>
                    <a:pt x="49" y="387"/>
                  </a:lnTo>
                  <a:lnTo>
                    <a:pt x="68" y="369"/>
                  </a:lnTo>
                  <a:lnTo>
                    <a:pt x="83" y="371"/>
                  </a:lnTo>
                  <a:lnTo>
                    <a:pt x="103" y="410"/>
                  </a:lnTo>
                  <a:lnTo>
                    <a:pt x="109" y="458"/>
                  </a:lnTo>
                  <a:lnTo>
                    <a:pt x="104" y="504"/>
                  </a:lnTo>
                  <a:lnTo>
                    <a:pt x="95" y="552"/>
                  </a:lnTo>
                  <a:lnTo>
                    <a:pt x="87" y="596"/>
                  </a:lnTo>
                  <a:lnTo>
                    <a:pt x="86" y="638"/>
                  </a:lnTo>
                  <a:lnTo>
                    <a:pt x="98" y="675"/>
                  </a:lnTo>
                  <a:lnTo>
                    <a:pt x="128" y="703"/>
                  </a:lnTo>
                  <a:lnTo>
                    <a:pt x="159" y="702"/>
                  </a:lnTo>
                  <a:lnTo>
                    <a:pt x="182" y="671"/>
                  </a:lnTo>
                  <a:lnTo>
                    <a:pt x="205" y="625"/>
                  </a:lnTo>
                  <a:lnTo>
                    <a:pt x="227" y="579"/>
                  </a:lnTo>
                  <a:lnTo>
                    <a:pt x="230" y="720"/>
                  </a:lnTo>
                  <a:lnTo>
                    <a:pt x="245" y="860"/>
                  </a:lnTo>
                  <a:lnTo>
                    <a:pt x="277" y="997"/>
                  </a:lnTo>
                  <a:lnTo>
                    <a:pt x="336" y="1127"/>
                  </a:lnTo>
                  <a:lnTo>
                    <a:pt x="351" y="1143"/>
                  </a:lnTo>
                  <a:lnTo>
                    <a:pt x="360" y="1134"/>
                  </a:lnTo>
                  <a:lnTo>
                    <a:pt x="367" y="1117"/>
                  </a:lnTo>
                  <a:lnTo>
                    <a:pt x="377" y="1111"/>
                  </a:lnTo>
                  <a:lnTo>
                    <a:pt x="392" y="1027"/>
                  </a:lnTo>
                  <a:lnTo>
                    <a:pt x="393" y="944"/>
                  </a:lnTo>
                  <a:lnTo>
                    <a:pt x="414" y="972"/>
                  </a:lnTo>
                  <a:lnTo>
                    <a:pt x="427" y="1005"/>
                  </a:lnTo>
                  <a:lnTo>
                    <a:pt x="440" y="1039"/>
                  </a:lnTo>
                  <a:lnTo>
                    <a:pt x="453" y="1073"/>
                  </a:lnTo>
                  <a:lnTo>
                    <a:pt x="468" y="1101"/>
                  </a:lnTo>
                  <a:lnTo>
                    <a:pt x="489" y="1121"/>
                  </a:lnTo>
                  <a:lnTo>
                    <a:pt x="519" y="1131"/>
                  </a:lnTo>
                  <a:lnTo>
                    <a:pt x="559" y="1125"/>
                  </a:lnTo>
                  <a:lnTo>
                    <a:pt x="542" y="1027"/>
                  </a:lnTo>
                  <a:lnTo>
                    <a:pt x="534" y="947"/>
                  </a:lnTo>
                  <a:lnTo>
                    <a:pt x="525" y="873"/>
                  </a:lnTo>
                  <a:lnTo>
                    <a:pt x="444" y="771"/>
                  </a:lnTo>
                  <a:lnTo>
                    <a:pt x="367" y="666"/>
                  </a:lnTo>
                  <a:lnTo>
                    <a:pt x="293" y="561"/>
                  </a:lnTo>
                  <a:lnTo>
                    <a:pt x="225" y="453"/>
                  </a:lnTo>
                  <a:lnTo>
                    <a:pt x="161" y="344"/>
                  </a:lnTo>
                  <a:lnTo>
                    <a:pt x="107" y="234"/>
                  </a:lnTo>
                  <a:lnTo>
                    <a:pt x="57" y="11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2FF8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25" name="Freeform 33"/>
            <p:cNvSpPr>
              <a:spLocks/>
            </p:cNvSpPr>
            <p:nvPr/>
          </p:nvSpPr>
          <p:spPr bwMode="auto">
            <a:xfrm rot="-169698">
              <a:off x="2964" y="1650"/>
              <a:ext cx="1956" cy="864"/>
            </a:xfrm>
            <a:custGeom>
              <a:avLst/>
              <a:gdLst>
                <a:gd name="T0" fmla="*/ 0 w 5370"/>
                <a:gd name="T1" fmla="*/ 0 h 2650"/>
                <a:gd name="T2" fmla="*/ 0 w 5370"/>
                <a:gd name="T3" fmla="*/ 0 h 2650"/>
                <a:gd name="T4" fmla="*/ 0 w 5370"/>
                <a:gd name="T5" fmla="*/ 0 h 2650"/>
                <a:gd name="T6" fmla="*/ 0 w 5370"/>
                <a:gd name="T7" fmla="*/ 0 h 2650"/>
                <a:gd name="T8" fmla="*/ 0 w 5370"/>
                <a:gd name="T9" fmla="*/ 0 h 2650"/>
                <a:gd name="T10" fmla="*/ 0 w 5370"/>
                <a:gd name="T11" fmla="*/ 0 h 2650"/>
                <a:gd name="T12" fmla="*/ 0 w 5370"/>
                <a:gd name="T13" fmla="*/ 0 h 2650"/>
                <a:gd name="T14" fmla="*/ 0 w 5370"/>
                <a:gd name="T15" fmla="*/ 0 h 2650"/>
                <a:gd name="T16" fmla="*/ 0 w 5370"/>
                <a:gd name="T17" fmla="*/ 0 h 2650"/>
                <a:gd name="T18" fmla="*/ 0 w 5370"/>
                <a:gd name="T19" fmla="*/ 0 h 2650"/>
                <a:gd name="T20" fmla="*/ 0 w 5370"/>
                <a:gd name="T21" fmla="*/ 0 h 2650"/>
                <a:gd name="T22" fmla="*/ 0 w 5370"/>
                <a:gd name="T23" fmla="*/ 0 h 2650"/>
                <a:gd name="T24" fmla="*/ 0 w 5370"/>
                <a:gd name="T25" fmla="*/ 0 h 2650"/>
                <a:gd name="T26" fmla="*/ 0 w 5370"/>
                <a:gd name="T27" fmla="*/ 0 h 2650"/>
                <a:gd name="T28" fmla="*/ 0 w 5370"/>
                <a:gd name="T29" fmla="*/ 0 h 2650"/>
                <a:gd name="T30" fmla="*/ 0 w 5370"/>
                <a:gd name="T31" fmla="*/ 0 h 2650"/>
                <a:gd name="T32" fmla="*/ 0 w 5370"/>
                <a:gd name="T33" fmla="*/ 0 h 2650"/>
                <a:gd name="T34" fmla="*/ 0 w 5370"/>
                <a:gd name="T35" fmla="*/ 0 h 2650"/>
                <a:gd name="T36" fmla="*/ 0 w 5370"/>
                <a:gd name="T37" fmla="*/ 0 h 2650"/>
                <a:gd name="T38" fmla="*/ 0 w 5370"/>
                <a:gd name="T39" fmla="*/ 0 h 2650"/>
                <a:gd name="T40" fmla="*/ 0 w 5370"/>
                <a:gd name="T41" fmla="*/ 0 h 2650"/>
                <a:gd name="T42" fmla="*/ 0 w 5370"/>
                <a:gd name="T43" fmla="*/ 0 h 2650"/>
                <a:gd name="T44" fmla="*/ 0 w 5370"/>
                <a:gd name="T45" fmla="*/ 0 h 2650"/>
                <a:gd name="T46" fmla="*/ 0 w 5370"/>
                <a:gd name="T47" fmla="*/ 0 h 2650"/>
                <a:gd name="T48" fmla="*/ 0 w 5370"/>
                <a:gd name="T49" fmla="*/ 0 h 2650"/>
                <a:gd name="T50" fmla="*/ 0 w 5370"/>
                <a:gd name="T51" fmla="*/ 0 h 2650"/>
                <a:gd name="T52" fmla="*/ 0 w 5370"/>
                <a:gd name="T53" fmla="*/ 0 h 2650"/>
                <a:gd name="T54" fmla="*/ 0 w 5370"/>
                <a:gd name="T55" fmla="*/ 0 h 2650"/>
                <a:gd name="T56" fmla="*/ 0 w 5370"/>
                <a:gd name="T57" fmla="*/ 0 h 2650"/>
                <a:gd name="T58" fmla="*/ 0 w 5370"/>
                <a:gd name="T59" fmla="*/ 0 h 2650"/>
                <a:gd name="T60" fmla="*/ 0 w 5370"/>
                <a:gd name="T61" fmla="*/ 0 h 2650"/>
                <a:gd name="T62" fmla="*/ 0 w 5370"/>
                <a:gd name="T63" fmla="*/ 0 h 2650"/>
                <a:gd name="T64" fmla="*/ 0 w 5370"/>
                <a:gd name="T65" fmla="*/ 0 h 2650"/>
                <a:gd name="T66" fmla="*/ 0 w 5370"/>
                <a:gd name="T67" fmla="*/ 0 h 2650"/>
                <a:gd name="T68" fmla="*/ 0 w 5370"/>
                <a:gd name="T69" fmla="*/ 0 h 2650"/>
                <a:gd name="T70" fmla="*/ 0 w 5370"/>
                <a:gd name="T71" fmla="*/ 0 h 2650"/>
                <a:gd name="T72" fmla="*/ 0 w 5370"/>
                <a:gd name="T73" fmla="*/ 0 h 2650"/>
                <a:gd name="T74" fmla="*/ 0 w 5370"/>
                <a:gd name="T75" fmla="*/ 0 h 2650"/>
                <a:gd name="T76" fmla="*/ 0 w 5370"/>
                <a:gd name="T77" fmla="*/ 0 h 2650"/>
                <a:gd name="T78" fmla="*/ 0 w 5370"/>
                <a:gd name="T79" fmla="*/ 0 h 26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370"/>
                <a:gd name="T121" fmla="*/ 0 h 2650"/>
                <a:gd name="T122" fmla="*/ 5370 w 5370"/>
                <a:gd name="T123" fmla="*/ 2650 h 26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370" h="2650">
                  <a:moveTo>
                    <a:pt x="0" y="455"/>
                  </a:moveTo>
                  <a:lnTo>
                    <a:pt x="42" y="666"/>
                  </a:lnTo>
                  <a:lnTo>
                    <a:pt x="56" y="731"/>
                  </a:lnTo>
                  <a:lnTo>
                    <a:pt x="93" y="850"/>
                  </a:lnTo>
                  <a:lnTo>
                    <a:pt x="143" y="965"/>
                  </a:lnTo>
                  <a:lnTo>
                    <a:pt x="197" y="1075"/>
                  </a:lnTo>
                  <a:lnTo>
                    <a:pt x="261" y="1184"/>
                  </a:lnTo>
                  <a:lnTo>
                    <a:pt x="329" y="1292"/>
                  </a:lnTo>
                  <a:lnTo>
                    <a:pt x="403" y="1397"/>
                  </a:lnTo>
                  <a:lnTo>
                    <a:pt x="480" y="1502"/>
                  </a:lnTo>
                  <a:lnTo>
                    <a:pt x="561" y="1604"/>
                  </a:lnTo>
                  <a:lnTo>
                    <a:pt x="590" y="1639"/>
                  </a:lnTo>
                  <a:lnTo>
                    <a:pt x="686" y="1746"/>
                  </a:lnTo>
                  <a:lnTo>
                    <a:pt x="798" y="1852"/>
                  </a:lnTo>
                  <a:lnTo>
                    <a:pt x="914" y="1948"/>
                  </a:lnTo>
                  <a:lnTo>
                    <a:pt x="1044" y="2038"/>
                  </a:lnTo>
                  <a:lnTo>
                    <a:pt x="1176" y="2119"/>
                  </a:lnTo>
                  <a:lnTo>
                    <a:pt x="1317" y="2195"/>
                  </a:lnTo>
                  <a:lnTo>
                    <a:pt x="1459" y="2264"/>
                  </a:lnTo>
                  <a:lnTo>
                    <a:pt x="1605" y="2329"/>
                  </a:lnTo>
                  <a:lnTo>
                    <a:pt x="1711" y="2374"/>
                  </a:lnTo>
                  <a:lnTo>
                    <a:pt x="1974" y="2471"/>
                  </a:lnTo>
                  <a:lnTo>
                    <a:pt x="2254" y="2549"/>
                  </a:lnTo>
                  <a:lnTo>
                    <a:pt x="2542" y="2604"/>
                  </a:lnTo>
                  <a:lnTo>
                    <a:pt x="2845" y="2640"/>
                  </a:lnTo>
                  <a:lnTo>
                    <a:pt x="3149" y="2650"/>
                  </a:lnTo>
                  <a:lnTo>
                    <a:pt x="3459" y="2640"/>
                  </a:lnTo>
                  <a:lnTo>
                    <a:pt x="3770" y="2606"/>
                  </a:lnTo>
                  <a:lnTo>
                    <a:pt x="4079" y="2549"/>
                  </a:lnTo>
                  <a:lnTo>
                    <a:pt x="4295" y="2490"/>
                  </a:lnTo>
                  <a:lnTo>
                    <a:pt x="4495" y="2422"/>
                  </a:lnTo>
                  <a:lnTo>
                    <a:pt x="4670" y="2340"/>
                  </a:lnTo>
                  <a:lnTo>
                    <a:pt x="4827" y="2248"/>
                  </a:lnTo>
                  <a:lnTo>
                    <a:pt x="4959" y="2148"/>
                  </a:lnTo>
                  <a:lnTo>
                    <a:pt x="5070" y="2044"/>
                  </a:lnTo>
                  <a:lnTo>
                    <a:pt x="5162" y="1932"/>
                  </a:lnTo>
                  <a:lnTo>
                    <a:pt x="5232" y="1820"/>
                  </a:lnTo>
                  <a:lnTo>
                    <a:pt x="5284" y="1727"/>
                  </a:lnTo>
                  <a:lnTo>
                    <a:pt x="5318" y="1646"/>
                  </a:lnTo>
                  <a:lnTo>
                    <a:pt x="5343" y="1565"/>
                  </a:lnTo>
                  <a:lnTo>
                    <a:pt x="5360" y="1481"/>
                  </a:lnTo>
                  <a:lnTo>
                    <a:pt x="5370" y="1399"/>
                  </a:lnTo>
                  <a:lnTo>
                    <a:pt x="5369" y="1216"/>
                  </a:lnTo>
                  <a:lnTo>
                    <a:pt x="5367" y="1030"/>
                  </a:lnTo>
                  <a:lnTo>
                    <a:pt x="5354" y="1115"/>
                  </a:lnTo>
                  <a:lnTo>
                    <a:pt x="5338" y="1204"/>
                  </a:lnTo>
                  <a:lnTo>
                    <a:pt x="5312" y="1292"/>
                  </a:lnTo>
                  <a:lnTo>
                    <a:pt x="5279" y="1380"/>
                  </a:lnTo>
                  <a:lnTo>
                    <a:pt x="5234" y="1465"/>
                  </a:lnTo>
                  <a:lnTo>
                    <a:pt x="5183" y="1552"/>
                  </a:lnTo>
                  <a:lnTo>
                    <a:pt x="5122" y="1634"/>
                  </a:lnTo>
                  <a:lnTo>
                    <a:pt x="5054" y="1716"/>
                  </a:lnTo>
                  <a:lnTo>
                    <a:pt x="4971" y="1793"/>
                  </a:lnTo>
                  <a:lnTo>
                    <a:pt x="4877" y="1868"/>
                  </a:lnTo>
                  <a:lnTo>
                    <a:pt x="4773" y="1939"/>
                  </a:lnTo>
                  <a:lnTo>
                    <a:pt x="4660" y="2006"/>
                  </a:lnTo>
                  <a:lnTo>
                    <a:pt x="4533" y="2066"/>
                  </a:lnTo>
                  <a:lnTo>
                    <a:pt x="4396" y="2123"/>
                  </a:lnTo>
                  <a:lnTo>
                    <a:pt x="4241" y="2172"/>
                  </a:lnTo>
                  <a:lnTo>
                    <a:pt x="4079" y="2215"/>
                  </a:lnTo>
                  <a:lnTo>
                    <a:pt x="3735" y="2278"/>
                  </a:lnTo>
                  <a:lnTo>
                    <a:pt x="3560" y="2299"/>
                  </a:lnTo>
                  <a:lnTo>
                    <a:pt x="3388" y="2310"/>
                  </a:lnTo>
                  <a:lnTo>
                    <a:pt x="3214" y="2311"/>
                  </a:lnTo>
                  <a:lnTo>
                    <a:pt x="3043" y="2310"/>
                  </a:lnTo>
                  <a:lnTo>
                    <a:pt x="2869" y="2300"/>
                  </a:lnTo>
                  <a:lnTo>
                    <a:pt x="2535" y="2263"/>
                  </a:lnTo>
                  <a:lnTo>
                    <a:pt x="2204" y="2197"/>
                  </a:lnTo>
                  <a:lnTo>
                    <a:pt x="1886" y="2106"/>
                  </a:lnTo>
                  <a:lnTo>
                    <a:pt x="1585" y="1996"/>
                  </a:lnTo>
                  <a:lnTo>
                    <a:pt x="1299" y="1862"/>
                  </a:lnTo>
                  <a:lnTo>
                    <a:pt x="1034" y="1709"/>
                  </a:lnTo>
                  <a:lnTo>
                    <a:pt x="792" y="1536"/>
                  </a:lnTo>
                  <a:lnTo>
                    <a:pt x="583" y="1345"/>
                  </a:lnTo>
                  <a:lnTo>
                    <a:pt x="398" y="1141"/>
                  </a:lnTo>
                  <a:lnTo>
                    <a:pt x="248" y="923"/>
                  </a:lnTo>
                  <a:lnTo>
                    <a:pt x="135" y="695"/>
                  </a:lnTo>
                  <a:lnTo>
                    <a:pt x="62" y="455"/>
                  </a:lnTo>
                  <a:lnTo>
                    <a:pt x="21" y="162"/>
                  </a:lnTo>
                  <a:lnTo>
                    <a:pt x="0" y="0"/>
                  </a:lnTo>
                  <a:lnTo>
                    <a:pt x="0" y="455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26" name="Freeform 34"/>
            <p:cNvSpPr>
              <a:spLocks/>
            </p:cNvSpPr>
            <p:nvPr/>
          </p:nvSpPr>
          <p:spPr bwMode="auto">
            <a:xfrm rot="-169698">
              <a:off x="2952" y="1269"/>
              <a:ext cx="1955" cy="1135"/>
            </a:xfrm>
            <a:custGeom>
              <a:avLst/>
              <a:gdLst>
                <a:gd name="T0" fmla="*/ 0 w 5367"/>
                <a:gd name="T1" fmla="*/ 0 h 3481"/>
                <a:gd name="T2" fmla="*/ 0 w 5367"/>
                <a:gd name="T3" fmla="*/ 0 h 3481"/>
                <a:gd name="T4" fmla="*/ 0 w 5367"/>
                <a:gd name="T5" fmla="*/ 0 h 3481"/>
                <a:gd name="T6" fmla="*/ 0 w 5367"/>
                <a:gd name="T7" fmla="*/ 0 h 3481"/>
                <a:gd name="T8" fmla="*/ 0 w 5367"/>
                <a:gd name="T9" fmla="*/ 0 h 3481"/>
                <a:gd name="T10" fmla="*/ 0 w 5367"/>
                <a:gd name="T11" fmla="*/ 0 h 3481"/>
                <a:gd name="T12" fmla="*/ 0 w 5367"/>
                <a:gd name="T13" fmla="*/ 0 h 3481"/>
                <a:gd name="T14" fmla="*/ 0 w 5367"/>
                <a:gd name="T15" fmla="*/ 0 h 3481"/>
                <a:gd name="T16" fmla="*/ 0 w 5367"/>
                <a:gd name="T17" fmla="*/ 0 h 3481"/>
                <a:gd name="T18" fmla="*/ 0 w 5367"/>
                <a:gd name="T19" fmla="*/ 0 h 3481"/>
                <a:gd name="T20" fmla="*/ 0 w 5367"/>
                <a:gd name="T21" fmla="*/ 0 h 3481"/>
                <a:gd name="T22" fmla="*/ 0 w 5367"/>
                <a:gd name="T23" fmla="*/ 0 h 3481"/>
                <a:gd name="T24" fmla="*/ 0 w 5367"/>
                <a:gd name="T25" fmla="*/ 0 h 3481"/>
                <a:gd name="T26" fmla="*/ 0 w 5367"/>
                <a:gd name="T27" fmla="*/ 0 h 3481"/>
                <a:gd name="T28" fmla="*/ 0 w 5367"/>
                <a:gd name="T29" fmla="*/ 0 h 3481"/>
                <a:gd name="T30" fmla="*/ 0 w 5367"/>
                <a:gd name="T31" fmla="*/ 0 h 3481"/>
                <a:gd name="T32" fmla="*/ 0 w 5367"/>
                <a:gd name="T33" fmla="*/ 0 h 3481"/>
                <a:gd name="T34" fmla="*/ 0 w 5367"/>
                <a:gd name="T35" fmla="*/ 0 h 3481"/>
                <a:gd name="T36" fmla="*/ 0 w 5367"/>
                <a:gd name="T37" fmla="*/ 0 h 3481"/>
                <a:gd name="T38" fmla="*/ 0 w 5367"/>
                <a:gd name="T39" fmla="*/ 0 h 3481"/>
                <a:gd name="T40" fmla="*/ 0 w 5367"/>
                <a:gd name="T41" fmla="*/ 0 h 3481"/>
                <a:gd name="T42" fmla="*/ 0 w 5367"/>
                <a:gd name="T43" fmla="*/ 0 h 3481"/>
                <a:gd name="T44" fmla="*/ 0 w 5367"/>
                <a:gd name="T45" fmla="*/ 0 h 3481"/>
                <a:gd name="T46" fmla="*/ 0 w 5367"/>
                <a:gd name="T47" fmla="*/ 0 h 3481"/>
                <a:gd name="T48" fmla="*/ 0 w 5367"/>
                <a:gd name="T49" fmla="*/ 0 h 3481"/>
                <a:gd name="T50" fmla="*/ 0 w 5367"/>
                <a:gd name="T51" fmla="*/ 0 h 3481"/>
                <a:gd name="T52" fmla="*/ 0 w 5367"/>
                <a:gd name="T53" fmla="*/ 0 h 3481"/>
                <a:gd name="T54" fmla="*/ 0 w 5367"/>
                <a:gd name="T55" fmla="*/ 0 h 3481"/>
                <a:gd name="T56" fmla="*/ 0 w 5367"/>
                <a:gd name="T57" fmla="*/ 0 h 3481"/>
                <a:gd name="T58" fmla="*/ 0 w 5367"/>
                <a:gd name="T59" fmla="*/ 0 h 3481"/>
                <a:gd name="T60" fmla="*/ 0 w 5367"/>
                <a:gd name="T61" fmla="*/ 0 h 3481"/>
                <a:gd name="T62" fmla="*/ 0 w 5367"/>
                <a:gd name="T63" fmla="*/ 0 h 3481"/>
                <a:gd name="T64" fmla="*/ 0 w 5367"/>
                <a:gd name="T65" fmla="*/ 0 h 3481"/>
                <a:gd name="T66" fmla="*/ 0 w 5367"/>
                <a:gd name="T67" fmla="*/ 0 h 3481"/>
                <a:gd name="T68" fmla="*/ 0 w 5367"/>
                <a:gd name="T69" fmla="*/ 0 h 3481"/>
                <a:gd name="T70" fmla="*/ 0 w 5367"/>
                <a:gd name="T71" fmla="*/ 0 h 3481"/>
                <a:gd name="T72" fmla="*/ 0 w 5367"/>
                <a:gd name="T73" fmla="*/ 0 h 3481"/>
                <a:gd name="T74" fmla="*/ 0 w 5367"/>
                <a:gd name="T75" fmla="*/ 0 h 348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367"/>
                <a:gd name="T115" fmla="*/ 0 h 3481"/>
                <a:gd name="T116" fmla="*/ 5367 w 5367"/>
                <a:gd name="T117" fmla="*/ 3481 h 348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367" h="3481">
                  <a:moveTo>
                    <a:pt x="0" y="1170"/>
                  </a:moveTo>
                  <a:lnTo>
                    <a:pt x="21" y="1332"/>
                  </a:lnTo>
                  <a:lnTo>
                    <a:pt x="62" y="1625"/>
                  </a:lnTo>
                  <a:lnTo>
                    <a:pt x="135" y="1865"/>
                  </a:lnTo>
                  <a:lnTo>
                    <a:pt x="248" y="2093"/>
                  </a:lnTo>
                  <a:lnTo>
                    <a:pt x="398" y="2311"/>
                  </a:lnTo>
                  <a:lnTo>
                    <a:pt x="583" y="2515"/>
                  </a:lnTo>
                  <a:lnTo>
                    <a:pt x="792" y="2706"/>
                  </a:lnTo>
                  <a:lnTo>
                    <a:pt x="1034" y="2879"/>
                  </a:lnTo>
                  <a:lnTo>
                    <a:pt x="1299" y="3032"/>
                  </a:lnTo>
                  <a:lnTo>
                    <a:pt x="1585" y="3166"/>
                  </a:lnTo>
                  <a:lnTo>
                    <a:pt x="1886" y="3276"/>
                  </a:lnTo>
                  <a:lnTo>
                    <a:pt x="2204" y="3367"/>
                  </a:lnTo>
                  <a:lnTo>
                    <a:pt x="2535" y="3433"/>
                  </a:lnTo>
                  <a:lnTo>
                    <a:pt x="2869" y="3470"/>
                  </a:lnTo>
                  <a:lnTo>
                    <a:pt x="3043" y="3480"/>
                  </a:lnTo>
                  <a:lnTo>
                    <a:pt x="3214" y="3481"/>
                  </a:lnTo>
                  <a:lnTo>
                    <a:pt x="3388" y="3480"/>
                  </a:lnTo>
                  <a:lnTo>
                    <a:pt x="3560" y="3469"/>
                  </a:lnTo>
                  <a:lnTo>
                    <a:pt x="3735" y="3448"/>
                  </a:lnTo>
                  <a:lnTo>
                    <a:pt x="4079" y="3385"/>
                  </a:lnTo>
                  <a:lnTo>
                    <a:pt x="4241" y="3342"/>
                  </a:lnTo>
                  <a:lnTo>
                    <a:pt x="4396" y="3293"/>
                  </a:lnTo>
                  <a:lnTo>
                    <a:pt x="4533" y="3236"/>
                  </a:lnTo>
                  <a:lnTo>
                    <a:pt x="4660" y="3176"/>
                  </a:lnTo>
                  <a:lnTo>
                    <a:pt x="4773" y="3109"/>
                  </a:lnTo>
                  <a:lnTo>
                    <a:pt x="4877" y="3038"/>
                  </a:lnTo>
                  <a:lnTo>
                    <a:pt x="4971" y="2963"/>
                  </a:lnTo>
                  <a:lnTo>
                    <a:pt x="5054" y="2886"/>
                  </a:lnTo>
                  <a:lnTo>
                    <a:pt x="5122" y="2804"/>
                  </a:lnTo>
                  <a:lnTo>
                    <a:pt x="5183" y="2722"/>
                  </a:lnTo>
                  <a:lnTo>
                    <a:pt x="5234" y="2635"/>
                  </a:lnTo>
                  <a:lnTo>
                    <a:pt x="5279" y="2550"/>
                  </a:lnTo>
                  <a:lnTo>
                    <a:pt x="5312" y="2462"/>
                  </a:lnTo>
                  <a:lnTo>
                    <a:pt x="5338" y="2374"/>
                  </a:lnTo>
                  <a:lnTo>
                    <a:pt x="5354" y="2285"/>
                  </a:lnTo>
                  <a:lnTo>
                    <a:pt x="5367" y="2200"/>
                  </a:lnTo>
                  <a:lnTo>
                    <a:pt x="5352" y="2027"/>
                  </a:lnTo>
                  <a:lnTo>
                    <a:pt x="5319" y="1865"/>
                  </a:lnTo>
                  <a:lnTo>
                    <a:pt x="5264" y="1711"/>
                  </a:lnTo>
                  <a:lnTo>
                    <a:pt x="5193" y="1577"/>
                  </a:lnTo>
                  <a:lnTo>
                    <a:pt x="5103" y="1459"/>
                  </a:lnTo>
                  <a:lnTo>
                    <a:pt x="4996" y="1364"/>
                  </a:lnTo>
                  <a:lnTo>
                    <a:pt x="4877" y="1296"/>
                  </a:lnTo>
                  <a:lnTo>
                    <a:pt x="4748" y="1259"/>
                  </a:lnTo>
                  <a:lnTo>
                    <a:pt x="4601" y="1235"/>
                  </a:lnTo>
                  <a:lnTo>
                    <a:pt x="4449" y="1205"/>
                  </a:lnTo>
                  <a:lnTo>
                    <a:pt x="4287" y="1170"/>
                  </a:lnTo>
                  <a:lnTo>
                    <a:pt x="4119" y="1130"/>
                  </a:lnTo>
                  <a:lnTo>
                    <a:pt x="3946" y="1085"/>
                  </a:lnTo>
                  <a:lnTo>
                    <a:pt x="3769" y="1037"/>
                  </a:lnTo>
                  <a:lnTo>
                    <a:pt x="3589" y="982"/>
                  </a:lnTo>
                  <a:lnTo>
                    <a:pt x="3413" y="922"/>
                  </a:lnTo>
                  <a:lnTo>
                    <a:pt x="3238" y="860"/>
                  </a:lnTo>
                  <a:lnTo>
                    <a:pt x="3070" y="792"/>
                  </a:lnTo>
                  <a:lnTo>
                    <a:pt x="2911" y="719"/>
                  </a:lnTo>
                  <a:lnTo>
                    <a:pt x="2759" y="641"/>
                  </a:lnTo>
                  <a:lnTo>
                    <a:pt x="2620" y="558"/>
                  </a:lnTo>
                  <a:lnTo>
                    <a:pt x="2494" y="474"/>
                  </a:lnTo>
                  <a:lnTo>
                    <a:pt x="2382" y="383"/>
                  </a:lnTo>
                  <a:lnTo>
                    <a:pt x="2288" y="287"/>
                  </a:lnTo>
                  <a:lnTo>
                    <a:pt x="2176" y="188"/>
                  </a:lnTo>
                  <a:lnTo>
                    <a:pt x="2037" y="109"/>
                  </a:lnTo>
                  <a:lnTo>
                    <a:pt x="1882" y="52"/>
                  </a:lnTo>
                  <a:lnTo>
                    <a:pt x="1708" y="14"/>
                  </a:lnTo>
                  <a:lnTo>
                    <a:pt x="1524" y="0"/>
                  </a:lnTo>
                  <a:lnTo>
                    <a:pt x="1333" y="5"/>
                  </a:lnTo>
                  <a:lnTo>
                    <a:pt x="1136" y="30"/>
                  </a:lnTo>
                  <a:lnTo>
                    <a:pt x="946" y="72"/>
                  </a:lnTo>
                  <a:lnTo>
                    <a:pt x="759" y="140"/>
                  </a:lnTo>
                  <a:lnTo>
                    <a:pt x="584" y="226"/>
                  </a:lnTo>
                  <a:lnTo>
                    <a:pt x="422" y="334"/>
                  </a:lnTo>
                  <a:lnTo>
                    <a:pt x="282" y="460"/>
                  </a:lnTo>
                  <a:lnTo>
                    <a:pt x="163" y="608"/>
                  </a:lnTo>
                  <a:lnTo>
                    <a:pt x="74" y="775"/>
                  </a:lnTo>
                  <a:lnTo>
                    <a:pt x="18" y="962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rgbClr val="F8C4B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27" name="Freeform 35"/>
            <p:cNvSpPr>
              <a:spLocks/>
            </p:cNvSpPr>
            <p:nvPr/>
          </p:nvSpPr>
          <p:spPr bwMode="auto">
            <a:xfrm rot="-169698">
              <a:off x="3096" y="1772"/>
              <a:ext cx="15" cy="84"/>
            </a:xfrm>
            <a:custGeom>
              <a:avLst/>
              <a:gdLst>
                <a:gd name="T0" fmla="*/ 0 w 39"/>
                <a:gd name="T1" fmla="*/ 0 h 256"/>
                <a:gd name="T2" fmla="*/ 0 w 39"/>
                <a:gd name="T3" fmla="*/ 0 h 256"/>
                <a:gd name="T4" fmla="*/ 0 w 39"/>
                <a:gd name="T5" fmla="*/ 0 h 256"/>
                <a:gd name="T6" fmla="*/ 0 w 39"/>
                <a:gd name="T7" fmla="*/ 0 h 256"/>
                <a:gd name="T8" fmla="*/ 0 w 39"/>
                <a:gd name="T9" fmla="*/ 0 h 256"/>
                <a:gd name="T10" fmla="*/ 0 w 39"/>
                <a:gd name="T11" fmla="*/ 0 h 256"/>
                <a:gd name="T12" fmla="*/ 0 w 39"/>
                <a:gd name="T13" fmla="*/ 0 h 256"/>
                <a:gd name="T14" fmla="*/ 0 w 39"/>
                <a:gd name="T15" fmla="*/ 0 h 256"/>
                <a:gd name="T16" fmla="*/ 0 w 39"/>
                <a:gd name="T17" fmla="*/ 0 h 2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256"/>
                <a:gd name="T29" fmla="*/ 39 w 39"/>
                <a:gd name="T30" fmla="*/ 256 h 2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256">
                  <a:moveTo>
                    <a:pt x="20" y="256"/>
                  </a:moveTo>
                  <a:lnTo>
                    <a:pt x="35" y="219"/>
                  </a:lnTo>
                  <a:lnTo>
                    <a:pt x="39" y="129"/>
                  </a:lnTo>
                  <a:lnTo>
                    <a:pt x="35" y="38"/>
                  </a:lnTo>
                  <a:lnTo>
                    <a:pt x="20" y="0"/>
                  </a:lnTo>
                  <a:lnTo>
                    <a:pt x="5" y="38"/>
                  </a:lnTo>
                  <a:lnTo>
                    <a:pt x="0" y="129"/>
                  </a:lnTo>
                  <a:lnTo>
                    <a:pt x="5" y="219"/>
                  </a:lnTo>
                  <a:lnTo>
                    <a:pt x="20" y="256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28" name="Freeform 36"/>
            <p:cNvSpPr>
              <a:spLocks/>
            </p:cNvSpPr>
            <p:nvPr/>
          </p:nvSpPr>
          <p:spPr bwMode="auto">
            <a:xfrm rot="-169698">
              <a:off x="3038" y="1559"/>
              <a:ext cx="15" cy="84"/>
            </a:xfrm>
            <a:custGeom>
              <a:avLst/>
              <a:gdLst>
                <a:gd name="T0" fmla="*/ 0 w 40"/>
                <a:gd name="T1" fmla="*/ 0 h 257"/>
                <a:gd name="T2" fmla="*/ 0 w 40"/>
                <a:gd name="T3" fmla="*/ 0 h 257"/>
                <a:gd name="T4" fmla="*/ 0 w 40"/>
                <a:gd name="T5" fmla="*/ 0 h 257"/>
                <a:gd name="T6" fmla="*/ 0 w 40"/>
                <a:gd name="T7" fmla="*/ 0 h 257"/>
                <a:gd name="T8" fmla="*/ 0 w 40"/>
                <a:gd name="T9" fmla="*/ 0 h 257"/>
                <a:gd name="T10" fmla="*/ 0 w 40"/>
                <a:gd name="T11" fmla="*/ 0 h 257"/>
                <a:gd name="T12" fmla="*/ 0 w 40"/>
                <a:gd name="T13" fmla="*/ 0 h 257"/>
                <a:gd name="T14" fmla="*/ 0 w 40"/>
                <a:gd name="T15" fmla="*/ 0 h 257"/>
                <a:gd name="T16" fmla="*/ 0 w 40"/>
                <a:gd name="T17" fmla="*/ 0 h 2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257"/>
                <a:gd name="T29" fmla="*/ 40 w 40"/>
                <a:gd name="T30" fmla="*/ 257 h 2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257">
                  <a:moveTo>
                    <a:pt x="18" y="257"/>
                  </a:moveTo>
                  <a:lnTo>
                    <a:pt x="33" y="220"/>
                  </a:lnTo>
                  <a:lnTo>
                    <a:pt x="40" y="130"/>
                  </a:lnTo>
                  <a:lnTo>
                    <a:pt x="33" y="40"/>
                  </a:lnTo>
                  <a:lnTo>
                    <a:pt x="18" y="0"/>
                  </a:lnTo>
                  <a:lnTo>
                    <a:pt x="5" y="40"/>
                  </a:lnTo>
                  <a:lnTo>
                    <a:pt x="0" y="130"/>
                  </a:lnTo>
                  <a:lnTo>
                    <a:pt x="5" y="220"/>
                  </a:lnTo>
                  <a:lnTo>
                    <a:pt x="18" y="257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29" name="Freeform 37"/>
            <p:cNvSpPr>
              <a:spLocks/>
            </p:cNvSpPr>
            <p:nvPr/>
          </p:nvSpPr>
          <p:spPr bwMode="auto">
            <a:xfrm rot="-169698">
              <a:off x="3548" y="1436"/>
              <a:ext cx="93" cy="13"/>
            </a:xfrm>
            <a:custGeom>
              <a:avLst/>
              <a:gdLst>
                <a:gd name="T0" fmla="*/ 0 w 255"/>
                <a:gd name="T1" fmla="*/ 0 h 42"/>
                <a:gd name="T2" fmla="*/ 0 w 255"/>
                <a:gd name="T3" fmla="*/ 0 h 42"/>
                <a:gd name="T4" fmla="*/ 0 w 255"/>
                <a:gd name="T5" fmla="*/ 0 h 42"/>
                <a:gd name="T6" fmla="*/ 0 w 255"/>
                <a:gd name="T7" fmla="*/ 0 h 42"/>
                <a:gd name="T8" fmla="*/ 0 w 255"/>
                <a:gd name="T9" fmla="*/ 0 h 42"/>
                <a:gd name="T10" fmla="*/ 0 w 255"/>
                <a:gd name="T11" fmla="*/ 0 h 42"/>
                <a:gd name="T12" fmla="*/ 0 w 255"/>
                <a:gd name="T13" fmla="*/ 0 h 42"/>
                <a:gd name="T14" fmla="*/ 0 w 255"/>
                <a:gd name="T15" fmla="*/ 0 h 42"/>
                <a:gd name="T16" fmla="*/ 0 w 255"/>
                <a:gd name="T17" fmla="*/ 0 h 42"/>
                <a:gd name="T18" fmla="*/ 0 w 255"/>
                <a:gd name="T19" fmla="*/ 0 h 42"/>
                <a:gd name="T20" fmla="*/ 0 w 255"/>
                <a:gd name="T21" fmla="*/ 0 h 42"/>
                <a:gd name="T22" fmla="*/ 0 w 255"/>
                <a:gd name="T23" fmla="*/ 0 h 42"/>
                <a:gd name="T24" fmla="*/ 0 w 255"/>
                <a:gd name="T25" fmla="*/ 0 h 42"/>
                <a:gd name="T26" fmla="*/ 0 w 255"/>
                <a:gd name="T27" fmla="*/ 0 h 42"/>
                <a:gd name="T28" fmla="*/ 0 w 255"/>
                <a:gd name="T29" fmla="*/ 0 h 42"/>
                <a:gd name="T30" fmla="*/ 0 w 255"/>
                <a:gd name="T31" fmla="*/ 0 h 42"/>
                <a:gd name="T32" fmla="*/ 0 w 255"/>
                <a:gd name="T33" fmla="*/ 0 h 42"/>
                <a:gd name="T34" fmla="*/ 0 w 255"/>
                <a:gd name="T35" fmla="*/ 0 h 42"/>
                <a:gd name="T36" fmla="*/ 0 w 255"/>
                <a:gd name="T37" fmla="*/ 0 h 42"/>
                <a:gd name="T38" fmla="*/ 0 w 255"/>
                <a:gd name="T39" fmla="*/ 0 h 42"/>
                <a:gd name="T40" fmla="*/ 0 w 255"/>
                <a:gd name="T41" fmla="*/ 0 h 42"/>
                <a:gd name="T42" fmla="*/ 0 w 255"/>
                <a:gd name="T43" fmla="*/ 0 h 42"/>
                <a:gd name="T44" fmla="*/ 0 w 255"/>
                <a:gd name="T45" fmla="*/ 0 h 42"/>
                <a:gd name="T46" fmla="*/ 0 w 255"/>
                <a:gd name="T47" fmla="*/ 0 h 42"/>
                <a:gd name="T48" fmla="*/ 0 w 255"/>
                <a:gd name="T49" fmla="*/ 0 h 42"/>
                <a:gd name="T50" fmla="*/ 0 w 255"/>
                <a:gd name="T51" fmla="*/ 0 h 42"/>
                <a:gd name="T52" fmla="*/ 0 w 255"/>
                <a:gd name="T53" fmla="*/ 0 h 42"/>
                <a:gd name="T54" fmla="*/ 0 w 255"/>
                <a:gd name="T55" fmla="*/ 0 h 42"/>
                <a:gd name="T56" fmla="*/ 0 w 255"/>
                <a:gd name="T57" fmla="*/ 0 h 42"/>
                <a:gd name="T58" fmla="*/ 0 w 255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55"/>
                <a:gd name="T91" fmla="*/ 0 h 42"/>
                <a:gd name="T92" fmla="*/ 255 w 255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55" h="42">
                  <a:moveTo>
                    <a:pt x="255" y="18"/>
                  </a:moveTo>
                  <a:lnTo>
                    <a:pt x="243" y="11"/>
                  </a:lnTo>
                  <a:lnTo>
                    <a:pt x="233" y="9"/>
                  </a:lnTo>
                  <a:lnTo>
                    <a:pt x="217" y="5"/>
                  </a:lnTo>
                  <a:lnTo>
                    <a:pt x="198" y="3"/>
                  </a:lnTo>
                  <a:lnTo>
                    <a:pt x="176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99" y="3"/>
                  </a:lnTo>
                  <a:lnTo>
                    <a:pt x="75" y="5"/>
                  </a:lnTo>
                  <a:lnTo>
                    <a:pt x="54" y="7"/>
                  </a:lnTo>
                  <a:lnTo>
                    <a:pt x="35" y="10"/>
                  </a:lnTo>
                  <a:lnTo>
                    <a:pt x="19" y="13"/>
                  </a:lnTo>
                  <a:lnTo>
                    <a:pt x="8" y="16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8" y="33"/>
                  </a:lnTo>
                  <a:lnTo>
                    <a:pt x="19" y="36"/>
                  </a:lnTo>
                  <a:lnTo>
                    <a:pt x="35" y="39"/>
                  </a:lnTo>
                  <a:lnTo>
                    <a:pt x="55" y="41"/>
                  </a:lnTo>
                  <a:lnTo>
                    <a:pt x="77" y="42"/>
                  </a:lnTo>
                  <a:lnTo>
                    <a:pt x="101" y="42"/>
                  </a:lnTo>
                  <a:lnTo>
                    <a:pt x="128" y="42"/>
                  </a:lnTo>
                  <a:lnTo>
                    <a:pt x="153" y="41"/>
                  </a:lnTo>
                  <a:lnTo>
                    <a:pt x="176" y="39"/>
                  </a:lnTo>
                  <a:lnTo>
                    <a:pt x="199" y="37"/>
                  </a:lnTo>
                  <a:lnTo>
                    <a:pt x="218" y="34"/>
                  </a:lnTo>
                  <a:lnTo>
                    <a:pt x="233" y="30"/>
                  </a:lnTo>
                  <a:lnTo>
                    <a:pt x="243" y="28"/>
                  </a:lnTo>
                  <a:lnTo>
                    <a:pt x="255" y="18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30" name="Freeform 38"/>
            <p:cNvSpPr>
              <a:spLocks/>
            </p:cNvSpPr>
            <p:nvPr/>
          </p:nvSpPr>
          <p:spPr bwMode="auto">
            <a:xfrm rot="-169698">
              <a:off x="3470" y="1355"/>
              <a:ext cx="93" cy="13"/>
            </a:xfrm>
            <a:custGeom>
              <a:avLst/>
              <a:gdLst>
                <a:gd name="T0" fmla="*/ 0 w 254"/>
                <a:gd name="T1" fmla="*/ 0 h 41"/>
                <a:gd name="T2" fmla="*/ 0 w 254"/>
                <a:gd name="T3" fmla="*/ 0 h 41"/>
                <a:gd name="T4" fmla="*/ 0 w 254"/>
                <a:gd name="T5" fmla="*/ 0 h 41"/>
                <a:gd name="T6" fmla="*/ 0 w 254"/>
                <a:gd name="T7" fmla="*/ 0 h 41"/>
                <a:gd name="T8" fmla="*/ 0 w 254"/>
                <a:gd name="T9" fmla="*/ 0 h 41"/>
                <a:gd name="T10" fmla="*/ 0 w 254"/>
                <a:gd name="T11" fmla="*/ 0 h 41"/>
                <a:gd name="T12" fmla="*/ 0 w 254"/>
                <a:gd name="T13" fmla="*/ 0 h 41"/>
                <a:gd name="T14" fmla="*/ 0 w 254"/>
                <a:gd name="T15" fmla="*/ 0 h 41"/>
                <a:gd name="T16" fmla="*/ 0 w 254"/>
                <a:gd name="T17" fmla="*/ 0 h 41"/>
                <a:gd name="T18" fmla="*/ 0 w 254"/>
                <a:gd name="T19" fmla="*/ 0 h 41"/>
                <a:gd name="T20" fmla="*/ 0 w 254"/>
                <a:gd name="T21" fmla="*/ 0 h 41"/>
                <a:gd name="T22" fmla="*/ 0 w 254"/>
                <a:gd name="T23" fmla="*/ 0 h 41"/>
                <a:gd name="T24" fmla="*/ 0 w 254"/>
                <a:gd name="T25" fmla="*/ 0 h 41"/>
                <a:gd name="T26" fmla="*/ 0 w 254"/>
                <a:gd name="T27" fmla="*/ 0 h 41"/>
                <a:gd name="T28" fmla="*/ 0 w 254"/>
                <a:gd name="T29" fmla="*/ 0 h 41"/>
                <a:gd name="T30" fmla="*/ 0 w 254"/>
                <a:gd name="T31" fmla="*/ 0 h 41"/>
                <a:gd name="T32" fmla="*/ 0 w 254"/>
                <a:gd name="T33" fmla="*/ 0 h 41"/>
                <a:gd name="T34" fmla="*/ 0 w 254"/>
                <a:gd name="T35" fmla="*/ 0 h 41"/>
                <a:gd name="T36" fmla="*/ 0 w 254"/>
                <a:gd name="T37" fmla="*/ 0 h 41"/>
                <a:gd name="T38" fmla="*/ 0 w 254"/>
                <a:gd name="T39" fmla="*/ 0 h 41"/>
                <a:gd name="T40" fmla="*/ 0 w 254"/>
                <a:gd name="T41" fmla="*/ 0 h 41"/>
                <a:gd name="T42" fmla="*/ 0 w 254"/>
                <a:gd name="T43" fmla="*/ 0 h 41"/>
                <a:gd name="T44" fmla="*/ 0 w 254"/>
                <a:gd name="T45" fmla="*/ 0 h 41"/>
                <a:gd name="T46" fmla="*/ 0 w 254"/>
                <a:gd name="T47" fmla="*/ 0 h 41"/>
                <a:gd name="T48" fmla="*/ 0 w 254"/>
                <a:gd name="T49" fmla="*/ 0 h 41"/>
                <a:gd name="T50" fmla="*/ 0 w 254"/>
                <a:gd name="T51" fmla="*/ 0 h 41"/>
                <a:gd name="T52" fmla="*/ 0 w 254"/>
                <a:gd name="T53" fmla="*/ 0 h 41"/>
                <a:gd name="T54" fmla="*/ 0 w 254"/>
                <a:gd name="T55" fmla="*/ 0 h 41"/>
                <a:gd name="T56" fmla="*/ 0 w 254"/>
                <a:gd name="T57" fmla="*/ 0 h 41"/>
                <a:gd name="T58" fmla="*/ 0 w 254"/>
                <a:gd name="T59" fmla="*/ 0 h 4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54"/>
                <a:gd name="T91" fmla="*/ 0 h 41"/>
                <a:gd name="T92" fmla="*/ 254 w 254"/>
                <a:gd name="T93" fmla="*/ 41 h 4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54" h="41">
                  <a:moveTo>
                    <a:pt x="254" y="18"/>
                  </a:moveTo>
                  <a:lnTo>
                    <a:pt x="245" y="8"/>
                  </a:lnTo>
                  <a:lnTo>
                    <a:pt x="234" y="6"/>
                  </a:lnTo>
                  <a:lnTo>
                    <a:pt x="218" y="2"/>
                  </a:lnTo>
                  <a:lnTo>
                    <a:pt x="198" y="2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101" y="0"/>
                  </a:lnTo>
                  <a:lnTo>
                    <a:pt x="75" y="2"/>
                  </a:lnTo>
                  <a:lnTo>
                    <a:pt x="53" y="6"/>
                  </a:lnTo>
                  <a:lnTo>
                    <a:pt x="35" y="8"/>
                  </a:lnTo>
                  <a:lnTo>
                    <a:pt x="20" y="12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7" y="31"/>
                  </a:lnTo>
                  <a:lnTo>
                    <a:pt x="20" y="35"/>
                  </a:lnTo>
                  <a:lnTo>
                    <a:pt x="36" y="37"/>
                  </a:lnTo>
                  <a:lnTo>
                    <a:pt x="55" y="40"/>
                  </a:lnTo>
                  <a:lnTo>
                    <a:pt x="77" y="41"/>
                  </a:lnTo>
                  <a:lnTo>
                    <a:pt x="102" y="41"/>
                  </a:lnTo>
                  <a:lnTo>
                    <a:pt x="127" y="41"/>
                  </a:lnTo>
                  <a:lnTo>
                    <a:pt x="153" y="40"/>
                  </a:lnTo>
                  <a:lnTo>
                    <a:pt x="176" y="40"/>
                  </a:lnTo>
                  <a:lnTo>
                    <a:pt x="199" y="36"/>
                  </a:lnTo>
                  <a:lnTo>
                    <a:pt x="218" y="34"/>
                  </a:lnTo>
                  <a:lnTo>
                    <a:pt x="234" y="29"/>
                  </a:lnTo>
                  <a:lnTo>
                    <a:pt x="245" y="26"/>
                  </a:lnTo>
                  <a:lnTo>
                    <a:pt x="254" y="18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31" name="Freeform 39"/>
            <p:cNvSpPr>
              <a:spLocks/>
            </p:cNvSpPr>
            <p:nvPr/>
          </p:nvSpPr>
          <p:spPr bwMode="auto">
            <a:xfrm rot="-169698">
              <a:off x="3803" y="2128"/>
              <a:ext cx="92" cy="18"/>
            </a:xfrm>
            <a:custGeom>
              <a:avLst/>
              <a:gdLst>
                <a:gd name="T0" fmla="*/ 0 w 253"/>
                <a:gd name="T1" fmla="*/ 0 h 56"/>
                <a:gd name="T2" fmla="*/ 0 w 253"/>
                <a:gd name="T3" fmla="*/ 0 h 56"/>
                <a:gd name="T4" fmla="*/ 0 w 253"/>
                <a:gd name="T5" fmla="*/ 0 h 56"/>
                <a:gd name="T6" fmla="*/ 0 w 253"/>
                <a:gd name="T7" fmla="*/ 0 h 56"/>
                <a:gd name="T8" fmla="*/ 0 w 253"/>
                <a:gd name="T9" fmla="*/ 0 h 56"/>
                <a:gd name="T10" fmla="*/ 0 w 253"/>
                <a:gd name="T11" fmla="*/ 0 h 56"/>
                <a:gd name="T12" fmla="*/ 0 w 253"/>
                <a:gd name="T13" fmla="*/ 0 h 56"/>
                <a:gd name="T14" fmla="*/ 0 w 253"/>
                <a:gd name="T15" fmla="*/ 0 h 56"/>
                <a:gd name="T16" fmla="*/ 0 w 253"/>
                <a:gd name="T17" fmla="*/ 0 h 56"/>
                <a:gd name="T18" fmla="*/ 0 w 253"/>
                <a:gd name="T19" fmla="*/ 0 h 56"/>
                <a:gd name="T20" fmla="*/ 0 w 253"/>
                <a:gd name="T21" fmla="*/ 0 h 56"/>
                <a:gd name="T22" fmla="*/ 0 w 253"/>
                <a:gd name="T23" fmla="*/ 0 h 56"/>
                <a:gd name="T24" fmla="*/ 0 w 253"/>
                <a:gd name="T25" fmla="*/ 0 h 56"/>
                <a:gd name="T26" fmla="*/ 0 w 253"/>
                <a:gd name="T27" fmla="*/ 0 h 56"/>
                <a:gd name="T28" fmla="*/ 0 w 253"/>
                <a:gd name="T29" fmla="*/ 0 h 56"/>
                <a:gd name="T30" fmla="*/ 0 w 253"/>
                <a:gd name="T31" fmla="*/ 0 h 56"/>
                <a:gd name="T32" fmla="*/ 0 w 253"/>
                <a:gd name="T33" fmla="*/ 0 h 56"/>
                <a:gd name="T34" fmla="*/ 0 w 253"/>
                <a:gd name="T35" fmla="*/ 0 h 56"/>
                <a:gd name="T36" fmla="*/ 0 w 253"/>
                <a:gd name="T37" fmla="*/ 0 h 56"/>
                <a:gd name="T38" fmla="*/ 0 w 253"/>
                <a:gd name="T39" fmla="*/ 0 h 56"/>
                <a:gd name="T40" fmla="*/ 0 w 253"/>
                <a:gd name="T41" fmla="*/ 0 h 56"/>
                <a:gd name="T42" fmla="*/ 0 w 253"/>
                <a:gd name="T43" fmla="*/ 0 h 56"/>
                <a:gd name="T44" fmla="*/ 0 w 253"/>
                <a:gd name="T45" fmla="*/ 0 h 56"/>
                <a:gd name="T46" fmla="*/ 0 w 253"/>
                <a:gd name="T47" fmla="*/ 0 h 5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53"/>
                <a:gd name="T73" fmla="*/ 0 h 56"/>
                <a:gd name="T74" fmla="*/ 253 w 253"/>
                <a:gd name="T75" fmla="*/ 56 h 5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53" h="56">
                  <a:moveTo>
                    <a:pt x="253" y="48"/>
                  </a:moveTo>
                  <a:lnTo>
                    <a:pt x="245" y="38"/>
                  </a:lnTo>
                  <a:lnTo>
                    <a:pt x="219" y="26"/>
                  </a:lnTo>
                  <a:lnTo>
                    <a:pt x="179" y="17"/>
                  </a:lnTo>
                  <a:lnTo>
                    <a:pt x="131" y="8"/>
                  </a:lnTo>
                  <a:lnTo>
                    <a:pt x="106" y="5"/>
                  </a:lnTo>
                  <a:lnTo>
                    <a:pt x="82" y="2"/>
                  </a:lnTo>
                  <a:lnTo>
                    <a:pt x="59" y="1"/>
                  </a:lnTo>
                  <a:lnTo>
                    <a:pt x="40" y="0"/>
                  </a:lnTo>
                  <a:lnTo>
                    <a:pt x="23" y="1"/>
                  </a:lnTo>
                  <a:lnTo>
                    <a:pt x="12" y="2"/>
                  </a:lnTo>
                  <a:lnTo>
                    <a:pt x="4" y="5"/>
                  </a:lnTo>
                  <a:lnTo>
                    <a:pt x="0" y="9"/>
                  </a:lnTo>
                  <a:lnTo>
                    <a:pt x="9" y="19"/>
                  </a:lnTo>
                  <a:lnTo>
                    <a:pt x="35" y="30"/>
                  </a:lnTo>
                  <a:lnTo>
                    <a:pt x="75" y="41"/>
                  </a:lnTo>
                  <a:lnTo>
                    <a:pt x="125" y="49"/>
                  </a:lnTo>
                  <a:lnTo>
                    <a:pt x="150" y="53"/>
                  </a:lnTo>
                  <a:lnTo>
                    <a:pt x="174" y="55"/>
                  </a:lnTo>
                  <a:lnTo>
                    <a:pt x="195" y="56"/>
                  </a:lnTo>
                  <a:lnTo>
                    <a:pt x="215" y="56"/>
                  </a:lnTo>
                  <a:lnTo>
                    <a:pt x="231" y="56"/>
                  </a:lnTo>
                  <a:lnTo>
                    <a:pt x="243" y="55"/>
                  </a:lnTo>
                  <a:lnTo>
                    <a:pt x="253" y="48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32" name="Freeform 40"/>
            <p:cNvSpPr>
              <a:spLocks/>
            </p:cNvSpPr>
            <p:nvPr/>
          </p:nvSpPr>
          <p:spPr bwMode="auto">
            <a:xfrm rot="-169698">
              <a:off x="3742" y="2036"/>
              <a:ext cx="91" cy="18"/>
            </a:xfrm>
            <a:custGeom>
              <a:avLst/>
              <a:gdLst>
                <a:gd name="T0" fmla="*/ 0 w 250"/>
                <a:gd name="T1" fmla="*/ 0 h 57"/>
                <a:gd name="T2" fmla="*/ 0 w 250"/>
                <a:gd name="T3" fmla="*/ 0 h 57"/>
                <a:gd name="T4" fmla="*/ 0 w 250"/>
                <a:gd name="T5" fmla="*/ 0 h 57"/>
                <a:gd name="T6" fmla="*/ 0 w 250"/>
                <a:gd name="T7" fmla="*/ 0 h 57"/>
                <a:gd name="T8" fmla="*/ 0 w 250"/>
                <a:gd name="T9" fmla="*/ 0 h 57"/>
                <a:gd name="T10" fmla="*/ 0 w 250"/>
                <a:gd name="T11" fmla="*/ 0 h 57"/>
                <a:gd name="T12" fmla="*/ 0 w 250"/>
                <a:gd name="T13" fmla="*/ 0 h 57"/>
                <a:gd name="T14" fmla="*/ 0 w 250"/>
                <a:gd name="T15" fmla="*/ 0 h 57"/>
                <a:gd name="T16" fmla="*/ 0 w 250"/>
                <a:gd name="T17" fmla="*/ 0 h 57"/>
                <a:gd name="T18" fmla="*/ 0 w 250"/>
                <a:gd name="T19" fmla="*/ 0 h 57"/>
                <a:gd name="T20" fmla="*/ 0 w 250"/>
                <a:gd name="T21" fmla="*/ 0 h 57"/>
                <a:gd name="T22" fmla="*/ 0 w 250"/>
                <a:gd name="T23" fmla="*/ 0 h 57"/>
                <a:gd name="T24" fmla="*/ 0 w 250"/>
                <a:gd name="T25" fmla="*/ 0 h 57"/>
                <a:gd name="T26" fmla="*/ 0 w 250"/>
                <a:gd name="T27" fmla="*/ 0 h 57"/>
                <a:gd name="T28" fmla="*/ 0 w 250"/>
                <a:gd name="T29" fmla="*/ 0 h 57"/>
                <a:gd name="T30" fmla="*/ 0 w 250"/>
                <a:gd name="T31" fmla="*/ 0 h 57"/>
                <a:gd name="T32" fmla="*/ 0 w 250"/>
                <a:gd name="T33" fmla="*/ 0 h 57"/>
                <a:gd name="T34" fmla="*/ 0 w 250"/>
                <a:gd name="T35" fmla="*/ 0 h 57"/>
                <a:gd name="T36" fmla="*/ 0 w 250"/>
                <a:gd name="T37" fmla="*/ 0 h 57"/>
                <a:gd name="T38" fmla="*/ 0 w 250"/>
                <a:gd name="T39" fmla="*/ 0 h 57"/>
                <a:gd name="T40" fmla="*/ 0 w 250"/>
                <a:gd name="T41" fmla="*/ 0 h 57"/>
                <a:gd name="T42" fmla="*/ 0 w 250"/>
                <a:gd name="T43" fmla="*/ 0 h 57"/>
                <a:gd name="T44" fmla="*/ 0 w 250"/>
                <a:gd name="T45" fmla="*/ 0 h 57"/>
                <a:gd name="T46" fmla="*/ 0 w 250"/>
                <a:gd name="T47" fmla="*/ 0 h 57"/>
                <a:gd name="T48" fmla="*/ 0 w 250"/>
                <a:gd name="T49" fmla="*/ 0 h 57"/>
                <a:gd name="T50" fmla="*/ 0 w 250"/>
                <a:gd name="T51" fmla="*/ 0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50"/>
                <a:gd name="T79" fmla="*/ 0 h 57"/>
                <a:gd name="T80" fmla="*/ 250 w 250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50" h="57">
                  <a:moveTo>
                    <a:pt x="250" y="48"/>
                  </a:moveTo>
                  <a:lnTo>
                    <a:pt x="241" y="39"/>
                  </a:lnTo>
                  <a:lnTo>
                    <a:pt x="217" y="28"/>
                  </a:lnTo>
                  <a:lnTo>
                    <a:pt x="177" y="18"/>
                  </a:lnTo>
                  <a:lnTo>
                    <a:pt x="129" y="7"/>
                  </a:lnTo>
                  <a:lnTo>
                    <a:pt x="104" y="5"/>
                  </a:lnTo>
                  <a:lnTo>
                    <a:pt x="79" y="3"/>
                  </a:lnTo>
                  <a:lnTo>
                    <a:pt x="56" y="1"/>
                  </a:lnTo>
                  <a:lnTo>
                    <a:pt x="38" y="0"/>
                  </a:lnTo>
                  <a:lnTo>
                    <a:pt x="22" y="1"/>
                  </a:lnTo>
                  <a:lnTo>
                    <a:pt x="9" y="4"/>
                  </a:lnTo>
                  <a:lnTo>
                    <a:pt x="1" y="5"/>
                  </a:lnTo>
                  <a:lnTo>
                    <a:pt x="0" y="15"/>
                  </a:lnTo>
                  <a:lnTo>
                    <a:pt x="18" y="24"/>
                  </a:lnTo>
                  <a:lnTo>
                    <a:pt x="33" y="30"/>
                  </a:lnTo>
                  <a:lnTo>
                    <a:pt x="51" y="35"/>
                  </a:lnTo>
                  <a:lnTo>
                    <a:pt x="73" y="40"/>
                  </a:lnTo>
                  <a:lnTo>
                    <a:pt x="97" y="45"/>
                  </a:lnTo>
                  <a:lnTo>
                    <a:pt x="122" y="48"/>
                  </a:lnTo>
                  <a:lnTo>
                    <a:pt x="148" y="52"/>
                  </a:lnTo>
                  <a:lnTo>
                    <a:pt x="171" y="54"/>
                  </a:lnTo>
                  <a:lnTo>
                    <a:pt x="193" y="57"/>
                  </a:lnTo>
                  <a:lnTo>
                    <a:pt x="212" y="57"/>
                  </a:lnTo>
                  <a:lnTo>
                    <a:pt x="228" y="57"/>
                  </a:lnTo>
                  <a:lnTo>
                    <a:pt x="240" y="54"/>
                  </a:lnTo>
                  <a:lnTo>
                    <a:pt x="250" y="48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33" name="Freeform 41"/>
            <p:cNvSpPr>
              <a:spLocks/>
            </p:cNvSpPr>
            <p:nvPr/>
          </p:nvSpPr>
          <p:spPr bwMode="auto">
            <a:xfrm rot="-169698">
              <a:off x="4304" y="2067"/>
              <a:ext cx="87" cy="31"/>
            </a:xfrm>
            <a:custGeom>
              <a:avLst/>
              <a:gdLst>
                <a:gd name="T0" fmla="*/ 0 w 241"/>
                <a:gd name="T1" fmla="*/ 0 h 93"/>
                <a:gd name="T2" fmla="*/ 0 w 241"/>
                <a:gd name="T3" fmla="*/ 0 h 93"/>
                <a:gd name="T4" fmla="*/ 0 w 241"/>
                <a:gd name="T5" fmla="*/ 0 h 93"/>
                <a:gd name="T6" fmla="*/ 0 w 241"/>
                <a:gd name="T7" fmla="*/ 0 h 93"/>
                <a:gd name="T8" fmla="*/ 0 w 241"/>
                <a:gd name="T9" fmla="*/ 0 h 93"/>
                <a:gd name="T10" fmla="*/ 0 w 241"/>
                <a:gd name="T11" fmla="*/ 0 h 93"/>
                <a:gd name="T12" fmla="*/ 0 w 241"/>
                <a:gd name="T13" fmla="*/ 0 h 93"/>
                <a:gd name="T14" fmla="*/ 0 w 241"/>
                <a:gd name="T15" fmla="*/ 0 h 93"/>
                <a:gd name="T16" fmla="*/ 0 w 241"/>
                <a:gd name="T17" fmla="*/ 0 h 93"/>
                <a:gd name="T18" fmla="*/ 0 w 241"/>
                <a:gd name="T19" fmla="*/ 0 h 93"/>
                <a:gd name="T20" fmla="*/ 0 w 241"/>
                <a:gd name="T21" fmla="*/ 0 h 93"/>
                <a:gd name="T22" fmla="*/ 0 w 241"/>
                <a:gd name="T23" fmla="*/ 0 h 93"/>
                <a:gd name="T24" fmla="*/ 0 w 241"/>
                <a:gd name="T25" fmla="*/ 0 h 93"/>
                <a:gd name="T26" fmla="*/ 0 w 241"/>
                <a:gd name="T27" fmla="*/ 0 h 93"/>
                <a:gd name="T28" fmla="*/ 0 w 241"/>
                <a:gd name="T29" fmla="*/ 0 h 93"/>
                <a:gd name="T30" fmla="*/ 0 w 241"/>
                <a:gd name="T31" fmla="*/ 0 h 93"/>
                <a:gd name="T32" fmla="*/ 0 w 241"/>
                <a:gd name="T33" fmla="*/ 0 h 93"/>
                <a:gd name="T34" fmla="*/ 0 w 241"/>
                <a:gd name="T35" fmla="*/ 0 h 93"/>
                <a:gd name="T36" fmla="*/ 0 w 241"/>
                <a:gd name="T37" fmla="*/ 0 h 93"/>
                <a:gd name="T38" fmla="*/ 0 w 241"/>
                <a:gd name="T39" fmla="*/ 0 h 93"/>
                <a:gd name="T40" fmla="*/ 0 w 241"/>
                <a:gd name="T41" fmla="*/ 0 h 93"/>
                <a:gd name="T42" fmla="*/ 0 w 241"/>
                <a:gd name="T43" fmla="*/ 0 h 93"/>
                <a:gd name="T44" fmla="*/ 0 w 241"/>
                <a:gd name="T45" fmla="*/ 0 h 9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1"/>
                <a:gd name="T70" fmla="*/ 0 h 93"/>
                <a:gd name="T71" fmla="*/ 241 w 241"/>
                <a:gd name="T72" fmla="*/ 93 h 9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1" h="93">
                  <a:moveTo>
                    <a:pt x="241" y="3"/>
                  </a:moveTo>
                  <a:lnTo>
                    <a:pt x="230" y="0"/>
                  </a:lnTo>
                  <a:lnTo>
                    <a:pt x="217" y="0"/>
                  </a:lnTo>
                  <a:lnTo>
                    <a:pt x="200" y="3"/>
                  </a:lnTo>
                  <a:lnTo>
                    <a:pt x="182" y="8"/>
                  </a:lnTo>
                  <a:lnTo>
                    <a:pt x="160" y="14"/>
                  </a:lnTo>
                  <a:lnTo>
                    <a:pt x="139" y="18"/>
                  </a:lnTo>
                  <a:lnTo>
                    <a:pt x="115" y="26"/>
                  </a:lnTo>
                  <a:lnTo>
                    <a:pt x="67" y="45"/>
                  </a:lnTo>
                  <a:lnTo>
                    <a:pt x="30" y="63"/>
                  </a:lnTo>
                  <a:lnTo>
                    <a:pt x="7" y="78"/>
                  </a:lnTo>
                  <a:lnTo>
                    <a:pt x="0" y="89"/>
                  </a:lnTo>
                  <a:lnTo>
                    <a:pt x="10" y="93"/>
                  </a:lnTo>
                  <a:lnTo>
                    <a:pt x="24" y="93"/>
                  </a:lnTo>
                  <a:lnTo>
                    <a:pt x="39" y="92"/>
                  </a:lnTo>
                  <a:lnTo>
                    <a:pt x="60" y="87"/>
                  </a:lnTo>
                  <a:lnTo>
                    <a:pt x="79" y="82"/>
                  </a:lnTo>
                  <a:lnTo>
                    <a:pt x="102" y="76"/>
                  </a:lnTo>
                  <a:lnTo>
                    <a:pt x="128" y="68"/>
                  </a:lnTo>
                  <a:lnTo>
                    <a:pt x="174" y="48"/>
                  </a:lnTo>
                  <a:lnTo>
                    <a:pt x="211" y="30"/>
                  </a:lnTo>
                  <a:lnTo>
                    <a:pt x="234" y="15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34" name="Freeform 42"/>
            <p:cNvSpPr>
              <a:spLocks/>
            </p:cNvSpPr>
            <p:nvPr/>
          </p:nvSpPr>
          <p:spPr bwMode="auto">
            <a:xfrm rot="-169698">
              <a:off x="4627" y="1898"/>
              <a:ext cx="35" cy="78"/>
            </a:xfrm>
            <a:custGeom>
              <a:avLst/>
              <a:gdLst>
                <a:gd name="T0" fmla="*/ 0 w 97"/>
                <a:gd name="T1" fmla="*/ 0 h 240"/>
                <a:gd name="T2" fmla="*/ 0 w 97"/>
                <a:gd name="T3" fmla="*/ 0 h 240"/>
                <a:gd name="T4" fmla="*/ 0 w 97"/>
                <a:gd name="T5" fmla="*/ 0 h 240"/>
                <a:gd name="T6" fmla="*/ 0 w 97"/>
                <a:gd name="T7" fmla="*/ 0 h 240"/>
                <a:gd name="T8" fmla="*/ 0 w 97"/>
                <a:gd name="T9" fmla="*/ 0 h 240"/>
                <a:gd name="T10" fmla="*/ 0 w 97"/>
                <a:gd name="T11" fmla="*/ 0 h 240"/>
                <a:gd name="T12" fmla="*/ 0 w 97"/>
                <a:gd name="T13" fmla="*/ 0 h 240"/>
                <a:gd name="T14" fmla="*/ 0 w 97"/>
                <a:gd name="T15" fmla="*/ 0 h 240"/>
                <a:gd name="T16" fmla="*/ 0 w 97"/>
                <a:gd name="T17" fmla="*/ 0 h 240"/>
                <a:gd name="T18" fmla="*/ 0 w 97"/>
                <a:gd name="T19" fmla="*/ 0 h 240"/>
                <a:gd name="T20" fmla="*/ 0 w 97"/>
                <a:gd name="T21" fmla="*/ 0 h 240"/>
                <a:gd name="T22" fmla="*/ 0 w 97"/>
                <a:gd name="T23" fmla="*/ 0 h 240"/>
                <a:gd name="T24" fmla="*/ 0 w 97"/>
                <a:gd name="T25" fmla="*/ 0 h 240"/>
                <a:gd name="T26" fmla="*/ 0 w 97"/>
                <a:gd name="T27" fmla="*/ 0 h 240"/>
                <a:gd name="T28" fmla="*/ 0 w 97"/>
                <a:gd name="T29" fmla="*/ 0 h 240"/>
                <a:gd name="T30" fmla="*/ 0 w 97"/>
                <a:gd name="T31" fmla="*/ 0 h 240"/>
                <a:gd name="T32" fmla="*/ 0 w 97"/>
                <a:gd name="T33" fmla="*/ 0 h 2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7"/>
                <a:gd name="T52" fmla="*/ 0 h 240"/>
                <a:gd name="T53" fmla="*/ 97 w 97"/>
                <a:gd name="T54" fmla="*/ 240 h 2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7" h="240">
                  <a:moveTo>
                    <a:pt x="3" y="240"/>
                  </a:moveTo>
                  <a:lnTo>
                    <a:pt x="15" y="231"/>
                  </a:lnTo>
                  <a:lnTo>
                    <a:pt x="30" y="207"/>
                  </a:lnTo>
                  <a:lnTo>
                    <a:pt x="48" y="172"/>
                  </a:lnTo>
                  <a:lnTo>
                    <a:pt x="67" y="127"/>
                  </a:lnTo>
                  <a:lnTo>
                    <a:pt x="84" y="80"/>
                  </a:lnTo>
                  <a:lnTo>
                    <a:pt x="92" y="39"/>
                  </a:lnTo>
                  <a:lnTo>
                    <a:pt x="97" y="12"/>
                  </a:lnTo>
                  <a:lnTo>
                    <a:pt x="92" y="0"/>
                  </a:lnTo>
                  <a:lnTo>
                    <a:pt x="82" y="4"/>
                  </a:lnTo>
                  <a:lnTo>
                    <a:pt x="66" y="28"/>
                  </a:lnTo>
                  <a:lnTo>
                    <a:pt x="47" y="67"/>
                  </a:lnTo>
                  <a:lnTo>
                    <a:pt x="27" y="112"/>
                  </a:lnTo>
                  <a:lnTo>
                    <a:pt x="12" y="159"/>
                  </a:lnTo>
                  <a:lnTo>
                    <a:pt x="3" y="199"/>
                  </a:lnTo>
                  <a:lnTo>
                    <a:pt x="0" y="228"/>
                  </a:lnTo>
                  <a:lnTo>
                    <a:pt x="3" y="240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35" name="Freeform 43"/>
            <p:cNvSpPr>
              <a:spLocks/>
            </p:cNvSpPr>
            <p:nvPr/>
          </p:nvSpPr>
          <p:spPr bwMode="auto">
            <a:xfrm rot="-169698">
              <a:off x="4740" y="1863"/>
              <a:ext cx="35" cy="79"/>
            </a:xfrm>
            <a:custGeom>
              <a:avLst/>
              <a:gdLst>
                <a:gd name="T0" fmla="*/ 0 w 98"/>
                <a:gd name="T1" fmla="*/ 0 h 238"/>
                <a:gd name="T2" fmla="*/ 0 w 98"/>
                <a:gd name="T3" fmla="*/ 0 h 238"/>
                <a:gd name="T4" fmla="*/ 0 w 98"/>
                <a:gd name="T5" fmla="*/ 0 h 238"/>
                <a:gd name="T6" fmla="*/ 0 w 98"/>
                <a:gd name="T7" fmla="*/ 0 h 238"/>
                <a:gd name="T8" fmla="*/ 0 w 98"/>
                <a:gd name="T9" fmla="*/ 0 h 238"/>
                <a:gd name="T10" fmla="*/ 0 w 98"/>
                <a:gd name="T11" fmla="*/ 0 h 238"/>
                <a:gd name="T12" fmla="*/ 0 w 98"/>
                <a:gd name="T13" fmla="*/ 0 h 238"/>
                <a:gd name="T14" fmla="*/ 0 w 98"/>
                <a:gd name="T15" fmla="*/ 0 h 238"/>
                <a:gd name="T16" fmla="*/ 0 w 98"/>
                <a:gd name="T17" fmla="*/ 0 h 238"/>
                <a:gd name="T18" fmla="*/ 0 w 98"/>
                <a:gd name="T19" fmla="*/ 0 h 238"/>
                <a:gd name="T20" fmla="*/ 0 w 98"/>
                <a:gd name="T21" fmla="*/ 0 h 238"/>
                <a:gd name="T22" fmla="*/ 0 w 98"/>
                <a:gd name="T23" fmla="*/ 0 h 238"/>
                <a:gd name="T24" fmla="*/ 0 w 98"/>
                <a:gd name="T25" fmla="*/ 0 h 238"/>
                <a:gd name="T26" fmla="*/ 0 w 98"/>
                <a:gd name="T27" fmla="*/ 0 h 238"/>
                <a:gd name="T28" fmla="*/ 0 w 98"/>
                <a:gd name="T29" fmla="*/ 0 h 238"/>
                <a:gd name="T30" fmla="*/ 0 w 98"/>
                <a:gd name="T31" fmla="*/ 0 h 238"/>
                <a:gd name="T32" fmla="*/ 0 w 98"/>
                <a:gd name="T33" fmla="*/ 0 h 2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8"/>
                <a:gd name="T52" fmla="*/ 0 h 238"/>
                <a:gd name="T53" fmla="*/ 98 w 98"/>
                <a:gd name="T54" fmla="*/ 238 h 23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8" h="238">
                  <a:moveTo>
                    <a:pt x="5" y="238"/>
                  </a:moveTo>
                  <a:lnTo>
                    <a:pt x="15" y="230"/>
                  </a:lnTo>
                  <a:lnTo>
                    <a:pt x="31" y="208"/>
                  </a:lnTo>
                  <a:lnTo>
                    <a:pt x="50" y="171"/>
                  </a:lnTo>
                  <a:lnTo>
                    <a:pt x="68" y="126"/>
                  </a:lnTo>
                  <a:lnTo>
                    <a:pt x="86" y="79"/>
                  </a:lnTo>
                  <a:lnTo>
                    <a:pt x="96" y="40"/>
                  </a:lnTo>
                  <a:lnTo>
                    <a:pt x="98" y="12"/>
                  </a:lnTo>
                  <a:lnTo>
                    <a:pt x="92" y="0"/>
                  </a:lnTo>
                  <a:lnTo>
                    <a:pt x="83" y="6"/>
                  </a:lnTo>
                  <a:lnTo>
                    <a:pt x="66" y="28"/>
                  </a:lnTo>
                  <a:lnTo>
                    <a:pt x="48" y="66"/>
                  </a:lnTo>
                  <a:lnTo>
                    <a:pt x="29" y="110"/>
                  </a:lnTo>
                  <a:lnTo>
                    <a:pt x="13" y="159"/>
                  </a:lnTo>
                  <a:lnTo>
                    <a:pt x="3" y="199"/>
                  </a:lnTo>
                  <a:lnTo>
                    <a:pt x="0" y="228"/>
                  </a:lnTo>
                  <a:lnTo>
                    <a:pt x="5" y="238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36" name="Freeform 44"/>
            <p:cNvSpPr>
              <a:spLocks/>
            </p:cNvSpPr>
            <p:nvPr/>
          </p:nvSpPr>
          <p:spPr bwMode="auto">
            <a:xfrm rot="-169698">
              <a:off x="3621" y="1814"/>
              <a:ext cx="42" cy="74"/>
            </a:xfrm>
            <a:custGeom>
              <a:avLst/>
              <a:gdLst>
                <a:gd name="T0" fmla="*/ 0 w 116"/>
                <a:gd name="T1" fmla="*/ 0 h 230"/>
                <a:gd name="T2" fmla="*/ 0 w 116"/>
                <a:gd name="T3" fmla="*/ 0 h 230"/>
                <a:gd name="T4" fmla="*/ 0 w 116"/>
                <a:gd name="T5" fmla="*/ 0 h 230"/>
                <a:gd name="T6" fmla="*/ 0 w 116"/>
                <a:gd name="T7" fmla="*/ 0 h 230"/>
                <a:gd name="T8" fmla="*/ 0 w 116"/>
                <a:gd name="T9" fmla="*/ 0 h 230"/>
                <a:gd name="T10" fmla="*/ 0 w 116"/>
                <a:gd name="T11" fmla="*/ 0 h 230"/>
                <a:gd name="T12" fmla="*/ 0 w 116"/>
                <a:gd name="T13" fmla="*/ 0 h 230"/>
                <a:gd name="T14" fmla="*/ 0 w 116"/>
                <a:gd name="T15" fmla="*/ 0 h 230"/>
                <a:gd name="T16" fmla="*/ 0 w 116"/>
                <a:gd name="T17" fmla="*/ 0 h 230"/>
                <a:gd name="T18" fmla="*/ 0 w 116"/>
                <a:gd name="T19" fmla="*/ 0 h 230"/>
                <a:gd name="T20" fmla="*/ 0 w 116"/>
                <a:gd name="T21" fmla="*/ 0 h 230"/>
                <a:gd name="T22" fmla="*/ 0 w 116"/>
                <a:gd name="T23" fmla="*/ 0 h 230"/>
                <a:gd name="T24" fmla="*/ 0 w 116"/>
                <a:gd name="T25" fmla="*/ 0 h 230"/>
                <a:gd name="T26" fmla="*/ 0 w 116"/>
                <a:gd name="T27" fmla="*/ 0 h 230"/>
                <a:gd name="T28" fmla="*/ 0 w 116"/>
                <a:gd name="T29" fmla="*/ 0 h 230"/>
                <a:gd name="T30" fmla="*/ 0 w 116"/>
                <a:gd name="T31" fmla="*/ 0 h 230"/>
                <a:gd name="T32" fmla="*/ 0 w 116"/>
                <a:gd name="T33" fmla="*/ 0 h 2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6"/>
                <a:gd name="T52" fmla="*/ 0 h 230"/>
                <a:gd name="T53" fmla="*/ 116 w 116"/>
                <a:gd name="T54" fmla="*/ 230 h 2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6" h="230">
                  <a:moveTo>
                    <a:pt x="114" y="230"/>
                  </a:moveTo>
                  <a:lnTo>
                    <a:pt x="116" y="218"/>
                  </a:lnTo>
                  <a:lnTo>
                    <a:pt x="111" y="191"/>
                  </a:lnTo>
                  <a:lnTo>
                    <a:pt x="98" y="151"/>
                  </a:lnTo>
                  <a:lnTo>
                    <a:pt x="78" y="108"/>
                  </a:lnTo>
                  <a:lnTo>
                    <a:pt x="54" y="62"/>
                  </a:lnTo>
                  <a:lnTo>
                    <a:pt x="32" y="27"/>
                  </a:lnTo>
                  <a:lnTo>
                    <a:pt x="15" y="5"/>
                  </a:lnTo>
                  <a:lnTo>
                    <a:pt x="2" y="0"/>
                  </a:lnTo>
                  <a:lnTo>
                    <a:pt x="0" y="12"/>
                  </a:lnTo>
                  <a:lnTo>
                    <a:pt x="6" y="39"/>
                  </a:lnTo>
                  <a:lnTo>
                    <a:pt x="18" y="80"/>
                  </a:lnTo>
                  <a:lnTo>
                    <a:pt x="38" y="125"/>
                  </a:lnTo>
                  <a:lnTo>
                    <a:pt x="63" y="169"/>
                  </a:lnTo>
                  <a:lnTo>
                    <a:pt x="85" y="203"/>
                  </a:lnTo>
                  <a:lnTo>
                    <a:pt x="103" y="227"/>
                  </a:lnTo>
                  <a:lnTo>
                    <a:pt x="114" y="230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37" name="Freeform 45"/>
            <p:cNvSpPr>
              <a:spLocks/>
            </p:cNvSpPr>
            <p:nvPr/>
          </p:nvSpPr>
          <p:spPr bwMode="auto">
            <a:xfrm rot="-169698">
              <a:off x="3304" y="2075"/>
              <a:ext cx="72" cy="53"/>
            </a:xfrm>
            <a:custGeom>
              <a:avLst/>
              <a:gdLst>
                <a:gd name="T0" fmla="*/ 0 w 198"/>
                <a:gd name="T1" fmla="*/ 0 h 164"/>
                <a:gd name="T2" fmla="*/ 0 w 198"/>
                <a:gd name="T3" fmla="*/ 0 h 164"/>
                <a:gd name="T4" fmla="*/ 0 w 198"/>
                <a:gd name="T5" fmla="*/ 0 h 164"/>
                <a:gd name="T6" fmla="*/ 0 w 198"/>
                <a:gd name="T7" fmla="*/ 0 h 164"/>
                <a:gd name="T8" fmla="*/ 0 w 198"/>
                <a:gd name="T9" fmla="*/ 0 h 164"/>
                <a:gd name="T10" fmla="*/ 0 w 198"/>
                <a:gd name="T11" fmla="*/ 0 h 164"/>
                <a:gd name="T12" fmla="*/ 0 w 198"/>
                <a:gd name="T13" fmla="*/ 0 h 164"/>
                <a:gd name="T14" fmla="*/ 0 w 198"/>
                <a:gd name="T15" fmla="*/ 0 h 164"/>
                <a:gd name="T16" fmla="*/ 0 w 198"/>
                <a:gd name="T17" fmla="*/ 0 h 164"/>
                <a:gd name="T18" fmla="*/ 0 w 198"/>
                <a:gd name="T19" fmla="*/ 0 h 164"/>
                <a:gd name="T20" fmla="*/ 0 w 198"/>
                <a:gd name="T21" fmla="*/ 0 h 164"/>
                <a:gd name="T22" fmla="*/ 0 w 198"/>
                <a:gd name="T23" fmla="*/ 0 h 164"/>
                <a:gd name="T24" fmla="*/ 0 w 198"/>
                <a:gd name="T25" fmla="*/ 0 h 164"/>
                <a:gd name="T26" fmla="*/ 0 w 198"/>
                <a:gd name="T27" fmla="*/ 0 h 164"/>
                <a:gd name="T28" fmla="*/ 0 w 198"/>
                <a:gd name="T29" fmla="*/ 0 h 164"/>
                <a:gd name="T30" fmla="*/ 0 w 198"/>
                <a:gd name="T31" fmla="*/ 0 h 164"/>
                <a:gd name="T32" fmla="*/ 0 w 198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8"/>
                <a:gd name="T52" fmla="*/ 0 h 164"/>
                <a:gd name="T53" fmla="*/ 198 w 198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8" h="164">
                  <a:moveTo>
                    <a:pt x="198" y="164"/>
                  </a:moveTo>
                  <a:lnTo>
                    <a:pt x="195" y="151"/>
                  </a:lnTo>
                  <a:lnTo>
                    <a:pt x="179" y="128"/>
                  </a:lnTo>
                  <a:lnTo>
                    <a:pt x="150" y="98"/>
                  </a:lnTo>
                  <a:lnTo>
                    <a:pt x="112" y="66"/>
                  </a:lnTo>
                  <a:lnTo>
                    <a:pt x="71" y="35"/>
                  </a:lnTo>
                  <a:lnTo>
                    <a:pt x="37" y="12"/>
                  </a:lnTo>
                  <a:lnTo>
                    <a:pt x="11" y="1"/>
                  </a:lnTo>
                  <a:lnTo>
                    <a:pt x="0" y="0"/>
                  </a:lnTo>
                  <a:lnTo>
                    <a:pt x="3" y="13"/>
                  </a:lnTo>
                  <a:lnTo>
                    <a:pt x="19" y="37"/>
                  </a:lnTo>
                  <a:lnTo>
                    <a:pt x="47" y="66"/>
                  </a:lnTo>
                  <a:lnTo>
                    <a:pt x="84" y="99"/>
                  </a:lnTo>
                  <a:lnTo>
                    <a:pt x="125" y="129"/>
                  </a:lnTo>
                  <a:lnTo>
                    <a:pt x="160" y="151"/>
                  </a:lnTo>
                  <a:lnTo>
                    <a:pt x="185" y="162"/>
                  </a:lnTo>
                  <a:lnTo>
                    <a:pt x="198" y="164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38" name="Freeform 46"/>
            <p:cNvSpPr>
              <a:spLocks/>
            </p:cNvSpPr>
            <p:nvPr/>
          </p:nvSpPr>
          <p:spPr bwMode="auto">
            <a:xfrm rot="-169698">
              <a:off x="3433" y="1935"/>
              <a:ext cx="73" cy="53"/>
            </a:xfrm>
            <a:custGeom>
              <a:avLst/>
              <a:gdLst>
                <a:gd name="T0" fmla="*/ 0 w 199"/>
                <a:gd name="T1" fmla="*/ 0 h 162"/>
                <a:gd name="T2" fmla="*/ 0 w 199"/>
                <a:gd name="T3" fmla="*/ 0 h 162"/>
                <a:gd name="T4" fmla="*/ 0 w 199"/>
                <a:gd name="T5" fmla="*/ 0 h 162"/>
                <a:gd name="T6" fmla="*/ 0 w 199"/>
                <a:gd name="T7" fmla="*/ 0 h 162"/>
                <a:gd name="T8" fmla="*/ 0 w 199"/>
                <a:gd name="T9" fmla="*/ 0 h 162"/>
                <a:gd name="T10" fmla="*/ 0 w 199"/>
                <a:gd name="T11" fmla="*/ 0 h 162"/>
                <a:gd name="T12" fmla="*/ 0 w 199"/>
                <a:gd name="T13" fmla="*/ 0 h 162"/>
                <a:gd name="T14" fmla="*/ 0 w 199"/>
                <a:gd name="T15" fmla="*/ 0 h 162"/>
                <a:gd name="T16" fmla="*/ 0 w 199"/>
                <a:gd name="T17" fmla="*/ 0 h 162"/>
                <a:gd name="T18" fmla="*/ 0 w 199"/>
                <a:gd name="T19" fmla="*/ 0 h 162"/>
                <a:gd name="T20" fmla="*/ 0 w 199"/>
                <a:gd name="T21" fmla="*/ 0 h 162"/>
                <a:gd name="T22" fmla="*/ 0 w 199"/>
                <a:gd name="T23" fmla="*/ 0 h 162"/>
                <a:gd name="T24" fmla="*/ 0 w 199"/>
                <a:gd name="T25" fmla="*/ 0 h 162"/>
                <a:gd name="T26" fmla="*/ 0 w 199"/>
                <a:gd name="T27" fmla="*/ 0 h 162"/>
                <a:gd name="T28" fmla="*/ 0 w 199"/>
                <a:gd name="T29" fmla="*/ 0 h 162"/>
                <a:gd name="T30" fmla="*/ 0 w 199"/>
                <a:gd name="T31" fmla="*/ 0 h 162"/>
                <a:gd name="T32" fmla="*/ 0 w 199"/>
                <a:gd name="T33" fmla="*/ 0 h 1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9"/>
                <a:gd name="T52" fmla="*/ 0 h 162"/>
                <a:gd name="T53" fmla="*/ 199 w 199"/>
                <a:gd name="T54" fmla="*/ 162 h 1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9" h="162">
                  <a:moveTo>
                    <a:pt x="199" y="162"/>
                  </a:moveTo>
                  <a:lnTo>
                    <a:pt x="194" y="149"/>
                  </a:lnTo>
                  <a:lnTo>
                    <a:pt x="178" y="125"/>
                  </a:lnTo>
                  <a:lnTo>
                    <a:pt x="150" y="96"/>
                  </a:lnTo>
                  <a:lnTo>
                    <a:pt x="111" y="64"/>
                  </a:lnTo>
                  <a:lnTo>
                    <a:pt x="72" y="35"/>
                  </a:lnTo>
                  <a:lnTo>
                    <a:pt x="38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2" y="13"/>
                  </a:lnTo>
                  <a:lnTo>
                    <a:pt x="18" y="36"/>
                  </a:lnTo>
                  <a:lnTo>
                    <a:pt x="46" y="65"/>
                  </a:lnTo>
                  <a:lnTo>
                    <a:pt x="84" y="96"/>
                  </a:lnTo>
                  <a:lnTo>
                    <a:pt x="124" y="126"/>
                  </a:lnTo>
                  <a:lnTo>
                    <a:pt x="159" y="149"/>
                  </a:lnTo>
                  <a:lnTo>
                    <a:pt x="186" y="161"/>
                  </a:lnTo>
                  <a:lnTo>
                    <a:pt x="199" y="162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39" name="Freeform 47"/>
            <p:cNvSpPr>
              <a:spLocks/>
            </p:cNvSpPr>
            <p:nvPr/>
          </p:nvSpPr>
          <p:spPr bwMode="auto">
            <a:xfrm rot="-169698">
              <a:off x="3360" y="1808"/>
              <a:ext cx="61" cy="64"/>
            </a:xfrm>
            <a:custGeom>
              <a:avLst/>
              <a:gdLst>
                <a:gd name="T0" fmla="*/ 0 w 168"/>
                <a:gd name="T1" fmla="*/ 0 h 196"/>
                <a:gd name="T2" fmla="*/ 0 w 168"/>
                <a:gd name="T3" fmla="*/ 0 h 196"/>
                <a:gd name="T4" fmla="*/ 0 w 168"/>
                <a:gd name="T5" fmla="*/ 0 h 196"/>
                <a:gd name="T6" fmla="*/ 0 w 168"/>
                <a:gd name="T7" fmla="*/ 0 h 196"/>
                <a:gd name="T8" fmla="*/ 0 w 168"/>
                <a:gd name="T9" fmla="*/ 0 h 196"/>
                <a:gd name="T10" fmla="*/ 0 w 168"/>
                <a:gd name="T11" fmla="*/ 0 h 196"/>
                <a:gd name="T12" fmla="*/ 0 w 168"/>
                <a:gd name="T13" fmla="*/ 0 h 196"/>
                <a:gd name="T14" fmla="*/ 0 w 168"/>
                <a:gd name="T15" fmla="*/ 0 h 196"/>
                <a:gd name="T16" fmla="*/ 0 w 168"/>
                <a:gd name="T17" fmla="*/ 0 h 196"/>
                <a:gd name="T18" fmla="*/ 0 w 168"/>
                <a:gd name="T19" fmla="*/ 0 h 196"/>
                <a:gd name="T20" fmla="*/ 0 w 168"/>
                <a:gd name="T21" fmla="*/ 0 h 196"/>
                <a:gd name="T22" fmla="*/ 0 w 168"/>
                <a:gd name="T23" fmla="*/ 0 h 196"/>
                <a:gd name="T24" fmla="*/ 0 w 168"/>
                <a:gd name="T25" fmla="*/ 0 h 196"/>
                <a:gd name="T26" fmla="*/ 0 w 168"/>
                <a:gd name="T27" fmla="*/ 0 h 196"/>
                <a:gd name="T28" fmla="*/ 0 w 168"/>
                <a:gd name="T29" fmla="*/ 0 h 196"/>
                <a:gd name="T30" fmla="*/ 0 w 168"/>
                <a:gd name="T31" fmla="*/ 0 h 196"/>
                <a:gd name="T32" fmla="*/ 0 w 168"/>
                <a:gd name="T33" fmla="*/ 0 h 1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8"/>
                <a:gd name="T52" fmla="*/ 0 h 196"/>
                <a:gd name="T53" fmla="*/ 168 w 168"/>
                <a:gd name="T54" fmla="*/ 196 h 1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8" h="196">
                  <a:moveTo>
                    <a:pt x="168" y="196"/>
                  </a:moveTo>
                  <a:lnTo>
                    <a:pt x="168" y="182"/>
                  </a:lnTo>
                  <a:lnTo>
                    <a:pt x="155" y="158"/>
                  </a:lnTo>
                  <a:lnTo>
                    <a:pt x="132" y="124"/>
                  </a:lnTo>
                  <a:lnTo>
                    <a:pt x="101" y="84"/>
                  </a:lnTo>
                  <a:lnTo>
                    <a:pt x="67" y="48"/>
                  </a:lnTo>
                  <a:lnTo>
                    <a:pt x="36" y="19"/>
                  </a:lnTo>
                  <a:lnTo>
                    <a:pt x="13" y="2"/>
                  </a:lnTo>
                  <a:lnTo>
                    <a:pt x="0" y="0"/>
                  </a:lnTo>
                  <a:lnTo>
                    <a:pt x="1" y="14"/>
                  </a:lnTo>
                  <a:lnTo>
                    <a:pt x="13" y="40"/>
                  </a:lnTo>
                  <a:lnTo>
                    <a:pt x="36" y="73"/>
                  </a:lnTo>
                  <a:lnTo>
                    <a:pt x="67" y="114"/>
                  </a:lnTo>
                  <a:lnTo>
                    <a:pt x="103" y="151"/>
                  </a:lnTo>
                  <a:lnTo>
                    <a:pt x="132" y="178"/>
                  </a:lnTo>
                  <a:lnTo>
                    <a:pt x="155" y="193"/>
                  </a:lnTo>
                  <a:lnTo>
                    <a:pt x="168" y="196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40" name="Freeform 48"/>
            <p:cNvSpPr>
              <a:spLocks/>
            </p:cNvSpPr>
            <p:nvPr/>
          </p:nvSpPr>
          <p:spPr bwMode="auto">
            <a:xfrm rot="-169698">
              <a:off x="3382" y="1701"/>
              <a:ext cx="60" cy="64"/>
            </a:xfrm>
            <a:custGeom>
              <a:avLst/>
              <a:gdLst>
                <a:gd name="T0" fmla="*/ 0 w 167"/>
                <a:gd name="T1" fmla="*/ 0 h 196"/>
                <a:gd name="T2" fmla="*/ 0 w 167"/>
                <a:gd name="T3" fmla="*/ 0 h 196"/>
                <a:gd name="T4" fmla="*/ 0 w 167"/>
                <a:gd name="T5" fmla="*/ 0 h 196"/>
                <a:gd name="T6" fmla="*/ 0 w 167"/>
                <a:gd name="T7" fmla="*/ 0 h 196"/>
                <a:gd name="T8" fmla="*/ 0 w 167"/>
                <a:gd name="T9" fmla="*/ 0 h 196"/>
                <a:gd name="T10" fmla="*/ 0 w 167"/>
                <a:gd name="T11" fmla="*/ 0 h 196"/>
                <a:gd name="T12" fmla="*/ 0 w 167"/>
                <a:gd name="T13" fmla="*/ 0 h 196"/>
                <a:gd name="T14" fmla="*/ 0 w 167"/>
                <a:gd name="T15" fmla="*/ 0 h 196"/>
                <a:gd name="T16" fmla="*/ 0 w 167"/>
                <a:gd name="T17" fmla="*/ 0 h 196"/>
                <a:gd name="T18" fmla="*/ 0 w 167"/>
                <a:gd name="T19" fmla="*/ 0 h 196"/>
                <a:gd name="T20" fmla="*/ 0 w 167"/>
                <a:gd name="T21" fmla="*/ 0 h 196"/>
                <a:gd name="T22" fmla="*/ 0 w 167"/>
                <a:gd name="T23" fmla="*/ 0 h 196"/>
                <a:gd name="T24" fmla="*/ 0 w 167"/>
                <a:gd name="T25" fmla="*/ 0 h 196"/>
                <a:gd name="T26" fmla="*/ 0 w 167"/>
                <a:gd name="T27" fmla="*/ 0 h 196"/>
                <a:gd name="T28" fmla="*/ 0 w 167"/>
                <a:gd name="T29" fmla="*/ 0 h 196"/>
                <a:gd name="T30" fmla="*/ 0 w 167"/>
                <a:gd name="T31" fmla="*/ 0 h 196"/>
                <a:gd name="T32" fmla="*/ 0 w 167"/>
                <a:gd name="T33" fmla="*/ 0 h 1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7"/>
                <a:gd name="T52" fmla="*/ 0 h 196"/>
                <a:gd name="T53" fmla="*/ 167 w 167"/>
                <a:gd name="T54" fmla="*/ 196 h 1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7" h="196">
                  <a:moveTo>
                    <a:pt x="167" y="196"/>
                  </a:moveTo>
                  <a:lnTo>
                    <a:pt x="167" y="182"/>
                  </a:lnTo>
                  <a:lnTo>
                    <a:pt x="155" y="158"/>
                  </a:lnTo>
                  <a:lnTo>
                    <a:pt x="132" y="125"/>
                  </a:lnTo>
                  <a:lnTo>
                    <a:pt x="101" y="84"/>
                  </a:lnTo>
                  <a:lnTo>
                    <a:pt x="67" y="48"/>
                  </a:lnTo>
                  <a:lnTo>
                    <a:pt x="37" y="20"/>
                  </a:lnTo>
                  <a:lnTo>
                    <a:pt x="13" y="4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3" y="40"/>
                  </a:lnTo>
                  <a:lnTo>
                    <a:pt x="36" y="73"/>
                  </a:lnTo>
                  <a:lnTo>
                    <a:pt x="67" y="113"/>
                  </a:lnTo>
                  <a:lnTo>
                    <a:pt x="101" y="150"/>
                  </a:lnTo>
                  <a:lnTo>
                    <a:pt x="132" y="178"/>
                  </a:lnTo>
                  <a:lnTo>
                    <a:pt x="155" y="193"/>
                  </a:lnTo>
                  <a:lnTo>
                    <a:pt x="167" y="196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41" name="Freeform 49"/>
            <p:cNvSpPr>
              <a:spLocks/>
            </p:cNvSpPr>
            <p:nvPr/>
          </p:nvSpPr>
          <p:spPr bwMode="auto">
            <a:xfrm rot="-169698">
              <a:off x="4079" y="2060"/>
              <a:ext cx="65" cy="9"/>
            </a:xfrm>
            <a:custGeom>
              <a:avLst/>
              <a:gdLst>
                <a:gd name="T0" fmla="*/ 0 w 180"/>
                <a:gd name="T1" fmla="*/ 0 h 28"/>
                <a:gd name="T2" fmla="*/ 0 w 180"/>
                <a:gd name="T3" fmla="*/ 0 h 28"/>
                <a:gd name="T4" fmla="*/ 0 w 180"/>
                <a:gd name="T5" fmla="*/ 0 h 28"/>
                <a:gd name="T6" fmla="*/ 0 w 180"/>
                <a:gd name="T7" fmla="*/ 0 h 28"/>
                <a:gd name="T8" fmla="*/ 0 w 180"/>
                <a:gd name="T9" fmla="*/ 0 h 28"/>
                <a:gd name="T10" fmla="*/ 0 w 180"/>
                <a:gd name="T11" fmla="*/ 0 h 28"/>
                <a:gd name="T12" fmla="*/ 0 w 180"/>
                <a:gd name="T13" fmla="*/ 0 h 28"/>
                <a:gd name="T14" fmla="*/ 0 w 180"/>
                <a:gd name="T15" fmla="*/ 0 h 28"/>
                <a:gd name="T16" fmla="*/ 0 w 180"/>
                <a:gd name="T17" fmla="*/ 0 h 28"/>
                <a:gd name="T18" fmla="*/ 0 w 180"/>
                <a:gd name="T19" fmla="*/ 0 h 28"/>
                <a:gd name="T20" fmla="*/ 0 w 180"/>
                <a:gd name="T21" fmla="*/ 0 h 28"/>
                <a:gd name="T22" fmla="*/ 0 w 180"/>
                <a:gd name="T23" fmla="*/ 0 h 28"/>
                <a:gd name="T24" fmla="*/ 0 w 180"/>
                <a:gd name="T25" fmla="*/ 0 h 28"/>
                <a:gd name="T26" fmla="*/ 0 w 180"/>
                <a:gd name="T27" fmla="*/ 0 h 28"/>
                <a:gd name="T28" fmla="*/ 0 w 180"/>
                <a:gd name="T29" fmla="*/ 0 h 28"/>
                <a:gd name="T30" fmla="*/ 0 w 180"/>
                <a:gd name="T31" fmla="*/ 0 h 28"/>
                <a:gd name="T32" fmla="*/ 0 w 180"/>
                <a:gd name="T33" fmla="*/ 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0"/>
                <a:gd name="T52" fmla="*/ 0 h 28"/>
                <a:gd name="T53" fmla="*/ 180 w 180"/>
                <a:gd name="T54" fmla="*/ 28 h 2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0" h="28">
                  <a:moveTo>
                    <a:pt x="180" y="10"/>
                  </a:moveTo>
                  <a:lnTo>
                    <a:pt x="173" y="6"/>
                  </a:lnTo>
                  <a:lnTo>
                    <a:pt x="154" y="2"/>
                  </a:lnTo>
                  <a:lnTo>
                    <a:pt x="124" y="0"/>
                  </a:lnTo>
                  <a:lnTo>
                    <a:pt x="90" y="0"/>
                  </a:lnTo>
                  <a:lnTo>
                    <a:pt x="56" y="2"/>
                  </a:lnTo>
                  <a:lnTo>
                    <a:pt x="26" y="6"/>
                  </a:lnTo>
                  <a:lnTo>
                    <a:pt x="7" y="10"/>
                  </a:lnTo>
                  <a:lnTo>
                    <a:pt x="0" y="14"/>
                  </a:lnTo>
                  <a:lnTo>
                    <a:pt x="7" y="20"/>
                  </a:lnTo>
                  <a:lnTo>
                    <a:pt x="26" y="24"/>
                  </a:lnTo>
                  <a:lnTo>
                    <a:pt x="56" y="28"/>
                  </a:lnTo>
                  <a:lnTo>
                    <a:pt x="90" y="28"/>
                  </a:lnTo>
                  <a:lnTo>
                    <a:pt x="124" y="26"/>
                  </a:lnTo>
                  <a:lnTo>
                    <a:pt x="154" y="21"/>
                  </a:lnTo>
                  <a:lnTo>
                    <a:pt x="173" y="16"/>
                  </a:lnTo>
                  <a:lnTo>
                    <a:pt x="180" y="10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42" name="Freeform 50"/>
            <p:cNvSpPr>
              <a:spLocks/>
            </p:cNvSpPr>
            <p:nvPr/>
          </p:nvSpPr>
          <p:spPr bwMode="auto">
            <a:xfrm rot="-169698">
              <a:off x="3432" y="1497"/>
              <a:ext cx="66" cy="8"/>
            </a:xfrm>
            <a:custGeom>
              <a:avLst/>
              <a:gdLst>
                <a:gd name="T0" fmla="*/ 0 w 179"/>
                <a:gd name="T1" fmla="*/ 0 h 29"/>
                <a:gd name="T2" fmla="*/ 0 w 179"/>
                <a:gd name="T3" fmla="*/ 0 h 29"/>
                <a:gd name="T4" fmla="*/ 0 w 179"/>
                <a:gd name="T5" fmla="*/ 0 h 29"/>
                <a:gd name="T6" fmla="*/ 0 w 179"/>
                <a:gd name="T7" fmla="*/ 0 h 29"/>
                <a:gd name="T8" fmla="*/ 0 w 179"/>
                <a:gd name="T9" fmla="*/ 0 h 29"/>
                <a:gd name="T10" fmla="*/ 0 w 179"/>
                <a:gd name="T11" fmla="*/ 0 h 29"/>
                <a:gd name="T12" fmla="*/ 0 w 179"/>
                <a:gd name="T13" fmla="*/ 0 h 29"/>
                <a:gd name="T14" fmla="*/ 0 w 179"/>
                <a:gd name="T15" fmla="*/ 0 h 29"/>
                <a:gd name="T16" fmla="*/ 0 w 179"/>
                <a:gd name="T17" fmla="*/ 0 h 29"/>
                <a:gd name="T18" fmla="*/ 0 w 179"/>
                <a:gd name="T19" fmla="*/ 0 h 29"/>
                <a:gd name="T20" fmla="*/ 0 w 179"/>
                <a:gd name="T21" fmla="*/ 0 h 29"/>
                <a:gd name="T22" fmla="*/ 0 w 179"/>
                <a:gd name="T23" fmla="*/ 0 h 29"/>
                <a:gd name="T24" fmla="*/ 0 w 179"/>
                <a:gd name="T25" fmla="*/ 0 h 29"/>
                <a:gd name="T26" fmla="*/ 0 w 179"/>
                <a:gd name="T27" fmla="*/ 0 h 29"/>
                <a:gd name="T28" fmla="*/ 0 w 179"/>
                <a:gd name="T29" fmla="*/ 0 h 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9"/>
                <a:gd name="T46" fmla="*/ 0 h 29"/>
                <a:gd name="T47" fmla="*/ 179 w 179"/>
                <a:gd name="T48" fmla="*/ 29 h 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9" h="29">
                  <a:moveTo>
                    <a:pt x="179" y="12"/>
                  </a:moveTo>
                  <a:lnTo>
                    <a:pt x="154" y="3"/>
                  </a:lnTo>
                  <a:lnTo>
                    <a:pt x="125" y="0"/>
                  </a:lnTo>
                  <a:lnTo>
                    <a:pt x="89" y="0"/>
                  </a:lnTo>
                  <a:lnTo>
                    <a:pt x="54" y="3"/>
                  </a:lnTo>
                  <a:lnTo>
                    <a:pt x="26" y="7"/>
                  </a:lnTo>
                  <a:lnTo>
                    <a:pt x="8" y="11"/>
                  </a:lnTo>
                  <a:lnTo>
                    <a:pt x="0" y="15"/>
                  </a:lnTo>
                  <a:lnTo>
                    <a:pt x="8" y="21"/>
                  </a:lnTo>
                  <a:lnTo>
                    <a:pt x="26" y="25"/>
                  </a:lnTo>
                  <a:lnTo>
                    <a:pt x="54" y="29"/>
                  </a:lnTo>
                  <a:lnTo>
                    <a:pt x="89" y="29"/>
                  </a:lnTo>
                  <a:lnTo>
                    <a:pt x="125" y="25"/>
                  </a:lnTo>
                  <a:lnTo>
                    <a:pt x="154" y="23"/>
                  </a:lnTo>
                  <a:lnTo>
                    <a:pt x="179" y="12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43" name="Freeform 51"/>
            <p:cNvSpPr>
              <a:spLocks/>
            </p:cNvSpPr>
            <p:nvPr/>
          </p:nvSpPr>
          <p:spPr bwMode="auto">
            <a:xfrm rot="-169698">
              <a:off x="4414" y="2006"/>
              <a:ext cx="65" cy="9"/>
            </a:xfrm>
            <a:custGeom>
              <a:avLst/>
              <a:gdLst>
                <a:gd name="T0" fmla="*/ 0 w 177"/>
                <a:gd name="T1" fmla="*/ 0 h 29"/>
                <a:gd name="T2" fmla="*/ 0 w 177"/>
                <a:gd name="T3" fmla="*/ 0 h 29"/>
                <a:gd name="T4" fmla="*/ 0 w 177"/>
                <a:gd name="T5" fmla="*/ 0 h 29"/>
                <a:gd name="T6" fmla="*/ 0 w 177"/>
                <a:gd name="T7" fmla="*/ 0 h 29"/>
                <a:gd name="T8" fmla="*/ 0 w 177"/>
                <a:gd name="T9" fmla="*/ 0 h 29"/>
                <a:gd name="T10" fmla="*/ 0 w 177"/>
                <a:gd name="T11" fmla="*/ 0 h 29"/>
                <a:gd name="T12" fmla="*/ 0 w 177"/>
                <a:gd name="T13" fmla="*/ 0 h 29"/>
                <a:gd name="T14" fmla="*/ 0 w 177"/>
                <a:gd name="T15" fmla="*/ 0 h 29"/>
                <a:gd name="T16" fmla="*/ 0 w 177"/>
                <a:gd name="T17" fmla="*/ 0 h 29"/>
                <a:gd name="T18" fmla="*/ 0 w 177"/>
                <a:gd name="T19" fmla="*/ 0 h 29"/>
                <a:gd name="T20" fmla="*/ 0 w 177"/>
                <a:gd name="T21" fmla="*/ 0 h 29"/>
                <a:gd name="T22" fmla="*/ 0 w 177"/>
                <a:gd name="T23" fmla="*/ 0 h 29"/>
                <a:gd name="T24" fmla="*/ 0 w 177"/>
                <a:gd name="T25" fmla="*/ 0 h 29"/>
                <a:gd name="T26" fmla="*/ 0 w 177"/>
                <a:gd name="T27" fmla="*/ 0 h 29"/>
                <a:gd name="T28" fmla="*/ 0 w 177"/>
                <a:gd name="T29" fmla="*/ 0 h 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7"/>
                <a:gd name="T46" fmla="*/ 0 h 29"/>
                <a:gd name="T47" fmla="*/ 177 w 177"/>
                <a:gd name="T48" fmla="*/ 29 h 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7" h="29">
                  <a:moveTo>
                    <a:pt x="177" y="11"/>
                  </a:moveTo>
                  <a:lnTo>
                    <a:pt x="153" y="1"/>
                  </a:lnTo>
                  <a:lnTo>
                    <a:pt x="123" y="0"/>
                  </a:lnTo>
                  <a:lnTo>
                    <a:pt x="88" y="0"/>
                  </a:lnTo>
                  <a:lnTo>
                    <a:pt x="55" y="1"/>
                  </a:lnTo>
                  <a:lnTo>
                    <a:pt x="25" y="6"/>
                  </a:lnTo>
                  <a:lnTo>
                    <a:pt x="7" y="11"/>
                  </a:lnTo>
                  <a:lnTo>
                    <a:pt x="0" y="14"/>
                  </a:lnTo>
                  <a:lnTo>
                    <a:pt x="7" y="20"/>
                  </a:lnTo>
                  <a:lnTo>
                    <a:pt x="25" y="25"/>
                  </a:lnTo>
                  <a:lnTo>
                    <a:pt x="55" y="29"/>
                  </a:lnTo>
                  <a:lnTo>
                    <a:pt x="88" y="29"/>
                  </a:lnTo>
                  <a:lnTo>
                    <a:pt x="123" y="25"/>
                  </a:lnTo>
                  <a:lnTo>
                    <a:pt x="153" y="23"/>
                  </a:lnTo>
                  <a:lnTo>
                    <a:pt x="177" y="11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44" name="Freeform 52"/>
            <p:cNvSpPr>
              <a:spLocks/>
            </p:cNvSpPr>
            <p:nvPr/>
          </p:nvSpPr>
          <p:spPr bwMode="auto">
            <a:xfrm rot="-169698">
              <a:off x="4266" y="2334"/>
              <a:ext cx="65" cy="9"/>
            </a:xfrm>
            <a:custGeom>
              <a:avLst/>
              <a:gdLst>
                <a:gd name="T0" fmla="*/ 0 w 178"/>
                <a:gd name="T1" fmla="*/ 0 h 29"/>
                <a:gd name="T2" fmla="*/ 0 w 178"/>
                <a:gd name="T3" fmla="*/ 0 h 29"/>
                <a:gd name="T4" fmla="*/ 0 w 178"/>
                <a:gd name="T5" fmla="*/ 0 h 29"/>
                <a:gd name="T6" fmla="*/ 0 w 178"/>
                <a:gd name="T7" fmla="*/ 0 h 29"/>
                <a:gd name="T8" fmla="*/ 0 w 178"/>
                <a:gd name="T9" fmla="*/ 0 h 29"/>
                <a:gd name="T10" fmla="*/ 0 w 178"/>
                <a:gd name="T11" fmla="*/ 0 h 29"/>
                <a:gd name="T12" fmla="*/ 0 w 178"/>
                <a:gd name="T13" fmla="*/ 0 h 29"/>
                <a:gd name="T14" fmla="*/ 0 w 178"/>
                <a:gd name="T15" fmla="*/ 0 h 29"/>
                <a:gd name="T16" fmla="*/ 0 w 178"/>
                <a:gd name="T17" fmla="*/ 0 h 29"/>
                <a:gd name="T18" fmla="*/ 0 w 178"/>
                <a:gd name="T19" fmla="*/ 0 h 29"/>
                <a:gd name="T20" fmla="*/ 0 w 178"/>
                <a:gd name="T21" fmla="*/ 0 h 29"/>
                <a:gd name="T22" fmla="*/ 0 w 178"/>
                <a:gd name="T23" fmla="*/ 0 h 29"/>
                <a:gd name="T24" fmla="*/ 0 w 178"/>
                <a:gd name="T25" fmla="*/ 0 h 29"/>
                <a:gd name="T26" fmla="*/ 0 w 178"/>
                <a:gd name="T27" fmla="*/ 0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8"/>
                <a:gd name="T43" fmla="*/ 0 h 29"/>
                <a:gd name="T44" fmla="*/ 178 w 178"/>
                <a:gd name="T45" fmla="*/ 29 h 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8" h="29">
                  <a:moveTo>
                    <a:pt x="178" y="12"/>
                  </a:moveTo>
                  <a:lnTo>
                    <a:pt x="152" y="2"/>
                  </a:lnTo>
                  <a:lnTo>
                    <a:pt x="124" y="0"/>
                  </a:lnTo>
                  <a:lnTo>
                    <a:pt x="91" y="0"/>
                  </a:lnTo>
                  <a:lnTo>
                    <a:pt x="54" y="2"/>
                  </a:lnTo>
                  <a:lnTo>
                    <a:pt x="27" y="6"/>
                  </a:lnTo>
                  <a:lnTo>
                    <a:pt x="7" y="11"/>
                  </a:lnTo>
                  <a:lnTo>
                    <a:pt x="0" y="16"/>
                  </a:lnTo>
                  <a:lnTo>
                    <a:pt x="27" y="26"/>
                  </a:lnTo>
                  <a:lnTo>
                    <a:pt x="54" y="29"/>
                  </a:lnTo>
                  <a:lnTo>
                    <a:pt x="91" y="29"/>
                  </a:lnTo>
                  <a:lnTo>
                    <a:pt x="124" y="26"/>
                  </a:lnTo>
                  <a:lnTo>
                    <a:pt x="152" y="24"/>
                  </a:lnTo>
                  <a:lnTo>
                    <a:pt x="178" y="12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45" name="Freeform 53"/>
            <p:cNvSpPr>
              <a:spLocks/>
            </p:cNvSpPr>
            <p:nvPr/>
          </p:nvSpPr>
          <p:spPr bwMode="auto">
            <a:xfrm rot="-169698">
              <a:off x="3551" y="2097"/>
              <a:ext cx="64" cy="13"/>
            </a:xfrm>
            <a:custGeom>
              <a:avLst/>
              <a:gdLst>
                <a:gd name="T0" fmla="*/ 0 w 178"/>
                <a:gd name="T1" fmla="*/ 0 h 38"/>
                <a:gd name="T2" fmla="*/ 0 w 178"/>
                <a:gd name="T3" fmla="*/ 0 h 38"/>
                <a:gd name="T4" fmla="*/ 0 w 178"/>
                <a:gd name="T5" fmla="*/ 0 h 38"/>
                <a:gd name="T6" fmla="*/ 0 w 178"/>
                <a:gd name="T7" fmla="*/ 0 h 38"/>
                <a:gd name="T8" fmla="*/ 0 w 178"/>
                <a:gd name="T9" fmla="*/ 0 h 38"/>
                <a:gd name="T10" fmla="*/ 0 w 178"/>
                <a:gd name="T11" fmla="*/ 0 h 38"/>
                <a:gd name="T12" fmla="*/ 0 w 178"/>
                <a:gd name="T13" fmla="*/ 0 h 38"/>
                <a:gd name="T14" fmla="*/ 0 w 178"/>
                <a:gd name="T15" fmla="*/ 0 h 38"/>
                <a:gd name="T16" fmla="*/ 0 w 178"/>
                <a:gd name="T17" fmla="*/ 0 h 38"/>
                <a:gd name="T18" fmla="*/ 0 w 178"/>
                <a:gd name="T19" fmla="*/ 0 h 38"/>
                <a:gd name="T20" fmla="*/ 0 w 178"/>
                <a:gd name="T21" fmla="*/ 0 h 38"/>
                <a:gd name="T22" fmla="*/ 0 w 178"/>
                <a:gd name="T23" fmla="*/ 0 h 38"/>
                <a:gd name="T24" fmla="*/ 0 w 178"/>
                <a:gd name="T25" fmla="*/ 0 h 38"/>
                <a:gd name="T26" fmla="*/ 0 w 178"/>
                <a:gd name="T27" fmla="*/ 0 h 38"/>
                <a:gd name="T28" fmla="*/ 0 w 178"/>
                <a:gd name="T29" fmla="*/ 0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8"/>
                <a:gd name="T46" fmla="*/ 0 h 38"/>
                <a:gd name="T47" fmla="*/ 178 w 178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8" h="38">
                  <a:moveTo>
                    <a:pt x="178" y="32"/>
                  </a:moveTo>
                  <a:lnTo>
                    <a:pt x="154" y="20"/>
                  </a:lnTo>
                  <a:lnTo>
                    <a:pt x="126" y="12"/>
                  </a:lnTo>
                  <a:lnTo>
                    <a:pt x="92" y="4"/>
                  </a:lnTo>
                  <a:lnTo>
                    <a:pt x="57" y="1"/>
                  </a:lnTo>
                  <a:lnTo>
                    <a:pt x="27" y="0"/>
                  </a:lnTo>
                  <a:lnTo>
                    <a:pt x="8" y="1"/>
                  </a:lnTo>
                  <a:lnTo>
                    <a:pt x="0" y="7"/>
                  </a:lnTo>
                  <a:lnTo>
                    <a:pt x="24" y="21"/>
                  </a:lnTo>
                  <a:lnTo>
                    <a:pt x="51" y="27"/>
                  </a:lnTo>
                  <a:lnTo>
                    <a:pt x="87" y="32"/>
                  </a:lnTo>
                  <a:lnTo>
                    <a:pt x="122" y="38"/>
                  </a:lnTo>
                  <a:lnTo>
                    <a:pt x="152" y="38"/>
                  </a:lnTo>
                  <a:lnTo>
                    <a:pt x="171" y="37"/>
                  </a:lnTo>
                  <a:lnTo>
                    <a:pt x="178" y="32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46" name="Freeform 54"/>
            <p:cNvSpPr>
              <a:spLocks/>
            </p:cNvSpPr>
            <p:nvPr/>
          </p:nvSpPr>
          <p:spPr bwMode="auto">
            <a:xfrm rot="-169698">
              <a:off x="3902" y="2221"/>
              <a:ext cx="64" cy="12"/>
            </a:xfrm>
            <a:custGeom>
              <a:avLst/>
              <a:gdLst>
                <a:gd name="T0" fmla="*/ 0 w 176"/>
                <a:gd name="T1" fmla="*/ 0 h 38"/>
                <a:gd name="T2" fmla="*/ 0 w 176"/>
                <a:gd name="T3" fmla="*/ 0 h 38"/>
                <a:gd name="T4" fmla="*/ 0 w 176"/>
                <a:gd name="T5" fmla="*/ 0 h 38"/>
                <a:gd name="T6" fmla="*/ 0 w 176"/>
                <a:gd name="T7" fmla="*/ 0 h 38"/>
                <a:gd name="T8" fmla="*/ 0 w 176"/>
                <a:gd name="T9" fmla="*/ 0 h 38"/>
                <a:gd name="T10" fmla="*/ 0 w 176"/>
                <a:gd name="T11" fmla="*/ 0 h 38"/>
                <a:gd name="T12" fmla="*/ 0 w 176"/>
                <a:gd name="T13" fmla="*/ 0 h 38"/>
                <a:gd name="T14" fmla="*/ 0 w 176"/>
                <a:gd name="T15" fmla="*/ 0 h 38"/>
                <a:gd name="T16" fmla="*/ 0 w 176"/>
                <a:gd name="T17" fmla="*/ 0 h 38"/>
                <a:gd name="T18" fmla="*/ 0 w 176"/>
                <a:gd name="T19" fmla="*/ 0 h 38"/>
                <a:gd name="T20" fmla="*/ 0 w 176"/>
                <a:gd name="T21" fmla="*/ 0 h 38"/>
                <a:gd name="T22" fmla="*/ 0 w 176"/>
                <a:gd name="T23" fmla="*/ 0 h 38"/>
                <a:gd name="T24" fmla="*/ 0 w 176"/>
                <a:gd name="T25" fmla="*/ 0 h 38"/>
                <a:gd name="T26" fmla="*/ 0 w 176"/>
                <a:gd name="T27" fmla="*/ 0 h 38"/>
                <a:gd name="T28" fmla="*/ 0 w 176"/>
                <a:gd name="T29" fmla="*/ 0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6"/>
                <a:gd name="T46" fmla="*/ 0 h 38"/>
                <a:gd name="T47" fmla="*/ 176 w 176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6" h="38">
                  <a:moveTo>
                    <a:pt x="176" y="33"/>
                  </a:moveTo>
                  <a:lnTo>
                    <a:pt x="151" y="18"/>
                  </a:lnTo>
                  <a:lnTo>
                    <a:pt x="126" y="11"/>
                  </a:lnTo>
                  <a:lnTo>
                    <a:pt x="92" y="4"/>
                  </a:lnTo>
                  <a:lnTo>
                    <a:pt x="58" y="0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25" y="21"/>
                  </a:lnTo>
                  <a:lnTo>
                    <a:pt x="52" y="28"/>
                  </a:lnTo>
                  <a:lnTo>
                    <a:pt x="88" y="33"/>
                  </a:lnTo>
                  <a:lnTo>
                    <a:pt x="121" y="36"/>
                  </a:lnTo>
                  <a:lnTo>
                    <a:pt x="150" y="38"/>
                  </a:lnTo>
                  <a:lnTo>
                    <a:pt x="168" y="36"/>
                  </a:lnTo>
                  <a:lnTo>
                    <a:pt x="176" y="33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47" name="Freeform 55"/>
            <p:cNvSpPr>
              <a:spLocks/>
            </p:cNvSpPr>
            <p:nvPr/>
          </p:nvSpPr>
          <p:spPr bwMode="auto">
            <a:xfrm rot="-169698">
              <a:off x="3667" y="2228"/>
              <a:ext cx="65" cy="13"/>
            </a:xfrm>
            <a:custGeom>
              <a:avLst/>
              <a:gdLst>
                <a:gd name="T0" fmla="*/ 0 w 178"/>
                <a:gd name="T1" fmla="*/ 0 h 39"/>
                <a:gd name="T2" fmla="*/ 0 w 178"/>
                <a:gd name="T3" fmla="*/ 0 h 39"/>
                <a:gd name="T4" fmla="*/ 0 w 178"/>
                <a:gd name="T5" fmla="*/ 0 h 39"/>
                <a:gd name="T6" fmla="*/ 0 w 178"/>
                <a:gd name="T7" fmla="*/ 0 h 39"/>
                <a:gd name="T8" fmla="*/ 0 w 178"/>
                <a:gd name="T9" fmla="*/ 0 h 39"/>
                <a:gd name="T10" fmla="*/ 0 w 178"/>
                <a:gd name="T11" fmla="*/ 0 h 39"/>
                <a:gd name="T12" fmla="*/ 0 w 178"/>
                <a:gd name="T13" fmla="*/ 0 h 39"/>
                <a:gd name="T14" fmla="*/ 0 w 178"/>
                <a:gd name="T15" fmla="*/ 0 h 39"/>
                <a:gd name="T16" fmla="*/ 0 w 178"/>
                <a:gd name="T17" fmla="*/ 0 h 39"/>
                <a:gd name="T18" fmla="*/ 0 w 178"/>
                <a:gd name="T19" fmla="*/ 0 h 39"/>
                <a:gd name="T20" fmla="*/ 0 w 178"/>
                <a:gd name="T21" fmla="*/ 0 h 39"/>
                <a:gd name="T22" fmla="*/ 0 w 178"/>
                <a:gd name="T23" fmla="*/ 0 h 39"/>
                <a:gd name="T24" fmla="*/ 0 w 178"/>
                <a:gd name="T25" fmla="*/ 0 h 39"/>
                <a:gd name="T26" fmla="*/ 0 w 178"/>
                <a:gd name="T27" fmla="*/ 0 h 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8"/>
                <a:gd name="T43" fmla="*/ 0 h 39"/>
                <a:gd name="T44" fmla="*/ 178 w 178"/>
                <a:gd name="T45" fmla="*/ 39 h 3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8" h="39">
                  <a:moveTo>
                    <a:pt x="178" y="33"/>
                  </a:moveTo>
                  <a:lnTo>
                    <a:pt x="153" y="20"/>
                  </a:lnTo>
                  <a:lnTo>
                    <a:pt x="124" y="12"/>
                  </a:lnTo>
                  <a:lnTo>
                    <a:pt x="90" y="4"/>
                  </a:lnTo>
                  <a:lnTo>
                    <a:pt x="54" y="2"/>
                  </a:lnTo>
                  <a:lnTo>
                    <a:pt x="28" y="0"/>
                  </a:lnTo>
                  <a:lnTo>
                    <a:pt x="8" y="2"/>
                  </a:lnTo>
                  <a:lnTo>
                    <a:pt x="0" y="6"/>
                  </a:lnTo>
                  <a:lnTo>
                    <a:pt x="24" y="22"/>
                  </a:lnTo>
                  <a:lnTo>
                    <a:pt x="52" y="28"/>
                  </a:lnTo>
                  <a:lnTo>
                    <a:pt x="86" y="33"/>
                  </a:lnTo>
                  <a:lnTo>
                    <a:pt x="120" y="36"/>
                  </a:lnTo>
                  <a:lnTo>
                    <a:pt x="149" y="39"/>
                  </a:lnTo>
                  <a:lnTo>
                    <a:pt x="178" y="33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48" name="Freeform 56"/>
            <p:cNvSpPr>
              <a:spLocks/>
            </p:cNvSpPr>
            <p:nvPr/>
          </p:nvSpPr>
          <p:spPr bwMode="auto">
            <a:xfrm rot="-169698">
              <a:off x="3678" y="2169"/>
              <a:ext cx="65" cy="11"/>
            </a:xfrm>
            <a:custGeom>
              <a:avLst/>
              <a:gdLst>
                <a:gd name="T0" fmla="*/ 0 w 177"/>
                <a:gd name="T1" fmla="*/ 0 h 37"/>
                <a:gd name="T2" fmla="*/ 0 w 177"/>
                <a:gd name="T3" fmla="*/ 0 h 37"/>
                <a:gd name="T4" fmla="*/ 0 w 177"/>
                <a:gd name="T5" fmla="*/ 0 h 37"/>
                <a:gd name="T6" fmla="*/ 0 w 177"/>
                <a:gd name="T7" fmla="*/ 0 h 37"/>
                <a:gd name="T8" fmla="*/ 0 w 177"/>
                <a:gd name="T9" fmla="*/ 0 h 37"/>
                <a:gd name="T10" fmla="*/ 0 w 177"/>
                <a:gd name="T11" fmla="*/ 0 h 37"/>
                <a:gd name="T12" fmla="*/ 0 w 177"/>
                <a:gd name="T13" fmla="*/ 0 h 37"/>
                <a:gd name="T14" fmla="*/ 0 w 177"/>
                <a:gd name="T15" fmla="*/ 0 h 37"/>
                <a:gd name="T16" fmla="*/ 0 w 177"/>
                <a:gd name="T17" fmla="*/ 0 h 37"/>
                <a:gd name="T18" fmla="*/ 0 w 177"/>
                <a:gd name="T19" fmla="*/ 0 h 37"/>
                <a:gd name="T20" fmla="*/ 0 w 177"/>
                <a:gd name="T21" fmla="*/ 0 h 37"/>
                <a:gd name="T22" fmla="*/ 0 w 177"/>
                <a:gd name="T23" fmla="*/ 0 h 37"/>
                <a:gd name="T24" fmla="*/ 0 w 177"/>
                <a:gd name="T25" fmla="*/ 0 h 37"/>
                <a:gd name="T26" fmla="*/ 0 w 177"/>
                <a:gd name="T27" fmla="*/ 0 h 37"/>
                <a:gd name="T28" fmla="*/ 0 w 177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7"/>
                <a:gd name="T46" fmla="*/ 0 h 37"/>
                <a:gd name="T47" fmla="*/ 177 w 177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7" h="37">
                  <a:moveTo>
                    <a:pt x="177" y="32"/>
                  </a:moveTo>
                  <a:lnTo>
                    <a:pt x="152" y="18"/>
                  </a:lnTo>
                  <a:lnTo>
                    <a:pt x="126" y="12"/>
                  </a:lnTo>
                  <a:lnTo>
                    <a:pt x="91" y="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8" y="1"/>
                  </a:lnTo>
                  <a:lnTo>
                    <a:pt x="0" y="6"/>
                  </a:lnTo>
                  <a:lnTo>
                    <a:pt x="6" y="13"/>
                  </a:lnTo>
                  <a:lnTo>
                    <a:pt x="24" y="19"/>
                  </a:lnTo>
                  <a:lnTo>
                    <a:pt x="51" y="28"/>
                  </a:lnTo>
                  <a:lnTo>
                    <a:pt x="86" y="32"/>
                  </a:lnTo>
                  <a:lnTo>
                    <a:pt x="121" y="37"/>
                  </a:lnTo>
                  <a:lnTo>
                    <a:pt x="150" y="37"/>
                  </a:lnTo>
                  <a:lnTo>
                    <a:pt x="177" y="32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49" name="Freeform 57"/>
            <p:cNvSpPr>
              <a:spLocks/>
            </p:cNvSpPr>
            <p:nvPr/>
          </p:nvSpPr>
          <p:spPr bwMode="auto">
            <a:xfrm rot="-169698">
              <a:off x="3930" y="2273"/>
              <a:ext cx="64" cy="15"/>
            </a:xfrm>
            <a:custGeom>
              <a:avLst/>
              <a:gdLst>
                <a:gd name="T0" fmla="*/ 0 w 176"/>
                <a:gd name="T1" fmla="*/ 0 h 45"/>
                <a:gd name="T2" fmla="*/ 0 w 176"/>
                <a:gd name="T3" fmla="*/ 0 h 45"/>
                <a:gd name="T4" fmla="*/ 0 w 176"/>
                <a:gd name="T5" fmla="*/ 0 h 45"/>
                <a:gd name="T6" fmla="*/ 0 w 176"/>
                <a:gd name="T7" fmla="*/ 0 h 45"/>
                <a:gd name="T8" fmla="*/ 0 w 176"/>
                <a:gd name="T9" fmla="*/ 0 h 45"/>
                <a:gd name="T10" fmla="*/ 0 w 176"/>
                <a:gd name="T11" fmla="*/ 0 h 45"/>
                <a:gd name="T12" fmla="*/ 0 w 176"/>
                <a:gd name="T13" fmla="*/ 0 h 45"/>
                <a:gd name="T14" fmla="*/ 0 w 176"/>
                <a:gd name="T15" fmla="*/ 0 h 45"/>
                <a:gd name="T16" fmla="*/ 0 w 176"/>
                <a:gd name="T17" fmla="*/ 0 h 45"/>
                <a:gd name="T18" fmla="*/ 0 w 176"/>
                <a:gd name="T19" fmla="*/ 0 h 45"/>
                <a:gd name="T20" fmla="*/ 0 w 176"/>
                <a:gd name="T21" fmla="*/ 0 h 45"/>
                <a:gd name="T22" fmla="*/ 0 w 176"/>
                <a:gd name="T23" fmla="*/ 0 h 45"/>
                <a:gd name="T24" fmla="*/ 0 w 176"/>
                <a:gd name="T25" fmla="*/ 0 h 45"/>
                <a:gd name="T26" fmla="*/ 0 w 176"/>
                <a:gd name="T27" fmla="*/ 0 h 45"/>
                <a:gd name="T28" fmla="*/ 0 w 176"/>
                <a:gd name="T29" fmla="*/ 0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6"/>
                <a:gd name="T46" fmla="*/ 0 h 45"/>
                <a:gd name="T47" fmla="*/ 176 w 176"/>
                <a:gd name="T48" fmla="*/ 45 h 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6" h="45">
                  <a:moveTo>
                    <a:pt x="176" y="42"/>
                  </a:moveTo>
                  <a:lnTo>
                    <a:pt x="152" y="27"/>
                  </a:lnTo>
                  <a:lnTo>
                    <a:pt x="126" y="17"/>
                  </a:lnTo>
                  <a:lnTo>
                    <a:pt x="91" y="9"/>
                  </a:lnTo>
                  <a:lnTo>
                    <a:pt x="57" y="3"/>
                  </a:lnTo>
                  <a:lnTo>
                    <a:pt x="29" y="0"/>
                  </a:lnTo>
                  <a:lnTo>
                    <a:pt x="10" y="0"/>
                  </a:lnTo>
                  <a:lnTo>
                    <a:pt x="0" y="5"/>
                  </a:lnTo>
                  <a:lnTo>
                    <a:pt x="25" y="21"/>
                  </a:lnTo>
                  <a:lnTo>
                    <a:pt x="51" y="30"/>
                  </a:lnTo>
                  <a:lnTo>
                    <a:pt x="84" y="39"/>
                  </a:lnTo>
                  <a:lnTo>
                    <a:pt x="119" y="44"/>
                  </a:lnTo>
                  <a:lnTo>
                    <a:pt x="146" y="45"/>
                  </a:lnTo>
                  <a:lnTo>
                    <a:pt x="167" y="45"/>
                  </a:lnTo>
                  <a:lnTo>
                    <a:pt x="176" y="42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50" name="Freeform 58"/>
            <p:cNvSpPr>
              <a:spLocks/>
            </p:cNvSpPr>
            <p:nvPr/>
          </p:nvSpPr>
          <p:spPr bwMode="auto">
            <a:xfrm rot="-169698">
              <a:off x="3811" y="2329"/>
              <a:ext cx="64" cy="13"/>
            </a:xfrm>
            <a:custGeom>
              <a:avLst/>
              <a:gdLst>
                <a:gd name="T0" fmla="*/ 0 w 176"/>
                <a:gd name="T1" fmla="*/ 0 h 38"/>
                <a:gd name="T2" fmla="*/ 0 w 176"/>
                <a:gd name="T3" fmla="*/ 0 h 38"/>
                <a:gd name="T4" fmla="*/ 0 w 176"/>
                <a:gd name="T5" fmla="*/ 0 h 38"/>
                <a:gd name="T6" fmla="*/ 0 w 176"/>
                <a:gd name="T7" fmla="*/ 0 h 38"/>
                <a:gd name="T8" fmla="*/ 0 w 176"/>
                <a:gd name="T9" fmla="*/ 0 h 38"/>
                <a:gd name="T10" fmla="*/ 0 w 176"/>
                <a:gd name="T11" fmla="*/ 0 h 38"/>
                <a:gd name="T12" fmla="*/ 0 w 176"/>
                <a:gd name="T13" fmla="*/ 0 h 38"/>
                <a:gd name="T14" fmla="*/ 0 w 176"/>
                <a:gd name="T15" fmla="*/ 0 h 38"/>
                <a:gd name="T16" fmla="*/ 0 w 176"/>
                <a:gd name="T17" fmla="*/ 0 h 38"/>
                <a:gd name="T18" fmla="*/ 0 w 176"/>
                <a:gd name="T19" fmla="*/ 0 h 38"/>
                <a:gd name="T20" fmla="*/ 0 w 176"/>
                <a:gd name="T21" fmla="*/ 0 h 38"/>
                <a:gd name="T22" fmla="*/ 0 w 176"/>
                <a:gd name="T23" fmla="*/ 0 h 38"/>
                <a:gd name="T24" fmla="*/ 0 w 176"/>
                <a:gd name="T25" fmla="*/ 0 h 38"/>
                <a:gd name="T26" fmla="*/ 0 w 176"/>
                <a:gd name="T27" fmla="*/ 0 h 38"/>
                <a:gd name="T28" fmla="*/ 0 w 176"/>
                <a:gd name="T29" fmla="*/ 0 h 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6"/>
                <a:gd name="T46" fmla="*/ 0 h 38"/>
                <a:gd name="T47" fmla="*/ 176 w 176"/>
                <a:gd name="T48" fmla="*/ 38 h 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6" h="38">
                  <a:moveTo>
                    <a:pt x="176" y="32"/>
                  </a:moveTo>
                  <a:lnTo>
                    <a:pt x="152" y="20"/>
                  </a:lnTo>
                  <a:lnTo>
                    <a:pt x="125" y="12"/>
                  </a:lnTo>
                  <a:lnTo>
                    <a:pt x="90" y="4"/>
                  </a:lnTo>
                  <a:lnTo>
                    <a:pt x="55" y="1"/>
                  </a:lnTo>
                  <a:lnTo>
                    <a:pt x="27" y="0"/>
                  </a:lnTo>
                  <a:lnTo>
                    <a:pt x="7" y="2"/>
                  </a:lnTo>
                  <a:lnTo>
                    <a:pt x="0" y="6"/>
                  </a:lnTo>
                  <a:lnTo>
                    <a:pt x="6" y="13"/>
                  </a:lnTo>
                  <a:lnTo>
                    <a:pt x="23" y="21"/>
                  </a:lnTo>
                  <a:lnTo>
                    <a:pt x="51" y="27"/>
                  </a:lnTo>
                  <a:lnTo>
                    <a:pt x="86" y="32"/>
                  </a:lnTo>
                  <a:lnTo>
                    <a:pt x="120" y="37"/>
                  </a:lnTo>
                  <a:lnTo>
                    <a:pt x="150" y="38"/>
                  </a:lnTo>
                  <a:lnTo>
                    <a:pt x="176" y="32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51" name="Freeform 59"/>
            <p:cNvSpPr>
              <a:spLocks/>
            </p:cNvSpPr>
            <p:nvPr/>
          </p:nvSpPr>
          <p:spPr bwMode="auto">
            <a:xfrm rot="-169698">
              <a:off x="4512" y="1746"/>
              <a:ext cx="16" cy="57"/>
            </a:xfrm>
            <a:custGeom>
              <a:avLst/>
              <a:gdLst>
                <a:gd name="T0" fmla="*/ 0 w 44"/>
                <a:gd name="T1" fmla="*/ 0 h 175"/>
                <a:gd name="T2" fmla="*/ 0 w 44"/>
                <a:gd name="T3" fmla="*/ 0 h 175"/>
                <a:gd name="T4" fmla="*/ 0 w 44"/>
                <a:gd name="T5" fmla="*/ 0 h 175"/>
                <a:gd name="T6" fmla="*/ 0 w 44"/>
                <a:gd name="T7" fmla="*/ 0 h 175"/>
                <a:gd name="T8" fmla="*/ 0 w 44"/>
                <a:gd name="T9" fmla="*/ 0 h 175"/>
                <a:gd name="T10" fmla="*/ 0 w 44"/>
                <a:gd name="T11" fmla="*/ 0 h 175"/>
                <a:gd name="T12" fmla="*/ 0 w 44"/>
                <a:gd name="T13" fmla="*/ 0 h 175"/>
                <a:gd name="T14" fmla="*/ 0 w 44"/>
                <a:gd name="T15" fmla="*/ 0 h 175"/>
                <a:gd name="T16" fmla="*/ 0 w 44"/>
                <a:gd name="T17" fmla="*/ 0 h 175"/>
                <a:gd name="T18" fmla="*/ 0 w 44"/>
                <a:gd name="T19" fmla="*/ 0 h 175"/>
                <a:gd name="T20" fmla="*/ 0 w 44"/>
                <a:gd name="T21" fmla="*/ 0 h 175"/>
                <a:gd name="T22" fmla="*/ 0 w 4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4"/>
                <a:gd name="T37" fmla="*/ 0 h 175"/>
                <a:gd name="T38" fmla="*/ 44 w 4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4" h="175">
                  <a:moveTo>
                    <a:pt x="39" y="175"/>
                  </a:moveTo>
                  <a:lnTo>
                    <a:pt x="44" y="149"/>
                  </a:lnTo>
                  <a:lnTo>
                    <a:pt x="37" y="84"/>
                  </a:lnTo>
                  <a:lnTo>
                    <a:pt x="30" y="50"/>
                  </a:lnTo>
                  <a:lnTo>
                    <a:pt x="21" y="23"/>
                  </a:lnTo>
                  <a:lnTo>
                    <a:pt x="13" y="5"/>
                  </a:lnTo>
                  <a:lnTo>
                    <a:pt x="3" y="0"/>
                  </a:lnTo>
                  <a:lnTo>
                    <a:pt x="0" y="26"/>
                  </a:lnTo>
                  <a:lnTo>
                    <a:pt x="9" y="90"/>
                  </a:lnTo>
                  <a:lnTo>
                    <a:pt x="15" y="126"/>
                  </a:lnTo>
                  <a:lnTo>
                    <a:pt x="24" y="152"/>
                  </a:lnTo>
                  <a:lnTo>
                    <a:pt x="39" y="175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52" name="Freeform 60"/>
            <p:cNvSpPr>
              <a:spLocks/>
            </p:cNvSpPr>
            <p:nvPr/>
          </p:nvSpPr>
          <p:spPr bwMode="auto">
            <a:xfrm rot="-169698">
              <a:off x="3775" y="2214"/>
              <a:ext cx="65" cy="12"/>
            </a:xfrm>
            <a:custGeom>
              <a:avLst/>
              <a:gdLst>
                <a:gd name="T0" fmla="*/ 0 w 175"/>
                <a:gd name="T1" fmla="*/ 0 h 39"/>
                <a:gd name="T2" fmla="*/ 0 w 175"/>
                <a:gd name="T3" fmla="*/ 0 h 39"/>
                <a:gd name="T4" fmla="*/ 0 w 175"/>
                <a:gd name="T5" fmla="*/ 0 h 39"/>
                <a:gd name="T6" fmla="*/ 0 w 175"/>
                <a:gd name="T7" fmla="*/ 0 h 39"/>
                <a:gd name="T8" fmla="*/ 0 w 175"/>
                <a:gd name="T9" fmla="*/ 0 h 39"/>
                <a:gd name="T10" fmla="*/ 0 w 175"/>
                <a:gd name="T11" fmla="*/ 0 h 39"/>
                <a:gd name="T12" fmla="*/ 0 w 175"/>
                <a:gd name="T13" fmla="*/ 0 h 39"/>
                <a:gd name="T14" fmla="*/ 0 w 175"/>
                <a:gd name="T15" fmla="*/ 0 h 39"/>
                <a:gd name="T16" fmla="*/ 0 w 175"/>
                <a:gd name="T17" fmla="*/ 0 h 39"/>
                <a:gd name="T18" fmla="*/ 0 w 175"/>
                <a:gd name="T19" fmla="*/ 0 h 39"/>
                <a:gd name="T20" fmla="*/ 0 w 175"/>
                <a:gd name="T21" fmla="*/ 0 h 39"/>
                <a:gd name="T22" fmla="*/ 0 w 175"/>
                <a:gd name="T23" fmla="*/ 0 h 39"/>
                <a:gd name="T24" fmla="*/ 0 w 175"/>
                <a:gd name="T25" fmla="*/ 0 h 39"/>
                <a:gd name="T26" fmla="*/ 0 w 175"/>
                <a:gd name="T27" fmla="*/ 0 h 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5"/>
                <a:gd name="T43" fmla="*/ 0 h 39"/>
                <a:gd name="T44" fmla="*/ 175 w 175"/>
                <a:gd name="T45" fmla="*/ 39 h 3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5" h="39">
                  <a:moveTo>
                    <a:pt x="175" y="33"/>
                  </a:moveTo>
                  <a:lnTo>
                    <a:pt x="152" y="21"/>
                  </a:lnTo>
                  <a:lnTo>
                    <a:pt x="125" y="11"/>
                  </a:lnTo>
                  <a:lnTo>
                    <a:pt x="90" y="5"/>
                  </a:lnTo>
                  <a:lnTo>
                    <a:pt x="55" y="0"/>
                  </a:lnTo>
                  <a:lnTo>
                    <a:pt x="2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24" y="22"/>
                  </a:lnTo>
                  <a:lnTo>
                    <a:pt x="53" y="27"/>
                  </a:lnTo>
                  <a:lnTo>
                    <a:pt x="85" y="33"/>
                  </a:lnTo>
                  <a:lnTo>
                    <a:pt x="120" y="38"/>
                  </a:lnTo>
                  <a:lnTo>
                    <a:pt x="150" y="39"/>
                  </a:lnTo>
                  <a:lnTo>
                    <a:pt x="175" y="33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53" name="Freeform 61"/>
            <p:cNvSpPr>
              <a:spLocks/>
            </p:cNvSpPr>
            <p:nvPr/>
          </p:nvSpPr>
          <p:spPr bwMode="auto">
            <a:xfrm rot="-169698">
              <a:off x="3198" y="1668"/>
              <a:ext cx="15" cy="58"/>
            </a:xfrm>
            <a:custGeom>
              <a:avLst/>
              <a:gdLst>
                <a:gd name="T0" fmla="*/ 0 w 44"/>
                <a:gd name="T1" fmla="*/ 0 h 176"/>
                <a:gd name="T2" fmla="*/ 0 w 44"/>
                <a:gd name="T3" fmla="*/ 0 h 176"/>
                <a:gd name="T4" fmla="*/ 0 w 44"/>
                <a:gd name="T5" fmla="*/ 0 h 176"/>
                <a:gd name="T6" fmla="*/ 0 w 44"/>
                <a:gd name="T7" fmla="*/ 0 h 176"/>
                <a:gd name="T8" fmla="*/ 0 w 44"/>
                <a:gd name="T9" fmla="*/ 0 h 176"/>
                <a:gd name="T10" fmla="*/ 0 w 44"/>
                <a:gd name="T11" fmla="*/ 0 h 176"/>
                <a:gd name="T12" fmla="*/ 0 w 44"/>
                <a:gd name="T13" fmla="*/ 0 h 176"/>
                <a:gd name="T14" fmla="*/ 0 w 44"/>
                <a:gd name="T15" fmla="*/ 0 h 176"/>
                <a:gd name="T16" fmla="*/ 0 w 44"/>
                <a:gd name="T17" fmla="*/ 0 h 176"/>
                <a:gd name="T18" fmla="*/ 0 w 44"/>
                <a:gd name="T19" fmla="*/ 0 h 176"/>
                <a:gd name="T20" fmla="*/ 0 w 44"/>
                <a:gd name="T21" fmla="*/ 0 h 176"/>
                <a:gd name="T22" fmla="*/ 0 w 44"/>
                <a:gd name="T23" fmla="*/ 0 h 1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4"/>
                <a:gd name="T37" fmla="*/ 0 h 176"/>
                <a:gd name="T38" fmla="*/ 44 w 44"/>
                <a:gd name="T39" fmla="*/ 176 h 1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4" h="176">
                  <a:moveTo>
                    <a:pt x="39" y="176"/>
                  </a:moveTo>
                  <a:lnTo>
                    <a:pt x="44" y="149"/>
                  </a:lnTo>
                  <a:lnTo>
                    <a:pt x="37" y="84"/>
                  </a:lnTo>
                  <a:lnTo>
                    <a:pt x="28" y="50"/>
                  </a:lnTo>
                  <a:lnTo>
                    <a:pt x="21" y="23"/>
                  </a:lnTo>
                  <a:lnTo>
                    <a:pt x="13" y="6"/>
                  </a:lnTo>
                  <a:lnTo>
                    <a:pt x="3" y="0"/>
                  </a:lnTo>
                  <a:lnTo>
                    <a:pt x="0" y="29"/>
                  </a:lnTo>
                  <a:lnTo>
                    <a:pt x="7" y="91"/>
                  </a:lnTo>
                  <a:lnTo>
                    <a:pt x="15" y="125"/>
                  </a:lnTo>
                  <a:lnTo>
                    <a:pt x="24" y="151"/>
                  </a:lnTo>
                  <a:lnTo>
                    <a:pt x="39" y="176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54" name="Freeform 62"/>
            <p:cNvSpPr>
              <a:spLocks/>
            </p:cNvSpPr>
            <p:nvPr/>
          </p:nvSpPr>
          <p:spPr bwMode="auto">
            <a:xfrm rot="-169698">
              <a:off x="4057" y="2286"/>
              <a:ext cx="63" cy="14"/>
            </a:xfrm>
            <a:custGeom>
              <a:avLst/>
              <a:gdLst>
                <a:gd name="T0" fmla="*/ 0 w 175"/>
                <a:gd name="T1" fmla="*/ 0 h 46"/>
                <a:gd name="T2" fmla="*/ 0 w 175"/>
                <a:gd name="T3" fmla="*/ 0 h 46"/>
                <a:gd name="T4" fmla="*/ 0 w 175"/>
                <a:gd name="T5" fmla="*/ 0 h 46"/>
                <a:gd name="T6" fmla="*/ 0 w 175"/>
                <a:gd name="T7" fmla="*/ 0 h 46"/>
                <a:gd name="T8" fmla="*/ 0 w 175"/>
                <a:gd name="T9" fmla="*/ 0 h 46"/>
                <a:gd name="T10" fmla="*/ 0 w 175"/>
                <a:gd name="T11" fmla="*/ 0 h 46"/>
                <a:gd name="T12" fmla="*/ 0 w 175"/>
                <a:gd name="T13" fmla="*/ 0 h 46"/>
                <a:gd name="T14" fmla="*/ 0 w 175"/>
                <a:gd name="T15" fmla="*/ 0 h 46"/>
                <a:gd name="T16" fmla="*/ 0 w 175"/>
                <a:gd name="T17" fmla="*/ 0 h 46"/>
                <a:gd name="T18" fmla="*/ 0 w 175"/>
                <a:gd name="T19" fmla="*/ 0 h 46"/>
                <a:gd name="T20" fmla="*/ 0 w 175"/>
                <a:gd name="T21" fmla="*/ 0 h 46"/>
                <a:gd name="T22" fmla="*/ 0 w 175"/>
                <a:gd name="T23" fmla="*/ 0 h 46"/>
                <a:gd name="T24" fmla="*/ 0 w 175"/>
                <a:gd name="T25" fmla="*/ 0 h 46"/>
                <a:gd name="T26" fmla="*/ 0 w 175"/>
                <a:gd name="T27" fmla="*/ 0 h 46"/>
                <a:gd name="T28" fmla="*/ 0 w 175"/>
                <a:gd name="T29" fmla="*/ 0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5"/>
                <a:gd name="T46" fmla="*/ 0 h 46"/>
                <a:gd name="T47" fmla="*/ 175 w 175"/>
                <a:gd name="T48" fmla="*/ 46 h 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5" h="46">
                  <a:moveTo>
                    <a:pt x="175" y="44"/>
                  </a:moveTo>
                  <a:lnTo>
                    <a:pt x="153" y="28"/>
                  </a:lnTo>
                  <a:lnTo>
                    <a:pt x="127" y="20"/>
                  </a:lnTo>
                  <a:lnTo>
                    <a:pt x="91" y="10"/>
                  </a:lnTo>
                  <a:lnTo>
                    <a:pt x="57" y="3"/>
                  </a:lnTo>
                  <a:lnTo>
                    <a:pt x="28" y="0"/>
                  </a:lnTo>
                  <a:lnTo>
                    <a:pt x="8" y="2"/>
                  </a:lnTo>
                  <a:lnTo>
                    <a:pt x="0" y="6"/>
                  </a:lnTo>
                  <a:lnTo>
                    <a:pt x="7" y="14"/>
                  </a:lnTo>
                  <a:lnTo>
                    <a:pt x="24" y="22"/>
                  </a:lnTo>
                  <a:lnTo>
                    <a:pt x="51" y="30"/>
                  </a:lnTo>
                  <a:lnTo>
                    <a:pt x="85" y="39"/>
                  </a:lnTo>
                  <a:lnTo>
                    <a:pt x="120" y="44"/>
                  </a:lnTo>
                  <a:lnTo>
                    <a:pt x="148" y="46"/>
                  </a:lnTo>
                  <a:lnTo>
                    <a:pt x="175" y="44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55" name="Freeform 63"/>
            <p:cNvSpPr>
              <a:spLocks/>
            </p:cNvSpPr>
            <p:nvPr/>
          </p:nvSpPr>
          <p:spPr bwMode="auto">
            <a:xfrm rot="-169698">
              <a:off x="3667" y="1513"/>
              <a:ext cx="63" cy="10"/>
            </a:xfrm>
            <a:custGeom>
              <a:avLst/>
              <a:gdLst>
                <a:gd name="T0" fmla="*/ 0 w 174"/>
                <a:gd name="T1" fmla="*/ 0 h 28"/>
                <a:gd name="T2" fmla="*/ 0 w 174"/>
                <a:gd name="T3" fmla="*/ 0 h 28"/>
                <a:gd name="T4" fmla="*/ 0 w 174"/>
                <a:gd name="T5" fmla="*/ 0 h 28"/>
                <a:gd name="T6" fmla="*/ 0 w 174"/>
                <a:gd name="T7" fmla="*/ 0 h 28"/>
                <a:gd name="T8" fmla="*/ 0 w 174"/>
                <a:gd name="T9" fmla="*/ 0 h 28"/>
                <a:gd name="T10" fmla="*/ 0 w 174"/>
                <a:gd name="T11" fmla="*/ 0 h 28"/>
                <a:gd name="T12" fmla="*/ 0 w 174"/>
                <a:gd name="T13" fmla="*/ 0 h 28"/>
                <a:gd name="T14" fmla="*/ 0 w 174"/>
                <a:gd name="T15" fmla="*/ 0 h 28"/>
                <a:gd name="T16" fmla="*/ 0 w 174"/>
                <a:gd name="T17" fmla="*/ 0 h 28"/>
                <a:gd name="T18" fmla="*/ 0 w 174"/>
                <a:gd name="T19" fmla="*/ 0 h 28"/>
                <a:gd name="T20" fmla="*/ 0 w 174"/>
                <a:gd name="T21" fmla="*/ 0 h 28"/>
                <a:gd name="T22" fmla="*/ 0 w 174"/>
                <a:gd name="T23" fmla="*/ 0 h 28"/>
                <a:gd name="T24" fmla="*/ 0 w 174"/>
                <a:gd name="T25" fmla="*/ 0 h 28"/>
                <a:gd name="T26" fmla="*/ 0 w 174"/>
                <a:gd name="T27" fmla="*/ 0 h 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4"/>
                <a:gd name="T43" fmla="*/ 0 h 28"/>
                <a:gd name="T44" fmla="*/ 174 w 174"/>
                <a:gd name="T45" fmla="*/ 28 h 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4" h="28">
                  <a:moveTo>
                    <a:pt x="174" y="11"/>
                  </a:moveTo>
                  <a:lnTo>
                    <a:pt x="147" y="3"/>
                  </a:lnTo>
                  <a:lnTo>
                    <a:pt x="117" y="0"/>
                  </a:lnTo>
                  <a:lnTo>
                    <a:pt x="83" y="0"/>
                  </a:lnTo>
                  <a:lnTo>
                    <a:pt x="48" y="3"/>
                  </a:lnTo>
                  <a:lnTo>
                    <a:pt x="19" y="5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19" y="24"/>
                  </a:lnTo>
                  <a:lnTo>
                    <a:pt x="48" y="28"/>
                  </a:lnTo>
                  <a:lnTo>
                    <a:pt x="83" y="28"/>
                  </a:lnTo>
                  <a:lnTo>
                    <a:pt x="117" y="25"/>
                  </a:lnTo>
                  <a:lnTo>
                    <a:pt x="147" y="21"/>
                  </a:lnTo>
                  <a:lnTo>
                    <a:pt x="174" y="11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56" name="Freeform 64"/>
            <p:cNvSpPr>
              <a:spLocks/>
            </p:cNvSpPr>
            <p:nvPr/>
          </p:nvSpPr>
          <p:spPr bwMode="auto">
            <a:xfrm rot="-169698">
              <a:off x="4613" y="2109"/>
              <a:ext cx="62" cy="19"/>
            </a:xfrm>
            <a:custGeom>
              <a:avLst/>
              <a:gdLst>
                <a:gd name="T0" fmla="*/ 0 w 171"/>
                <a:gd name="T1" fmla="*/ 0 h 58"/>
                <a:gd name="T2" fmla="*/ 0 w 171"/>
                <a:gd name="T3" fmla="*/ 0 h 58"/>
                <a:gd name="T4" fmla="*/ 0 w 171"/>
                <a:gd name="T5" fmla="*/ 0 h 58"/>
                <a:gd name="T6" fmla="*/ 0 w 171"/>
                <a:gd name="T7" fmla="*/ 0 h 58"/>
                <a:gd name="T8" fmla="*/ 0 w 171"/>
                <a:gd name="T9" fmla="*/ 0 h 58"/>
                <a:gd name="T10" fmla="*/ 0 w 171"/>
                <a:gd name="T11" fmla="*/ 0 h 58"/>
                <a:gd name="T12" fmla="*/ 0 w 171"/>
                <a:gd name="T13" fmla="*/ 0 h 58"/>
                <a:gd name="T14" fmla="*/ 0 w 171"/>
                <a:gd name="T15" fmla="*/ 0 h 58"/>
                <a:gd name="T16" fmla="*/ 0 w 171"/>
                <a:gd name="T17" fmla="*/ 0 h 58"/>
                <a:gd name="T18" fmla="*/ 0 w 171"/>
                <a:gd name="T19" fmla="*/ 0 h 58"/>
                <a:gd name="T20" fmla="*/ 0 w 171"/>
                <a:gd name="T21" fmla="*/ 0 h 58"/>
                <a:gd name="T22" fmla="*/ 0 w 171"/>
                <a:gd name="T23" fmla="*/ 0 h 58"/>
                <a:gd name="T24" fmla="*/ 0 w 171"/>
                <a:gd name="T25" fmla="*/ 0 h 58"/>
                <a:gd name="T26" fmla="*/ 0 w 171"/>
                <a:gd name="T27" fmla="*/ 0 h 58"/>
                <a:gd name="T28" fmla="*/ 0 w 171"/>
                <a:gd name="T29" fmla="*/ 0 h 58"/>
                <a:gd name="T30" fmla="*/ 0 w 171"/>
                <a:gd name="T31" fmla="*/ 0 h 5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1"/>
                <a:gd name="T49" fmla="*/ 0 h 58"/>
                <a:gd name="T50" fmla="*/ 171 w 171"/>
                <a:gd name="T51" fmla="*/ 58 h 5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1" h="58">
                  <a:moveTo>
                    <a:pt x="171" y="2"/>
                  </a:moveTo>
                  <a:lnTo>
                    <a:pt x="164" y="0"/>
                  </a:lnTo>
                  <a:lnTo>
                    <a:pt x="145" y="1"/>
                  </a:lnTo>
                  <a:lnTo>
                    <a:pt x="117" y="5"/>
                  </a:lnTo>
                  <a:lnTo>
                    <a:pt x="82" y="14"/>
                  </a:lnTo>
                  <a:lnTo>
                    <a:pt x="49" y="24"/>
                  </a:lnTo>
                  <a:lnTo>
                    <a:pt x="22" y="35"/>
                  </a:lnTo>
                  <a:lnTo>
                    <a:pt x="4" y="44"/>
                  </a:lnTo>
                  <a:lnTo>
                    <a:pt x="0" y="54"/>
                  </a:lnTo>
                  <a:lnTo>
                    <a:pt x="8" y="58"/>
                  </a:lnTo>
                  <a:lnTo>
                    <a:pt x="27" y="56"/>
                  </a:lnTo>
                  <a:lnTo>
                    <a:pt x="56" y="52"/>
                  </a:lnTo>
                  <a:lnTo>
                    <a:pt x="90" y="42"/>
                  </a:lnTo>
                  <a:lnTo>
                    <a:pt x="123" y="30"/>
                  </a:lnTo>
                  <a:lnTo>
                    <a:pt x="149" y="20"/>
                  </a:lnTo>
                  <a:lnTo>
                    <a:pt x="171" y="2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57" name="Freeform 65"/>
            <p:cNvSpPr>
              <a:spLocks/>
            </p:cNvSpPr>
            <p:nvPr/>
          </p:nvSpPr>
          <p:spPr bwMode="auto">
            <a:xfrm rot="-169698">
              <a:off x="3539" y="1525"/>
              <a:ext cx="64" cy="10"/>
            </a:xfrm>
            <a:custGeom>
              <a:avLst/>
              <a:gdLst>
                <a:gd name="T0" fmla="*/ 0 w 173"/>
                <a:gd name="T1" fmla="*/ 0 h 29"/>
                <a:gd name="T2" fmla="*/ 0 w 173"/>
                <a:gd name="T3" fmla="*/ 0 h 29"/>
                <a:gd name="T4" fmla="*/ 0 w 173"/>
                <a:gd name="T5" fmla="*/ 0 h 29"/>
                <a:gd name="T6" fmla="*/ 0 w 173"/>
                <a:gd name="T7" fmla="*/ 0 h 29"/>
                <a:gd name="T8" fmla="*/ 0 w 173"/>
                <a:gd name="T9" fmla="*/ 0 h 29"/>
                <a:gd name="T10" fmla="*/ 0 w 173"/>
                <a:gd name="T11" fmla="*/ 0 h 29"/>
                <a:gd name="T12" fmla="*/ 0 w 173"/>
                <a:gd name="T13" fmla="*/ 0 h 29"/>
                <a:gd name="T14" fmla="*/ 0 w 173"/>
                <a:gd name="T15" fmla="*/ 0 h 29"/>
                <a:gd name="T16" fmla="*/ 0 w 173"/>
                <a:gd name="T17" fmla="*/ 0 h 29"/>
                <a:gd name="T18" fmla="*/ 0 w 173"/>
                <a:gd name="T19" fmla="*/ 0 h 29"/>
                <a:gd name="T20" fmla="*/ 0 w 173"/>
                <a:gd name="T21" fmla="*/ 0 h 29"/>
                <a:gd name="T22" fmla="*/ 0 w 173"/>
                <a:gd name="T23" fmla="*/ 0 h 29"/>
                <a:gd name="T24" fmla="*/ 0 w 173"/>
                <a:gd name="T25" fmla="*/ 0 h 29"/>
                <a:gd name="T26" fmla="*/ 0 w 173"/>
                <a:gd name="T27" fmla="*/ 0 h 29"/>
                <a:gd name="T28" fmla="*/ 0 w 173"/>
                <a:gd name="T29" fmla="*/ 0 h 29"/>
                <a:gd name="T30" fmla="*/ 0 w 173"/>
                <a:gd name="T31" fmla="*/ 0 h 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29"/>
                <a:gd name="T50" fmla="*/ 173 w 173"/>
                <a:gd name="T51" fmla="*/ 29 h 2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29">
                  <a:moveTo>
                    <a:pt x="173" y="12"/>
                  </a:moveTo>
                  <a:lnTo>
                    <a:pt x="164" y="7"/>
                  </a:lnTo>
                  <a:lnTo>
                    <a:pt x="146" y="3"/>
                  </a:lnTo>
                  <a:lnTo>
                    <a:pt x="116" y="0"/>
                  </a:lnTo>
                  <a:lnTo>
                    <a:pt x="83" y="0"/>
                  </a:lnTo>
                  <a:lnTo>
                    <a:pt x="48" y="3"/>
                  </a:lnTo>
                  <a:lnTo>
                    <a:pt x="18" y="6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8" y="25"/>
                  </a:lnTo>
                  <a:lnTo>
                    <a:pt x="48" y="29"/>
                  </a:lnTo>
                  <a:lnTo>
                    <a:pt x="83" y="29"/>
                  </a:lnTo>
                  <a:lnTo>
                    <a:pt x="116" y="27"/>
                  </a:lnTo>
                  <a:lnTo>
                    <a:pt x="146" y="23"/>
                  </a:lnTo>
                  <a:lnTo>
                    <a:pt x="164" y="18"/>
                  </a:lnTo>
                  <a:lnTo>
                    <a:pt x="173" y="12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58" name="Freeform 66"/>
            <p:cNvSpPr>
              <a:spLocks/>
            </p:cNvSpPr>
            <p:nvPr/>
          </p:nvSpPr>
          <p:spPr bwMode="auto">
            <a:xfrm rot="-169698">
              <a:off x="4491" y="2150"/>
              <a:ext cx="63" cy="19"/>
            </a:xfrm>
            <a:custGeom>
              <a:avLst/>
              <a:gdLst>
                <a:gd name="T0" fmla="*/ 0 w 171"/>
                <a:gd name="T1" fmla="*/ 0 h 56"/>
                <a:gd name="T2" fmla="*/ 0 w 171"/>
                <a:gd name="T3" fmla="*/ 0 h 56"/>
                <a:gd name="T4" fmla="*/ 0 w 171"/>
                <a:gd name="T5" fmla="*/ 0 h 56"/>
                <a:gd name="T6" fmla="*/ 0 w 171"/>
                <a:gd name="T7" fmla="*/ 0 h 56"/>
                <a:gd name="T8" fmla="*/ 0 w 171"/>
                <a:gd name="T9" fmla="*/ 0 h 56"/>
                <a:gd name="T10" fmla="*/ 0 w 171"/>
                <a:gd name="T11" fmla="*/ 0 h 56"/>
                <a:gd name="T12" fmla="*/ 0 w 171"/>
                <a:gd name="T13" fmla="*/ 0 h 56"/>
                <a:gd name="T14" fmla="*/ 0 w 171"/>
                <a:gd name="T15" fmla="*/ 0 h 56"/>
                <a:gd name="T16" fmla="*/ 0 w 171"/>
                <a:gd name="T17" fmla="*/ 0 h 56"/>
                <a:gd name="T18" fmla="*/ 0 w 171"/>
                <a:gd name="T19" fmla="*/ 0 h 56"/>
                <a:gd name="T20" fmla="*/ 0 w 171"/>
                <a:gd name="T21" fmla="*/ 0 h 56"/>
                <a:gd name="T22" fmla="*/ 0 w 171"/>
                <a:gd name="T23" fmla="*/ 0 h 56"/>
                <a:gd name="T24" fmla="*/ 0 w 171"/>
                <a:gd name="T25" fmla="*/ 0 h 56"/>
                <a:gd name="T26" fmla="*/ 0 w 171"/>
                <a:gd name="T27" fmla="*/ 0 h 56"/>
                <a:gd name="T28" fmla="*/ 0 w 171"/>
                <a:gd name="T29" fmla="*/ 0 h 56"/>
                <a:gd name="T30" fmla="*/ 0 w 171"/>
                <a:gd name="T31" fmla="*/ 0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1"/>
                <a:gd name="T49" fmla="*/ 0 h 56"/>
                <a:gd name="T50" fmla="*/ 171 w 171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1" h="56">
                  <a:moveTo>
                    <a:pt x="171" y="4"/>
                  </a:moveTo>
                  <a:lnTo>
                    <a:pt x="164" y="0"/>
                  </a:lnTo>
                  <a:lnTo>
                    <a:pt x="145" y="2"/>
                  </a:lnTo>
                  <a:lnTo>
                    <a:pt x="117" y="5"/>
                  </a:lnTo>
                  <a:lnTo>
                    <a:pt x="83" y="12"/>
                  </a:lnTo>
                  <a:lnTo>
                    <a:pt x="50" y="24"/>
                  </a:lnTo>
                  <a:lnTo>
                    <a:pt x="24" y="35"/>
                  </a:lnTo>
                  <a:lnTo>
                    <a:pt x="5" y="46"/>
                  </a:lnTo>
                  <a:lnTo>
                    <a:pt x="0" y="52"/>
                  </a:lnTo>
                  <a:lnTo>
                    <a:pt x="7" y="56"/>
                  </a:lnTo>
                  <a:lnTo>
                    <a:pt x="29" y="55"/>
                  </a:lnTo>
                  <a:lnTo>
                    <a:pt x="57" y="50"/>
                  </a:lnTo>
                  <a:lnTo>
                    <a:pt x="91" y="41"/>
                  </a:lnTo>
                  <a:lnTo>
                    <a:pt x="123" y="30"/>
                  </a:lnTo>
                  <a:lnTo>
                    <a:pt x="151" y="19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59" name="Freeform 67"/>
            <p:cNvSpPr>
              <a:spLocks/>
            </p:cNvSpPr>
            <p:nvPr/>
          </p:nvSpPr>
          <p:spPr bwMode="auto">
            <a:xfrm rot="-169698">
              <a:off x="4415" y="2248"/>
              <a:ext cx="63" cy="22"/>
            </a:xfrm>
            <a:custGeom>
              <a:avLst/>
              <a:gdLst>
                <a:gd name="T0" fmla="*/ 0 w 169"/>
                <a:gd name="T1" fmla="*/ 0 h 65"/>
                <a:gd name="T2" fmla="*/ 0 w 169"/>
                <a:gd name="T3" fmla="*/ 0 h 65"/>
                <a:gd name="T4" fmla="*/ 0 w 169"/>
                <a:gd name="T5" fmla="*/ 0 h 65"/>
                <a:gd name="T6" fmla="*/ 0 w 169"/>
                <a:gd name="T7" fmla="*/ 0 h 65"/>
                <a:gd name="T8" fmla="*/ 0 w 169"/>
                <a:gd name="T9" fmla="*/ 0 h 65"/>
                <a:gd name="T10" fmla="*/ 0 w 169"/>
                <a:gd name="T11" fmla="*/ 0 h 65"/>
                <a:gd name="T12" fmla="*/ 0 w 169"/>
                <a:gd name="T13" fmla="*/ 0 h 65"/>
                <a:gd name="T14" fmla="*/ 0 w 169"/>
                <a:gd name="T15" fmla="*/ 0 h 65"/>
                <a:gd name="T16" fmla="*/ 0 w 169"/>
                <a:gd name="T17" fmla="*/ 0 h 65"/>
                <a:gd name="T18" fmla="*/ 0 w 169"/>
                <a:gd name="T19" fmla="*/ 0 h 65"/>
                <a:gd name="T20" fmla="*/ 0 w 169"/>
                <a:gd name="T21" fmla="*/ 0 h 65"/>
                <a:gd name="T22" fmla="*/ 0 w 169"/>
                <a:gd name="T23" fmla="*/ 0 h 65"/>
                <a:gd name="T24" fmla="*/ 0 w 169"/>
                <a:gd name="T25" fmla="*/ 0 h 65"/>
                <a:gd name="T26" fmla="*/ 0 w 169"/>
                <a:gd name="T27" fmla="*/ 0 h 65"/>
                <a:gd name="T28" fmla="*/ 0 w 169"/>
                <a:gd name="T29" fmla="*/ 0 h 65"/>
                <a:gd name="T30" fmla="*/ 0 w 169"/>
                <a:gd name="T31" fmla="*/ 0 h 6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9"/>
                <a:gd name="T49" fmla="*/ 0 h 65"/>
                <a:gd name="T50" fmla="*/ 169 w 169"/>
                <a:gd name="T51" fmla="*/ 65 h 6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9" h="65">
                  <a:moveTo>
                    <a:pt x="169" y="3"/>
                  </a:moveTo>
                  <a:lnTo>
                    <a:pt x="161" y="0"/>
                  </a:lnTo>
                  <a:lnTo>
                    <a:pt x="141" y="1"/>
                  </a:lnTo>
                  <a:lnTo>
                    <a:pt x="113" y="7"/>
                  </a:lnTo>
                  <a:lnTo>
                    <a:pt x="79" y="18"/>
                  </a:lnTo>
                  <a:lnTo>
                    <a:pt x="48" y="30"/>
                  </a:lnTo>
                  <a:lnTo>
                    <a:pt x="21" y="43"/>
                  </a:lnTo>
                  <a:lnTo>
                    <a:pt x="5" y="53"/>
                  </a:lnTo>
                  <a:lnTo>
                    <a:pt x="0" y="61"/>
                  </a:lnTo>
                  <a:lnTo>
                    <a:pt x="8" y="65"/>
                  </a:lnTo>
                  <a:lnTo>
                    <a:pt x="29" y="63"/>
                  </a:lnTo>
                  <a:lnTo>
                    <a:pt x="56" y="58"/>
                  </a:lnTo>
                  <a:lnTo>
                    <a:pt x="90" y="46"/>
                  </a:lnTo>
                  <a:lnTo>
                    <a:pt x="123" y="34"/>
                  </a:lnTo>
                  <a:lnTo>
                    <a:pt x="149" y="21"/>
                  </a:lnTo>
                  <a:lnTo>
                    <a:pt x="169" y="3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60" name="Freeform 68"/>
            <p:cNvSpPr>
              <a:spLocks/>
            </p:cNvSpPr>
            <p:nvPr/>
          </p:nvSpPr>
          <p:spPr bwMode="auto">
            <a:xfrm rot="-169698">
              <a:off x="4441" y="2114"/>
              <a:ext cx="61" cy="21"/>
            </a:xfrm>
            <a:custGeom>
              <a:avLst/>
              <a:gdLst>
                <a:gd name="T0" fmla="*/ 0 w 169"/>
                <a:gd name="T1" fmla="*/ 0 h 64"/>
                <a:gd name="T2" fmla="*/ 0 w 169"/>
                <a:gd name="T3" fmla="*/ 0 h 64"/>
                <a:gd name="T4" fmla="*/ 0 w 169"/>
                <a:gd name="T5" fmla="*/ 0 h 64"/>
                <a:gd name="T6" fmla="*/ 0 w 169"/>
                <a:gd name="T7" fmla="*/ 0 h 64"/>
                <a:gd name="T8" fmla="*/ 0 w 169"/>
                <a:gd name="T9" fmla="*/ 0 h 64"/>
                <a:gd name="T10" fmla="*/ 0 w 169"/>
                <a:gd name="T11" fmla="*/ 0 h 64"/>
                <a:gd name="T12" fmla="*/ 0 w 169"/>
                <a:gd name="T13" fmla="*/ 0 h 64"/>
                <a:gd name="T14" fmla="*/ 0 w 169"/>
                <a:gd name="T15" fmla="*/ 0 h 64"/>
                <a:gd name="T16" fmla="*/ 0 w 169"/>
                <a:gd name="T17" fmla="*/ 0 h 64"/>
                <a:gd name="T18" fmla="*/ 0 w 169"/>
                <a:gd name="T19" fmla="*/ 0 h 64"/>
                <a:gd name="T20" fmla="*/ 0 w 169"/>
                <a:gd name="T21" fmla="*/ 0 h 64"/>
                <a:gd name="T22" fmla="*/ 0 w 169"/>
                <a:gd name="T23" fmla="*/ 0 h 64"/>
                <a:gd name="T24" fmla="*/ 0 w 169"/>
                <a:gd name="T25" fmla="*/ 0 h 64"/>
                <a:gd name="T26" fmla="*/ 0 w 169"/>
                <a:gd name="T27" fmla="*/ 0 h 64"/>
                <a:gd name="T28" fmla="*/ 0 w 169"/>
                <a:gd name="T29" fmla="*/ 0 h 64"/>
                <a:gd name="T30" fmla="*/ 0 w 169"/>
                <a:gd name="T31" fmla="*/ 0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9"/>
                <a:gd name="T49" fmla="*/ 0 h 64"/>
                <a:gd name="T50" fmla="*/ 169 w 169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9" h="64">
                  <a:moveTo>
                    <a:pt x="169" y="2"/>
                  </a:moveTo>
                  <a:lnTo>
                    <a:pt x="141" y="0"/>
                  </a:lnTo>
                  <a:lnTo>
                    <a:pt x="112" y="6"/>
                  </a:lnTo>
                  <a:lnTo>
                    <a:pt x="79" y="16"/>
                  </a:lnTo>
                  <a:lnTo>
                    <a:pt x="47" y="28"/>
                  </a:lnTo>
                  <a:lnTo>
                    <a:pt x="21" y="41"/>
                  </a:lnTo>
                  <a:lnTo>
                    <a:pt x="4" y="52"/>
                  </a:lnTo>
                  <a:lnTo>
                    <a:pt x="0" y="62"/>
                  </a:lnTo>
                  <a:lnTo>
                    <a:pt x="7" y="64"/>
                  </a:lnTo>
                  <a:lnTo>
                    <a:pt x="29" y="63"/>
                  </a:lnTo>
                  <a:lnTo>
                    <a:pt x="55" y="56"/>
                  </a:lnTo>
                  <a:lnTo>
                    <a:pt x="89" y="45"/>
                  </a:lnTo>
                  <a:lnTo>
                    <a:pt x="124" y="32"/>
                  </a:lnTo>
                  <a:lnTo>
                    <a:pt x="148" y="18"/>
                  </a:lnTo>
                  <a:lnTo>
                    <a:pt x="165" y="9"/>
                  </a:lnTo>
                  <a:lnTo>
                    <a:pt x="169" y="2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61" name="Freeform 69"/>
            <p:cNvSpPr>
              <a:spLocks/>
            </p:cNvSpPr>
            <p:nvPr/>
          </p:nvSpPr>
          <p:spPr bwMode="auto">
            <a:xfrm rot="-169698">
              <a:off x="4550" y="1859"/>
              <a:ext cx="26" cy="53"/>
            </a:xfrm>
            <a:custGeom>
              <a:avLst/>
              <a:gdLst>
                <a:gd name="T0" fmla="*/ 0 w 68"/>
                <a:gd name="T1" fmla="*/ 0 h 166"/>
                <a:gd name="T2" fmla="*/ 0 w 68"/>
                <a:gd name="T3" fmla="*/ 0 h 166"/>
                <a:gd name="T4" fmla="*/ 0 w 68"/>
                <a:gd name="T5" fmla="*/ 0 h 166"/>
                <a:gd name="T6" fmla="*/ 0 w 68"/>
                <a:gd name="T7" fmla="*/ 0 h 166"/>
                <a:gd name="T8" fmla="*/ 0 w 68"/>
                <a:gd name="T9" fmla="*/ 0 h 166"/>
                <a:gd name="T10" fmla="*/ 0 w 68"/>
                <a:gd name="T11" fmla="*/ 0 h 166"/>
                <a:gd name="T12" fmla="*/ 0 w 68"/>
                <a:gd name="T13" fmla="*/ 0 h 166"/>
                <a:gd name="T14" fmla="*/ 0 w 68"/>
                <a:gd name="T15" fmla="*/ 0 h 166"/>
                <a:gd name="T16" fmla="*/ 0 w 68"/>
                <a:gd name="T17" fmla="*/ 0 h 166"/>
                <a:gd name="T18" fmla="*/ 0 w 68"/>
                <a:gd name="T19" fmla="*/ 0 h 166"/>
                <a:gd name="T20" fmla="*/ 0 w 68"/>
                <a:gd name="T21" fmla="*/ 0 h 166"/>
                <a:gd name="T22" fmla="*/ 0 w 68"/>
                <a:gd name="T23" fmla="*/ 0 h 166"/>
                <a:gd name="T24" fmla="*/ 0 w 68"/>
                <a:gd name="T25" fmla="*/ 0 h 166"/>
                <a:gd name="T26" fmla="*/ 0 w 68"/>
                <a:gd name="T27" fmla="*/ 0 h 166"/>
                <a:gd name="T28" fmla="*/ 0 w 68"/>
                <a:gd name="T29" fmla="*/ 0 h 166"/>
                <a:gd name="T30" fmla="*/ 0 w 68"/>
                <a:gd name="T31" fmla="*/ 0 h 1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"/>
                <a:gd name="T49" fmla="*/ 0 h 166"/>
                <a:gd name="T50" fmla="*/ 68 w 68"/>
                <a:gd name="T51" fmla="*/ 166 h 16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" h="166">
                  <a:moveTo>
                    <a:pt x="2" y="166"/>
                  </a:moveTo>
                  <a:lnTo>
                    <a:pt x="21" y="146"/>
                  </a:lnTo>
                  <a:lnTo>
                    <a:pt x="33" y="122"/>
                  </a:lnTo>
                  <a:lnTo>
                    <a:pt x="48" y="90"/>
                  </a:lnTo>
                  <a:lnTo>
                    <a:pt x="60" y="56"/>
                  </a:lnTo>
                  <a:lnTo>
                    <a:pt x="67" y="28"/>
                  </a:lnTo>
                  <a:lnTo>
                    <a:pt x="68" y="9"/>
                  </a:lnTo>
                  <a:lnTo>
                    <a:pt x="66" y="0"/>
                  </a:lnTo>
                  <a:lnTo>
                    <a:pt x="57" y="4"/>
                  </a:lnTo>
                  <a:lnTo>
                    <a:pt x="45" y="20"/>
                  </a:lnTo>
                  <a:lnTo>
                    <a:pt x="31" y="46"/>
                  </a:lnTo>
                  <a:lnTo>
                    <a:pt x="19" y="77"/>
                  </a:lnTo>
                  <a:lnTo>
                    <a:pt x="8" y="111"/>
                  </a:lnTo>
                  <a:lnTo>
                    <a:pt x="1" y="138"/>
                  </a:lnTo>
                  <a:lnTo>
                    <a:pt x="0" y="158"/>
                  </a:lnTo>
                  <a:lnTo>
                    <a:pt x="2" y="166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62" name="Freeform 70"/>
            <p:cNvSpPr>
              <a:spLocks/>
            </p:cNvSpPr>
            <p:nvPr/>
          </p:nvSpPr>
          <p:spPr bwMode="auto">
            <a:xfrm rot="-169698">
              <a:off x="3099" y="1710"/>
              <a:ext cx="31" cy="52"/>
            </a:xfrm>
            <a:custGeom>
              <a:avLst/>
              <a:gdLst>
                <a:gd name="T0" fmla="*/ 0 w 83"/>
                <a:gd name="T1" fmla="*/ 0 h 161"/>
                <a:gd name="T2" fmla="*/ 0 w 83"/>
                <a:gd name="T3" fmla="*/ 0 h 161"/>
                <a:gd name="T4" fmla="*/ 0 w 83"/>
                <a:gd name="T5" fmla="*/ 0 h 161"/>
                <a:gd name="T6" fmla="*/ 0 w 83"/>
                <a:gd name="T7" fmla="*/ 0 h 161"/>
                <a:gd name="T8" fmla="*/ 0 w 83"/>
                <a:gd name="T9" fmla="*/ 0 h 161"/>
                <a:gd name="T10" fmla="*/ 0 w 83"/>
                <a:gd name="T11" fmla="*/ 0 h 161"/>
                <a:gd name="T12" fmla="*/ 0 w 83"/>
                <a:gd name="T13" fmla="*/ 0 h 161"/>
                <a:gd name="T14" fmla="*/ 0 w 83"/>
                <a:gd name="T15" fmla="*/ 0 h 161"/>
                <a:gd name="T16" fmla="*/ 0 w 83"/>
                <a:gd name="T17" fmla="*/ 0 h 161"/>
                <a:gd name="T18" fmla="*/ 0 w 83"/>
                <a:gd name="T19" fmla="*/ 0 h 161"/>
                <a:gd name="T20" fmla="*/ 0 w 83"/>
                <a:gd name="T21" fmla="*/ 0 h 161"/>
                <a:gd name="T22" fmla="*/ 0 w 83"/>
                <a:gd name="T23" fmla="*/ 0 h 161"/>
                <a:gd name="T24" fmla="*/ 0 w 83"/>
                <a:gd name="T25" fmla="*/ 0 h 161"/>
                <a:gd name="T26" fmla="*/ 0 w 83"/>
                <a:gd name="T27" fmla="*/ 0 h 161"/>
                <a:gd name="T28" fmla="*/ 0 w 83"/>
                <a:gd name="T29" fmla="*/ 0 h 161"/>
                <a:gd name="T30" fmla="*/ 0 w 83"/>
                <a:gd name="T31" fmla="*/ 0 h 161"/>
                <a:gd name="T32" fmla="*/ 0 w 83"/>
                <a:gd name="T33" fmla="*/ 0 h 1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161"/>
                <a:gd name="T53" fmla="*/ 83 w 83"/>
                <a:gd name="T54" fmla="*/ 161 h 1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161">
                  <a:moveTo>
                    <a:pt x="80" y="161"/>
                  </a:moveTo>
                  <a:lnTo>
                    <a:pt x="83" y="152"/>
                  </a:lnTo>
                  <a:lnTo>
                    <a:pt x="78" y="133"/>
                  </a:lnTo>
                  <a:lnTo>
                    <a:pt x="71" y="107"/>
                  </a:lnTo>
                  <a:lnTo>
                    <a:pt x="56" y="73"/>
                  </a:lnTo>
                  <a:lnTo>
                    <a:pt x="38" y="43"/>
                  </a:lnTo>
                  <a:lnTo>
                    <a:pt x="23" y="19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8"/>
                  </a:lnTo>
                  <a:lnTo>
                    <a:pt x="4" y="27"/>
                  </a:lnTo>
                  <a:lnTo>
                    <a:pt x="14" y="53"/>
                  </a:lnTo>
                  <a:lnTo>
                    <a:pt x="29" y="85"/>
                  </a:lnTo>
                  <a:lnTo>
                    <a:pt x="44" y="117"/>
                  </a:lnTo>
                  <a:lnTo>
                    <a:pt x="60" y="141"/>
                  </a:lnTo>
                  <a:lnTo>
                    <a:pt x="72" y="156"/>
                  </a:lnTo>
                  <a:lnTo>
                    <a:pt x="80" y="161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63" name="Freeform 71"/>
            <p:cNvSpPr>
              <a:spLocks/>
            </p:cNvSpPr>
            <p:nvPr/>
          </p:nvSpPr>
          <p:spPr bwMode="auto">
            <a:xfrm rot="-169698">
              <a:off x="3242" y="1760"/>
              <a:ext cx="28" cy="52"/>
            </a:xfrm>
            <a:custGeom>
              <a:avLst/>
              <a:gdLst>
                <a:gd name="T0" fmla="*/ 0 w 78"/>
                <a:gd name="T1" fmla="*/ 0 h 160"/>
                <a:gd name="T2" fmla="*/ 0 w 78"/>
                <a:gd name="T3" fmla="*/ 0 h 160"/>
                <a:gd name="T4" fmla="*/ 0 w 78"/>
                <a:gd name="T5" fmla="*/ 0 h 160"/>
                <a:gd name="T6" fmla="*/ 0 w 78"/>
                <a:gd name="T7" fmla="*/ 0 h 160"/>
                <a:gd name="T8" fmla="*/ 0 w 78"/>
                <a:gd name="T9" fmla="*/ 0 h 160"/>
                <a:gd name="T10" fmla="*/ 0 w 78"/>
                <a:gd name="T11" fmla="*/ 0 h 160"/>
                <a:gd name="T12" fmla="*/ 0 w 78"/>
                <a:gd name="T13" fmla="*/ 0 h 160"/>
                <a:gd name="T14" fmla="*/ 0 w 78"/>
                <a:gd name="T15" fmla="*/ 0 h 160"/>
                <a:gd name="T16" fmla="*/ 0 w 78"/>
                <a:gd name="T17" fmla="*/ 0 h 160"/>
                <a:gd name="T18" fmla="*/ 0 w 78"/>
                <a:gd name="T19" fmla="*/ 0 h 160"/>
                <a:gd name="T20" fmla="*/ 0 w 78"/>
                <a:gd name="T21" fmla="*/ 0 h 160"/>
                <a:gd name="T22" fmla="*/ 0 w 78"/>
                <a:gd name="T23" fmla="*/ 0 h 160"/>
                <a:gd name="T24" fmla="*/ 0 w 78"/>
                <a:gd name="T25" fmla="*/ 0 h 160"/>
                <a:gd name="T26" fmla="*/ 0 w 78"/>
                <a:gd name="T27" fmla="*/ 0 h 160"/>
                <a:gd name="T28" fmla="*/ 0 w 78"/>
                <a:gd name="T29" fmla="*/ 0 h 160"/>
                <a:gd name="T30" fmla="*/ 0 w 78"/>
                <a:gd name="T31" fmla="*/ 0 h 1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8"/>
                <a:gd name="T49" fmla="*/ 0 h 160"/>
                <a:gd name="T50" fmla="*/ 78 w 78"/>
                <a:gd name="T51" fmla="*/ 160 h 1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8" h="160">
                  <a:moveTo>
                    <a:pt x="76" y="160"/>
                  </a:moveTo>
                  <a:lnTo>
                    <a:pt x="78" y="151"/>
                  </a:lnTo>
                  <a:lnTo>
                    <a:pt x="75" y="132"/>
                  </a:lnTo>
                  <a:lnTo>
                    <a:pt x="66" y="104"/>
                  </a:lnTo>
                  <a:lnTo>
                    <a:pt x="52" y="72"/>
                  </a:lnTo>
                  <a:lnTo>
                    <a:pt x="38" y="40"/>
                  </a:lnTo>
                  <a:lnTo>
                    <a:pt x="23" y="16"/>
                  </a:lnTo>
                  <a:lnTo>
                    <a:pt x="11" y="0"/>
                  </a:lnTo>
                  <a:lnTo>
                    <a:pt x="0" y="5"/>
                  </a:lnTo>
                  <a:lnTo>
                    <a:pt x="4" y="24"/>
                  </a:lnTo>
                  <a:lnTo>
                    <a:pt x="12" y="52"/>
                  </a:lnTo>
                  <a:lnTo>
                    <a:pt x="27" y="85"/>
                  </a:lnTo>
                  <a:lnTo>
                    <a:pt x="41" y="115"/>
                  </a:lnTo>
                  <a:lnTo>
                    <a:pt x="57" y="139"/>
                  </a:lnTo>
                  <a:lnTo>
                    <a:pt x="69" y="155"/>
                  </a:lnTo>
                  <a:lnTo>
                    <a:pt x="76" y="160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64" name="Freeform 72"/>
            <p:cNvSpPr>
              <a:spLocks/>
            </p:cNvSpPr>
            <p:nvPr/>
          </p:nvSpPr>
          <p:spPr bwMode="auto">
            <a:xfrm rot="-169698">
              <a:off x="3185" y="1547"/>
              <a:ext cx="33" cy="52"/>
            </a:xfrm>
            <a:custGeom>
              <a:avLst/>
              <a:gdLst>
                <a:gd name="T0" fmla="*/ 0 w 90"/>
                <a:gd name="T1" fmla="*/ 0 h 159"/>
                <a:gd name="T2" fmla="*/ 0 w 90"/>
                <a:gd name="T3" fmla="*/ 0 h 159"/>
                <a:gd name="T4" fmla="*/ 0 w 90"/>
                <a:gd name="T5" fmla="*/ 0 h 159"/>
                <a:gd name="T6" fmla="*/ 0 w 90"/>
                <a:gd name="T7" fmla="*/ 0 h 159"/>
                <a:gd name="T8" fmla="*/ 0 w 90"/>
                <a:gd name="T9" fmla="*/ 0 h 159"/>
                <a:gd name="T10" fmla="*/ 0 w 90"/>
                <a:gd name="T11" fmla="*/ 0 h 159"/>
                <a:gd name="T12" fmla="*/ 0 w 90"/>
                <a:gd name="T13" fmla="*/ 0 h 159"/>
                <a:gd name="T14" fmla="*/ 0 w 90"/>
                <a:gd name="T15" fmla="*/ 0 h 159"/>
                <a:gd name="T16" fmla="*/ 0 w 90"/>
                <a:gd name="T17" fmla="*/ 0 h 159"/>
                <a:gd name="T18" fmla="*/ 0 w 90"/>
                <a:gd name="T19" fmla="*/ 0 h 159"/>
                <a:gd name="T20" fmla="*/ 0 w 90"/>
                <a:gd name="T21" fmla="*/ 0 h 159"/>
                <a:gd name="T22" fmla="*/ 0 w 90"/>
                <a:gd name="T23" fmla="*/ 0 h 159"/>
                <a:gd name="T24" fmla="*/ 0 w 90"/>
                <a:gd name="T25" fmla="*/ 0 h 159"/>
                <a:gd name="T26" fmla="*/ 0 w 90"/>
                <a:gd name="T27" fmla="*/ 0 h 159"/>
                <a:gd name="T28" fmla="*/ 0 w 90"/>
                <a:gd name="T29" fmla="*/ 0 h 159"/>
                <a:gd name="T30" fmla="*/ 0 w 90"/>
                <a:gd name="T31" fmla="*/ 0 h 1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"/>
                <a:gd name="T49" fmla="*/ 0 h 159"/>
                <a:gd name="T50" fmla="*/ 90 w 90"/>
                <a:gd name="T51" fmla="*/ 159 h 15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" h="159">
                  <a:moveTo>
                    <a:pt x="88" y="0"/>
                  </a:moveTo>
                  <a:lnTo>
                    <a:pt x="66" y="19"/>
                  </a:lnTo>
                  <a:lnTo>
                    <a:pt x="50" y="42"/>
                  </a:lnTo>
                  <a:lnTo>
                    <a:pt x="34" y="71"/>
                  </a:lnTo>
                  <a:lnTo>
                    <a:pt x="17" y="103"/>
                  </a:lnTo>
                  <a:lnTo>
                    <a:pt x="6" y="131"/>
                  </a:lnTo>
                  <a:lnTo>
                    <a:pt x="0" y="150"/>
                  </a:lnTo>
                  <a:lnTo>
                    <a:pt x="4" y="159"/>
                  </a:lnTo>
                  <a:lnTo>
                    <a:pt x="11" y="156"/>
                  </a:lnTo>
                  <a:lnTo>
                    <a:pt x="24" y="139"/>
                  </a:lnTo>
                  <a:lnTo>
                    <a:pt x="41" y="117"/>
                  </a:lnTo>
                  <a:lnTo>
                    <a:pt x="60" y="87"/>
                  </a:lnTo>
                  <a:lnTo>
                    <a:pt x="76" y="54"/>
                  </a:lnTo>
                  <a:lnTo>
                    <a:pt x="85" y="28"/>
                  </a:lnTo>
                  <a:lnTo>
                    <a:pt x="90" y="1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65" name="Freeform 73"/>
            <p:cNvSpPr>
              <a:spLocks/>
            </p:cNvSpPr>
            <p:nvPr/>
          </p:nvSpPr>
          <p:spPr bwMode="auto">
            <a:xfrm rot="-169698">
              <a:off x="4613" y="1782"/>
              <a:ext cx="40" cy="47"/>
            </a:xfrm>
            <a:custGeom>
              <a:avLst/>
              <a:gdLst>
                <a:gd name="T0" fmla="*/ 0 w 110"/>
                <a:gd name="T1" fmla="*/ 0 h 144"/>
                <a:gd name="T2" fmla="*/ 0 w 110"/>
                <a:gd name="T3" fmla="*/ 0 h 144"/>
                <a:gd name="T4" fmla="*/ 0 w 110"/>
                <a:gd name="T5" fmla="*/ 0 h 144"/>
                <a:gd name="T6" fmla="*/ 0 w 110"/>
                <a:gd name="T7" fmla="*/ 0 h 144"/>
                <a:gd name="T8" fmla="*/ 0 w 110"/>
                <a:gd name="T9" fmla="*/ 0 h 144"/>
                <a:gd name="T10" fmla="*/ 0 w 110"/>
                <a:gd name="T11" fmla="*/ 0 h 144"/>
                <a:gd name="T12" fmla="*/ 0 w 110"/>
                <a:gd name="T13" fmla="*/ 0 h 144"/>
                <a:gd name="T14" fmla="*/ 0 w 110"/>
                <a:gd name="T15" fmla="*/ 0 h 144"/>
                <a:gd name="T16" fmla="*/ 0 w 110"/>
                <a:gd name="T17" fmla="*/ 0 h 144"/>
                <a:gd name="T18" fmla="*/ 0 w 110"/>
                <a:gd name="T19" fmla="*/ 0 h 144"/>
                <a:gd name="T20" fmla="*/ 0 w 110"/>
                <a:gd name="T21" fmla="*/ 0 h 144"/>
                <a:gd name="T22" fmla="*/ 0 w 110"/>
                <a:gd name="T23" fmla="*/ 0 h 144"/>
                <a:gd name="T24" fmla="*/ 0 w 110"/>
                <a:gd name="T25" fmla="*/ 0 h 144"/>
                <a:gd name="T26" fmla="*/ 0 w 110"/>
                <a:gd name="T27" fmla="*/ 0 h 144"/>
                <a:gd name="T28" fmla="*/ 0 w 110"/>
                <a:gd name="T29" fmla="*/ 0 h 144"/>
                <a:gd name="T30" fmla="*/ 0 w 110"/>
                <a:gd name="T31" fmla="*/ 0 h 144"/>
                <a:gd name="T32" fmla="*/ 0 w 110"/>
                <a:gd name="T33" fmla="*/ 0 h 1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0"/>
                <a:gd name="T52" fmla="*/ 0 h 144"/>
                <a:gd name="T53" fmla="*/ 110 w 110"/>
                <a:gd name="T54" fmla="*/ 144 h 1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0" h="144">
                  <a:moveTo>
                    <a:pt x="0" y="144"/>
                  </a:moveTo>
                  <a:lnTo>
                    <a:pt x="10" y="143"/>
                  </a:lnTo>
                  <a:lnTo>
                    <a:pt x="24" y="129"/>
                  </a:lnTo>
                  <a:lnTo>
                    <a:pt x="45" y="108"/>
                  </a:lnTo>
                  <a:lnTo>
                    <a:pt x="67" y="80"/>
                  </a:lnTo>
                  <a:lnTo>
                    <a:pt x="88" y="54"/>
                  </a:lnTo>
                  <a:lnTo>
                    <a:pt x="102" y="29"/>
                  </a:lnTo>
                  <a:lnTo>
                    <a:pt x="110" y="9"/>
                  </a:lnTo>
                  <a:lnTo>
                    <a:pt x="108" y="0"/>
                  </a:lnTo>
                  <a:lnTo>
                    <a:pt x="100" y="2"/>
                  </a:lnTo>
                  <a:lnTo>
                    <a:pt x="84" y="17"/>
                  </a:lnTo>
                  <a:lnTo>
                    <a:pt x="64" y="37"/>
                  </a:lnTo>
                  <a:lnTo>
                    <a:pt x="42" y="65"/>
                  </a:lnTo>
                  <a:lnTo>
                    <a:pt x="23" y="92"/>
                  </a:lnTo>
                  <a:lnTo>
                    <a:pt x="7" y="117"/>
                  </a:lnTo>
                  <a:lnTo>
                    <a:pt x="0" y="135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66" name="Freeform 74"/>
            <p:cNvSpPr>
              <a:spLocks/>
            </p:cNvSpPr>
            <p:nvPr/>
          </p:nvSpPr>
          <p:spPr bwMode="auto">
            <a:xfrm rot="-169698">
              <a:off x="3280" y="1857"/>
              <a:ext cx="41" cy="44"/>
            </a:xfrm>
            <a:custGeom>
              <a:avLst/>
              <a:gdLst>
                <a:gd name="T0" fmla="*/ 0 w 115"/>
                <a:gd name="T1" fmla="*/ 0 h 136"/>
                <a:gd name="T2" fmla="*/ 0 w 115"/>
                <a:gd name="T3" fmla="*/ 0 h 136"/>
                <a:gd name="T4" fmla="*/ 0 w 115"/>
                <a:gd name="T5" fmla="*/ 0 h 136"/>
                <a:gd name="T6" fmla="*/ 0 w 115"/>
                <a:gd name="T7" fmla="*/ 0 h 136"/>
                <a:gd name="T8" fmla="*/ 0 w 115"/>
                <a:gd name="T9" fmla="*/ 0 h 136"/>
                <a:gd name="T10" fmla="*/ 0 w 115"/>
                <a:gd name="T11" fmla="*/ 0 h 136"/>
                <a:gd name="T12" fmla="*/ 0 w 115"/>
                <a:gd name="T13" fmla="*/ 0 h 136"/>
                <a:gd name="T14" fmla="*/ 0 w 115"/>
                <a:gd name="T15" fmla="*/ 0 h 136"/>
                <a:gd name="T16" fmla="*/ 0 w 115"/>
                <a:gd name="T17" fmla="*/ 0 h 136"/>
                <a:gd name="T18" fmla="*/ 0 w 115"/>
                <a:gd name="T19" fmla="*/ 0 h 136"/>
                <a:gd name="T20" fmla="*/ 0 w 115"/>
                <a:gd name="T21" fmla="*/ 0 h 136"/>
                <a:gd name="T22" fmla="*/ 0 w 115"/>
                <a:gd name="T23" fmla="*/ 0 h 136"/>
                <a:gd name="T24" fmla="*/ 0 w 115"/>
                <a:gd name="T25" fmla="*/ 0 h 136"/>
                <a:gd name="T26" fmla="*/ 0 w 115"/>
                <a:gd name="T27" fmla="*/ 0 h 136"/>
                <a:gd name="T28" fmla="*/ 0 w 115"/>
                <a:gd name="T29" fmla="*/ 0 h 136"/>
                <a:gd name="T30" fmla="*/ 0 w 115"/>
                <a:gd name="T31" fmla="*/ 0 h 136"/>
                <a:gd name="T32" fmla="*/ 0 w 115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5"/>
                <a:gd name="T52" fmla="*/ 0 h 136"/>
                <a:gd name="T53" fmla="*/ 115 w 115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5" h="136">
                  <a:moveTo>
                    <a:pt x="115" y="136"/>
                  </a:moveTo>
                  <a:lnTo>
                    <a:pt x="115" y="128"/>
                  </a:lnTo>
                  <a:lnTo>
                    <a:pt x="107" y="110"/>
                  </a:lnTo>
                  <a:lnTo>
                    <a:pt x="91" y="86"/>
                  </a:lnTo>
                  <a:lnTo>
                    <a:pt x="71" y="58"/>
                  </a:lnTo>
                  <a:lnTo>
                    <a:pt x="45" y="32"/>
                  </a:lnTo>
                  <a:lnTo>
                    <a:pt x="24" y="14"/>
                  </a:lnTo>
                  <a:lnTo>
                    <a:pt x="9" y="2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" y="27"/>
                  </a:lnTo>
                  <a:lnTo>
                    <a:pt x="25" y="51"/>
                  </a:lnTo>
                  <a:lnTo>
                    <a:pt x="47" y="78"/>
                  </a:lnTo>
                  <a:lnTo>
                    <a:pt x="71" y="105"/>
                  </a:lnTo>
                  <a:lnTo>
                    <a:pt x="91" y="124"/>
                  </a:lnTo>
                  <a:lnTo>
                    <a:pt x="107" y="135"/>
                  </a:lnTo>
                  <a:lnTo>
                    <a:pt x="115" y="136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67" name="Freeform 75"/>
            <p:cNvSpPr>
              <a:spLocks/>
            </p:cNvSpPr>
            <p:nvPr/>
          </p:nvSpPr>
          <p:spPr bwMode="auto">
            <a:xfrm rot="-169698">
              <a:off x="3241" y="1407"/>
              <a:ext cx="48" cy="39"/>
            </a:xfrm>
            <a:custGeom>
              <a:avLst/>
              <a:gdLst>
                <a:gd name="T0" fmla="*/ 0 w 133"/>
                <a:gd name="T1" fmla="*/ 0 h 120"/>
                <a:gd name="T2" fmla="*/ 0 w 133"/>
                <a:gd name="T3" fmla="*/ 0 h 120"/>
                <a:gd name="T4" fmla="*/ 0 w 133"/>
                <a:gd name="T5" fmla="*/ 0 h 120"/>
                <a:gd name="T6" fmla="*/ 0 w 133"/>
                <a:gd name="T7" fmla="*/ 0 h 120"/>
                <a:gd name="T8" fmla="*/ 0 w 133"/>
                <a:gd name="T9" fmla="*/ 0 h 120"/>
                <a:gd name="T10" fmla="*/ 0 w 133"/>
                <a:gd name="T11" fmla="*/ 0 h 120"/>
                <a:gd name="T12" fmla="*/ 0 w 133"/>
                <a:gd name="T13" fmla="*/ 0 h 120"/>
                <a:gd name="T14" fmla="*/ 0 w 133"/>
                <a:gd name="T15" fmla="*/ 0 h 120"/>
                <a:gd name="T16" fmla="*/ 0 w 133"/>
                <a:gd name="T17" fmla="*/ 0 h 120"/>
                <a:gd name="T18" fmla="*/ 0 w 133"/>
                <a:gd name="T19" fmla="*/ 0 h 120"/>
                <a:gd name="T20" fmla="*/ 0 w 133"/>
                <a:gd name="T21" fmla="*/ 0 h 120"/>
                <a:gd name="T22" fmla="*/ 0 w 133"/>
                <a:gd name="T23" fmla="*/ 0 h 120"/>
                <a:gd name="T24" fmla="*/ 0 w 133"/>
                <a:gd name="T25" fmla="*/ 0 h 120"/>
                <a:gd name="T26" fmla="*/ 0 w 133"/>
                <a:gd name="T27" fmla="*/ 0 h 120"/>
                <a:gd name="T28" fmla="*/ 0 w 133"/>
                <a:gd name="T29" fmla="*/ 0 h 120"/>
                <a:gd name="T30" fmla="*/ 0 w 133"/>
                <a:gd name="T31" fmla="*/ 0 h 120"/>
                <a:gd name="T32" fmla="*/ 0 w 133"/>
                <a:gd name="T33" fmla="*/ 0 h 1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3"/>
                <a:gd name="T52" fmla="*/ 0 h 120"/>
                <a:gd name="T53" fmla="*/ 133 w 133"/>
                <a:gd name="T54" fmla="*/ 120 h 1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3" h="120">
                  <a:moveTo>
                    <a:pt x="133" y="0"/>
                  </a:moveTo>
                  <a:lnTo>
                    <a:pt x="125" y="0"/>
                  </a:lnTo>
                  <a:lnTo>
                    <a:pt x="108" y="10"/>
                  </a:lnTo>
                  <a:lnTo>
                    <a:pt x="84" y="26"/>
                  </a:lnTo>
                  <a:lnTo>
                    <a:pt x="59" y="49"/>
                  </a:lnTo>
                  <a:lnTo>
                    <a:pt x="31" y="73"/>
                  </a:lnTo>
                  <a:lnTo>
                    <a:pt x="13" y="95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26" y="110"/>
                  </a:lnTo>
                  <a:lnTo>
                    <a:pt x="50" y="95"/>
                  </a:lnTo>
                  <a:lnTo>
                    <a:pt x="78" y="72"/>
                  </a:lnTo>
                  <a:lnTo>
                    <a:pt x="102" y="48"/>
                  </a:lnTo>
                  <a:lnTo>
                    <a:pt x="121" y="26"/>
                  </a:lnTo>
                  <a:lnTo>
                    <a:pt x="132" y="8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A14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68" name="Line 76"/>
            <p:cNvSpPr>
              <a:spLocks noChangeShapeType="1"/>
            </p:cNvSpPr>
            <p:nvPr/>
          </p:nvSpPr>
          <p:spPr bwMode="auto">
            <a:xfrm rot="-169698">
              <a:off x="2961" y="1814"/>
              <a:ext cx="1" cy="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69" name="Line 77"/>
            <p:cNvSpPr>
              <a:spLocks noChangeShapeType="1"/>
            </p:cNvSpPr>
            <p:nvPr/>
          </p:nvSpPr>
          <p:spPr bwMode="auto">
            <a:xfrm rot="-169698">
              <a:off x="2979" y="1874"/>
              <a:ext cx="1" cy="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70" name="Line 78"/>
            <p:cNvSpPr>
              <a:spLocks noChangeShapeType="1"/>
            </p:cNvSpPr>
            <p:nvPr/>
          </p:nvSpPr>
          <p:spPr bwMode="auto">
            <a:xfrm rot="-169698">
              <a:off x="3001" y="1927"/>
              <a:ext cx="1" cy="6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71" name="Line 79"/>
            <p:cNvSpPr>
              <a:spLocks noChangeShapeType="1"/>
            </p:cNvSpPr>
            <p:nvPr/>
          </p:nvSpPr>
          <p:spPr bwMode="auto">
            <a:xfrm rot="-169698">
              <a:off x="3031" y="1980"/>
              <a:ext cx="1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72" name="Line 80"/>
            <p:cNvSpPr>
              <a:spLocks noChangeShapeType="1"/>
            </p:cNvSpPr>
            <p:nvPr/>
          </p:nvSpPr>
          <p:spPr bwMode="auto">
            <a:xfrm rot="-169698">
              <a:off x="3088" y="2042"/>
              <a:ext cx="1" cy="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73" name="Line 81"/>
            <p:cNvSpPr>
              <a:spLocks noChangeShapeType="1"/>
            </p:cNvSpPr>
            <p:nvPr/>
          </p:nvSpPr>
          <p:spPr bwMode="auto">
            <a:xfrm rot="-169698">
              <a:off x="4907" y="2000"/>
              <a:ext cx="1" cy="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74" name="Line 82"/>
            <p:cNvSpPr>
              <a:spLocks noChangeShapeType="1"/>
            </p:cNvSpPr>
            <p:nvPr/>
          </p:nvSpPr>
          <p:spPr bwMode="auto">
            <a:xfrm rot="-169698">
              <a:off x="4898" y="2033"/>
              <a:ext cx="1" cy="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75" name="Line 83"/>
            <p:cNvSpPr>
              <a:spLocks noChangeShapeType="1"/>
            </p:cNvSpPr>
            <p:nvPr/>
          </p:nvSpPr>
          <p:spPr bwMode="auto">
            <a:xfrm rot="-169698">
              <a:off x="4879" y="2076"/>
              <a:ext cx="1" cy="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76" name="Line 84"/>
            <p:cNvSpPr>
              <a:spLocks noChangeShapeType="1"/>
            </p:cNvSpPr>
            <p:nvPr/>
          </p:nvSpPr>
          <p:spPr bwMode="auto">
            <a:xfrm rot="-169698">
              <a:off x="4830" y="2149"/>
              <a:ext cx="1" cy="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77" name="Line 85"/>
            <p:cNvSpPr>
              <a:spLocks noChangeShapeType="1"/>
            </p:cNvSpPr>
            <p:nvPr/>
          </p:nvSpPr>
          <p:spPr bwMode="auto">
            <a:xfrm rot="-169698">
              <a:off x="4757" y="2216"/>
              <a:ext cx="1" cy="1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78" name="Line 86"/>
            <p:cNvSpPr>
              <a:spLocks noChangeShapeType="1"/>
            </p:cNvSpPr>
            <p:nvPr/>
          </p:nvSpPr>
          <p:spPr bwMode="auto">
            <a:xfrm rot="21430302" flipH="1">
              <a:off x="3937" y="2395"/>
              <a:ext cx="1" cy="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79" name="Line 87"/>
            <p:cNvSpPr>
              <a:spLocks noChangeShapeType="1"/>
            </p:cNvSpPr>
            <p:nvPr/>
          </p:nvSpPr>
          <p:spPr bwMode="auto">
            <a:xfrm rot="21430302" flipH="1">
              <a:off x="3975" y="2398"/>
              <a:ext cx="1" cy="1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80" name="Line 88"/>
            <p:cNvSpPr>
              <a:spLocks noChangeShapeType="1"/>
            </p:cNvSpPr>
            <p:nvPr/>
          </p:nvSpPr>
          <p:spPr bwMode="auto">
            <a:xfrm rot="21430302" flipH="1">
              <a:off x="4019" y="2399"/>
              <a:ext cx="1" cy="1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81" name="Line 89"/>
            <p:cNvSpPr>
              <a:spLocks noChangeShapeType="1"/>
            </p:cNvSpPr>
            <p:nvPr/>
          </p:nvSpPr>
          <p:spPr bwMode="auto">
            <a:xfrm rot="-169698">
              <a:off x="4103" y="2396"/>
              <a:ext cx="1" cy="1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82" name="Line 90"/>
            <p:cNvSpPr>
              <a:spLocks noChangeShapeType="1"/>
            </p:cNvSpPr>
            <p:nvPr/>
          </p:nvSpPr>
          <p:spPr bwMode="auto">
            <a:xfrm rot="-169698">
              <a:off x="4228" y="2390"/>
              <a:ext cx="1" cy="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83" name="Line 91"/>
            <p:cNvSpPr>
              <a:spLocks noChangeShapeType="1"/>
            </p:cNvSpPr>
            <p:nvPr/>
          </p:nvSpPr>
          <p:spPr bwMode="auto">
            <a:xfrm rot="-169698">
              <a:off x="4228" y="2390"/>
              <a:ext cx="1" cy="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84" name="Line 92"/>
            <p:cNvSpPr>
              <a:spLocks noChangeShapeType="1"/>
            </p:cNvSpPr>
            <p:nvPr/>
          </p:nvSpPr>
          <p:spPr bwMode="auto">
            <a:xfrm rot="-169698">
              <a:off x="3905" y="2398"/>
              <a:ext cx="1" cy="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85" name="Line 93"/>
            <p:cNvSpPr>
              <a:spLocks noChangeShapeType="1"/>
            </p:cNvSpPr>
            <p:nvPr/>
          </p:nvSpPr>
          <p:spPr bwMode="auto">
            <a:xfrm rot="21430302" flipH="1">
              <a:off x="3849" y="2384"/>
              <a:ext cx="1" cy="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86" name="Line 94"/>
            <p:cNvSpPr>
              <a:spLocks noChangeShapeType="1"/>
            </p:cNvSpPr>
            <p:nvPr/>
          </p:nvSpPr>
          <p:spPr bwMode="auto">
            <a:xfrm rot="21430302" flipV="1">
              <a:off x="3737" y="2370"/>
              <a:ext cx="1" cy="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8887" name="Line 95"/>
            <p:cNvSpPr>
              <a:spLocks noChangeShapeType="1"/>
            </p:cNvSpPr>
            <p:nvPr/>
          </p:nvSpPr>
          <p:spPr bwMode="auto">
            <a:xfrm rot="-169698">
              <a:off x="3543" y="2318"/>
              <a:ext cx="1" cy="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411163" y="2406650"/>
            <a:ext cx="2968625" cy="1352550"/>
            <a:chOff x="937" y="2954"/>
            <a:chExt cx="1870" cy="852"/>
          </a:xfrm>
        </p:grpSpPr>
        <p:sp>
          <p:nvSpPr>
            <p:cNvPr id="118799" name="Freeform 97"/>
            <p:cNvSpPr>
              <a:spLocks/>
            </p:cNvSpPr>
            <p:nvPr/>
          </p:nvSpPr>
          <p:spPr bwMode="auto">
            <a:xfrm>
              <a:off x="957" y="2992"/>
              <a:ext cx="1845" cy="814"/>
            </a:xfrm>
            <a:custGeom>
              <a:avLst/>
              <a:gdLst>
                <a:gd name="T0" fmla="*/ 58 w 1845"/>
                <a:gd name="T1" fmla="*/ 32 h 814"/>
                <a:gd name="T2" fmla="*/ 14 w 1845"/>
                <a:gd name="T3" fmla="*/ 82 h 814"/>
                <a:gd name="T4" fmla="*/ 3 w 1845"/>
                <a:gd name="T5" fmla="*/ 177 h 814"/>
                <a:gd name="T6" fmla="*/ 40 w 1845"/>
                <a:gd name="T7" fmla="*/ 315 h 814"/>
                <a:gd name="T8" fmla="*/ 118 w 1845"/>
                <a:gd name="T9" fmla="*/ 384 h 814"/>
                <a:gd name="T10" fmla="*/ 390 w 1845"/>
                <a:gd name="T11" fmla="*/ 563 h 814"/>
                <a:gd name="T12" fmla="*/ 595 w 1845"/>
                <a:gd name="T13" fmla="*/ 661 h 814"/>
                <a:gd name="T14" fmla="*/ 928 w 1845"/>
                <a:gd name="T15" fmla="*/ 777 h 814"/>
                <a:gd name="T16" fmla="*/ 1250 w 1845"/>
                <a:gd name="T17" fmla="*/ 805 h 814"/>
                <a:gd name="T18" fmla="*/ 1482 w 1845"/>
                <a:gd name="T19" fmla="*/ 727 h 814"/>
                <a:gd name="T20" fmla="*/ 1614 w 1845"/>
                <a:gd name="T21" fmla="*/ 691 h 814"/>
                <a:gd name="T22" fmla="*/ 1735 w 1845"/>
                <a:gd name="T23" fmla="*/ 642 h 814"/>
                <a:gd name="T24" fmla="*/ 1800 w 1845"/>
                <a:gd name="T25" fmla="*/ 605 h 814"/>
                <a:gd name="T26" fmla="*/ 1845 w 1845"/>
                <a:gd name="T27" fmla="*/ 485 h 814"/>
                <a:gd name="T28" fmla="*/ 1839 w 1845"/>
                <a:gd name="T29" fmla="*/ 419 h 814"/>
                <a:gd name="T30" fmla="*/ 1661 w 1845"/>
                <a:gd name="T31" fmla="*/ 356 h 814"/>
                <a:gd name="T32" fmla="*/ 1214 w 1845"/>
                <a:gd name="T33" fmla="*/ 403 h 814"/>
                <a:gd name="T34" fmla="*/ 269 w 1845"/>
                <a:gd name="T35" fmla="*/ 211 h 814"/>
                <a:gd name="T36" fmla="*/ 79 w 1845"/>
                <a:gd name="T37" fmla="*/ 0 h 814"/>
                <a:gd name="T38" fmla="*/ 58 w 1845"/>
                <a:gd name="T39" fmla="*/ 32 h 8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45"/>
                <a:gd name="T61" fmla="*/ 0 h 814"/>
                <a:gd name="T62" fmla="*/ 1845 w 1845"/>
                <a:gd name="T63" fmla="*/ 814 h 8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45" h="814">
                  <a:moveTo>
                    <a:pt x="58" y="32"/>
                  </a:moveTo>
                  <a:cubicBezTo>
                    <a:pt x="47" y="45"/>
                    <a:pt x="23" y="59"/>
                    <a:pt x="14" y="82"/>
                  </a:cubicBezTo>
                  <a:cubicBezTo>
                    <a:pt x="0" y="99"/>
                    <a:pt x="2" y="144"/>
                    <a:pt x="3" y="177"/>
                  </a:cubicBezTo>
                  <a:cubicBezTo>
                    <a:pt x="7" y="216"/>
                    <a:pt x="20" y="280"/>
                    <a:pt x="40" y="315"/>
                  </a:cubicBezTo>
                  <a:cubicBezTo>
                    <a:pt x="40" y="315"/>
                    <a:pt x="57" y="334"/>
                    <a:pt x="118" y="384"/>
                  </a:cubicBezTo>
                  <a:cubicBezTo>
                    <a:pt x="179" y="433"/>
                    <a:pt x="315" y="517"/>
                    <a:pt x="390" y="563"/>
                  </a:cubicBezTo>
                  <a:cubicBezTo>
                    <a:pt x="464" y="608"/>
                    <a:pt x="497" y="628"/>
                    <a:pt x="595" y="661"/>
                  </a:cubicBezTo>
                  <a:cubicBezTo>
                    <a:pt x="693" y="692"/>
                    <a:pt x="815" y="756"/>
                    <a:pt x="928" y="777"/>
                  </a:cubicBezTo>
                  <a:cubicBezTo>
                    <a:pt x="1039" y="796"/>
                    <a:pt x="1157" y="814"/>
                    <a:pt x="1250" y="805"/>
                  </a:cubicBezTo>
                  <a:cubicBezTo>
                    <a:pt x="1342" y="796"/>
                    <a:pt x="1422" y="746"/>
                    <a:pt x="1482" y="727"/>
                  </a:cubicBezTo>
                  <a:cubicBezTo>
                    <a:pt x="1545" y="709"/>
                    <a:pt x="1567" y="712"/>
                    <a:pt x="1614" y="691"/>
                  </a:cubicBezTo>
                  <a:cubicBezTo>
                    <a:pt x="1661" y="670"/>
                    <a:pt x="1702" y="671"/>
                    <a:pt x="1735" y="642"/>
                  </a:cubicBezTo>
                  <a:cubicBezTo>
                    <a:pt x="1766" y="628"/>
                    <a:pt x="1782" y="631"/>
                    <a:pt x="1800" y="605"/>
                  </a:cubicBezTo>
                  <a:cubicBezTo>
                    <a:pt x="1818" y="579"/>
                    <a:pt x="1838" y="516"/>
                    <a:pt x="1845" y="485"/>
                  </a:cubicBezTo>
                  <a:lnTo>
                    <a:pt x="1839" y="419"/>
                  </a:lnTo>
                  <a:lnTo>
                    <a:pt x="1661" y="356"/>
                  </a:lnTo>
                  <a:lnTo>
                    <a:pt x="1214" y="403"/>
                  </a:lnTo>
                  <a:cubicBezTo>
                    <a:pt x="338" y="252"/>
                    <a:pt x="625" y="364"/>
                    <a:pt x="269" y="211"/>
                  </a:cubicBezTo>
                  <a:lnTo>
                    <a:pt x="79" y="0"/>
                  </a:lnTo>
                  <a:cubicBezTo>
                    <a:pt x="79" y="0"/>
                    <a:pt x="58" y="32"/>
                    <a:pt x="58" y="32"/>
                  </a:cubicBezTo>
                  <a:close/>
                </a:path>
              </a:pathLst>
            </a:custGeom>
            <a:pattFill prst="trellis">
              <a:fgClr>
                <a:srgbClr val="800000"/>
              </a:fgClr>
              <a:bgClr>
                <a:srgbClr val="F8EF80"/>
              </a:bgClr>
            </a:patt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00" name="Freeform 98"/>
            <p:cNvSpPr>
              <a:spLocks/>
            </p:cNvSpPr>
            <p:nvPr/>
          </p:nvSpPr>
          <p:spPr bwMode="auto">
            <a:xfrm rot="1318375">
              <a:off x="937" y="2954"/>
              <a:ext cx="1870" cy="677"/>
            </a:xfrm>
            <a:custGeom>
              <a:avLst/>
              <a:gdLst>
                <a:gd name="T0" fmla="*/ 169204 w 1132"/>
                <a:gd name="T1" fmla="*/ 3939218 h 411"/>
                <a:gd name="T2" fmla="*/ 1193014 w 1132"/>
                <a:gd name="T3" fmla="*/ 4670042 h 411"/>
                <a:gd name="T4" fmla="*/ 3078829 w 1132"/>
                <a:gd name="T5" fmla="*/ 5096604 h 411"/>
                <a:gd name="T6" fmla="*/ 4958024 w 1132"/>
                <a:gd name="T7" fmla="*/ 5254986 h 411"/>
                <a:gd name="T8" fmla="*/ 7876598 w 1132"/>
                <a:gd name="T9" fmla="*/ 5355587 h 411"/>
                <a:gd name="T10" fmla="*/ 10062832 w 1132"/>
                <a:gd name="T11" fmla="*/ 4987813 h 411"/>
                <a:gd name="T12" fmla="*/ 12010737 w 1132"/>
                <a:gd name="T13" fmla="*/ 4620356 h 411"/>
                <a:gd name="T14" fmla="*/ 13250467 w 1132"/>
                <a:gd name="T15" fmla="*/ 3962276 h 411"/>
                <a:gd name="T16" fmla="*/ 13972720 w 1132"/>
                <a:gd name="T17" fmla="*/ 3201411 h 411"/>
                <a:gd name="T18" fmla="*/ 15086209 w 1132"/>
                <a:gd name="T19" fmla="*/ 2437518 h 411"/>
                <a:gd name="T20" fmla="*/ 15501229 w 1132"/>
                <a:gd name="T21" fmla="*/ 1682996 h 411"/>
                <a:gd name="T22" fmla="*/ 15611513 w 1132"/>
                <a:gd name="T23" fmla="*/ 1179907 h 411"/>
                <a:gd name="T24" fmla="*/ 15033280 w 1132"/>
                <a:gd name="T25" fmla="*/ 391037 h 411"/>
                <a:gd name="T26" fmla="*/ 13926320 w 1132"/>
                <a:gd name="T27" fmla="*/ 58629 h 411"/>
                <a:gd name="T28" fmla="*/ 12808487 w 1132"/>
                <a:gd name="T29" fmla="*/ 103612 h 411"/>
                <a:gd name="T30" fmla="*/ 12010737 w 1132"/>
                <a:gd name="T31" fmla="*/ 391037 h 411"/>
                <a:gd name="T32" fmla="*/ 11059826 w 1132"/>
                <a:gd name="T33" fmla="*/ 575727 h 411"/>
                <a:gd name="T34" fmla="*/ 9374402 w 1132"/>
                <a:gd name="T35" fmla="*/ 948339 h 411"/>
                <a:gd name="T36" fmla="*/ 6911089 w 1132"/>
                <a:gd name="T37" fmla="*/ 1366679 h 411"/>
                <a:gd name="T38" fmla="*/ 3963888 w 1132"/>
                <a:gd name="T39" fmla="*/ 2024003 h 411"/>
                <a:gd name="T40" fmla="*/ 1891000 w 1132"/>
                <a:gd name="T41" fmla="*/ 2336927 h 411"/>
                <a:gd name="T42" fmla="*/ 1028082 w 1132"/>
                <a:gd name="T43" fmla="*/ 2655723 h 411"/>
                <a:gd name="T44" fmla="*/ 193674 w 1132"/>
                <a:gd name="T45" fmla="*/ 3126346 h 411"/>
                <a:gd name="T46" fmla="*/ 169204 w 1132"/>
                <a:gd name="T47" fmla="*/ 3939218 h 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32"/>
                <a:gd name="T73" fmla="*/ 0 h 411"/>
                <a:gd name="T74" fmla="*/ 1132 w 1132"/>
                <a:gd name="T75" fmla="*/ 411 h 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32" h="411">
                  <a:moveTo>
                    <a:pt x="12" y="300"/>
                  </a:moveTo>
                  <a:cubicBezTo>
                    <a:pt x="24" y="320"/>
                    <a:pt x="51" y="341"/>
                    <a:pt x="86" y="356"/>
                  </a:cubicBezTo>
                  <a:cubicBezTo>
                    <a:pt x="121" y="371"/>
                    <a:pt x="177" y="381"/>
                    <a:pt x="222" y="388"/>
                  </a:cubicBezTo>
                  <a:cubicBezTo>
                    <a:pt x="267" y="395"/>
                    <a:pt x="300" y="397"/>
                    <a:pt x="358" y="400"/>
                  </a:cubicBezTo>
                  <a:cubicBezTo>
                    <a:pt x="416" y="403"/>
                    <a:pt x="507" y="411"/>
                    <a:pt x="568" y="408"/>
                  </a:cubicBezTo>
                  <a:cubicBezTo>
                    <a:pt x="629" y="405"/>
                    <a:pt x="676" y="389"/>
                    <a:pt x="726" y="380"/>
                  </a:cubicBezTo>
                  <a:cubicBezTo>
                    <a:pt x="776" y="371"/>
                    <a:pt x="828" y="365"/>
                    <a:pt x="866" y="352"/>
                  </a:cubicBezTo>
                  <a:cubicBezTo>
                    <a:pt x="904" y="339"/>
                    <a:pt x="932" y="320"/>
                    <a:pt x="956" y="302"/>
                  </a:cubicBezTo>
                  <a:cubicBezTo>
                    <a:pt x="980" y="284"/>
                    <a:pt x="986" y="263"/>
                    <a:pt x="1008" y="244"/>
                  </a:cubicBezTo>
                  <a:cubicBezTo>
                    <a:pt x="1030" y="225"/>
                    <a:pt x="1070" y="205"/>
                    <a:pt x="1088" y="186"/>
                  </a:cubicBezTo>
                  <a:cubicBezTo>
                    <a:pt x="1106" y="167"/>
                    <a:pt x="1112" y="144"/>
                    <a:pt x="1118" y="128"/>
                  </a:cubicBezTo>
                  <a:cubicBezTo>
                    <a:pt x="1124" y="112"/>
                    <a:pt x="1132" y="106"/>
                    <a:pt x="1126" y="90"/>
                  </a:cubicBezTo>
                  <a:cubicBezTo>
                    <a:pt x="1120" y="74"/>
                    <a:pt x="1100" y="44"/>
                    <a:pt x="1084" y="30"/>
                  </a:cubicBezTo>
                  <a:cubicBezTo>
                    <a:pt x="1064" y="16"/>
                    <a:pt x="1031" y="8"/>
                    <a:pt x="1004" y="4"/>
                  </a:cubicBezTo>
                  <a:cubicBezTo>
                    <a:pt x="977" y="0"/>
                    <a:pt x="947" y="4"/>
                    <a:pt x="924" y="8"/>
                  </a:cubicBezTo>
                  <a:cubicBezTo>
                    <a:pt x="901" y="12"/>
                    <a:pt x="887" y="24"/>
                    <a:pt x="866" y="30"/>
                  </a:cubicBezTo>
                  <a:cubicBezTo>
                    <a:pt x="845" y="36"/>
                    <a:pt x="830" y="37"/>
                    <a:pt x="798" y="44"/>
                  </a:cubicBezTo>
                  <a:cubicBezTo>
                    <a:pt x="766" y="51"/>
                    <a:pt x="726" y="62"/>
                    <a:pt x="676" y="72"/>
                  </a:cubicBezTo>
                  <a:cubicBezTo>
                    <a:pt x="626" y="82"/>
                    <a:pt x="563" y="90"/>
                    <a:pt x="498" y="104"/>
                  </a:cubicBezTo>
                  <a:cubicBezTo>
                    <a:pt x="433" y="118"/>
                    <a:pt x="346" y="142"/>
                    <a:pt x="286" y="154"/>
                  </a:cubicBezTo>
                  <a:cubicBezTo>
                    <a:pt x="226" y="166"/>
                    <a:pt x="171" y="170"/>
                    <a:pt x="136" y="178"/>
                  </a:cubicBezTo>
                  <a:cubicBezTo>
                    <a:pt x="101" y="186"/>
                    <a:pt x="94" y="192"/>
                    <a:pt x="74" y="202"/>
                  </a:cubicBezTo>
                  <a:cubicBezTo>
                    <a:pt x="54" y="212"/>
                    <a:pt x="24" y="222"/>
                    <a:pt x="14" y="238"/>
                  </a:cubicBezTo>
                  <a:cubicBezTo>
                    <a:pt x="4" y="254"/>
                    <a:pt x="0" y="280"/>
                    <a:pt x="12" y="300"/>
                  </a:cubicBezTo>
                  <a:close/>
                </a:path>
              </a:pathLst>
            </a:custGeom>
            <a:pattFill prst="pct80">
              <a:fgClr>
                <a:srgbClr val="FFFF99"/>
              </a:fgClr>
              <a:bgClr>
                <a:srgbClr val="896C33"/>
              </a:bgClr>
            </a:patt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01" name="Oval 99"/>
            <p:cNvSpPr>
              <a:spLocks noChangeArrowheads="1"/>
            </p:cNvSpPr>
            <p:nvPr/>
          </p:nvSpPr>
          <p:spPr bwMode="auto">
            <a:xfrm rot="-3296499">
              <a:off x="1143" y="3094"/>
              <a:ext cx="48" cy="127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02" name="Oval 100"/>
            <p:cNvSpPr>
              <a:spLocks noChangeArrowheads="1"/>
            </p:cNvSpPr>
            <p:nvPr/>
          </p:nvSpPr>
          <p:spPr bwMode="auto">
            <a:xfrm rot="-3296499">
              <a:off x="1467" y="3081"/>
              <a:ext cx="48" cy="126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03" name="Oval 101"/>
            <p:cNvSpPr>
              <a:spLocks noChangeArrowheads="1"/>
            </p:cNvSpPr>
            <p:nvPr/>
          </p:nvSpPr>
          <p:spPr bwMode="auto">
            <a:xfrm rot="-3296499">
              <a:off x="1441" y="3254"/>
              <a:ext cx="49" cy="127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04" name="Oval 102"/>
            <p:cNvSpPr>
              <a:spLocks noChangeArrowheads="1"/>
            </p:cNvSpPr>
            <p:nvPr/>
          </p:nvSpPr>
          <p:spPr bwMode="auto">
            <a:xfrm rot="-5654744">
              <a:off x="1964" y="3230"/>
              <a:ext cx="48" cy="126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05" name="Oval 103"/>
            <p:cNvSpPr>
              <a:spLocks noChangeArrowheads="1"/>
            </p:cNvSpPr>
            <p:nvPr/>
          </p:nvSpPr>
          <p:spPr bwMode="auto">
            <a:xfrm rot="-5654744">
              <a:off x="2396" y="3308"/>
              <a:ext cx="48" cy="126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06" name="Oval 104"/>
            <p:cNvSpPr>
              <a:spLocks noChangeArrowheads="1"/>
            </p:cNvSpPr>
            <p:nvPr/>
          </p:nvSpPr>
          <p:spPr bwMode="auto">
            <a:xfrm rot="-5654744">
              <a:off x="1924" y="3456"/>
              <a:ext cx="48" cy="126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07" name="Oval 105"/>
            <p:cNvSpPr>
              <a:spLocks noChangeArrowheads="1"/>
            </p:cNvSpPr>
            <p:nvPr/>
          </p:nvSpPr>
          <p:spPr bwMode="auto">
            <a:xfrm rot="-5654744">
              <a:off x="2354" y="3456"/>
              <a:ext cx="47" cy="126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08" name="Oval 106"/>
            <p:cNvSpPr>
              <a:spLocks noChangeArrowheads="1"/>
            </p:cNvSpPr>
            <p:nvPr/>
          </p:nvSpPr>
          <p:spPr bwMode="auto">
            <a:xfrm rot="-5654744">
              <a:off x="2201" y="3246"/>
              <a:ext cx="23" cy="64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09" name="Oval 107"/>
            <p:cNvSpPr>
              <a:spLocks noChangeArrowheads="1"/>
            </p:cNvSpPr>
            <p:nvPr/>
          </p:nvSpPr>
          <p:spPr bwMode="auto">
            <a:xfrm rot="-5654744">
              <a:off x="2168" y="3388"/>
              <a:ext cx="23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10" name="Oval 108"/>
            <p:cNvSpPr>
              <a:spLocks noChangeArrowheads="1"/>
            </p:cNvSpPr>
            <p:nvPr/>
          </p:nvSpPr>
          <p:spPr bwMode="auto">
            <a:xfrm rot="-5654744">
              <a:off x="2588" y="3375"/>
              <a:ext cx="23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11" name="Oval 109"/>
            <p:cNvSpPr>
              <a:spLocks noChangeArrowheads="1"/>
            </p:cNvSpPr>
            <p:nvPr/>
          </p:nvSpPr>
          <p:spPr bwMode="auto">
            <a:xfrm rot="-5654744">
              <a:off x="2538" y="3264"/>
              <a:ext cx="24" cy="64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12" name="Oval 110"/>
            <p:cNvSpPr>
              <a:spLocks noChangeArrowheads="1"/>
            </p:cNvSpPr>
            <p:nvPr/>
          </p:nvSpPr>
          <p:spPr bwMode="auto">
            <a:xfrm rot="-5654744">
              <a:off x="2186" y="3545"/>
              <a:ext cx="23" cy="64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13" name="Oval 111"/>
            <p:cNvSpPr>
              <a:spLocks noChangeArrowheads="1"/>
            </p:cNvSpPr>
            <p:nvPr/>
          </p:nvSpPr>
          <p:spPr bwMode="auto">
            <a:xfrm rot="-5654744">
              <a:off x="2225" y="3467"/>
              <a:ext cx="23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14" name="Oval 112"/>
            <p:cNvSpPr>
              <a:spLocks noChangeArrowheads="1"/>
            </p:cNvSpPr>
            <p:nvPr/>
          </p:nvSpPr>
          <p:spPr bwMode="auto">
            <a:xfrm rot="-5654744">
              <a:off x="2307" y="3421"/>
              <a:ext cx="23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15" name="Oval 113"/>
            <p:cNvSpPr>
              <a:spLocks noChangeArrowheads="1"/>
            </p:cNvSpPr>
            <p:nvPr/>
          </p:nvSpPr>
          <p:spPr bwMode="auto">
            <a:xfrm rot="-4482415">
              <a:off x="1714" y="3161"/>
              <a:ext cx="23" cy="64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16" name="Oval 114"/>
            <p:cNvSpPr>
              <a:spLocks noChangeArrowheads="1"/>
            </p:cNvSpPr>
            <p:nvPr/>
          </p:nvSpPr>
          <p:spPr bwMode="auto">
            <a:xfrm rot="-4482415">
              <a:off x="1660" y="3272"/>
              <a:ext cx="23" cy="62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17" name="Oval 115"/>
            <p:cNvSpPr>
              <a:spLocks noChangeArrowheads="1"/>
            </p:cNvSpPr>
            <p:nvPr/>
          </p:nvSpPr>
          <p:spPr bwMode="auto">
            <a:xfrm rot="-4482415">
              <a:off x="1557" y="3226"/>
              <a:ext cx="23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18" name="Oval 116"/>
            <p:cNvSpPr>
              <a:spLocks noChangeArrowheads="1"/>
            </p:cNvSpPr>
            <p:nvPr/>
          </p:nvSpPr>
          <p:spPr bwMode="auto">
            <a:xfrm rot="-4482415">
              <a:off x="1375" y="3169"/>
              <a:ext cx="23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19" name="Oval 117"/>
            <p:cNvSpPr>
              <a:spLocks noChangeArrowheads="1"/>
            </p:cNvSpPr>
            <p:nvPr/>
          </p:nvSpPr>
          <p:spPr bwMode="auto">
            <a:xfrm rot="-4482415">
              <a:off x="1297" y="3102"/>
              <a:ext cx="23" cy="64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20" name="Oval 118"/>
            <p:cNvSpPr>
              <a:spLocks noChangeArrowheads="1"/>
            </p:cNvSpPr>
            <p:nvPr/>
          </p:nvSpPr>
          <p:spPr bwMode="auto">
            <a:xfrm rot="-4482415">
              <a:off x="1362" y="3222"/>
              <a:ext cx="23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21" name="Oval 119"/>
            <p:cNvSpPr>
              <a:spLocks noChangeArrowheads="1"/>
            </p:cNvSpPr>
            <p:nvPr/>
          </p:nvSpPr>
          <p:spPr bwMode="auto">
            <a:xfrm rot="-4482415">
              <a:off x="1557" y="3392"/>
              <a:ext cx="23" cy="62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18822" name="Oval 120"/>
            <p:cNvSpPr>
              <a:spLocks noChangeArrowheads="1"/>
            </p:cNvSpPr>
            <p:nvPr/>
          </p:nvSpPr>
          <p:spPr bwMode="auto">
            <a:xfrm rot="-4482415">
              <a:off x="1594" y="3340"/>
              <a:ext cx="24" cy="63"/>
            </a:xfrm>
            <a:prstGeom prst="ellipse">
              <a:avLst/>
            </a:prstGeom>
            <a:pattFill prst="pct75">
              <a:fgClr>
                <a:srgbClr val="896C33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488569" name="Rectangle 121"/>
          <p:cNvSpPr>
            <a:spLocks noChangeArrowheads="1"/>
          </p:cNvSpPr>
          <p:nvPr/>
        </p:nvSpPr>
        <p:spPr bwMode="auto">
          <a:xfrm>
            <a:off x="3968750" y="2741613"/>
            <a:ext cx="4476750" cy="1625600"/>
          </a:xfrm>
          <a:prstGeom prst="rect">
            <a:avLst/>
          </a:prstGeom>
          <a:solidFill>
            <a:srgbClr val="FF99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/>
              <a:t>рисование в графическом режиме</a:t>
            </a:r>
            <a:endParaRPr lang="ru-RU" sz="2400" dirty="0">
              <a:solidFill>
                <a:srgbClr val="3333FF"/>
              </a:solidFill>
            </a:endParaRPr>
          </a:p>
        </p:txBody>
      </p:sp>
      <p:sp>
        <p:nvSpPr>
          <p:cNvPr id="488572" name="Rectangle 124"/>
          <p:cNvSpPr>
            <a:spLocks noChangeArrowheads="1"/>
          </p:cNvSpPr>
          <p:nvPr/>
        </p:nvSpPr>
        <p:spPr bwMode="auto">
          <a:xfrm>
            <a:off x="3613150" y="1844675"/>
            <a:ext cx="5187950" cy="844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/>
              <a:t>открыть окно для графики</a:t>
            </a:r>
            <a:endParaRPr lang="ru-RU" sz="2400" dirty="0">
              <a:solidFill>
                <a:srgbClr val="3333FF"/>
              </a:solidFill>
            </a:endParaRPr>
          </a:p>
        </p:txBody>
      </p:sp>
      <p:sp>
        <p:nvSpPr>
          <p:cNvPr id="488573" name="Rectangle 125"/>
          <p:cNvSpPr>
            <a:spLocks noChangeArrowheads="1"/>
          </p:cNvSpPr>
          <p:nvPr/>
        </p:nvSpPr>
        <p:spPr bwMode="auto">
          <a:xfrm>
            <a:off x="3613150" y="4421188"/>
            <a:ext cx="5187950" cy="844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/>
              <a:t>закрыть окно для графики</a:t>
            </a:r>
            <a:endParaRPr lang="ru-RU" sz="2400" dirty="0">
              <a:solidFill>
                <a:srgbClr val="3333FF"/>
              </a:solidFill>
            </a:endParaRPr>
          </a:p>
        </p:txBody>
      </p:sp>
      <p:sp>
        <p:nvSpPr>
          <p:cNvPr id="488574" name="AutoShape 126"/>
          <p:cNvSpPr>
            <a:spLocks noChangeArrowheads="1"/>
          </p:cNvSpPr>
          <p:nvPr/>
        </p:nvSpPr>
        <p:spPr bwMode="auto">
          <a:xfrm>
            <a:off x="2946400" y="3454400"/>
            <a:ext cx="941388" cy="350838"/>
          </a:xfrm>
          <a:prstGeom prst="leftArrow">
            <a:avLst>
              <a:gd name="adj1" fmla="val 50000"/>
              <a:gd name="adj2" fmla="val 67081"/>
            </a:avLst>
          </a:prstGeom>
          <a:solidFill>
            <a:srgbClr val="0000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488575" name="AutoShape 127"/>
          <p:cNvSpPr>
            <a:spLocks noChangeArrowheads="1"/>
          </p:cNvSpPr>
          <p:nvPr/>
        </p:nvSpPr>
        <p:spPr bwMode="auto">
          <a:xfrm rot="-2211918">
            <a:off x="2817813" y="2455863"/>
            <a:ext cx="941387" cy="350837"/>
          </a:xfrm>
          <a:prstGeom prst="leftArrow">
            <a:avLst>
              <a:gd name="adj1" fmla="val 50000"/>
              <a:gd name="adj2" fmla="val 67082"/>
            </a:avLst>
          </a:prstGeom>
          <a:solidFill>
            <a:srgbClr val="0000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488576" name="AutoShape 128"/>
          <p:cNvSpPr>
            <a:spLocks noChangeArrowheads="1"/>
          </p:cNvSpPr>
          <p:nvPr/>
        </p:nvSpPr>
        <p:spPr bwMode="auto">
          <a:xfrm rot="2279289">
            <a:off x="2798763" y="4257675"/>
            <a:ext cx="941387" cy="350838"/>
          </a:xfrm>
          <a:prstGeom prst="leftArrow">
            <a:avLst>
              <a:gd name="adj1" fmla="val 50000"/>
              <a:gd name="adj2" fmla="val 67081"/>
            </a:avLst>
          </a:prstGeom>
          <a:solidFill>
            <a:srgbClr val="0000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8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569" grpId="0" animBg="1"/>
      <p:bldP spid="488572" grpId="0" animBg="1"/>
      <p:bldP spid="488573" grpId="0" animBg="1"/>
      <p:bldP spid="488574" grpId="0" animBg="1"/>
      <p:bldP spid="488575" grpId="0" animBg="1"/>
      <p:bldP spid="48857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4E8D7D-947F-45AB-A767-798FCE079A37}" type="slidenum">
              <a:rPr lang="ru-RU" smtClean="0"/>
              <a:pPr/>
              <a:t>105</a:t>
            </a:fld>
            <a:endParaRPr lang="ru-RU" smtClean="0"/>
          </a:p>
        </p:txBody>
      </p:sp>
      <p:sp>
        <p:nvSpPr>
          <p:cNvPr id="464901" name="Text Box 5"/>
          <p:cNvSpPr txBox="1">
            <a:spLocks noChangeArrowheads="1"/>
          </p:cNvSpPr>
          <p:nvPr/>
        </p:nvSpPr>
        <p:spPr bwMode="auto">
          <a:xfrm>
            <a:off x="531813" y="1219200"/>
            <a:ext cx="8116887" cy="48133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35000"/>
              </a:spcBef>
              <a:defRPr/>
            </a:pPr>
            <a:r>
              <a:rPr lang="en-US" sz="2600" dirty="0">
                <a:solidFill>
                  <a:srgbClr val="008000"/>
                </a:solidFill>
                <a:latin typeface="Courier New" pitchFamily="49" charset="0"/>
              </a:rPr>
              <a:t>#include &lt;</a:t>
            </a:r>
            <a:r>
              <a:rPr lang="en-US" sz="2600" dirty="0" err="1">
                <a:solidFill>
                  <a:srgbClr val="008000"/>
                </a:solidFill>
                <a:latin typeface="Courier New" pitchFamily="49" charset="0"/>
              </a:rPr>
              <a:t>graphics.h</a:t>
            </a:r>
            <a:r>
              <a:rPr lang="en-US" sz="2600" dirty="0">
                <a:solidFill>
                  <a:srgbClr val="008000"/>
                </a:solidFill>
                <a:latin typeface="Courier New" pitchFamily="49" charset="0"/>
              </a:rPr>
              <a:t>&gt;</a:t>
            </a:r>
          </a:p>
          <a:p>
            <a:pPr marL="176213" indent="-176213">
              <a:spcBef>
                <a:spcPct val="35000"/>
              </a:spcBef>
              <a:defRPr/>
            </a:pPr>
            <a:r>
              <a:rPr lang="en-US" sz="2600" dirty="0">
                <a:solidFill>
                  <a:srgbClr val="008000"/>
                </a:solidFill>
                <a:latin typeface="Courier New" pitchFamily="49" charset="0"/>
              </a:rPr>
              <a:t>#include &lt;</a:t>
            </a:r>
            <a:r>
              <a:rPr lang="en-US" sz="2600" dirty="0" err="1">
                <a:solidFill>
                  <a:srgbClr val="008000"/>
                </a:solidFill>
                <a:latin typeface="Courier New" pitchFamily="49" charset="0"/>
              </a:rPr>
              <a:t>conio.h</a:t>
            </a:r>
            <a:r>
              <a:rPr lang="en-US" sz="2600" dirty="0">
                <a:solidFill>
                  <a:srgbClr val="008000"/>
                </a:solidFill>
                <a:latin typeface="Courier New" pitchFamily="49" charset="0"/>
              </a:rPr>
              <a:t>&gt;</a:t>
            </a:r>
            <a:endParaRPr lang="ru-RU" sz="2600" dirty="0">
              <a:solidFill>
                <a:srgbClr val="008000"/>
              </a:solidFill>
              <a:latin typeface="Courier New" pitchFamily="49" charset="0"/>
            </a:endParaRPr>
          </a:p>
          <a:p>
            <a:pPr marL="176213" indent="-176213">
              <a:spcBef>
                <a:spcPct val="35000"/>
              </a:spcBef>
              <a:defRPr/>
            </a:pPr>
            <a:r>
              <a:rPr lang="en-US" sz="2600" dirty="0">
                <a:latin typeface="Courier New" pitchFamily="49" charset="0"/>
              </a:rPr>
              <a:t>main()</a:t>
            </a:r>
          </a:p>
          <a:p>
            <a:pPr marL="176213" indent="-176213">
              <a:spcBef>
                <a:spcPct val="35000"/>
              </a:spcBef>
              <a:defRPr/>
            </a:pPr>
            <a:r>
              <a:rPr lang="en-US" sz="2600" dirty="0">
                <a:latin typeface="Courier New" pitchFamily="49" charset="0"/>
              </a:rPr>
              <a:t>{</a:t>
            </a:r>
          </a:p>
          <a:p>
            <a:pPr marL="176213" indent="-176213">
              <a:spcBef>
                <a:spcPct val="35000"/>
              </a:spcBef>
              <a:defRPr/>
            </a:pPr>
            <a:r>
              <a:rPr lang="en-US" sz="2600" dirty="0" err="1">
                <a:latin typeface="Courier New" pitchFamily="49" charset="0"/>
              </a:rPr>
              <a:t>initwindow</a:t>
            </a:r>
            <a:r>
              <a:rPr lang="en-US" sz="2600" dirty="0">
                <a:latin typeface="Courier New" pitchFamily="49" charset="0"/>
              </a:rPr>
              <a:t> ( 400, 300 );</a:t>
            </a:r>
          </a:p>
          <a:p>
            <a:pPr marL="176213" indent="-176213">
              <a:spcBef>
                <a:spcPct val="35000"/>
              </a:spcBef>
              <a:defRPr/>
            </a:pPr>
            <a:r>
              <a:rPr lang="ru-RU" sz="2600" dirty="0">
                <a:latin typeface="Courier New" pitchFamily="49" charset="0"/>
              </a:rPr>
              <a:t>... </a:t>
            </a:r>
            <a:r>
              <a:rPr lang="en-US" sz="26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600" dirty="0">
                <a:solidFill>
                  <a:srgbClr val="3333FF"/>
                </a:solidFill>
                <a:latin typeface="Courier New" pitchFamily="49" charset="0"/>
              </a:rPr>
              <a:t>рисуем на экране </a:t>
            </a:r>
            <a:endParaRPr lang="en-US" sz="2600" dirty="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35000"/>
              </a:spcBef>
              <a:defRPr/>
            </a:pPr>
            <a:r>
              <a:rPr lang="en-US" sz="2600" dirty="0" err="1">
                <a:latin typeface="Courier New" pitchFamily="49" charset="0"/>
              </a:rPr>
              <a:t>getch</a:t>
            </a:r>
            <a:r>
              <a:rPr lang="en-US" sz="2600" dirty="0">
                <a:latin typeface="Courier New" pitchFamily="49" charset="0"/>
              </a:rPr>
              <a:t>(); </a:t>
            </a:r>
            <a:endParaRPr lang="ru-RU" sz="2600" dirty="0">
              <a:latin typeface="Courier New" pitchFamily="49" charset="0"/>
            </a:endParaRPr>
          </a:p>
          <a:p>
            <a:pPr marL="176213" indent="-176213">
              <a:spcBef>
                <a:spcPct val="35000"/>
              </a:spcBef>
              <a:defRPr/>
            </a:pPr>
            <a:r>
              <a:rPr lang="en-US" sz="2600" dirty="0" err="1">
                <a:latin typeface="Courier New" pitchFamily="49" charset="0"/>
              </a:rPr>
              <a:t>closegraph</a:t>
            </a:r>
            <a:r>
              <a:rPr lang="en-US" sz="2600" dirty="0">
                <a:latin typeface="Courier New" pitchFamily="49" charset="0"/>
              </a:rPr>
              <a:t>();</a:t>
            </a:r>
            <a:endParaRPr lang="ru-RU" sz="2600" dirty="0">
              <a:latin typeface="Courier New" pitchFamily="49" charset="0"/>
            </a:endParaRPr>
          </a:p>
          <a:p>
            <a:pPr marL="176213" indent="-176213">
              <a:spcBef>
                <a:spcPct val="35000"/>
              </a:spcBef>
              <a:defRPr/>
            </a:pPr>
            <a:r>
              <a:rPr lang="da-DK" sz="2600" dirty="0">
                <a:latin typeface="Courier New" pitchFamily="49" charset="0"/>
              </a:rPr>
              <a:t>}</a:t>
            </a:r>
          </a:p>
        </p:txBody>
      </p:sp>
      <p:sp>
        <p:nvSpPr>
          <p:cNvPr id="464902" name="Rectangle 6"/>
          <p:cNvSpPr>
            <a:spLocks noChangeArrowheads="1"/>
          </p:cNvSpPr>
          <p:nvPr/>
        </p:nvSpPr>
        <p:spPr bwMode="auto">
          <a:xfrm>
            <a:off x="527050" y="3371850"/>
            <a:ext cx="4949825" cy="4572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marL="176213" indent="-176213">
              <a:spcBef>
                <a:spcPct val="35000"/>
              </a:spcBef>
              <a:defRPr/>
            </a:pPr>
            <a:r>
              <a:rPr lang="en-US" sz="2600" dirty="0" err="1">
                <a:latin typeface="Courier New" pitchFamily="49" charset="0"/>
              </a:rPr>
              <a:t>initwindow</a:t>
            </a:r>
            <a:r>
              <a:rPr lang="en-US" sz="2600" dirty="0">
                <a:latin typeface="Courier New" pitchFamily="49" charset="0"/>
              </a:rPr>
              <a:t> ( 400, 300 );</a:t>
            </a:r>
          </a:p>
        </p:txBody>
      </p:sp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471488" y="4960938"/>
            <a:ext cx="2914650" cy="503237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600" dirty="0" err="1">
                <a:latin typeface="Courier New" pitchFamily="49" charset="0"/>
              </a:rPr>
              <a:t>closegraph</a:t>
            </a:r>
            <a:r>
              <a:rPr lang="en-US" sz="2600" dirty="0">
                <a:latin typeface="Courier New" pitchFamily="49" charset="0"/>
              </a:rPr>
              <a:t>();</a:t>
            </a:r>
            <a:endParaRPr lang="ru-RU" sz="2600" dirty="0">
              <a:latin typeface="Courier New" pitchFamily="49" charset="0"/>
            </a:endParaRPr>
          </a:p>
        </p:txBody>
      </p:sp>
      <p:sp>
        <p:nvSpPr>
          <p:cNvPr id="11981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981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Структура графической программы</a:t>
            </a:r>
          </a:p>
        </p:txBody>
      </p:sp>
      <p:sp>
        <p:nvSpPr>
          <p:cNvPr id="465026" name="AutoShape 130"/>
          <p:cNvSpPr>
            <a:spLocks noChangeArrowheads="1"/>
          </p:cNvSpPr>
          <p:nvPr/>
        </p:nvSpPr>
        <p:spPr bwMode="auto">
          <a:xfrm>
            <a:off x="6238875" y="2684463"/>
            <a:ext cx="1905000" cy="1263650"/>
          </a:xfrm>
          <a:prstGeom prst="wedgeRoundRectCallout">
            <a:avLst>
              <a:gd name="adj1" fmla="val -87483"/>
              <a:gd name="adj2" fmla="val 189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открыть окно для графики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465027" name="AutoShape 131"/>
          <p:cNvSpPr>
            <a:spLocks noChangeArrowheads="1"/>
          </p:cNvSpPr>
          <p:nvPr/>
        </p:nvSpPr>
        <p:spPr bwMode="auto">
          <a:xfrm>
            <a:off x="4122738" y="5033963"/>
            <a:ext cx="1643062" cy="781050"/>
          </a:xfrm>
          <a:prstGeom prst="wedgeRoundRectCallout">
            <a:avLst>
              <a:gd name="adj1" fmla="val -96110"/>
              <a:gd name="adj2" fmla="val -2244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закрыть окно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465028" name="AutoShape 132"/>
          <p:cNvSpPr>
            <a:spLocks noChangeArrowheads="1"/>
          </p:cNvSpPr>
          <p:nvPr/>
        </p:nvSpPr>
        <p:spPr bwMode="auto">
          <a:xfrm>
            <a:off x="3713163" y="4418013"/>
            <a:ext cx="4473575" cy="439737"/>
          </a:xfrm>
          <a:prstGeom prst="wedgeRoundRectCallout">
            <a:avLst>
              <a:gd name="adj1" fmla="val -89419"/>
              <a:gd name="adj2" fmla="val 9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чтобы посмотреть результат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465029" name="AutoShape 133"/>
          <p:cNvSpPr>
            <a:spLocks noChangeArrowheads="1"/>
          </p:cNvSpPr>
          <p:nvPr/>
        </p:nvSpPr>
        <p:spPr bwMode="auto">
          <a:xfrm>
            <a:off x="5359400" y="882650"/>
            <a:ext cx="3192463" cy="957263"/>
          </a:xfrm>
          <a:prstGeom prst="wedgeRoundRectCallout">
            <a:avLst>
              <a:gd name="adj1" fmla="val -66790"/>
              <a:gd name="adj2" fmla="val 1041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библиотека для работы с графикой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18" name="AutoShape 130"/>
          <p:cNvSpPr>
            <a:spLocks noChangeArrowheads="1"/>
          </p:cNvSpPr>
          <p:nvPr/>
        </p:nvSpPr>
        <p:spPr bwMode="auto">
          <a:xfrm>
            <a:off x="2033588" y="2571750"/>
            <a:ext cx="1490662" cy="485775"/>
          </a:xfrm>
          <a:prstGeom prst="wedgeRoundRectCallout">
            <a:avLst>
              <a:gd name="adj1" fmla="val 34357"/>
              <a:gd name="adj2" fmla="val 12496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ширина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19" name="AutoShape 130"/>
          <p:cNvSpPr>
            <a:spLocks noChangeArrowheads="1"/>
          </p:cNvSpPr>
          <p:nvPr/>
        </p:nvSpPr>
        <p:spPr bwMode="auto">
          <a:xfrm>
            <a:off x="4305300" y="2571750"/>
            <a:ext cx="1238250" cy="485775"/>
          </a:xfrm>
          <a:prstGeom prst="wedgeRoundRectCallout">
            <a:avLst>
              <a:gd name="adj1" fmla="val -31027"/>
              <a:gd name="adj2" fmla="val 12496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высота</a:t>
            </a: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49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4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4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4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64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4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4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64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4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6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4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6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1" grpId="0" build="p" animBg="1"/>
      <p:bldP spid="465026" grpId="0" animBg="1"/>
      <p:bldP spid="465027" grpId="0" animBg="1"/>
      <p:bldP spid="465028" grpId="0" animBg="1"/>
      <p:bldP spid="465029" grpId="0" animBg="1"/>
      <p:bldP spid="18" grpId="0" animBg="1"/>
      <p:bldP spid="1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0506F2-36D0-4A39-ADCD-A58C304BA5ED}" type="slidenum">
              <a:rPr lang="ru-RU" smtClean="0"/>
              <a:pPr/>
              <a:t>106</a:t>
            </a:fld>
            <a:endParaRPr lang="ru-RU" smtClean="0"/>
          </a:p>
        </p:txBody>
      </p:sp>
      <p:sp>
        <p:nvSpPr>
          <p:cNvPr id="12083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0836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Цвета</a:t>
            </a:r>
          </a:p>
        </p:txBody>
      </p:sp>
      <p:graphicFrame>
        <p:nvGraphicFramePr>
          <p:cNvPr id="492635" name="Group 91"/>
          <p:cNvGraphicFramePr>
            <a:graphicFrameLocks noGrp="1"/>
          </p:cNvGraphicFramePr>
          <p:nvPr/>
        </p:nvGraphicFramePr>
        <p:xfrm>
          <a:off x="415925" y="1063625"/>
          <a:ext cx="3417888" cy="4811713"/>
        </p:xfrm>
        <a:graphic>
          <a:graphicData uri="http://schemas.openxmlformats.org/drawingml/2006/table">
            <a:tbl>
              <a:tblPr/>
              <a:tblGrid>
                <a:gridCol w="895350"/>
                <a:gridCol w="2522538"/>
              </a:tblGrid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Название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BLACK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BLUE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GREEN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CYAN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RED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MAGENTA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66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BROWN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3300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LIGHTGRAY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642" name="Group 98"/>
          <p:cNvGraphicFramePr>
            <a:graphicFrameLocks noGrp="1"/>
          </p:cNvGraphicFramePr>
          <p:nvPr/>
        </p:nvGraphicFramePr>
        <p:xfrm>
          <a:off x="4165600" y="1063625"/>
          <a:ext cx="4656138" cy="4811713"/>
        </p:xfrm>
        <a:graphic>
          <a:graphicData uri="http://schemas.openxmlformats.org/drawingml/2006/table">
            <a:tbl>
              <a:tblPr/>
              <a:tblGrid>
                <a:gridCol w="1191708"/>
                <a:gridCol w="3464430"/>
              </a:tblGrid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Код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Название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DARKGRAY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LIGHTBLUE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LIGHTGREEN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LIGHTCYAN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FF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LIGHTRED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3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LIGHTMAGENTA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99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YELLOW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33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AC708C-5FC1-41A9-9087-368C9FD3A3AD}" type="slidenum">
              <a:rPr lang="ru-RU" smtClean="0"/>
              <a:pPr/>
              <a:t>107</a:t>
            </a:fld>
            <a:endParaRPr lang="ru-RU" smtClean="0"/>
          </a:p>
        </p:txBody>
      </p:sp>
      <p:sp>
        <p:nvSpPr>
          <p:cNvPr id="512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Полная палитра цветов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829425" y="1217613"/>
          <a:ext cx="1893888" cy="1687512"/>
        </p:xfrm>
        <a:graphic>
          <a:graphicData uri="http://schemas.openxmlformats.org/presentationml/2006/ole">
            <p:oleObj spid="_x0000_s5122" name="Image" r:id="rId4" imgW="3974603" imgH="3542857" progId="">
              <p:embed/>
            </p:oleObj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04825" y="971550"/>
            <a:ext cx="57626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цвет = </a:t>
            </a:r>
            <a:r>
              <a:rPr lang="en-US" sz="3200"/>
              <a:t>   </a:t>
            </a:r>
            <a:r>
              <a:rPr lang="en-US" sz="3200">
                <a:solidFill>
                  <a:srgbClr val="FF0000"/>
                </a:solidFill>
              </a:rPr>
              <a:t>R</a:t>
            </a:r>
            <a:r>
              <a:rPr lang="en-US" sz="3200">
                <a:solidFill>
                  <a:schemeClr val="accent2"/>
                </a:solidFill>
              </a:rPr>
              <a:t>    </a:t>
            </a:r>
            <a:r>
              <a:rPr lang="en-US" sz="3200"/>
              <a:t>+ </a:t>
            </a:r>
            <a:r>
              <a:rPr lang="en-US" sz="3200">
                <a:solidFill>
                  <a:schemeClr val="accent2"/>
                </a:solidFill>
              </a:rPr>
              <a:t>   </a:t>
            </a:r>
            <a:r>
              <a:rPr lang="en-US" sz="3200">
                <a:solidFill>
                  <a:srgbClr val="00B050"/>
                </a:solidFill>
              </a:rPr>
              <a:t>G</a:t>
            </a:r>
            <a:r>
              <a:rPr lang="en-US" sz="3200">
                <a:solidFill>
                  <a:schemeClr val="accent2"/>
                </a:solidFill>
              </a:rPr>
              <a:t>    </a:t>
            </a:r>
            <a:r>
              <a:rPr lang="en-US" sz="3200"/>
              <a:t>+</a:t>
            </a:r>
            <a:r>
              <a:rPr lang="en-US" sz="3200">
                <a:solidFill>
                  <a:schemeClr val="accent2"/>
                </a:solidFill>
              </a:rPr>
              <a:t>    </a:t>
            </a:r>
            <a:r>
              <a:rPr lang="en-US" sz="3200">
                <a:solidFill>
                  <a:srgbClr val="3333FF"/>
                </a:solidFill>
              </a:rPr>
              <a:t>B</a:t>
            </a:r>
            <a:endParaRPr lang="ru-RU" sz="3200">
              <a:solidFill>
                <a:srgbClr val="3333FF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712913" y="1538288"/>
            <a:ext cx="15065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ru-RU" sz="2400">
                <a:solidFill>
                  <a:srgbClr val="FF0000"/>
                </a:solidFill>
              </a:rPr>
              <a:t>красный</a:t>
            </a:r>
          </a:p>
          <a:p>
            <a:pPr algn="ctr"/>
            <a:r>
              <a:rPr lang="ru-RU" sz="2400"/>
              <a:t>0..255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833938" y="1538288"/>
            <a:ext cx="11096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>
                <a:solidFill>
                  <a:srgbClr val="3333FF"/>
                </a:solidFill>
              </a:rPr>
              <a:t>Blue</a:t>
            </a:r>
          </a:p>
          <a:p>
            <a:pPr algn="ctr"/>
            <a:r>
              <a:rPr lang="ru-RU" sz="2400">
                <a:solidFill>
                  <a:srgbClr val="3333FF"/>
                </a:solidFill>
              </a:rPr>
              <a:t>синий</a:t>
            </a:r>
          </a:p>
          <a:p>
            <a:pPr algn="ctr"/>
            <a:r>
              <a:rPr lang="ru-RU" sz="2400"/>
              <a:t>0..255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275013" y="1538288"/>
            <a:ext cx="1504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>
                <a:solidFill>
                  <a:srgbClr val="00B000"/>
                </a:solidFill>
              </a:rPr>
              <a:t>Green</a:t>
            </a:r>
          </a:p>
          <a:p>
            <a:pPr algn="ctr"/>
            <a:r>
              <a:rPr lang="ru-RU" sz="2400">
                <a:solidFill>
                  <a:srgbClr val="00B000"/>
                </a:solidFill>
              </a:rPr>
              <a:t>зеленый</a:t>
            </a:r>
          </a:p>
          <a:p>
            <a:pPr algn="ctr"/>
            <a:r>
              <a:rPr lang="ru-RU" sz="2400"/>
              <a:t>0..255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220913" y="2968625"/>
            <a:ext cx="12874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R </a:t>
            </a:r>
            <a:r>
              <a:rPr lang="ru-RU" sz="2400">
                <a:solidFill>
                  <a:srgbClr val="FF0000"/>
                </a:solidFill>
              </a:rPr>
              <a:t>=</a:t>
            </a:r>
            <a:r>
              <a:rPr lang="en-US" sz="2400">
                <a:solidFill>
                  <a:srgbClr val="FF0000"/>
                </a:solidFill>
              </a:rPr>
              <a:t> 218</a:t>
            </a:r>
            <a:r>
              <a:rPr lang="en-US" sz="2400">
                <a:solidFill>
                  <a:schemeClr val="accent2"/>
                </a:solidFill>
              </a:rPr>
              <a:t/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rgbClr val="00B050"/>
                </a:solidFill>
              </a:rPr>
              <a:t>G = 164</a:t>
            </a:r>
            <a:r>
              <a:rPr lang="en-US" sz="2400">
                <a:solidFill>
                  <a:schemeClr val="accent2"/>
                </a:solidFill>
              </a:rPr>
              <a:t/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rgbClr val="3333FF"/>
                </a:solidFill>
              </a:rPr>
              <a:t>B = 32</a:t>
            </a:r>
            <a:endParaRPr lang="ru-RU" sz="2400">
              <a:solidFill>
                <a:srgbClr val="3333FF"/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437188" y="2982913"/>
            <a:ext cx="1287462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R </a:t>
            </a:r>
            <a:r>
              <a:rPr lang="ru-RU" sz="2400">
                <a:solidFill>
                  <a:srgbClr val="FF0000"/>
                </a:solidFill>
              </a:rPr>
              <a:t>=</a:t>
            </a:r>
            <a:r>
              <a:rPr lang="en-US" sz="2400">
                <a:solidFill>
                  <a:srgbClr val="FF0000"/>
                </a:solidFill>
              </a:rPr>
              <a:t> 135</a:t>
            </a:r>
            <a:r>
              <a:rPr lang="en-US" sz="2400">
                <a:solidFill>
                  <a:schemeClr val="accent2"/>
                </a:solidFill>
              </a:rPr>
              <a:t/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rgbClr val="00B050"/>
                </a:solidFill>
              </a:rPr>
              <a:t>G = 206</a:t>
            </a:r>
            <a:r>
              <a:rPr lang="en-US" sz="2400">
                <a:solidFill>
                  <a:schemeClr val="accent2"/>
                </a:solidFill>
              </a:rPr>
              <a:t/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rgbClr val="3333FF"/>
                </a:solidFill>
              </a:rPr>
              <a:t>B = 250</a:t>
            </a:r>
            <a:endParaRPr lang="ru-RU" sz="2400">
              <a:solidFill>
                <a:srgbClr val="3333FF"/>
              </a:solidFill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85788" y="3071813"/>
            <a:ext cx="1620837" cy="1004887"/>
          </a:xfrm>
          <a:prstGeom prst="rect">
            <a:avLst/>
          </a:prstGeom>
          <a:solidFill>
            <a:srgbClr val="DAA42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808413" y="3071813"/>
            <a:ext cx="1620837" cy="1004887"/>
          </a:xfrm>
          <a:prstGeom prst="rect">
            <a:avLst/>
          </a:prstGeom>
          <a:solidFill>
            <a:srgbClr val="87CE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6425" y="4437063"/>
            <a:ext cx="4695825" cy="663575"/>
            <a:chOff x="396" y="2879"/>
            <a:chExt cx="2958" cy="418"/>
          </a:xfrm>
        </p:grpSpPr>
        <p:sp>
          <p:nvSpPr>
            <p:cNvPr id="5137" name="Text Box 22"/>
            <p:cNvSpPr txBox="1">
              <a:spLocks noChangeArrowheads="1"/>
            </p:cNvSpPr>
            <p:nvPr/>
          </p:nvSpPr>
          <p:spPr bwMode="auto">
            <a:xfrm>
              <a:off x="690" y="2946"/>
              <a:ext cx="2664" cy="291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 Сколько разных</a:t>
              </a:r>
              <a:r>
                <a:rPr lang="en-US" sz="2400"/>
                <a:t> </a:t>
              </a:r>
              <a:r>
                <a:rPr lang="ru-RU" sz="2400"/>
                <a:t>цветов?</a:t>
              </a:r>
            </a:p>
          </p:txBody>
        </p:sp>
        <p:sp>
          <p:nvSpPr>
            <p:cNvPr id="5138" name="Oval 23"/>
            <p:cNvSpPr>
              <a:spLocks noChangeArrowheads="1"/>
            </p:cNvSpPr>
            <p:nvPr/>
          </p:nvSpPr>
          <p:spPr bwMode="auto">
            <a:xfrm>
              <a:off x="396" y="2879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</a:p>
          </p:txBody>
        </p:sp>
      </p:grp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1308100" y="5162550"/>
            <a:ext cx="75422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/>
              <a:t>256</a:t>
            </a:r>
            <a:r>
              <a:rPr lang="en-US" sz="3200">
                <a:cs typeface="Arial" charset="0"/>
              </a:rPr>
              <a:t>·</a:t>
            </a:r>
            <a:r>
              <a:rPr lang="ru-RU" sz="3200">
                <a:cs typeface="Arial" charset="0"/>
              </a:rPr>
              <a:t>256</a:t>
            </a:r>
            <a:r>
              <a:rPr lang="en-US" sz="3200">
                <a:cs typeface="Arial" charset="0"/>
              </a:rPr>
              <a:t>·</a:t>
            </a:r>
            <a:r>
              <a:rPr lang="ru-RU" sz="3200">
                <a:cs typeface="Arial" charset="0"/>
              </a:rPr>
              <a:t>256 =</a:t>
            </a:r>
            <a:r>
              <a:rPr lang="ru-RU" sz="3200">
                <a:solidFill>
                  <a:schemeClr val="accent2"/>
                </a:solidFill>
                <a:cs typeface="Arial" charset="0"/>
              </a:rPr>
              <a:t> 16 777 216  </a:t>
            </a:r>
            <a:r>
              <a:rPr lang="en-US" sz="3200">
                <a:solidFill>
                  <a:schemeClr val="accent2"/>
                </a:solidFill>
                <a:cs typeface="Arial" charset="0"/>
              </a:rPr>
              <a:t>(</a:t>
            </a:r>
            <a:r>
              <a:rPr lang="en-US" sz="3200" i="1">
                <a:solidFill>
                  <a:schemeClr val="accent2"/>
                </a:solidFill>
                <a:cs typeface="Arial" charset="0"/>
              </a:rPr>
              <a:t>True</a:t>
            </a:r>
            <a:r>
              <a:rPr lang="ru-RU" sz="3200" i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3200" i="1">
                <a:solidFill>
                  <a:schemeClr val="accent2"/>
                </a:solidFill>
                <a:cs typeface="Arial" charset="0"/>
              </a:rPr>
              <a:t>Color</a:t>
            </a:r>
            <a:r>
              <a:rPr lang="en-US" sz="3200">
                <a:solidFill>
                  <a:schemeClr val="accent2"/>
                </a:solidFill>
                <a:cs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20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7B55C9-4EB0-4E5E-A809-C990FCA2F809}" type="slidenum">
              <a:rPr lang="ru-RU" smtClean="0"/>
              <a:pPr/>
              <a:t>108</a:t>
            </a:fld>
            <a:endParaRPr lang="ru-RU" smtClean="0"/>
          </a:p>
        </p:txBody>
      </p:sp>
      <p:sp>
        <p:nvSpPr>
          <p:cNvPr id="12185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1860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Управление цветом</a:t>
            </a:r>
          </a:p>
        </p:txBody>
      </p:sp>
      <p:sp>
        <p:nvSpPr>
          <p:cNvPr id="715781" name="Text Box 5"/>
          <p:cNvSpPr txBox="1">
            <a:spLocks noChangeArrowheads="1"/>
          </p:cNvSpPr>
          <p:nvPr/>
        </p:nvSpPr>
        <p:spPr bwMode="auto">
          <a:xfrm>
            <a:off x="350838" y="887413"/>
            <a:ext cx="8420100" cy="341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  <a:defRPr/>
            </a:pPr>
            <a:r>
              <a:rPr lang="ru-RU" sz="2800" dirty="0">
                <a:solidFill>
                  <a:srgbClr val="3333FF"/>
                </a:solidFill>
              </a:rPr>
              <a:t>Цвет линий</a:t>
            </a:r>
            <a:r>
              <a:rPr lang="en-US" sz="2800" dirty="0">
                <a:solidFill>
                  <a:srgbClr val="3333FF"/>
                </a:solidFill>
              </a:rPr>
              <a:t> </a:t>
            </a:r>
            <a:r>
              <a:rPr lang="ru-RU" sz="2800" dirty="0">
                <a:solidFill>
                  <a:srgbClr val="3333FF"/>
                </a:solidFill>
              </a:rPr>
              <a:t>и текста:</a:t>
            </a:r>
            <a:br>
              <a:rPr lang="ru-RU" sz="2800" dirty="0">
                <a:solidFill>
                  <a:srgbClr val="3333FF"/>
                </a:solidFill>
              </a:rPr>
            </a:br>
            <a:r>
              <a:rPr lang="en-US" sz="2400" b="0" i="1" dirty="0"/>
              <a:t>set color = </a:t>
            </a:r>
            <a:r>
              <a:rPr lang="ru-RU" sz="2400" b="0" dirty="0"/>
              <a:t>установить цвет</a:t>
            </a:r>
            <a:endParaRPr lang="ru-RU" sz="2800" dirty="0">
              <a:solidFill>
                <a:srgbClr val="3333FF"/>
              </a:solidFill>
            </a:endParaRPr>
          </a:p>
          <a:p>
            <a:pPr marL="628650" lvl="1" indent="533400">
              <a:spcBef>
                <a:spcPct val="15000"/>
              </a:spcBef>
              <a:defRPr/>
            </a:pPr>
            <a:r>
              <a:rPr lang="en-US" sz="3000" dirty="0" err="1">
                <a:latin typeface="Courier New" pitchFamily="49" charset="0"/>
              </a:rPr>
              <a:t>setcolor</a:t>
            </a:r>
            <a:r>
              <a:rPr lang="en-US" sz="3000" dirty="0">
                <a:latin typeface="Courier New" pitchFamily="49" charset="0"/>
              </a:rPr>
              <a:t> ( </a:t>
            </a:r>
            <a:r>
              <a:rPr lang="ru-RU" sz="3000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ru-RU" sz="3000" b="0" i="1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3000" dirty="0">
                <a:latin typeface="Courier New" pitchFamily="49" charset="0"/>
              </a:rPr>
              <a:t>);</a:t>
            </a:r>
          </a:p>
          <a:p>
            <a:pPr marL="176213" indent="985838">
              <a:spcBef>
                <a:spcPct val="20000"/>
              </a:spcBef>
              <a:defRPr/>
            </a:pPr>
            <a:r>
              <a:rPr lang="en-US" sz="3000" dirty="0" err="1">
                <a:latin typeface="Courier New" pitchFamily="49" charset="0"/>
              </a:rPr>
              <a:t>setcolor</a:t>
            </a:r>
            <a:r>
              <a:rPr lang="en-US" sz="3000" dirty="0">
                <a:latin typeface="Courier New" pitchFamily="49" charset="0"/>
              </a:rPr>
              <a:t> ( </a:t>
            </a:r>
            <a:r>
              <a:rPr lang="en-US" sz="3000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COLOR(255,255,0)</a:t>
            </a:r>
            <a:r>
              <a:rPr lang="ru-RU" sz="3000" b="0" i="1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3000" dirty="0">
                <a:latin typeface="Courier New" pitchFamily="49" charset="0"/>
              </a:rPr>
              <a:t>);</a:t>
            </a:r>
            <a:endParaRPr lang="ru-RU" sz="3000" dirty="0">
              <a:solidFill>
                <a:srgbClr val="3333FF"/>
              </a:solidFill>
            </a:endParaRPr>
          </a:p>
          <a:p>
            <a:pPr marL="176213" indent="-176213">
              <a:spcBef>
                <a:spcPct val="20000"/>
              </a:spcBef>
              <a:defRPr/>
            </a:pPr>
            <a:r>
              <a:rPr lang="ru-RU" sz="2800" dirty="0">
                <a:solidFill>
                  <a:srgbClr val="3333FF"/>
                </a:solidFill>
              </a:rPr>
              <a:t>Цвет и стиль заливки:</a:t>
            </a:r>
            <a:br>
              <a:rPr lang="ru-RU" sz="2800" dirty="0">
                <a:solidFill>
                  <a:srgbClr val="3333FF"/>
                </a:solidFill>
              </a:rPr>
            </a:br>
            <a:r>
              <a:rPr lang="en-US" sz="2400" b="0" i="1" dirty="0"/>
              <a:t>set fill style = </a:t>
            </a:r>
            <a:r>
              <a:rPr lang="ru-RU" sz="2400" b="0" dirty="0"/>
              <a:t>установить стиль заливки</a:t>
            </a:r>
            <a:endParaRPr lang="ru-RU" sz="2800" dirty="0">
              <a:solidFill>
                <a:srgbClr val="3333FF"/>
              </a:solidFill>
            </a:endParaRPr>
          </a:p>
          <a:p>
            <a:pPr marL="176213" indent="-176213">
              <a:spcBef>
                <a:spcPct val="20000"/>
              </a:spcBef>
              <a:defRPr/>
            </a:pPr>
            <a:r>
              <a:rPr lang="ru-RU" sz="2600" dirty="0">
                <a:latin typeface="Courier New" pitchFamily="49" charset="0"/>
              </a:rPr>
              <a:t>		</a:t>
            </a:r>
            <a:r>
              <a:rPr lang="en-US" sz="3000" dirty="0" err="1">
                <a:latin typeface="Courier New" pitchFamily="49" charset="0"/>
              </a:rPr>
              <a:t>setfillstyle</a:t>
            </a:r>
            <a:r>
              <a:rPr lang="en-US" sz="3000" dirty="0">
                <a:latin typeface="Courier New" pitchFamily="49" charset="0"/>
              </a:rPr>
              <a:t> ( </a:t>
            </a:r>
            <a:r>
              <a:rPr lang="ru-RU" sz="3000" b="0" i="1" dirty="0">
                <a:solidFill>
                  <a:srgbClr val="0066FF"/>
                </a:solidFill>
                <a:latin typeface="Comic Sans MS" pitchFamily="66" charset="0"/>
              </a:rPr>
              <a:t>стиль</a:t>
            </a:r>
            <a:r>
              <a:rPr lang="en-US" sz="3000" dirty="0">
                <a:latin typeface="Courier New" pitchFamily="49" charset="0"/>
              </a:rPr>
              <a:t>, </a:t>
            </a:r>
            <a:r>
              <a:rPr lang="ru-RU" sz="3000" b="0" i="1" dirty="0">
                <a:solidFill>
                  <a:srgbClr val="0066FF"/>
                </a:solidFill>
                <a:latin typeface="Comic Sans MS" pitchFamily="66" charset="0"/>
              </a:rPr>
              <a:t>цвет</a:t>
            </a:r>
            <a:r>
              <a:rPr lang="en-US" sz="3000" b="0" i="1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3000" dirty="0">
                <a:latin typeface="Courier New" pitchFamily="49" charset="0"/>
              </a:rPr>
              <a:t>);</a:t>
            </a:r>
            <a:endParaRPr lang="ru-RU" sz="3000" dirty="0">
              <a:latin typeface="Courier New" pitchFamily="49" charset="0"/>
            </a:endParaRPr>
          </a:p>
        </p:txBody>
      </p:sp>
      <p:sp>
        <p:nvSpPr>
          <p:cNvPr id="715786" name="AutoShape 10"/>
          <p:cNvSpPr>
            <a:spLocks noChangeArrowheads="1"/>
          </p:cNvSpPr>
          <p:nvPr/>
        </p:nvSpPr>
        <p:spPr bwMode="auto">
          <a:xfrm>
            <a:off x="1136650" y="4510088"/>
            <a:ext cx="6318250" cy="1352550"/>
          </a:xfrm>
          <a:prstGeom prst="wedgeRoundRectCallout">
            <a:avLst>
              <a:gd name="adj1" fmla="val 15269"/>
              <a:gd name="adj2" fmla="val -7095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US" sz="2400" b="0" dirty="0"/>
              <a:t>0 – </a:t>
            </a:r>
            <a:r>
              <a:rPr lang="ru-RU" sz="2400" b="0" dirty="0"/>
              <a:t>выключить    3..6 – наклонные линии</a:t>
            </a:r>
          </a:p>
          <a:p>
            <a:pPr>
              <a:defRPr/>
            </a:pPr>
            <a:r>
              <a:rPr lang="ru-RU" sz="2400" b="0" dirty="0"/>
              <a:t>1 – сплошная      7..8 – сетка                     9..11 – точечная</a:t>
            </a:r>
          </a:p>
        </p:txBody>
      </p:sp>
      <p:sp>
        <p:nvSpPr>
          <p:cNvPr id="8" name="AutoShape 130"/>
          <p:cNvSpPr>
            <a:spLocks noChangeArrowheads="1"/>
          </p:cNvSpPr>
          <p:nvPr/>
        </p:nvSpPr>
        <p:spPr bwMode="auto">
          <a:xfrm>
            <a:off x="4627563" y="763588"/>
            <a:ext cx="1408112" cy="882650"/>
          </a:xfrm>
          <a:prstGeom prst="wedgeRoundRectCallout">
            <a:avLst>
              <a:gd name="adj1" fmla="val -55943"/>
              <a:gd name="adj2" fmla="val 7565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номер цвета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9" name="AutoShape 130"/>
          <p:cNvSpPr>
            <a:spLocks noChangeArrowheads="1"/>
          </p:cNvSpPr>
          <p:nvPr/>
        </p:nvSpPr>
        <p:spPr bwMode="auto">
          <a:xfrm>
            <a:off x="5402263" y="1720850"/>
            <a:ext cx="622300" cy="517525"/>
          </a:xfrm>
          <a:prstGeom prst="wedgeRoundRectCallout">
            <a:avLst>
              <a:gd name="adj1" fmla="val 2889"/>
              <a:gd name="adj2" fmla="val 819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 dirty="0"/>
              <a:t>R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10" name="AutoShape 130"/>
          <p:cNvSpPr>
            <a:spLocks noChangeArrowheads="1"/>
          </p:cNvSpPr>
          <p:nvPr/>
        </p:nvSpPr>
        <p:spPr bwMode="auto">
          <a:xfrm>
            <a:off x="6253163" y="1720850"/>
            <a:ext cx="620712" cy="517525"/>
          </a:xfrm>
          <a:prstGeom prst="wedgeRoundRectCallout">
            <a:avLst>
              <a:gd name="adj1" fmla="val 2889"/>
              <a:gd name="adj2" fmla="val 819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 dirty="0"/>
              <a:t>G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11" name="AutoShape 130"/>
          <p:cNvSpPr>
            <a:spLocks noChangeArrowheads="1"/>
          </p:cNvSpPr>
          <p:nvPr/>
        </p:nvSpPr>
        <p:spPr bwMode="auto">
          <a:xfrm>
            <a:off x="7134225" y="1720850"/>
            <a:ext cx="622300" cy="517525"/>
          </a:xfrm>
          <a:prstGeom prst="wedgeRoundRectCallout">
            <a:avLst>
              <a:gd name="adj1" fmla="val 2889"/>
              <a:gd name="adj2" fmla="val 819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 dirty="0"/>
              <a:t>B</a:t>
            </a: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5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15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1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1" grpId="0" build="p"/>
      <p:bldP spid="71578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B96D29-9219-4623-B9D2-C32991A28952}" type="slidenum">
              <a:rPr lang="ru-RU" smtClean="0"/>
              <a:pPr/>
              <a:t>109</a:t>
            </a:fld>
            <a:endParaRPr lang="ru-RU" smtClean="0"/>
          </a:p>
        </p:txBody>
      </p:sp>
      <p:sp>
        <p:nvSpPr>
          <p:cNvPr id="12288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8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2288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Точки, отрезки и ломаные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44538" y="2058988"/>
            <a:ext cx="2763837" cy="1073150"/>
            <a:chOff x="469" y="1297"/>
            <a:chExt cx="1741" cy="676"/>
          </a:xfrm>
        </p:grpSpPr>
        <p:sp>
          <p:nvSpPr>
            <p:cNvPr id="122901" name="Line 6"/>
            <p:cNvSpPr>
              <a:spLocks noChangeShapeType="1"/>
            </p:cNvSpPr>
            <p:nvPr/>
          </p:nvSpPr>
          <p:spPr bwMode="auto">
            <a:xfrm>
              <a:off x="729" y="1616"/>
              <a:ext cx="758" cy="35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oval" w="med" len="med"/>
              <a:tailEnd type="oval" w="med" len="med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2902" name="Text Box 7"/>
            <p:cNvSpPr txBox="1">
              <a:spLocks noChangeArrowheads="1"/>
            </p:cNvSpPr>
            <p:nvPr/>
          </p:nvSpPr>
          <p:spPr bwMode="auto">
            <a:xfrm>
              <a:off x="469" y="1297"/>
              <a:ext cx="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en-US" sz="2400" baseline="-25000"/>
                <a:t>1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en-US" sz="2400" baseline="-25000"/>
                <a:t>1</a:t>
              </a:r>
              <a:r>
                <a:rPr lang="ru-RU" sz="2400"/>
                <a:t>)</a:t>
              </a:r>
            </a:p>
          </p:txBody>
        </p:sp>
        <p:sp>
          <p:nvSpPr>
            <p:cNvPr id="122903" name="Text Box 8"/>
            <p:cNvSpPr txBox="1">
              <a:spLocks noChangeArrowheads="1"/>
            </p:cNvSpPr>
            <p:nvPr/>
          </p:nvSpPr>
          <p:spPr bwMode="auto">
            <a:xfrm>
              <a:off x="1498" y="1685"/>
              <a:ext cx="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en-US" sz="2400" baseline="-25000"/>
                <a:t>2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en-US" sz="2400" baseline="-25000"/>
                <a:t>2</a:t>
              </a:r>
              <a:r>
                <a:rPr lang="ru-RU" sz="2400"/>
                <a:t>)</a:t>
              </a:r>
            </a:p>
          </p:txBody>
        </p:sp>
      </p:grpSp>
      <p:sp>
        <p:nvSpPr>
          <p:cNvPr id="717833" name="Rectangle 9"/>
          <p:cNvSpPr>
            <a:spLocks noChangeArrowheads="1"/>
          </p:cNvSpPr>
          <p:nvPr/>
        </p:nvSpPr>
        <p:spPr bwMode="auto">
          <a:xfrm>
            <a:off x="4300538" y="2400300"/>
            <a:ext cx="4017962" cy="762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>
                <a:latin typeface="Courier New" pitchFamily="49" charset="0"/>
              </a:rPr>
              <a:t>setcolor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( 10 )</a:t>
            </a:r>
            <a:r>
              <a:rPr lang="da-DK" sz="2200">
                <a:latin typeface="Courier New" pitchFamily="49" charset="0"/>
              </a:rPr>
              <a:t>;</a:t>
            </a:r>
            <a:r>
              <a:rPr lang="en-US" sz="2200"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200">
                <a:latin typeface="Courier New" pitchFamily="49" charset="0"/>
              </a:rPr>
              <a:t>line (x1, y1, x2, y2)</a:t>
            </a:r>
            <a:r>
              <a:rPr lang="da-DK" sz="2200">
                <a:latin typeface="Courier New" pitchFamily="49" charset="0"/>
              </a:rPr>
              <a:t>;</a:t>
            </a:r>
            <a:endParaRPr lang="ru-RU" sz="2200">
              <a:latin typeface="Courier New" pitchFamily="49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87463" y="1144588"/>
            <a:ext cx="1130300" cy="581025"/>
            <a:chOff x="893" y="639"/>
            <a:chExt cx="712" cy="366"/>
          </a:xfrm>
        </p:grpSpPr>
        <p:sp>
          <p:nvSpPr>
            <p:cNvPr id="122899" name="Text Box 11"/>
            <p:cNvSpPr txBox="1">
              <a:spLocks noChangeArrowheads="1"/>
            </p:cNvSpPr>
            <p:nvPr/>
          </p:nvSpPr>
          <p:spPr bwMode="auto">
            <a:xfrm>
              <a:off x="893" y="639"/>
              <a:ext cx="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ru-RU" sz="2400"/>
                <a:t>)</a:t>
              </a:r>
            </a:p>
          </p:txBody>
        </p:sp>
        <p:sp>
          <p:nvSpPr>
            <p:cNvPr id="122900" name="Oval 12"/>
            <p:cNvSpPr>
              <a:spLocks noChangeArrowheads="1"/>
            </p:cNvSpPr>
            <p:nvPr/>
          </p:nvSpPr>
          <p:spPr bwMode="auto">
            <a:xfrm>
              <a:off x="1380" y="946"/>
              <a:ext cx="59" cy="59"/>
            </a:xfrm>
            <a:prstGeom prst="ellipse">
              <a:avLst/>
            </a:prstGeom>
            <a:solidFill>
              <a:srgbClr val="3333FF"/>
            </a:solidFill>
            <a:ln w="12700">
              <a:solidFill>
                <a:srgbClr val="3333FF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717837" name="Rectangle 13"/>
          <p:cNvSpPr>
            <a:spLocks noChangeArrowheads="1"/>
          </p:cNvSpPr>
          <p:nvPr/>
        </p:nvSpPr>
        <p:spPr bwMode="auto">
          <a:xfrm>
            <a:off x="4244975" y="1484313"/>
            <a:ext cx="4017963" cy="4270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>
                <a:latin typeface="Courier New" pitchFamily="49" charset="0"/>
              </a:rPr>
              <a:t>putpixel (x, y, </a:t>
            </a:r>
            <a:r>
              <a:rPr lang="ru-RU" sz="2200">
                <a:latin typeface="Courier New" pitchFamily="49" charset="0"/>
              </a:rPr>
              <a:t>9</a:t>
            </a:r>
            <a:r>
              <a:rPr lang="en-US" sz="2200">
                <a:latin typeface="Courier New" pitchFamily="49" charset="0"/>
              </a:rPr>
              <a:t>);</a:t>
            </a:r>
            <a:endParaRPr lang="ru-RU" sz="2200">
              <a:latin typeface="Courier New" pitchFamily="49" charset="0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76250" y="3713163"/>
            <a:ext cx="3343275" cy="2763837"/>
            <a:chOff x="300" y="2339"/>
            <a:chExt cx="2106" cy="1741"/>
          </a:xfrm>
        </p:grpSpPr>
        <p:sp>
          <p:nvSpPr>
            <p:cNvPr id="122893" name="Freeform 15"/>
            <p:cNvSpPr>
              <a:spLocks/>
            </p:cNvSpPr>
            <p:nvPr/>
          </p:nvSpPr>
          <p:spPr bwMode="auto">
            <a:xfrm>
              <a:off x="741" y="2682"/>
              <a:ext cx="958" cy="1116"/>
            </a:xfrm>
            <a:custGeom>
              <a:avLst/>
              <a:gdLst>
                <a:gd name="T0" fmla="*/ 6 w 958"/>
                <a:gd name="T1" fmla="*/ 29 h 1116"/>
                <a:gd name="T2" fmla="*/ 712 w 958"/>
                <a:gd name="T3" fmla="*/ 0 h 1116"/>
                <a:gd name="T4" fmla="*/ 958 w 958"/>
                <a:gd name="T5" fmla="*/ 611 h 1116"/>
                <a:gd name="T6" fmla="*/ 612 w 958"/>
                <a:gd name="T7" fmla="*/ 1116 h 1116"/>
                <a:gd name="T8" fmla="*/ 0 w 958"/>
                <a:gd name="T9" fmla="*/ 775 h 1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8"/>
                <a:gd name="T16" fmla="*/ 0 h 1116"/>
                <a:gd name="T17" fmla="*/ 958 w 958"/>
                <a:gd name="T18" fmla="*/ 1116 h 1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8" h="1116">
                  <a:moveTo>
                    <a:pt x="6" y="29"/>
                  </a:moveTo>
                  <a:lnTo>
                    <a:pt x="712" y="0"/>
                  </a:lnTo>
                  <a:lnTo>
                    <a:pt x="958" y="611"/>
                  </a:lnTo>
                  <a:lnTo>
                    <a:pt x="612" y="1116"/>
                  </a:lnTo>
                  <a:lnTo>
                    <a:pt x="0" y="775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2894" name="Text Box 16"/>
            <p:cNvSpPr txBox="1">
              <a:spLocks noChangeArrowheads="1"/>
            </p:cNvSpPr>
            <p:nvPr/>
          </p:nvSpPr>
          <p:spPr bwMode="auto">
            <a:xfrm>
              <a:off x="300" y="2350"/>
              <a:ext cx="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en-US" sz="2400" baseline="-25000"/>
                <a:t>1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en-US" sz="2400" baseline="-25000"/>
                <a:t>1</a:t>
              </a:r>
              <a:r>
                <a:rPr lang="ru-RU" sz="2400"/>
                <a:t>)</a:t>
              </a:r>
            </a:p>
          </p:txBody>
        </p:sp>
        <p:sp>
          <p:nvSpPr>
            <p:cNvPr id="122895" name="Text Box 17"/>
            <p:cNvSpPr txBox="1">
              <a:spLocks noChangeArrowheads="1"/>
            </p:cNvSpPr>
            <p:nvPr/>
          </p:nvSpPr>
          <p:spPr bwMode="auto">
            <a:xfrm>
              <a:off x="1288" y="2339"/>
              <a:ext cx="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en-US" sz="2400" baseline="-25000"/>
                <a:t>2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en-US" sz="2400" baseline="-25000"/>
                <a:t>2</a:t>
              </a:r>
              <a:r>
                <a:rPr lang="ru-RU" sz="2400"/>
                <a:t>)</a:t>
              </a:r>
            </a:p>
          </p:txBody>
        </p:sp>
        <p:sp>
          <p:nvSpPr>
            <p:cNvPr id="122896" name="Text Box 18"/>
            <p:cNvSpPr txBox="1">
              <a:spLocks noChangeArrowheads="1"/>
            </p:cNvSpPr>
            <p:nvPr/>
          </p:nvSpPr>
          <p:spPr bwMode="auto">
            <a:xfrm>
              <a:off x="1694" y="3045"/>
              <a:ext cx="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en-US" sz="2400" baseline="-25000"/>
                <a:t>3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en-US" sz="2400" baseline="-25000"/>
                <a:t>3</a:t>
              </a:r>
              <a:r>
                <a:rPr lang="ru-RU" sz="2400"/>
                <a:t>)</a:t>
              </a:r>
            </a:p>
          </p:txBody>
        </p:sp>
        <p:sp>
          <p:nvSpPr>
            <p:cNvPr id="122897" name="Text Box 19"/>
            <p:cNvSpPr txBox="1">
              <a:spLocks noChangeArrowheads="1"/>
            </p:cNvSpPr>
            <p:nvPr/>
          </p:nvSpPr>
          <p:spPr bwMode="auto">
            <a:xfrm>
              <a:off x="1276" y="3792"/>
              <a:ext cx="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en-US" sz="2400" baseline="-25000"/>
                <a:t>4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en-US" sz="2400" baseline="-25000"/>
                <a:t>4</a:t>
              </a:r>
              <a:r>
                <a:rPr lang="ru-RU" sz="2400"/>
                <a:t>)</a:t>
              </a:r>
            </a:p>
          </p:txBody>
        </p:sp>
        <p:sp>
          <p:nvSpPr>
            <p:cNvPr id="122898" name="Text Box 20"/>
            <p:cNvSpPr txBox="1">
              <a:spLocks noChangeArrowheads="1"/>
            </p:cNvSpPr>
            <p:nvPr/>
          </p:nvSpPr>
          <p:spPr bwMode="auto">
            <a:xfrm>
              <a:off x="312" y="3110"/>
              <a:ext cx="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en-US" sz="2400" baseline="-25000"/>
                <a:t>5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en-US" sz="2400" baseline="-25000"/>
                <a:t>5</a:t>
              </a:r>
              <a:r>
                <a:rPr lang="ru-RU" sz="2400"/>
                <a:t>)</a:t>
              </a:r>
            </a:p>
          </p:txBody>
        </p:sp>
      </p:grpSp>
      <p:sp>
        <p:nvSpPr>
          <p:cNvPr id="717845" name="Rectangle 21"/>
          <p:cNvSpPr>
            <a:spLocks noChangeArrowheads="1"/>
          </p:cNvSpPr>
          <p:nvPr/>
        </p:nvSpPr>
        <p:spPr bwMode="auto">
          <a:xfrm>
            <a:off x="4300538" y="4071938"/>
            <a:ext cx="4083050" cy="21018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 dirty="0" err="1">
                <a:latin typeface="Courier New" pitchFamily="49" charset="0"/>
              </a:rPr>
              <a:t>setcolor</a:t>
            </a:r>
            <a:r>
              <a:rPr lang="en-US" sz="2200" dirty="0">
                <a:latin typeface="Courier New" pitchFamily="49" charset="0"/>
              </a:rPr>
              <a:t> ( 12 )</a:t>
            </a:r>
            <a:r>
              <a:rPr lang="da-DK" sz="2200" dirty="0">
                <a:latin typeface="Courier New" pitchFamily="49" charset="0"/>
              </a:rPr>
              <a:t>;</a:t>
            </a:r>
            <a:r>
              <a:rPr lang="en-US" sz="2200" dirty="0"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200" dirty="0" err="1">
                <a:latin typeface="Courier New" pitchFamily="49" charset="0"/>
              </a:rPr>
              <a:t>moveto</a:t>
            </a:r>
            <a:r>
              <a:rPr lang="en-US" sz="2200" dirty="0">
                <a:latin typeface="Courier New" pitchFamily="49" charset="0"/>
              </a:rPr>
              <a:t> (x1, y1)</a:t>
            </a:r>
            <a:r>
              <a:rPr lang="da-DK" sz="2200" dirty="0">
                <a:latin typeface="Courier New" pitchFamily="49" charset="0"/>
              </a:rPr>
              <a:t>;</a:t>
            </a:r>
            <a:r>
              <a:rPr lang="en-US" sz="2200" dirty="0">
                <a:latin typeface="Courier New" pitchFamily="49" charset="0"/>
              </a:rPr>
              <a:t>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 err="1">
                <a:latin typeface="Courier New" pitchFamily="49" charset="0"/>
              </a:rPr>
              <a:t>lineto</a:t>
            </a:r>
            <a:r>
              <a:rPr lang="en-US" sz="2200" dirty="0">
                <a:latin typeface="Courier New" pitchFamily="49" charset="0"/>
              </a:rPr>
              <a:t> (x2, y2)</a:t>
            </a:r>
            <a:r>
              <a:rPr lang="da-DK" sz="2200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200" dirty="0" err="1">
                <a:latin typeface="Courier New" pitchFamily="49" charset="0"/>
              </a:rPr>
              <a:t>lineto</a:t>
            </a:r>
            <a:r>
              <a:rPr lang="en-US" sz="2200" dirty="0">
                <a:latin typeface="Courier New" pitchFamily="49" charset="0"/>
              </a:rPr>
              <a:t> (x3, y3)</a:t>
            </a:r>
            <a:r>
              <a:rPr lang="da-DK" sz="2200" dirty="0">
                <a:latin typeface="Courier New" pitchFamily="49" charset="0"/>
              </a:rPr>
              <a:t>;</a:t>
            </a:r>
            <a:endParaRPr lang="ru-RU" sz="2200" dirty="0">
              <a:latin typeface="Courier New" pitchFamily="49" charset="0"/>
            </a:endParaRPr>
          </a:p>
          <a:p>
            <a:pPr>
              <a:defRPr/>
            </a:pPr>
            <a:r>
              <a:rPr lang="en-US" sz="2200" dirty="0" err="1">
                <a:latin typeface="Courier New" pitchFamily="49" charset="0"/>
              </a:rPr>
              <a:t>lineto</a:t>
            </a:r>
            <a:r>
              <a:rPr lang="en-US" sz="2200" dirty="0">
                <a:latin typeface="Courier New" pitchFamily="49" charset="0"/>
              </a:rPr>
              <a:t> (x4, y4)</a:t>
            </a:r>
            <a:r>
              <a:rPr lang="da-DK" sz="2200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200" dirty="0" err="1">
                <a:latin typeface="Courier New" pitchFamily="49" charset="0"/>
              </a:rPr>
              <a:t>lineto</a:t>
            </a:r>
            <a:r>
              <a:rPr lang="en-US" sz="2200" dirty="0">
                <a:latin typeface="Courier New" pitchFamily="49" charset="0"/>
              </a:rPr>
              <a:t> (x5, y5)</a:t>
            </a:r>
            <a:r>
              <a:rPr lang="da-DK" sz="2200" dirty="0">
                <a:latin typeface="Courier New" pitchFamily="49" charset="0"/>
              </a:rPr>
              <a:t>;</a:t>
            </a:r>
            <a:endParaRPr lang="ru-RU" sz="2200" dirty="0">
              <a:latin typeface="Courier New" pitchFamily="49" charset="0"/>
            </a:endParaRPr>
          </a:p>
        </p:txBody>
      </p:sp>
      <p:sp>
        <p:nvSpPr>
          <p:cNvPr id="717846" name="AutoShape 22"/>
          <p:cNvSpPr>
            <a:spLocks noChangeArrowheads="1"/>
          </p:cNvSpPr>
          <p:nvPr/>
        </p:nvSpPr>
        <p:spPr bwMode="auto">
          <a:xfrm>
            <a:off x="6600825" y="863600"/>
            <a:ext cx="930275" cy="471488"/>
          </a:xfrm>
          <a:prstGeom prst="wedgeRoundRectCallout">
            <a:avLst>
              <a:gd name="adj1" fmla="val 9463"/>
              <a:gd name="adj2" fmla="val 1001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цвет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1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1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3" grpId="0" animBg="1"/>
      <p:bldP spid="717837" grpId="0" animBg="1"/>
      <p:bldP spid="717845" grpId="0" animBg="1"/>
      <p:bldP spid="7178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9D24F8-E71C-43F8-960C-1E3817DEE22D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Оболочка </a:t>
            </a:r>
            <a:r>
              <a:rPr lang="en-US" sz="3000"/>
              <a:t>Dev C ++ 4.9</a:t>
            </a:r>
            <a:endParaRPr lang="ru-RU" sz="3000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338138" y="801688"/>
            <a:ext cx="8489950" cy="4870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3200">
                <a:solidFill>
                  <a:schemeClr val="accent2"/>
                </a:solidFill>
              </a:rPr>
              <a:t>IDE </a:t>
            </a:r>
            <a:r>
              <a:rPr lang="en-US" sz="3200" b="0"/>
              <a:t>= </a:t>
            </a:r>
            <a:r>
              <a:rPr lang="en-US" sz="3200" b="0" i="1"/>
              <a:t>Integrated Development Environment</a:t>
            </a:r>
            <a:endParaRPr lang="ru-RU" sz="3200" b="0" i="1"/>
          </a:p>
          <a:p>
            <a:r>
              <a:rPr lang="en-US" sz="3200" b="0" i="1"/>
              <a:t>          </a:t>
            </a:r>
            <a:r>
              <a:rPr lang="ru-RU" sz="2800" b="0"/>
              <a:t>интегрированная среда разработки:</a:t>
            </a:r>
          </a:p>
          <a:p>
            <a:pPr marL="720725" lvl="1" indent="-263525">
              <a:spcBef>
                <a:spcPct val="20000"/>
              </a:spcBef>
              <a:buFontTx/>
              <a:buChar char="•"/>
            </a:pPr>
            <a:r>
              <a:rPr lang="ru-RU" sz="2800">
                <a:solidFill>
                  <a:schemeClr val="accent2"/>
                </a:solidFill>
              </a:rPr>
              <a:t>текстовый редактор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ru-RU" sz="2800" b="0"/>
              <a:t>для создания и редактирования текстов программ</a:t>
            </a:r>
            <a:endParaRPr lang="ru-RU" sz="2800">
              <a:solidFill>
                <a:schemeClr val="accent2"/>
              </a:solidFill>
            </a:endParaRPr>
          </a:p>
          <a:p>
            <a:pPr marL="720725" lvl="1" indent="-263525">
              <a:spcBef>
                <a:spcPct val="20000"/>
              </a:spcBef>
              <a:buFontTx/>
              <a:buChar char="•"/>
            </a:pPr>
            <a:r>
              <a:rPr lang="ru-RU" sz="2800">
                <a:solidFill>
                  <a:schemeClr val="accent2"/>
                </a:solidFill>
              </a:rPr>
              <a:t>транслятор </a:t>
            </a:r>
            <a:r>
              <a:rPr lang="ru-RU" sz="2800" b="0"/>
              <a:t>для перевода текстов программ на Си и Си++ в команды процессора</a:t>
            </a:r>
            <a:endParaRPr lang="ru-RU" sz="2800">
              <a:solidFill>
                <a:schemeClr val="accent2"/>
              </a:solidFill>
            </a:endParaRPr>
          </a:p>
          <a:p>
            <a:pPr marL="720725" lvl="1" indent="-263525">
              <a:spcBef>
                <a:spcPct val="20000"/>
              </a:spcBef>
              <a:buFontTx/>
              <a:buChar char="•"/>
            </a:pPr>
            <a:r>
              <a:rPr lang="ru-RU" sz="2800">
                <a:solidFill>
                  <a:schemeClr val="accent2"/>
                </a:solidFill>
              </a:rPr>
              <a:t>компоновщик</a:t>
            </a:r>
            <a:r>
              <a:rPr lang="ru-RU" sz="2800" b="0"/>
              <a:t> для создания исполняемого файла (</a:t>
            </a:r>
            <a:r>
              <a:rPr lang="en-US" sz="2800" b="0"/>
              <a:t>EXE-</a:t>
            </a:r>
            <a:r>
              <a:rPr lang="ru-RU" sz="2800" b="0"/>
              <a:t>файла), подключаются стандартные функции</a:t>
            </a:r>
            <a:endParaRPr lang="ru-RU" sz="2800">
              <a:solidFill>
                <a:schemeClr val="accent2"/>
              </a:solidFill>
            </a:endParaRPr>
          </a:p>
          <a:p>
            <a:pPr marL="720725" lvl="1" indent="-263525">
              <a:spcBef>
                <a:spcPct val="20000"/>
              </a:spcBef>
              <a:buFontTx/>
              <a:buChar char="•"/>
            </a:pPr>
            <a:r>
              <a:rPr lang="ru-RU" sz="2800">
                <a:solidFill>
                  <a:schemeClr val="accent2"/>
                </a:solidFill>
              </a:rPr>
              <a:t>отладчик </a:t>
            </a:r>
            <a:r>
              <a:rPr lang="ru-RU" sz="2800" b="0"/>
              <a:t>для поиска ошибок в программах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8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8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8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8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28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8" grpId="0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9AF510-0DA1-431A-80C5-76F4B7141C53}" type="slidenum">
              <a:rPr lang="ru-RU" smtClean="0"/>
              <a:pPr/>
              <a:t>110</a:t>
            </a:fld>
            <a:endParaRPr lang="ru-RU" smtClean="0"/>
          </a:p>
        </p:txBody>
      </p:sp>
      <p:sp>
        <p:nvSpPr>
          <p:cNvPr id="12390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390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2390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Прямоугольники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4325" y="833438"/>
            <a:ext cx="2978150" cy="1509712"/>
            <a:chOff x="246" y="681"/>
            <a:chExt cx="1876" cy="951"/>
          </a:xfrm>
        </p:grpSpPr>
        <p:sp>
          <p:nvSpPr>
            <p:cNvPr id="123928" name="Text Box 6"/>
            <p:cNvSpPr txBox="1">
              <a:spLocks noChangeArrowheads="1"/>
            </p:cNvSpPr>
            <p:nvPr/>
          </p:nvSpPr>
          <p:spPr bwMode="auto">
            <a:xfrm>
              <a:off x="246" y="681"/>
              <a:ext cx="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en-US" sz="2400" baseline="-25000"/>
                <a:t>1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en-US" sz="2400" baseline="-25000"/>
                <a:t>1</a:t>
              </a:r>
              <a:r>
                <a:rPr lang="ru-RU" sz="2400"/>
                <a:t>)</a:t>
              </a:r>
            </a:p>
          </p:txBody>
        </p:sp>
        <p:sp>
          <p:nvSpPr>
            <p:cNvPr id="123929" name="Text Box 7"/>
            <p:cNvSpPr txBox="1">
              <a:spLocks noChangeArrowheads="1"/>
            </p:cNvSpPr>
            <p:nvPr/>
          </p:nvSpPr>
          <p:spPr bwMode="auto">
            <a:xfrm>
              <a:off x="1410" y="1344"/>
              <a:ext cx="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en-US" sz="2400" baseline="-25000"/>
                <a:t>2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en-US" sz="2400" baseline="-25000"/>
                <a:t>2</a:t>
              </a:r>
              <a:r>
                <a:rPr lang="ru-RU" sz="2400"/>
                <a:t>)</a:t>
              </a:r>
            </a:p>
          </p:txBody>
        </p:sp>
        <p:sp>
          <p:nvSpPr>
            <p:cNvPr id="123930" name="Rectangle 8"/>
            <p:cNvSpPr>
              <a:spLocks noChangeArrowheads="1"/>
            </p:cNvSpPr>
            <p:nvPr/>
          </p:nvSpPr>
          <p:spPr bwMode="auto">
            <a:xfrm>
              <a:off x="629" y="1034"/>
              <a:ext cx="729" cy="406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3931" name="Oval 9"/>
            <p:cNvSpPr>
              <a:spLocks noChangeArrowheads="1"/>
            </p:cNvSpPr>
            <p:nvPr/>
          </p:nvSpPr>
          <p:spPr bwMode="auto">
            <a:xfrm>
              <a:off x="1317" y="1405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3932" name="Oval 10"/>
            <p:cNvSpPr>
              <a:spLocks noChangeArrowheads="1"/>
            </p:cNvSpPr>
            <p:nvPr/>
          </p:nvSpPr>
          <p:spPr bwMode="auto">
            <a:xfrm>
              <a:off x="594" y="1000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719883" name="Rectangle 11"/>
          <p:cNvSpPr>
            <a:spLocks noChangeArrowheads="1"/>
          </p:cNvSpPr>
          <p:nvPr/>
        </p:nvSpPr>
        <p:spPr bwMode="auto">
          <a:xfrm>
            <a:off x="3954463" y="1282700"/>
            <a:ext cx="4876800" cy="762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 dirty="0" err="1">
                <a:latin typeface="Courier New" pitchFamily="49" charset="0"/>
              </a:rPr>
              <a:t>setcolor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( 9 )</a:t>
            </a:r>
            <a:r>
              <a:rPr lang="da-DK" sz="2200" dirty="0">
                <a:latin typeface="Courier New" pitchFamily="49" charset="0"/>
              </a:rPr>
              <a:t>;</a:t>
            </a:r>
            <a:endParaRPr lang="ru-RU" sz="2200" dirty="0">
              <a:latin typeface="Courier New" pitchFamily="49" charset="0"/>
            </a:endParaRPr>
          </a:p>
          <a:p>
            <a:pPr>
              <a:defRPr/>
            </a:pPr>
            <a:r>
              <a:rPr lang="en-US" sz="2200" dirty="0">
                <a:latin typeface="Courier New" pitchFamily="49" charset="0"/>
              </a:rPr>
              <a:t>rectangle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(x1, y1, x2, y2)</a:t>
            </a:r>
            <a:r>
              <a:rPr lang="da-DK" sz="2200" dirty="0">
                <a:latin typeface="Courier New" pitchFamily="49" charset="0"/>
              </a:rPr>
              <a:t>;</a:t>
            </a:r>
            <a:endParaRPr lang="ru-RU" sz="2200" dirty="0">
              <a:latin typeface="Courier New" pitchFamily="49" charset="0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60375" y="2555875"/>
            <a:ext cx="2978150" cy="1509713"/>
            <a:chOff x="246" y="681"/>
            <a:chExt cx="1876" cy="951"/>
          </a:xfrm>
        </p:grpSpPr>
        <p:sp>
          <p:nvSpPr>
            <p:cNvPr id="123923" name="Text Box 31"/>
            <p:cNvSpPr txBox="1">
              <a:spLocks noChangeArrowheads="1"/>
            </p:cNvSpPr>
            <p:nvPr/>
          </p:nvSpPr>
          <p:spPr bwMode="auto">
            <a:xfrm>
              <a:off x="246" y="681"/>
              <a:ext cx="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en-US" sz="2400" baseline="-25000"/>
                <a:t>1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en-US" sz="2400" baseline="-25000"/>
                <a:t>1</a:t>
              </a:r>
              <a:r>
                <a:rPr lang="ru-RU" sz="2400"/>
                <a:t>)</a:t>
              </a:r>
            </a:p>
          </p:txBody>
        </p:sp>
        <p:sp>
          <p:nvSpPr>
            <p:cNvPr id="123924" name="Text Box 32"/>
            <p:cNvSpPr txBox="1">
              <a:spLocks noChangeArrowheads="1"/>
            </p:cNvSpPr>
            <p:nvPr/>
          </p:nvSpPr>
          <p:spPr bwMode="auto">
            <a:xfrm>
              <a:off x="1410" y="1344"/>
              <a:ext cx="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en-US" sz="2400" baseline="-25000"/>
                <a:t>2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en-US" sz="2400" baseline="-25000"/>
                <a:t>2</a:t>
              </a:r>
              <a:r>
                <a:rPr lang="ru-RU" sz="2400"/>
                <a:t>)</a:t>
              </a:r>
            </a:p>
          </p:txBody>
        </p:sp>
        <p:sp>
          <p:nvSpPr>
            <p:cNvPr id="123925" name="Rectangle 33"/>
            <p:cNvSpPr>
              <a:spLocks noChangeArrowheads="1"/>
            </p:cNvSpPr>
            <p:nvPr/>
          </p:nvSpPr>
          <p:spPr bwMode="auto">
            <a:xfrm>
              <a:off x="629" y="1034"/>
              <a:ext cx="729" cy="406"/>
            </a:xfrm>
            <a:prstGeom prst="rect">
              <a:avLst/>
            </a:prstGeom>
            <a:solidFill>
              <a:srgbClr val="FF0000"/>
            </a:solidFill>
            <a:ln w="254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3926" name="Oval 34"/>
            <p:cNvSpPr>
              <a:spLocks noChangeArrowheads="1"/>
            </p:cNvSpPr>
            <p:nvPr/>
          </p:nvSpPr>
          <p:spPr bwMode="auto">
            <a:xfrm>
              <a:off x="1317" y="1405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3927" name="Oval 35"/>
            <p:cNvSpPr>
              <a:spLocks noChangeArrowheads="1"/>
            </p:cNvSpPr>
            <p:nvPr/>
          </p:nvSpPr>
          <p:spPr bwMode="auto">
            <a:xfrm>
              <a:off x="594" y="1000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719908" name="Rectangle 36"/>
          <p:cNvSpPr>
            <a:spLocks noChangeArrowheads="1"/>
          </p:cNvSpPr>
          <p:nvPr/>
        </p:nvSpPr>
        <p:spPr bwMode="auto">
          <a:xfrm>
            <a:off x="3981450" y="3205163"/>
            <a:ext cx="4876800" cy="762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 dirty="0" err="1">
                <a:latin typeface="Courier New" pitchFamily="49" charset="0"/>
              </a:rPr>
              <a:t>setfillstyle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( 1, 12 )</a:t>
            </a:r>
            <a:r>
              <a:rPr lang="da-DK" sz="2200" dirty="0">
                <a:latin typeface="Courier New" pitchFamily="49" charset="0"/>
              </a:rPr>
              <a:t>;</a:t>
            </a:r>
            <a:endParaRPr lang="ru-RU" sz="2200" dirty="0">
              <a:latin typeface="Courier New" pitchFamily="49" charset="0"/>
            </a:endParaRPr>
          </a:p>
          <a:p>
            <a:pPr>
              <a:defRPr/>
            </a:pPr>
            <a:r>
              <a:rPr lang="en-US" sz="2200" dirty="0">
                <a:latin typeface="Courier New" pitchFamily="49" charset="0"/>
              </a:rPr>
              <a:t>bar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(x1, y1, x2, y2)</a:t>
            </a:r>
            <a:r>
              <a:rPr lang="da-DK" sz="2200" dirty="0">
                <a:latin typeface="Courier New" pitchFamily="49" charset="0"/>
              </a:rPr>
              <a:t>;</a:t>
            </a:r>
            <a:endParaRPr lang="ru-RU" sz="2200" dirty="0">
              <a:latin typeface="Courier New" pitchFamily="49" charset="0"/>
            </a:endParaRP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55613" y="4675188"/>
            <a:ext cx="2978150" cy="1509712"/>
            <a:chOff x="246" y="681"/>
            <a:chExt cx="1876" cy="951"/>
          </a:xfrm>
        </p:grpSpPr>
        <p:sp>
          <p:nvSpPr>
            <p:cNvPr id="123918" name="Text Box 38"/>
            <p:cNvSpPr txBox="1">
              <a:spLocks noChangeArrowheads="1"/>
            </p:cNvSpPr>
            <p:nvPr/>
          </p:nvSpPr>
          <p:spPr bwMode="auto">
            <a:xfrm>
              <a:off x="246" y="681"/>
              <a:ext cx="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en-US" sz="2400" baseline="-25000"/>
                <a:t>1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en-US" sz="2400" baseline="-25000"/>
                <a:t>1</a:t>
              </a:r>
              <a:r>
                <a:rPr lang="ru-RU" sz="2400"/>
                <a:t>)</a:t>
              </a:r>
            </a:p>
          </p:txBody>
        </p:sp>
        <p:sp>
          <p:nvSpPr>
            <p:cNvPr id="123919" name="Text Box 39"/>
            <p:cNvSpPr txBox="1">
              <a:spLocks noChangeArrowheads="1"/>
            </p:cNvSpPr>
            <p:nvPr/>
          </p:nvSpPr>
          <p:spPr bwMode="auto">
            <a:xfrm>
              <a:off x="1410" y="1344"/>
              <a:ext cx="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en-US" sz="2400" baseline="-25000"/>
                <a:t>2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en-US" sz="2400" baseline="-25000"/>
                <a:t>2</a:t>
              </a:r>
              <a:r>
                <a:rPr lang="ru-RU" sz="2400"/>
                <a:t>)</a:t>
              </a:r>
            </a:p>
          </p:txBody>
        </p:sp>
        <p:sp>
          <p:nvSpPr>
            <p:cNvPr id="123920" name="Rectangle 40"/>
            <p:cNvSpPr>
              <a:spLocks noChangeArrowheads="1"/>
            </p:cNvSpPr>
            <p:nvPr/>
          </p:nvSpPr>
          <p:spPr bwMode="auto">
            <a:xfrm>
              <a:off x="629" y="1034"/>
              <a:ext cx="729" cy="406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3333FF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3921" name="Oval 41"/>
            <p:cNvSpPr>
              <a:spLocks noChangeArrowheads="1"/>
            </p:cNvSpPr>
            <p:nvPr/>
          </p:nvSpPr>
          <p:spPr bwMode="auto">
            <a:xfrm>
              <a:off x="1317" y="1405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3922" name="Oval 42"/>
            <p:cNvSpPr>
              <a:spLocks noChangeArrowheads="1"/>
            </p:cNvSpPr>
            <p:nvPr/>
          </p:nvSpPr>
          <p:spPr bwMode="auto">
            <a:xfrm>
              <a:off x="594" y="1000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719915" name="Rectangle 43"/>
          <p:cNvSpPr>
            <a:spLocks noChangeArrowheads="1"/>
          </p:cNvSpPr>
          <p:nvPr/>
        </p:nvSpPr>
        <p:spPr bwMode="auto">
          <a:xfrm>
            <a:off x="4002088" y="4727575"/>
            <a:ext cx="4876800" cy="14319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s-ES" sz="2200">
                <a:latin typeface="Courier New" pitchFamily="49" charset="0"/>
              </a:rPr>
              <a:t>setfillstyle ( 1, 12 );</a:t>
            </a:r>
          </a:p>
          <a:p>
            <a:pPr>
              <a:defRPr/>
            </a:pPr>
            <a:r>
              <a:rPr lang="es-ES" sz="2200">
                <a:latin typeface="Courier New" pitchFamily="49" charset="0"/>
              </a:rPr>
              <a:t>bar (x1, y1, x2, y2);</a:t>
            </a:r>
          </a:p>
          <a:p>
            <a:pPr>
              <a:defRPr/>
            </a:pPr>
            <a:r>
              <a:rPr lang="en-US" sz="2200">
                <a:latin typeface="Courier New" pitchFamily="49" charset="0"/>
              </a:rPr>
              <a:t>setcolor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( 9 )</a:t>
            </a:r>
            <a:r>
              <a:rPr lang="da-DK" sz="2200">
                <a:latin typeface="Courier New" pitchFamily="49" charset="0"/>
              </a:rPr>
              <a:t>;</a:t>
            </a:r>
            <a:endParaRPr lang="ru-RU" sz="2200">
              <a:latin typeface="Courier New" pitchFamily="49" charset="0"/>
            </a:endParaRPr>
          </a:p>
          <a:p>
            <a:pPr>
              <a:defRPr/>
            </a:pPr>
            <a:r>
              <a:rPr lang="en-US" sz="2200">
                <a:latin typeface="Courier New" pitchFamily="49" charset="0"/>
              </a:rPr>
              <a:t>rectangle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(x1, y1, x2, y2)</a:t>
            </a:r>
            <a:r>
              <a:rPr lang="da-DK" sz="2200">
                <a:latin typeface="Courier New" pitchFamily="49" charset="0"/>
              </a:rPr>
              <a:t>;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719916" name="AutoShape 44"/>
          <p:cNvSpPr>
            <a:spLocks noChangeArrowheads="1"/>
          </p:cNvSpPr>
          <p:nvPr/>
        </p:nvSpPr>
        <p:spPr bwMode="auto">
          <a:xfrm>
            <a:off x="7540625" y="2478088"/>
            <a:ext cx="1062038" cy="471487"/>
          </a:xfrm>
          <a:prstGeom prst="wedgeRoundRectCallout">
            <a:avLst>
              <a:gd name="adj1" fmla="val -80495"/>
              <a:gd name="adj2" fmla="val 11969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/>
              <a:t>цвет</a:t>
            </a:r>
            <a:endParaRPr lang="ru-RU" sz="2000" b="0"/>
          </a:p>
        </p:txBody>
      </p:sp>
      <p:sp>
        <p:nvSpPr>
          <p:cNvPr id="719917" name="AutoShape 45"/>
          <p:cNvSpPr>
            <a:spLocks noChangeArrowheads="1"/>
          </p:cNvSpPr>
          <p:nvPr/>
        </p:nvSpPr>
        <p:spPr bwMode="auto">
          <a:xfrm>
            <a:off x="4400550" y="2182813"/>
            <a:ext cx="2178050" cy="766762"/>
          </a:xfrm>
          <a:prstGeom prst="wedgeRoundRectCallout">
            <a:avLst>
              <a:gd name="adj1" fmla="val 49125"/>
              <a:gd name="adj2" fmla="val 9285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стиль</a:t>
            </a:r>
          </a:p>
          <a:p>
            <a:pPr algn="ctr">
              <a:defRPr/>
            </a:pPr>
            <a:r>
              <a:rPr lang="ru-RU" sz="2000" b="0" dirty="0"/>
              <a:t>(1 - сплошная)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1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1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83" grpId="0" animBg="1"/>
      <p:bldP spid="719908" grpId="0" animBg="1"/>
      <p:bldP spid="719915" grpId="0" animBg="1"/>
      <p:bldP spid="719916" grpId="0" animBg="1"/>
      <p:bldP spid="71991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510127-7037-447A-8227-68EA8CDF7A5E}" type="slidenum">
              <a:rPr lang="ru-RU" smtClean="0"/>
              <a:pPr/>
              <a:t>111</a:t>
            </a:fld>
            <a:endParaRPr lang="ru-RU" smtClean="0"/>
          </a:p>
        </p:txBody>
      </p:sp>
      <p:sp>
        <p:nvSpPr>
          <p:cNvPr id="12493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493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2493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Окружность, заливка, текст</a:t>
            </a:r>
          </a:p>
        </p:txBody>
      </p:sp>
      <p:sp>
        <p:nvSpPr>
          <p:cNvPr id="728085" name="Rectangle 21"/>
          <p:cNvSpPr>
            <a:spLocks noChangeArrowheads="1"/>
          </p:cNvSpPr>
          <p:nvPr/>
        </p:nvSpPr>
        <p:spPr bwMode="auto">
          <a:xfrm>
            <a:off x="3327400" y="1468438"/>
            <a:ext cx="4876800" cy="7715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 dirty="0" err="1">
                <a:latin typeface="Courier New" pitchFamily="49" charset="0"/>
              </a:rPr>
              <a:t>setcolor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 COLOR(255,0,0) )</a:t>
            </a:r>
            <a:r>
              <a:rPr lang="da-DK" sz="2200" dirty="0">
                <a:latin typeface="Courier New" pitchFamily="49" charset="0"/>
              </a:rPr>
              <a:t>;</a:t>
            </a:r>
            <a:endParaRPr lang="ru-RU" sz="2200" dirty="0">
              <a:latin typeface="Courier New" pitchFamily="49" charset="0"/>
            </a:endParaRPr>
          </a:p>
          <a:p>
            <a:pPr>
              <a:defRPr/>
            </a:pPr>
            <a:r>
              <a:rPr lang="en-US" sz="2200" dirty="0">
                <a:latin typeface="Courier New" pitchFamily="49" charset="0"/>
              </a:rPr>
              <a:t>circle ( x, y, R )</a:t>
            </a:r>
            <a:r>
              <a:rPr lang="da-DK" sz="2200" dirty="0">
                <a:latin typeface="Courier New" pitchFamily="49" charset="0"/>
              </a:rPr>
              <a:t>;</a:t>
            </a:r>
            <a:endParaRPr lang="ru-RU" sz="2200" dirty="0">
              <a:latin typeface="Courier New" pitchFamily="49" charset="0"/>
            </a:endParaRPr>
          </a:p>
        </p:txBody>
      </p:sp>
      <p:sp>
        <p:nvSpPr>
          <p:cNvPr id="728086" name="Rectangle 22"/>
          <p:cNvSpPr>
            <a:spLocks noChangeArrowheads="1"/>
          </p:cNvSpPr>
          <p:nvPr/>
        </p:nvSpPr>
        <p:spPr bwMode="auto">
          <a:xfrm>
            <a:off x="3327400" y="3475038"/>
            <a:ext cx="5319713" cy="7715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 dirty="0" err="1">
                <a:latin typeface="Courier New" pitchFamily="49" charset="0"/>
              </a:rPr>
              <a:t>setfillstyle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( 1, 11 )</a:t>
            </a:r>
            <a:r>
              <a:rPr lang="da-DK" sz="2200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200" dirty="0" err="1">
                <a:latin typeface="Courier New" pitchFamily="49" charset="0"/>
              </a:rPr>
              <a:t>floodfill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 x, y, 0)</a:t>
            </a:r>
            <a:r>
              <a:rPr lang="da-DK" sz="2200" dirty="0">
                <a:latin typeface="Courier New" pitchFamily="49" charset="0"/>
              </a:rPr>
              <a:t>;</a:t>
            </a:r>
            <a:endParaRPr lang="ru-RU" sz="2200" dirty="0">
              <a:latin typeface="Courier New" pitchFamily="49" charset="0"/>
            </a:endParaRPr>
          </a:p>
        </p:txBody>
      </p:sp>
      <p:grpSp>
        <p:nvGrpSpPr>
          <p:cNvPr id="2" name="Группа 30"/>
          <p:cNvGrpSpPr>
            <a:grpSpLocks/>
          </p:cNvGrpSpPr>
          <p:nvPr/>
        </p:nvGrpSpPr>
        <p:grpSpPr bwMode="auto">
          <a:xfrm>
            <a:off x="557213" y="3119438"/>
            <a:ext cx="2198687" cy="1820862"/>
            <a:chOff x="556788" y="3118919"/>
            <a:chExt cx="2198483" cy="1821255"/>
          </a:xfrm>
        </p:grpSpPr>
        <p:sp>
          <p:nvSpPr>
            <p:cNvPr id="124955" name="Полилиния 29"/>
            <p:cNvSpPr>
              <a:spLocks noChangeArrowheads="1"/>
            </p:cNvSpPr>
            <p:nvPr/>
          </p:nvSpPr>
          <p:spPr bwMode="auto">
            <a:xfrm>
              <a:off x="556788" y="3118919"/>
              <a:ext cx="2198483" cy="1821255"/>
            </a:xfrm>
            <a:custGeom>
              <a:avLst/>
              <a:gdLst>
                <a:gd name="T0" fmla="*/ 1779019 w 2198483"/>
                <a:gd name="T1" fmla="*/ 13580 h 1821255"/>
                <a:gd name="T2" fmla="*/ 837446 w 2198483"/>
                <a:gd name="T3" fmla="*/ 230863 h 1821255"/>
                <a:gd name="T4" fmla="*/ 104115 w 2198483"/>
                <a:gd name="T5" fmla="*/ 149382 h 1821255"/>
                <a:gd name="T6" fmla="*/ 212757 w 2198483"/>
                <a:gd name="T7" fmla="*/ 1109049 h 1821255"/>
                <a:gd name="T8" fmla="*/ 1308239 w 2198483"/>
                <a:gd name="T9" fmla="*/ 1308226 h 1821255"/>
                <a:gd name="T10" fmla="*/ 1806179 w 2198483"/>
                <a:gd name="T11" fmla="*/ 1724685 h 1821255"/>
                <a:gd name="T12" fmla="*/ 2195465 w 2198483"/>
                <a:gd name="T13" fmla="*/ 728804 h 1821255"/>
                <a:gd name="T14" fmla="*/ 1824286 w 2198483"/>
                <a:gd name="T15" fmla="*/ 312344 h 1821255"/>
                <a:gd name="T16" fmla="*/ 1779019 w 2198483"/>
                <a:gd name="T17" fmla="*/ 13580 h 1821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98483"/>
                <a:gd name="T28" fmla="*/ 0 h 1821255"/>
                <a:gd name="T29" fmla="*/ 2198483 w 2198483"/>
                <a:gd name="T30" fmla="*/ 1821255 h 1821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98483" h="1821255">
                  <a:moveTo>
                    <a:pt x="1779006" y="13580"/>
                  </a:moveTo>
                  <a:cubicBezTo>
                    <a:pt x="1614535" y="0"/>
                    <a:pt x="1116594" y="208229"/>
                    <a:pt x="837446" y="230863"/>
                  </a:cubicBezTo>
                  <a:cubicBezTo>
                    <a:pt x="558298" y="253497"/>
                    <a:pt x="208230" y="3018"/>
                    <a:pt x="104115" y="149382"/>
                  </a:cubicBezTo>
                  <a:cubicBezTo>
                    <a:pt x="0" y="295746"/>
                    <a:pt x="12072" y="915909"/>
                    <a:pt x="212757" y="1109049"/>
                  </a:cubicBezTo>
                  <a:cubicBezTo>
                    <a:pt x="413442" y="1302189"/>
                    <a:pt x="1042658" y="1205620"/>
                    <a:pt x="1308226" y="1308226"/>
                  </a:cubicBezTo>
                  <a:cubicBezTo>
                    <a:pt x="1573794" y="1410832"/>
                    <a:pt x="1658293" y="1821255"/>
                    <a:pt x="1806166" y="1724685"/>
                  </a:cubicBezTo>
                  <a:cubicBezTo>
                    <a:pt x="1954039" y="1628115"/>
                    <a:pt x="2192447" y="964194"/>
                    <a:pt x="2195465" y="728804"/>
                  </a:cubicBezTo>
                  <a:cubicBezTo>
                    <a:pt x="2198483" y="493414"/>
                    <a:pt x="1892174" y="431548"/>
                    <a:pt x="1824273" y="312344"/>
                  </a:cubicBezTo>
                  <a:cubicBezTo>
                    <a:pt x="1756372" y="193140"/>
                    <a:pt x="1943477" y="27160"/>
                    <a:pt x="1779006" y="13580"/>
                  </a:cubicBezTo>
                  <a:close/>
                </a:path>
              </a:pathLst>
            </a:custGeom>
            <a:solidFill>
              <a:srgbClr val="66FFFF"/>
            </a:solidFill>
            <a:ln w="12700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grpSp>
          <p:nvGrpSpPr>
            <p:cNvPr id="124956" name="Group 23"/>
            <p:cNvGrpSpPr>
              <a:grpSpLocks/>
            </p:cNvGrpSpPr>
            <p:nvPr/>
          </p:nvGrpSpPr>
          <p:grpSpPr bwMode="auto">
            <a:xfrm>
              <a:off x="1381126" y="3524250"/>
              <a:ext cx="925513" cy="568325"/>
              <a:chOff x="1086" y="3232"/>
              <a:chExt cx="583" cy="358"/>
            </a:xfrm>
          </p:grpSpPr>
          <p:sp>
            <p:nvSpPr>
              <p:cNvPr id="124957" name="Text Box 25"/>
              <p:cNvSpPr txBox="1">
                <a:spLocks noChangeArrowheads="1"/>
              </p:cNvSpPr>
              <p:nvPr/>
            </p:nvSpPr>
            <p:spPr bwMode="auto">
              <a:xfrm>
                <a:off x="1086" y="3232"/>
                <a:ext cx="583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 type="none" w="lg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2400"/>
                  <a:t>(</a:t>
                </a:r>
                <a:r>
                  <a:rPr lang="en-US" sz="2400"/>
                  <a:t>x</a:t>
                </a:r>
                <a:r>
                  <a:rPr lang="ru-RU" sz="2400"/>
                  <a:t>, </a:t>
                </a:r>
                <a:r>
                  <a:rPr lang="en-US" sz="2400"/>
                  <a:t>y</a:t>
                </a:r>
                <a:r>
                  <a:rPr lang="ru-RU" sz="2400"/>
                  <a:t>)</a:t>
                </a:r>
              </a:p>
            </p:txBody>
          </p:sp>
          <p:sp>
            <p:nvSpPr>
              <p:cNvPr id="124958" name="Oval 26"/>
              <p:cNvSpPr>
                <a:spLocks noChangeArrowheads="1"/>
              </p:cNvSpPr>
              <p:nvPr/>
            </p:nvSpPr>
            <p:spPr bwMode="auto">
              <a:xfrm>
                <a:off x="1298" y="3534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</p:grp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82613" y="742950"/>
            <a:ext cx="2827337" cy="2012950"/>
            <a:chOff x="536" y="643"/>
            <a:chExt cx="1781" cy="1268"/>
          </a:xfrm>
        </p:grpSpPr>
        <p:grpSp>
          <p:nvGrpSpPr>
            <p:cNvPr id="124946" name="Group 31"/>
            <p:cNvGrpSpPr>
              <a:grpSpLocks/>
            </p:cNvGrpSpPr>
            <p:nvPr/>
          </p:nvGrpSpPr>
          <p:grpSpPr bwMode="auto">
            <a:xfrm>
              <a:off x="536" y="958"/>
              <a:ext cx="953" cy="953"/>
              <a:chOff x="728" y="1138"/>
              <a:chExt cx="953" cy="953"/>
            </a:xfrm>
          </p:grpSpPr>
          <p:sp>
            <p:nvSpPr>
              <p:cNvPr id="124951" name="Oval 17"/>
              <p:cNvSpPr>
                <a:spLocks noChangeArrowheads="1"/>
              </p:cNvSpPr>
              <p:nvPr/>
            </p:nvSpPr>
            <p:spPr bwMode="auto">
              <a:xfrm>
                <a:off x="1177" y="1587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grpSp>
            <p:nvGrpSpPr>
              <p:cNvPr id="124952" name="Group 30"/>
              <p:cNvGrpSpPr>
                <a:grpSpLocks/>
              </p:cNvGrpSpPr>
              <p:nvPr/>
            </p:nvGrpSpPr>
            <p:grpSpPr bwMode="auto">
              <a:xfrm>
                <a:off x="728" y="1138"/>
                <a:ext cx="953" cy="953"/>
                <a:chOff x="728" y="1138"/>
                <a:chExt cx="953" cy="953"/>
              </a:xfrm>
            </p:grpSpPr>
            <p:sp>
              <p:nvSpPr>
                <p:cNvPr id="124953" name="Oval 18"/>
                <p:cNvSpPr>
                  <a:spLocks noChangeArrowheads="1"/>
                </p:cNvSpPr>
                <p:nvPr/>
              </p:nvSpPr>
              <p:spPr bwMode="auto">
                <a:xfrm>
                  <a:off x="728" y="1138"/>
                  <a:ext cx="953" cy="953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46800" rIns="90000" bIns="46800" anchor="ctr"/>
                <a:lstStyle/>
                <a:p>
                  <a:endParaRPr lang="ru-RU"/>
                </a:p>
              </p:txBody>
            </p:sp>
            <p:sp>
              <p:nvSpPr>
                <p:cNvPr id="12495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931" y="1593"/>
                  <a:ext cx="579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 type="none" w="lg" len="lg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ru-RU" sz="2400"/>
                    <a:t>(</a:t>
                  </a:r>
                  <a:r>
                    <a:rPr lang="en-US" sz="2400"/>
                    <a:t>x</a:t>
                  </a:r>
                  <a:r>
                    <a:rPr lang="ru-RU" sz="2400"/>
                    <a:t>, </a:t>
                  </a:r>
                  <a:r>
                    <a:rPr lang="en-US" sz="2400"/>
                    <a:t>y</a:t>
                  </a:r>
                  <a:r>
                    <a:rPr lang="ru-RU" sz="2400"/>
                    <a:t>)</a:t>
                  </a:r>
                </a:p>
              </p:txBody>
            </p:sp>
          </p:grpSp>
        </p:grpSp>
        <p:grpSp>
          <p:nvGrpSpPr>
            <p:cNvPr id="124947" name="Group 35"/>
            <p:cNvGrpSpPr>
              <a:grpSpLocks/>
            </p:cNvGrpSpPr>
            <p:nvPr/>
          </p:nvGrpSpPr>
          <p:grpSpPr bwMode="auto">
            <a:xfrm>
              <a:off x="1014" y="643"/>
              <a:ext cx="1303" cy="791"/>
              <a:chOff x="1014" y="724"/>
              <a:chExt cx="1303" cy="791"/>
            </a:xfrm>
          </p:grpSpPr>
          <p:sp>
            <p:nvSpPr>
              <p:cNvPr id="124948" name="Text Box 20"/>
              <p:cNvSpPr txBox="1">
                <a:spLocks noChangeArrowheads="1"/>
              </p:cNvSpPr>
              <p:nvPr/>
            </p:nvSpPr>
            <p:spPr bwMode="auto">
              <a:xfrm>
                <a:off x="1605" y="724"/>
                <a:ext cx="71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 type="none" w="lg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R</a:t>
                </a:r>
                <a:endParaRPr lang="ru-RU" sz="2400"/>
              </a:p>
            </p:txBody>
          </p:sp>
          <p:sp>
            <p:nvSpPr>
              <p:cNvPr id="124949" name="Freeform 32"/>
              <p:cNvSpPr>
                <a:spLocks/>
              </p:cNvSpPr>
              <p:nvPr/>
            </p:nvSpPr>
            <p:spPr bwMode="auto">
              <a:xfrm>
                <a:off x="1014" y="981"/>
                <a:ext cx="900" cy="534"/>
              </a:xfrm>
              <a:custGeom>
                <a:avLst/>
                <a:gdLst>
                  <a:gd name="T0" fmla="*/ 0 w 900"/>
                  <a:gd name="T1" fmla="*/ 534 h 534"/>
                  <a:gd name="T2" fmla="*/ 561 w 900"/>
                  <a:gd name="T3" fmla="*/ 0 h 534"/>
                  <a:gd name="T4" fmla="*/ 900 w 900"/>
                  <a:gd name="T5" fmla="*/ 0 h 534"/>
                  <a:gd name="T6" fmla="*/ 0 60000 65536"/>
                  <a:gd name="T7" fmla="*/ 0 60000 65536"/>
                  <a:gd name="T8" fmla="*/ 0 60000 65536"/>
                  <a:gd name="T9" fmla="*/ 0 w 900"/>
                  <a:gd name="T10" fmla="*/ 0 h 534"/>
                  <a:gd name="T11" fmla="*/ 900 w 900"/>
                  <a:gd name="T12" fmla="*/ 534 h 5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0" h="534">
                    <a:moveTo>
                      <a:pt x="0" y="534"/>
                    </a:moveTo>
                    <a:lnTo>
                      <a:pt x="561" y="0"/>
                    </a:lnTo>
                    <a:lnTo>
                      <a:pt x="9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24950" name="Line 34"/>
              <p:cNvSpPr>
                <a:spLocks noChangeShapeType="1"/>
              </p:cNvSpPr>
              <p:nvPr/>
            </p:nvSpPr>
            <p:spPr bwMode="auto">
              <a:xfrm flipV="1">
                <a:off x="1014" y="1191"/>
                <a:ext cx="342" cy="3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</p:grpSp>
      </p:grpSp>
      <p:sp>
        <p:nvSpPr>
          <p:cNvPr id="728100" name="AutoShape 36"/>
          <p:cNvSpPr>
            <a:spLocks noChangeArrowheads="1"/>
          </p:cNvSpPr>
          <p:nvPr/>
        </p:nvSpPr>
        <p:spPr bwMode="auto">
          <a:xfrm>
            <a:off x="3592513" y="2398713"/>
            <a:ext cx="2443162" cy="855662"/>
          </a:xfrm>
          <a:prstGeom prst="wedgeRoundRectCallout">
            <a:avLst>
              <a:gd name="adj1" fmla="val 49417"/>
              <a:gd name="adj2" fmla="val 83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/>
              <a:t>стиль</a:t>
            </a:r>
          </a:p>
          <a:p>
            <a:pPr algn="ctr">
              <a:defRPr/>
            </a:pPr>
            <a:r>
              <a:rPr lang="ru-RU" sz="2400" b="0" dirty="0"/>
              <a:t>(1 - сплошная)</a:t>
            </a:r>
          </a:p>
        </p:txBody>
      </p:sp>
      <p:sp>
        <p:nvSpPr>
          <p:cNvPr id="728101" name="AutoShape 37"/>
          <p:cNvSpPr>
            <a:spLocks noChangeArrowheads="1"/>
          </p:cNvSpPr>
          <p:nvPr/>
        </p:nvSpPr>
        <p:spPr bwMode="auto">
          <a:xfrm>
            <a:off x="4724400" y="4460875"/>
            <a:ext cx="2192338" cy="606425"/>
          </a:xfrm>
          <a:prstGeom prst="wedgeRoundRectCallout">
            <a:avLst>
              <a:gd name="adj1" fmla="val 26621"/>
              <a:gd name="adj2" fmla="val -10728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цвет границы</a:t>
            </a:r>
          </a:p>
        </p:txBody>
      </p:sp>
      <p:sp>
        <p:nvSpPr>
          <p:cNvPr id="728102" name="AutoShape 38"/>
          <p:cNvSpPr>
            <a:spLocks noChangeArrowheads="1"/>
          </p:cNvSpPr>
          <p:nvPr/>
        </p:nvSpPr>
        <p:spPr bwMode="auto">
          <a:xfrm>
            <a:off x="6526213" y="2398713"/>
            <a:ext cx="1681162" cy="819150"/>
          </a:xfrm>
          <a:prstGeom prst="wedgeRoundRectCallout">
            <a:avLst>
              <a:gd name="adj1" fmla="val -51023"/>
              <a:gd name="adj2" fmla="val 9311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цвет заливки</a:t>
            </a:r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915988" y="5053013"/>
            <a:ext cx="1630362" cy="871537"/>
            <a:chOff x="577" y="3183"/>
            <a:chExt cx="1027" cy="549"/>
          </a:xfrm>
        </p:grpSpPr>
        <p:sp>
          <p:nvSpPr>
            <p:cNvPr id="124943" name="Text Box 43"/>
            <p:cNvSpPr txBox="1">
              <a:spLocks noChangeArrowheads="1"/>
            </p:cNvSpPr>
            <p:nvPr/>
          </p:nvSpPr>
          <p:spPr bwMode="auto">
            <a:xfrm>
              <a:off x="577" y="3183"/>
              <a:ext cx="65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ru-RU" sz="2400"/>
                <a:t>)</a:t>
              </a:r>
            </a:p>
          </p:txBody>
        </p:sp>
        <p:sp>
          <p:nvSpPr>
            <p:cNvPr id="124944" name="Text Box 44"/>
            <p:cNvSpPr txBox="1">
              <a:spLocks noChangeArrowheads="1"/>
            </p:cNvSpPr>
            <p:nvPr/>
          </p:nvSpPr>
          <p:spPr bwMode="auto">
            <a:xfrm>
              <a:off x="909" y="3502"/>
              <a:ext cx="695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>
                  <a:solidFill>
                    <a:srgbClr val="0066FF"/>
                  </a:solidFill>
                  <a:latin typeface="Microsoft Sans Serif" pitchFamily="34" charset="0"/>
                </a:rPr>
                <a:t>Вася</a:t>
              </a:r>
            </a:p>
          </p:txBody>
        </p:sp>
        <p:sp>
          <p:nvSpPr>
            <p:cNvPr id="124945" name="Oval 47"/>
            <p:cNvSpPr>
              <a:spLocks noChangeArrowheads="1"/>
            </p:cNvSpPr>
            <p:nvPr/>
          </p:nvSpPr>
          <p:spPr bwMode="auto">
            <a:xfrm>
              <a:off x="873" y="3473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728112" name="Rectangle 48"/>
          <p:cNvSpPr>
            <a:spLocks noChangeArrowheads="1"/>
          </p:cNvSpPr>
          <p:nvPr/>
        </p:nvSpPr>
        <p:spPr bwMode="auto">
          <a:xfrm>
            <a:off x="3346450" y="5165725"/>
            <a:ext cx="5319713" cy="762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 dirty="0" err="1">
                <a:latin typeface="Courier New" pitchFamily="49" charset="0"/>
              </a:rPr>
              <a:t>setcolor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( 9 )</a:t>
            </a:r>
            <a:r>
              <a:rPr lang="da-DK" sz="2200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200" dirty="0" err="1">
                <a:latin typeface="Courier New" pitchFamily="49" charset="0"/>
              </a:rPr>
              <a:t>outtextxy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 x, y, "</a:t>
            </a:r>
            <a:r>
              <a:rPr lang="ru-RU" sz="2200" dirty="0">
                <a:latin typeface="Courier New" pitchFamily="49" charset="0"/>
              </a:rPr>
              <a:t>Вася</a:t>
            </a:r>
            <a:r>
              <a:rPr lang="en-US" sz="2200" dirty="0">
                <a:latin typeface="Courier New" pitchFamily="49" charset="0"/>
              </a:rPr>
              <a:t>" )</a:t>
            </a:r>
            <a:r>
              <a:rPr lang="da-DK" sz="2200" dirty="0">
                <a:latin typeface="Courier New" pitchFamily="49" charset="0"/>
              </a:rPr>
              <a:t>;</a:t>
            </a:r>
            <a:endParaRPr lang="ru-RU" sz="2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85" grpId="0" animBg="1"/>
      <p:bldP spid="728086" grpId="0" animBg="1"/>
      <p:bldP spid="728100" grpId="0" animBg="1"/>
      <p:bldP spid="728101" grpId="0" animBg="1"/>
      <p:bldP spid="728102" grpId="0" animBg="1"/>
      <p:bldP spid="728112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78662B-AB27-410A-8F75-B76A663DA089}" type="slidenum">
              <a:rPr lang="ru-RU" smtClean="0"/>
              <a:pPr/>
              <a:t>112</a:t>
            </a:fld>
            <a:endParaRPr lang="ru-RU" smtClean="0"/>
          </a:p>
        </p:txBody>
      </p:sp>
      <p:sp>
        <p:nvSpPr>
          <p:cNvPr id="12595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5956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2595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Пример</a:t>
            </a:r>
          </a:p>
        </p:txBody>
      </p:sp>
      <p:sp>
        <p:nvSpPr>
          <p:cNvPr id="125958" name="Rectangle 5"/>
          <p:cNvSpPr>
            <a:spLocks noChangeArrowheads="1"/>
          </p:cNvSpPr>
          <p:nvPr/>
        </p:nvSpPr>
        <p:spPr bwMode="auto">
          <a:xfrm>
            <a:off x="855663" y="3046413"/>
            <a:ext cx="2043112" cy="1109662"/>
          </a:xfrm>
          <a:prstGeom prst="rect">
            <a:avLst/>
          </a:prstGeom>
          <a:solidFill>
            <a:srgbClr val="3333FF"/>
          </a:solidFill>
          <a:ln w="254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5959" name="AutoShape 6"/>
          <p:cNvSpPr>
            <a:spLocks noChangeArrowheads="1"/>
          </p:cNvSpPr>
          <p:nvPr/>
        </p:nvSpPr>
        <p:spPr bwMode="auto">
          <a:xfrm>
            <a:off x="874713" y="2439988"/>
            <a:ext cx="2006600" cy="5969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254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5960" name="Text Box 7"/>
          <p:cNvSpPr txBox="1">
            <a:spLocks noChangeArrowheads="1"/>
          </p:cNvSpPr>
          <p:nvPr/>
        </p:nvSpPr>
        <p:spPr bwMode="auto">
          <a:xfrm>
            <a:off x="1254125" y="1928813"/>
            <a:ext cx="1416050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/>
              <a:t>(200, 50)</a:t>
            </a:r>
          </a:p>
        </p:txBody>
      </p:sp>
      <p:sp>
        <p:nvSpPr>
          <p:cNvPr id="125961" name="Text Box 8"/>
          <p:cNvSpPr txBox="1">
            <a:spLocks noChangeArrowheads="1"/>
          </p:cNvSpPr>
          <p:nvPr/>
        </p:nvSpPr>
        <p:spPr bwMode="auto">
          <a:xfrm>
            <a:off x="0" y="2390775"/>
            <a:ext cx="140652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/>
              <a:t>(100, 100)</a:t>
            </a:r>
          </a:p>
        </p:txBody>
      </p:sp>
      <p:sp>
        <p:nvSpPr>
          <p:cNvPr id="125962" name="Text Box 9"/>
          <p:cNvSpPr txBox="1">
            <a:spLocks noChangeArrowheads="1"/>
          </p:cNvSpPr>
          <p:nvPr/>
        </p:nvSpPr>
        <p:spPr bwMode="auto">
          <a:xfrm>
            <a:off x="2084388" y="4235450"/>
            <a:ext cx="1462087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/>
              <a:t>(300, 200)</a:t>
            </a:r>
          </a:p>
        </p:txBody>
      </p:sp>
      <p:sp>
        <p:nvSpPr>
          <p:cNvPr id="125963" name="Oval 10"/>
          <p:cNvSpPr>
            <a:spLocks noChangeArrowheads="1"/>
          </p:cNvSpPr>
          <p:nvPr/>
        </p:nvSpPr>
        <p:spPr bwMode="auto">
          <a:xfrm>
            <a:off x="806450" y="3006725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5964" name="Oval 11"/>
          <p:cNvSpPr>
            <a:spLocks noChangeArrowheads="1"/>
          </p:cNvSpPr>
          <p:nvPr/>
        </p:nvSpPr>
        <p:spPr bwMode="auto">
          <a:xfrm>
            <a:off x="1835150" y="2392363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5965" name="Oval 12"/>
          <p:cNvSpPr>
            <a:spLocks noChangeArrowheads="1"/>
          </p:cNvSpPr>
          <p:nvPr/>
        </p:nvSpPr>
        <p:spPr bwMode="auto">
          <a:xfrm>
            <a:off x="2840038" y="4106863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23981" name="Rectangle 13"/>
          <p:cNvSpPr>
            <a:spLocks noChangeArrowheads="1"/>
          </p:cNvSpPr>
          <p:nvPr/>
        </p:nvSpPr>
        <p:spPr bwMode="auto">
          <a:xfrm>
            <a:off x="3497263" y="1003300"/>
            <a:ext cx="5357812" cy="55118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 dirty="0" err="1">
                <a:solidFill>
                  <a:srgbClr val="0066FF"/>
                </a:solidFill>
                <a:latin typeface="Courier New" pitchFamily="49" charset="0"/>
              </a:rPr>
              <a:t>setfillstyle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(1,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9);</a:t>
            </a:r>
          </a:p>
          <a:p>
            <a:pPr>
              <a:defRPr/>
            </a:pP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bar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(100,100,300,200);</a:t>
            </a:r>
          </a:p>
          <a:p>
            <a:pPr>
              <a:defRPr/>
            </a:pPr>
            <a:r>
              <a:rPr lang="en-US" sz="2200" dirty="0" err="1">
                <a:solidFill>
                  <a:srgbClr val="0066FF"/>
                </a:solidFill>
                <a:latin typeface="Courier New" pitchFamily="49" charset="0"/>
              </a:rPr>
              <a:t>setcolor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(13);</a:t>
            </a:r>
          </a:p>
          <a:p>
            <a:pPr>
              <a:defRPr/>
            </a:pP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rectangle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(100,100,300,200);</a:t>
            </a:r>
          </a:p>
          <a:p>
            <a:pPr>
              <a:defRPr/>
            </a:pPr>
            <a:r>
              <a:rPr lang="en-US" sz="2200" dirty="0" err="1">
                <a:solidFill>
                  <a:srgbClr val="0066FF"/>
                </a:solidFill>
                <a:latin typeface="Courier New" pitchFamily="49" charset="0"/>
              </a:rPr>
              <a:t>moveto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(100,100);</a:t>
            </a:r>
          </a:p>
          <a:p>
            <a:pPr>
              <a:defRPr/>
            </a:pPr>
            <a:r>
              <a:rPr lang="en-US" sz="2200" dirty="0" err="1">
                <a:solidFill>
                  <a:srgbClr val="0066FF"/>
                </a:solidFill>
                <a:latin typeface="Courier New" pitchFamily="49" charset="0"/>
              </a:rPr>
              <a:t>lineto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(200, 50);</a:t>
            </a:r>
          </a:p>
          <a:p>
            <a:pPr>
              <a:defRPr/>
            </a:pPr>
            <a:r>
              <a:rPr lang="en-US" sz="2200" dirty="0" err="1">
                <a:solidFill>
                  <a:srgbClr val="0066FF"/>
                </a:solidFill>
                <a:latin typeface="Courier New" pitchFamily="49" charset="0"/>
              </a:rPr>
              <a:t>lineto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(300,100);</a:t>
            </a:r>
          </a:p>
          <a:p>
            <a:pPr>
              <a:defRPr/>
            </a:pPr>
            <a:r>
              <a:rPr lang="en-US" sz="2200" dirty="0" err="1">
                <a:solidFill>
                  <a:srgbClr val="0066FF"/>
                </a:solidFill>
                <a:latin typeface="Courier New" pitchFamily="49" charset="0"/>
              </a:rPr>
              <a:t>setfillstyle</a:t>
            </a:r>
            <a:r>
              <a:rPr lang="en-US" sz="2200" dirty="0">
                <a:solidFill>
                  <a:srgbClr val="0066FF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(1, 14);</a:t>
            </a:r>
          </a:p>
          <a:p>
            <a:pPr>
              <a:defRPr/>
            </a:pPr>
            <a:r>
              <a:rPr lang="en-US" sz="2200" dirty="0" err="1">
                <a:solidFill>
                  <a:srgbClr val="0066FF"/>
                </a:solidFill>
                <a:latin typeface="Courier New" pitchFamily="49" charset="0"/>
              </a:rPr>
              <a:t>floodfill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(200, 75, 13);</a:t>
            </a:r>
          </a:p>
          <a:p>
            <a:pPr>
              <a:defRPr/>
            </a:pPr>
            <a:r>
              <a:rPr lang="en-US" sz="2200" dirty="0" err="1">
                <a:solidFill>
                  <a:srgbClr val="0066FF"/>
                </a:solidFill>
                <a:latin typeface="Courier New" pitchFamily="49" charset="0"/>
              </a:rPr>
              <a:t>setcolor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(15);</a:t>
            </a:r>
          </a:p>
          <a:p>
            <a:pPr>
              <a:defRPr/>
            </a:pP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circle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(200, 150,50);</a:t>
            </a:r>
          </a:p>
          <a:p>
            <a:pPr>
              <a:defRPr/>
            </a:pPr>
            <a:r>
              <a:rPr lang="en-US" sz="2200" dirty="0" err="1">
                <a:solidFill>
                  <a:srgbClr val="0066FF"/>
                </a:solidFill>
                <a:latin typeface="Courier New" pitchFamily="49" charset="0"/>
              </a:rPr>
              <a:t>setfillstyle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(1, 10);</a:t>
            </a:r>
          </a:p>
          <a:p>
            <a:pPr>
              <a:defRPr/>
            </a:pPr>
            <a:r>
              <a:rPr lang="en-US" sz="2200" dirty="0" err="1">
                <a:solidFill>
                  <a:srgbClr val="0066FF"/>
                </a:solidFill>
                <a:latin typeface="Courier New" pitchFamily="49" charset="0"/>
              </a:rPr>
              <a:t>floodfill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(200,150, 15);</a:t>
            </a:r>
          </a:p>
          <a:p>
            <a:pPr>
              <a:defRPr/>
            </a:pPr>
            <a:r>
              <a:rPr lang="en-US" sz="2200" dirty="0" err="1">
                <a:solidFill>
                  <a:srgbClr val="0066FF"/>
                </a:solidFill>
                <a:latin typeface="Courier New" pitchFamily="49" charset="0"/>
              </a:rPr>
              <a:t>setcolor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(12);</a:t>
            </a:r>
          </a:p>
          <a:p>
            <a:pPr>
              <a:defRPr/>
            </a:pPr>
            <a:r>
              <a:rPr lang="en-US" sz="2200" dirty="0" err="1">
                <a:solidFill>
                  <a:srgbClr val="0066FF"/>
                </a:solidFill>
                <a:latin typeface="Courier New" pitchFamily="49" charset="0"/>
              </a:rPr>
              <a:t>outtextxy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(100, 2</a:t>
            </a:r>
            <a:r>
              <a:rPr lang="ru-RU" sz="2200" dirty="0">
                <a:solidFill>
                  <a:srgbClr val="0066FF"/>
                </a:solidFill>
                <a:latin typeface="Courier New" pitchFamily="49" charset="0"/>
              </a:rPr>
              <a:t>3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0, </a:t>
            </a:r>
            <a:endParaRPr lang="ru-RU" sz="2200" dirty="0">
              <a:solidFill>
                <a:srgbClr val="0066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ru-RU" sz="2200" dirty="0">
                <a:solidFill>
                  <a:srgbClr val="0066FF"/>
                </a:solidFill>
                <a:latin typeface="Courier New" pitchFamily="49" charset="0"/>
              </a:rPr>
              <a:t>           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"</a:t>
            </a:r>
            <a:r>
              <a:rPr lang="en-US" sz="2200" dirty="0" err="1">
                <a:solidFill>
                  <a:srgbClr val="0066FF"/>
                </a:solidFill>
                <a:latin typeface="Courier New" pitchFamily="49" charset="0"/>
              </a:rPr>
              <a:t>Sharik's</a:t>
            </a:r>
            <a:r>
              <a:rPr lang="en-US" sz="2200" dirty="0">
                <a:solidFill>
                  <a:srgbClr val="0066FF"/>
                </a:solidFill>
                <a:latin typeface="Courier New" pitchFamily="49" charset="0"/>
              </a:rPr>
              <a:t> house.");</a:t>
            </a:r>
          </a:p>
        </p:txBody>
      </p:sp>
      <p:sp>
        <p:nvSpPr>
          <p:cNvPr id="125967" name="Oval 14"/>
          <p:cNvSpPr>
            <a:spLocks noChangeArrowheads="1"/>
          </p:cNvSpPr>
          <p:nvPr/>
        </p:nvSpPr>
        <p:spPr bwMode="auto">
          <a:xfrm>
            <a:off x="1316038" y="3036888"/>
            <a:ext cx="1120775" cy="1120775"/>
          </a:xfrm>
          <a:prstGeom prst="ellipse">
            <a:avLst/>
          </a:prstGeom>
          <a:solidFill>
            <a:srgbClr val="00FF00"/>
          </a:solidFill>
          <a:ln w="25400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5968" name="Rectangle 15"/>
          <p:cNvSpPr>
            <a:spLocks noChangeArrowheads="1"/>
          </p:cNvSpPr>
          <p:nvPr/>
        </p:nvSpPr>
        <p:spPr bwMode="auto">
          <a:xfrm>
            <a:off x="723900" y="4492625"/>
            <a:ext cx="17970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solidFill>
                  <a:srgbClr val="FF3333"/>
                </a:solidFill>
              </a:rPr>
              <a:t>Sharik's house</a:t>
            </a:r>
            <a:endParaRPr lang="ru-RU">
              <a:solidFill>
                <a:srgbClr val="FF33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39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3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3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3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3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3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23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23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3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3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39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239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239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239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239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239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39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81" grpId="0" build="p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EC93E5-37DA-4187-8BFB-B2932496AE59}" type="slidenum">
              <a:rPr lang="ru-RU" smtClean="0"/>
              <a:pPr/>
              <a:t>113</a:t>
            </a:fld>
            <a:endParaRPr lang="ru-RU" smtClean="0"/>
          </a:p>
        </p:txBody>
      </p:sp>
      <p:sp>
        <p:nvSpPr>
          <p:cNvPr id="12697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6980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26981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126982" name="Text Box 5"/>
          <p:cNvSpPr txBox="1">
            <a:spLocks noChangeArrowheads="1"/>
          </p:cNvSpPr>
          <p:nvPr/>
        </p:nvSpPr>
        <p:spPr bwMode="auto">
          <a:xfrm>
            <a:off x="369888" y="858838"/>
            <a:ext cx="8420100" cy="30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«4»: </a:t>
            </a:r>
            <a:r>
              <a:rPr lang="ru-RU" sz="2100"/>
              <a:t>Лягушка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1900">
                <a:latin typeface="Courier New" pitchFamily="49" charset="0"/>
              </a:rPr>
              <a:t>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2500">
                <a:solidFill>
                  <a:srgbClr val="3333FF"/>
                </a:solidFill>
              </a:rPr>
              <a:t>«5»: </a:t>
            </a:r>
            <a:r>
              <a:rPr lang="ru-RU" sz="2100"/>
              <a:t>Корона</a:t>
            </a:r>
          </a:p>
        </p:txBody>
      </p:sp>
      <p:grpSp>
        <p:nvGrpSpPr>
          <p:cNvPr id="126983" name="Group 6"/>
          <p:cNvGrpSpPr>
            <a:grpSpLocks/>
          </p:cNvGrpSpPr>
          <p:nvPr/>
        </p:nvGrpSpPr>
        <p:grpSpPr bwMode="auto">
          <a:xfrm>
            <a:off x="1855788" y="1482725"/>
            <a:ext cx="4076700" cy="1395413"/>
            <a:chOff x="975" y="975"/>
            <a:chExt cx="3127" cy="1070"/>
          </a:xfrm>
        </p:grpSpPr>
        <p:sp>
          <p:nvSpPr>
            <p:cNvPr id="126990" name="AutoShape 7"/>
            <p:cNvSpPr>
              <a:spLocks noChangeArrowheads="1"/>
            </p:cNvSpPr>
            <p:nvPr/>
          </p:nvSpPr>
          <p:spPr bwMode="auto">
            <a:xfrm>
              <a:off x="1558" y="975"/>
              <a:ext cx="1963" cy="535"/>
            </a:xfrm>
            <a:prstGeom prst="triangle">
              <a:avLst>
                <a:gd name="adj" fmla="val 50000"/>
              </a:avLst>
            </a:prstGeom>
            <a:solidFill>
              <a:srgbClr val="3333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6991" name="AutoShape 8"/>
            <p:cNvSpPr>
              <a:spLocks noChangeArrowheads="1"/>
            </p:cNvSpPr>
            <p:nvPr/>
          </p:nvSpPr>
          <p:spPr bwMode="auto">
            <a:xfrm flipV="1">
              <a:off x="1558" y="1510"/>
              <a:ext cx="1963" cy="535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6992" name="Oval 9"/>
            <p:cNvSpPr>
              <a:spLocks noChangeArrowheads="1"/>
            </p:cNvSpPr>
            <p:nvPr/>
          </p:nvSpPr>
          <p:spPr bwMode="auto">
            <a:xfrm>
              <a:off x="3514" y="1223"/>
              <a:ext cx="588" cy="5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6993" name="Oval 10"/>
            <p:cNvSpPr>
              <a:spLocks noChangeArrowheads="1"/>
            </p:cNvSpPr>
            <p:nvPr/>
          </p:nvSpPr>
          <p:spPr bwMode="auto">
            <a:xfrm>
              <a:off x="975" y="1240"/>
              <a:ext cx="588" cy="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126984" name="Freeform 11"/>
          <p:cNvSpPr>
            <a:spLocks/>
          </p:cNvSpPr>
          <p:nvPr/>
        </p:nvSpPr>
        <p:spPr bwMode="auto">
          <a:xfrm>
            <a:off x="4217988" y="4138613"/>
            <a:ext cx="2257425" cy="1914525"/>
          </a:xfrm>
          <a:custGeom>
            <a:avLst/>
            <a:gdLst>
              <a:gd name="T0" fmla="*/ 0 w 1422"/>
              <a:gd name="T1" fmla="*/ 2147483647 h 1206"/>
              <a:gd name="T2" fmla="*/ 2147483647 w 1422"/>
              <a:gd name="T3" fmla="*/ 0 h 1206"/>
              <a:gd name="T4" fmla="*/ 2147483647 w 1422"/>
              <a:gd name="T5" fmla="*/ 2147483647 h 1206"/>
              <a:gd name="T6" fmla="*/ 0 w 1422"/>
              <a:gd name="T7" fmla="*/ 2147483647 h 1206"/>
              <a:gd name="T8" fmla="*/ 0 60000 65536"/>
              <a:gd name="T9" fmla="*/ 0 60000 65536"/>
              <a:gd name="T10" fmla="*/ 0 60000 65536"/>
              <a:gd name="T11" fmla="*/ 0 60000 65536"/>
              <a:gd name="T12" fmla="*/ 0 w 1422"/>
              <a:gd name="T13" fmla="*/ 0 h 1206"/>
              <a:gd name="T14" fmla="*/ 1422 w 1422"/>
              <a:gd name="T15" fmla="*/ 1206 h 12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2" h="1206">
                <a:moveTo>
                  <a:pt x="0" y="1205"/>
                </a:moveTo>
                <a:lnTo>
                  <a:pt x="1422" y="0"/>
                </a:lnTo>
                <a:lnTo>
                  <a:pt x="964" y="1206"/>
                </a:lnTo>
                <a:lnTo>
                  <a:pt x="0" y="1205"/>
                </a:lnTo>
                <a:close/>
              </a:path>
            </a:pathLst>
          </a:cu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6985" name="Freeform 12"/>
          <p:cNvSpPr>
            <a:spLocks/>
          </p:cNvSpPr>
          <p:nvPr/>
        </p:nvSpPr>
        <p:spPr bwMode="auto">
          <a:xfrm flipH="1">
            <a:off x="2938463" y="4138613"/>
            <a:ext cx="2257425" cy="1914525"/>
          </a:xfrm>
          <a:custGeom>
            <a:avLst/>
            <a:gdLst>
              <a:gd name="T0" fmla="*/ 0 w 1422"/>
              <a:gd name="T1" fmla="*/ 2147483647 h 1206"/>
              <a:gd name="T2" fmla="*/ 2147483647 w 1422"/>
              <a:gd name="T3" fmla="*/ 0 h 1206"/>
              <a:gd name="T4" fmla="*/ 2147483647 w 1422"/>
              <a:gd name="T5" fmla="*/ 2147483647 h 1206"/>
              <a:gd name="T6" fmla="*/ 0 w 1422"/>
              <a:gd name="T7" fmla="*/ 2147483647 h 1206"/>
              <a:gd name="T8" fmla="*/ 0 60000 65536"/>
              <a:gd name="T9" fmla="*/ 0 60000 65536"/>
              <a:gd name="T10" fmla="*/ 0 60000 65536"/>
              <a:gd name="T11" fmla="*/ 0 60000 65536"/>
              <a:gd name="T12" fmla="*/ 0 w 1422"/>
              <a:gd name="T13" fmla="*/ 0 h 1206"/>
              <a:gd name="T14" fmla="*/ 1422 w 1422"/>
              <a:gd name="T15" fmla="*/ 1206 h 12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2" h="1206">
                <a:moveTo>
                  <a:pt x="0" y="1205"/>
                </a:moveTo>
                <a:lnTo>
                  <a:pt x="1422" y="0"/>
                </a:lnTo>
                <a:lnTo>
                  <a:pt x="964" y="1206"/>
                </a:lnTo>
                <a:lnTo>
                  <a:pt x="0" y="1205"/>
                </a:lnTo>
                <a:close/>
              </a:path>
            </a:pathLst>
          </a:custGeom>
          <a:solidFill>
            <a:srgbClr val="3333FF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6986" name="Oval 13"/>
          <p:cNvSpPr>
            <a:spLocks noChangeArrowheads="1"/>
          </p:cNvSpPr>
          <p:nvPr/>
        </p:nvSpPr>
        <p:spPr bwMode="auto">
          <a:xfrm>
            <a:off x="6261100" y="3927475"/>
            <a:ext cx="420688" cy="420688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6987" name="Oval 14"/>
          <p:cNvSpPr>
            <a:spLocks noChangeArrowheads="1"/>
          </p:cNvSpPr>
          <p:nvPr/>
        </p:nvSpPr>
        <p:spPr bwMode="auto">
          <a:xfrm>
            <a:off x="2727325" y="3917950"/>
            <a:ext cx="420688" cy="420688"/>
          </a:xfrm>
          <a:prstGeom prst="ellipse">
            <a:avLst/>
          </a:prstGeom>
          <a:solidFill>
            <a:srgbClr val="3333FF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6988" name="AutoShape 15"/>
          <p:cNvSpPr>
            <a:spLocks noChangeArrowheads="1"/>
          </p:cNvSpPr>
          <p:nvPr/>
        </p:nvSpPr>
        <p:spPr bwMode="auto">
          <a:xfrm>
            <a:off x="4225925" y="3868738"/>
            <a:ext cx="1036638" cy="21844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6989" name="Oval 16"/>
          <p:cNvSpPr>
            <a:spLocks noChangeArrowheads="1"/>
          </p:cNvSpPr>
          <p:nvPr/>
        </p:nvSpPr>
        <p:spPr bwMode="auto">
          <a:xfrm>
            <a:off x="4527550" y="3624263"/>
            <a:ext cx="420688" cy="4206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6A4F0-F722-4F3C-A054-449FEB5B69E8}" type="slidenum">
              <a:rPr lang="ru-RU" smtClean="0"/>
              <a:pPr/>
              <a:t>114</a:t>
            </a:fld>
            <a:endParaRPr lang="ru-RU" smtClean="0"/>
          </a:p>
        </p:txBody>
      </p:sp>
      <p:sp>
        <p:nvSpPr>
          <p:cNvPr id="6148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Штриховка</a:t>
            </a:r>
          </a:p>
        </p:txBody>
      </p:sp>
      <p:sp>
        <p:nvSpPr>
          <p:cNvPr id="730117" name="Text Box 5"/>
          <p:cNvSpPr txBox="1">
            <a:spLocks noChangeArrowheads="1"/>
          </p:cNvSpPr>
          <p:nvPr/>
        </p:nvSpPr>
        <p:spPr bwMode="auto">
          <a:xfrm>
            <a:off x="301625" y="1236663"/>
            <a:ext cx="1130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</a:t>
            </a: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ru-RU" sz="2400"/>
              <a:t>, </a:t>
            </a:r>
            <a:r>
              <a:rPr lang="en-US" sz="2400"/>
              <a:t>y</a:t>
            </a:r>
            <a:r>
              <a:rPr lang="en-US" sz="2400" baseline="-25000"/>
              <a:t>1</a:t>
            </a:r>
            <a:r>
              <a:rPr lang="ru-RU" sz="2400"/>
              <a:t>)</a:t>
            </a:r>
          </a:p>
        </p:txBody>
      </p:sp>
      <p:sp>
        <p:nvSpPr>
          <p:cNvPr id="730118" name="Text Box 6"/>
          <p:cNvSpPr txBox="1">
            <a:spLocks noChangeArrowheads="1"/>
          </p:cNvSpPr>
          <p:nvPr/>
        </p:nvSpPr>
        <p:spPr bwMode="auto">
          <a:xfrm>
            <a:off x="2752725" y="3576638"/>
            <a:ext cx="1130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</a:t>
            </a:r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ru-RU" sz="2400"/>
              <a:t>, </a:t>
            </a:r>
            <a:r>
              <a:rPr lang="en-US" sz="2400"/>
              <a:t>y</a:t>
            </a:r>
            <a:r>
              <a:rPr lang="en-US" sz="2400" baseline="-25000"/>
              <a:t>2</a:t>
            </a:r>
            <a:r>
              <a:rPr lang="ru-RU" sz="2400"/>
              <a:t>)</a:t>
            </a:r>
          </a:p>
        </p:txBody>
      </p:sp>
      <p:sp>
        <p:nvSpPr>
          <p:cNvPr id="730119" name="Rectangle 7"/>
          <p:cNvSpPr>
            <a:spLocks noChangeArrowheads="1"/>
          </p:cNvSpPr>
          <p:nvPr/>
        </p:nvSpPr>
        <p:spPr bwMode="auto">
          <a:xfrm>
            <a:off x="1046163" y="1865313"/>
            <a:ext cx="2265362" cy="1604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0120" name="Oval 8"/>
          <p:cNvSpPr>
            <a:spLocks noChangeArrowheads="1"/>
          </p:cNvSpPr>
          <p:nvPr/>
        </p:nvSpPr>
        <p:spPr bwMode="auto">
          <a:xfrm>
            <a:off x="3246438" y="3425825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0121" name="Oval 9"/>
          <p:cNvSpPr>
            <a:spLocks noChangeArrowheads="1"/>
          </p:cNvSpPr>
          <p:nvPr/>
        </p:nvSpPr>
        <p:spPr bwMode="auto">
          <a:xfrm>
            <a:off x="990600" y="1811338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0122" name="Line 10"/>
          <p:cNvSpPr>
            <a:spLocks noChangeShapeType="1"/>
          </p:cNvSpPr>
          <p:nvPr/>
        </p:nvSpPr>
        <p:spPr bwMode="auto">
          <a:xfrm>
            <a:off x="2173288" y="1866900"/>
            <a:ext cx="0" cy="1611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0123" name="Line 11"/>
          <p:cNvSpPr>
            <a:spLocks noChangeShapeType="1"/>
          </p:cNvSpPr>
          <p:nvPr/>
        </p:nvSpPr>
        <p:spPr bwMode="auto">
          <a:xfrm>
            <a:off x="1417638" y="1866900"/>
            <a:ext cx="0" cy="1611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0124" name="Line 12"/>
          <p:cNvSpPr>
            <a:spLocks noChangeShapeType="1"/>
          </p:cNvSpPr>
          <p:nvPr/>
        </p:nvSpPr>
        <p:spPr bwMode="auto">
          <a:xfrm>
            <a:off x="1795463" y="1866900"/>
            <a:ext cx="0" cy="1611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0125" name="Line 13"/>
          <p:cNvSpPr>
            <a:spLocks noChangeShapeType="1"/>
          </p:cNvSpPr>
          <p:nvPr/>
        </p:nvSpPr>
        <p:spPr bwMode="auto">
          <a:xfrm>
            <a:off x="2549525" y="1866900"/>
            <a:ext cx="0" cy="1611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0126" name="Line 14"/>
          <p:cNvSpPr>
            <a:spLocks noChangeShapeType="1"/>
          </p:cNvSpPr>
          <p:nvPr/>
        </p:nvSpPr>
        <p:spPr bwMode="auto">
          <a:xfrm>
            <a:off x="2927350" y="1866900"/>
            <a:ext cx="0" cy="1611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0127" name="AutoShape 15"/>
          <p:cNvSpPr>
            <a:spLocks noChangeArrowheads="1"/>
          </p:cNvSpPr>
          <p:nvPr/>
        </p:nvSpPr>
        <p:spPr bwMode="auto">
          <a:xfrm>
            <a:off x="1598613" y="892175"/>
            <a:ext cx="2586037" cy="415925"/>
          </a:xfrm>
          <a:prstGeom prst="wedgeRoundRectCallout">
            <a:avLst>
              <a:gd name="adj1" fmla="val -26281"/>
              <a:gd name="adj2" fmla="val 9384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/>
              <a:t>N </a:t>
            </a:r>
            <a:r>
              <a:rPr lang="ru-RU" sz="2400" b="0"/>
              <a:t>линий</a:t>
            </a:r>
            <a:r>
              <a:rPr lang="en-US" sz="2400" b="0"/>
              <a:t> </a:t>
            </a:r>
            <a:r>
              <a:rPr lang="ru-RU" sz="2400" b="0"/>
              <a:t>(</a:t>
            </a:r>
            <a:r>
              <a:rPr lang="en-US" sz="2400" b="0"/>
              <a:t>N=5)</a:t>
            </a:r>
            <a:endParaRPr lang="ru-RU" sz="2400" b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338263" y="1517650"/>
            <a:ext cx="1693862" cy="307975"/>
            <a:chOff x="994" y="3516"/>
            <a:chExt cx="1700" cy="194"/>
          </a:xfrm>
        </p:grpSpPr>
        <p:sp>
          <p:nvSpPr>
            <p:cNvPr id="6181" name="Freeform 17"/>
            <p:cNvSpPr>
              <a:spLocks/>
            </p:cNvSpPr>
            <p:nvPr/>
          </p:nvSpPr>
          <p:spPr bwMode="auto">
            <a:xfrm>
              <a:off x="994" y="3518"/>
              <a:ext cx="852" cy="192"/>
            </a:xfrm>
            <a:custGeom>
              <a:avLst/>
              <a:gdLst>
                <a:gd name="T0" fmla="*/ 4 w 852"/>
                <a:gd name="T1" fmla="*/ 192 h 192"/>
                <a:gd name="T2" fmla="*/ 50 w 852"/>
                <a:gd name="T3" fmla="*/ 106 h 192"/>
                <a:gd name="T4" fmla="*/ 736 w 852"/>
                <a:gd name="T5" fmla="*/ 72 h 192"/>
                <a:gd name="T6" fmla="*/ 852 w 85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192"/>
                <a:gd name="T14" fmla="*/ 852 w 85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192">
                  <a:moveTo>
                    <a:pt x="4" y="192"/>
                  </a:moveTo>
                  <a:cubicBezTo>
                    <a:pt x="8" y="154"/>
                    <a:pt x="0" y="150"/>
                    <a:pt x="50" y="106"/>
                  </a:cubicBezTo>
                  <a:cubicBezTo>
                    <a:pt x="154" y="40"/>
                    <a:pt x="593" y="91"/>
                    <a:pt x="736" y="72"/>
                  </a:cubicBezTo>
                  <a:cubicBezTo>
                    <a:pt x="796" y="64"/>
                    <a:pt x="805" y="28"/>
                    <a:pt x="85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182" name="Freeform 18"/>
            <p:cNvSpPr>
              <a:spLocks/>
            </p:cNvSpPr>
            <p:nvPr/>
          </p:nvSpPr>
          <p:spPr bwMode="auto">
            <a:xfrm flipH="1">
              <a:off x="1842" y="3516"/>
              <a:ext cx="852" cy="192"/>
            </a:xfrm>
            <a:custGeom>
              <a:avLst/>
              <a:gdLst>
                <a:gd name="T0" fmla="*/ 4 w 852"/>
                <a:gd name="T1" fmla="*/ 192 h 192"/>
                <a:gd name="T2" fmla="*/ 50 w 852"/>
                <a:gd name="T3" fmla="*/ 106 h 192"/>
                <a:gd name="T4" fmla="*/ 736 w 852"/>
                <a:gd name="T5" fmla="*/ 72 h 192"/>
                <a:gd name="T6" fmla="*/ 852 w 85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192"/>
                <a:gd name="T14" fmla="*/ 852 w 85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192">
                  <a:moveTo>
                    <a:pt x="4" y="192"/>
                  </a:moveTo>
                  <a:cubicBezTo>
                    <a:pt x="8" y="154"/>
                    <a:pt x="0" y="150"/>
                    <a:pt x="50" y="106"/>
                  </a:cubicBezTo>
                  <a:cubicBezTo>
                    <a:pt x="154" y="40"/>
                    <a:pt x="593" y="91"/>
                    <a:pt x="736" y="72"/>
                  </a:cubicBezTo>
                  <a:cubicBezTo>
                    <a:pt x="796" y="64"/>
                    <a:pt x="805" y="28"/>
                    <a:pt x="85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730131" name="Line 19"/>
          <p:cNvSpPr>
            <a:spLocks noChangeShapeType="1"/>
          </p:cNvSpPr>
          <p:nvPr/>
        </p:nvSpPr>
        <p:spPr bwMode="auto">
          <a:xfrm>
            <a:off x="1795463" y="3419475"/>
            <a:ext cx="0" cy="652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0132" name="Line 20"/>
          <p:cNvSpPr>
            <a:spLocks noChangeShapeType="1"/>
          </p:cNvSpPr>
          <p:nvPr/>
        </p:nvSpPr>
        <p:spPr bwMode="auto">
          <a:xfrm>
            <a:off x="2176463" y="3419475"/>
            <a:ext cx="0" cy="652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0133" name="Line 21"/>
          <p:cNvSpPr>
            <a:spLocks noChangeShapeType="1"/>
          </p:cNvSpPr>
          <p:nvPr/>
        </p:nvSpPr>
        <p:spPr bwMode="auto">
          <a:xfrm>
            <a:off x="1795463" y="393382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0134" name="Text Box 22"/>
          <p:cNvSpPr txBox="1">
            <a:spLocks noChangeArrowheads="1"/>
          </p:cNvSpPr>
          <p:nvPr/>
        </p:nvSpPr>
        <p:spPr bwMode="auto">
          <a:xfrm>
            <a:off x="1808163" y="3514725"/>
            <a:ext cx="344487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</a:t>
            </a:r>
            <a:endParaRPr lang="ru-RU" sz="2400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467350" y="857250"/>
            <a:ext cx="1836738" cy="1082675"/>
            <a:chOff x="3139" y="1158"/>
            <a:chExt cx="1157" cy="682"/>
          </a:xfrm>
        </p:grpSpPr>
        <p:sp>
          <p:nvSpPr>
            <p:cNvPr id="730136" name="AutoShape 24"/>
            <p:cNvSpPr>
              <a:spLocks noChangeArrowheads="1"/>
            </p:cNvSpPr>
            <p:nvPr/>
          </p:nvSpPr>
          <p:spPr bwMode="auto">
            <a:xfrm>
              <a:off x="3139" y="1158"/>
              <a:ext cx="1157" cy="68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2700">
              <a:noFill/>
              <a:round/>
              <a:headEnd/>
              <a:tailEnd type="none" w="lg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ru-RU"/>
            </a:p>
          </p:txBody>
        </p:sp>
        <p:graphicFrame>
          <p:nvGraphicFramePr>
            <p:cNvPr id="6146" name="Object 25"/>
            <p:cNvGraphicFramePr>
              <a:graphicFrameLocks noChangeAspect="1"/>
            </p:cNvGraphicFramePr>
            <p:nvPr/>
          </p:nvGraphicFramePr>
          <p:xfrm>
            <a:off x="3259" y="1251"/>
            <a:ext cx="863" cy="487"/>
          </p:xfrm>
          <a:graphic>
            <a:graphicData uri="http://schemas.openxmlformats.org/presentationml/2006/ole">
              <p:oleObj spid="_x0000_s6146" name="Формула" r:id="rId4" imgW="698400" imgH="393480" progId="Equation.3">
                <p:embed/>
              </p:oleObj>
            </a:graphicData>
          </a:graphic>
        </p:graphicFrame>
      </p:grpSp>
      <p:sp>
        <p:nvSpPr>
          <p:cNvPr id="730138" name="Rectangle 26"/>
          <p:cNvSpPr>
            <a:spLocks noChangeArrowheads="1"/>
          </p:cNvSpPr>
          <p:nvPr/>
        </p:nvSpPr>
        <p:spPr bwMode="auto">
          <a:xfrm>
            <a:off x="4138613" y="2071688"/>
            <a:ext cx="4773612" cy="18700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20000"/>
              </a:spcBef>
              <a:defRPr/>
            </a:pPr>
            <a:endParaRPr lang="da-DK" sz="2000">
              <a:latin typeface="Courier New" pitchFamily="49" charset="0"/>
            </a:endParaRPr>
          </a:p>
        </p:txBody>
      </p:sp>
      <p:sp>
        <p:nvSpPr>
          <p:cNvPr id="730139" name="AutoShape 27"/>
          <p:cNvSpPr>
            <a:spLocks noChangeArrowheads="1"/>
          </p:cNvSpPr>
          <p:nvPr/>
        </p:nvSpPr>
        <p:spPr bwMode="auto">
          <a:xfrm>
            <a:off x="5000625" y="2492375"/>
            <a:ext cx="1184275" cy="1117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0140" name="AutoShape 28"/>
          <p:cNvSpPr>
            <a:spLocks noChangeArrowheads="1"/>
          </p:cNvSpPr>
          <p:nvPr/>
        </p:nvSpPr>
        <p:spPr bwMode="auto">
          <a:xfrm>
            <a:off x="6827838" y="2490788"/>
            <a:ext cx="1176337" cy="1109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0141" name="Rectangle 29"/>
          <p:cNvSpPr>
            <a:spLocks noChangeArrowheads="1"/>
          </p:cNvSpPr>
          <p:nvPr/>
        </p:nvSpPr>
        <p:spPr bwMode="auto">
          <a:xfrm>
            <a:off x="4100513" y="2085975"/>
            <a:ext cx="4814887" cy="18573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>
                <a:latin typeface="Courier New" pitchFamily="49" charset="0"/>
              </a:rPr>
              <a:t>rectangle</a:t>
            </a:r>
            <a:r>
              <a:rPr lang="en-US" sz="2000"/>
              <a:t> </a:t>
            </a:r>
            <a:r>
              <a:rPr lang="en-US" sz="2000">
                <a:latin typeface="Courier New" pitchFamily="49" charset="0"/>
              </a:rPr>
              <a:t>(x1, y1, x2, y2)</a:t>
            </a:r>
            <a:r>
              <a:rPr lang="da-DK" sz="2000">
                <a:latin typeface="Courier New" pitchFamily="49" charset="0"/>
              </a:rPr>
              <a:t>;</a:t>
            </a:r>
            <a:endParaRPr lang="ru-RU" sz="200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000">
                <a:latin typeface="Courier New" pitchFamily="49" charset="0"/>
              </a:rPr>
              <a:t>line( x1+h,   y1, x1+h,   y2)</a:t>
            </a:r>
            <a:r>
              <a:rPr lang="da-DK" sz="200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2000">
                <a:latin typeface="Courier New" pitchFamily="49" charset="0"/>
              </a:rPr>
              <a:t>line( x1+2*h, y1, x1+2*h, y2)</a:t>
            </a:r>
            <a:r>
              <a:rPr lang="da-DK" sz="200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2000">
                <a:latin typeface="Courier New" pitchFamily="49" charset="0"/>
              </a:rPr>
              <a:t>line( x1+3*h, y1, x1+3*h, y2)</a:t>
            </a:r>
            <a:r>
              <a:rPr lang="da-DK" sz="200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da-DK" sz="2000">
                <a:latin typeface="Courier New" pitchFamily="49" charset="0"/>
              </a:rPr>
              <a:t>...	</a:t>
            </a:r>
          </a:p>
        </p:txBody>
      </p:sp>
      <p:sp>
        <p:nvSpPr>
          <p:cNvPr id="730142" name="Rectangle 30"/>
          <p:cNvSpPr>
            <a:spLocks noChangeArrowheads="1"/>
          </p:cNvSpPr>
          <p:nvPr/>
        </p:nvSpPr>
        <p:spPr bwMode="auto">
          <a:xfrm>
            <a:off x="417513" y="4376738"/>
            <a:ext cx="5195887" cy="17938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</a:rPr>
              <a:t>rectangle(x1,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y1,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x2,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y2)</a:t>
            </a:r>
            <a:r>
              <a:rPr lang="da-DK" sz="24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</a:rPr>
              <a:t>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(x2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–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x1)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/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(N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+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1.);</a:t>
            </a:r>
          </a:p>
          <a:p>
            <a:pPr>
              <a:spcBef>
                <a:spcPct val="20000"/>
              </a:spcBef>
              <a:defRPr/>
            </a:pPr>
            <a:r>
              <a:rPr lang="da-DK" sz="2400" dirty="0">
                <a:latin typeface="Courier New" pitchFamily="49" charset="0"/>
              </a:rPr>
              <a:t>for</a:t>
            </a:r>
            <a:r>
              <a:rPr lang="en-US" sz="2400" dirty="0"/>
              <a:t> </a:t>
            </a:r>
            <a:r>
              <a:rPr lang="da-DK" sz="2400" dirty="0">
                <a:latin typeface="Courier New" pitchFamily="49" charset="0"/>
              </a:rPr>
              <a:t>(x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=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x1+h; x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&lt;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x2; x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+=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h) 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</a:rPr>
              <a:t>  line(x,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y1,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x,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y2)</a:t>
            </a:r>
            <a:r>
              <a:rPr lang="da-DK" sz="2400" dirty="0">
                <a:latin typeface="Courier New" pitchFamily="49" charset="0"/>
              </a:rPr>
              <a:t>;</a:t>
            </a:r>
          </a:p>
        </p:txBody>
      </p:sp>
      <p:sp>
        <p:nvSpPr>
          <p:cNvPr id="730144" name="AutoShape 32"/>
          <p:cNvSpPr>
            <a:spLocks noChangeArrowheads="1"/>
          </p:cNvSpPr>
          <p:nvPr/>
        </p:nvSpPr>
        <p:spPr bwMode="auto">
          <a:xfrm>
            <a:off x="5864225" y="3692525"/>
            <a:ext cx="468313" cy="415925"/>
          </a:xfrm>
          <a:prstGeom prst="wedgeRoundRectCallout">
            <a:avLst>
              <a:gd name="adj1" fmla="val -124574"/>
              <a:gd name="adj2" fmla="val -6794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200">
                <a:latin typeface="Courier New" pitchFamily="49" charset="0"/>
              </a:rPr>
              <a:t>x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730145" name="AutoShape 33"/>
          <p:cNvSpPr>
            <a:spLocks noChangeArrowheads="1"/>
          </p:cNvSpPr>
          <p:nvPr/>
        </p:nvSpPr>
        <p:spPr bwMode="auto">
          <a:xfrm>
            <a:off x="4794250" y="5930900"/>
            <a:ext cx="2595563" cy="762000"/>
          </a:xfrm>
          <a:prstGeom prst="wedgeRoundRectCallout">
            <a:avLst>
              <a:gd name="adj1" fmla="val -68102"/>
              <a:gd name="adj2" fmla="val -4312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дробная часть </a:t>
            </a:r>
            <a:r>
              <a:rPr lang="en-US" sz="2200">
                <a:latin typeface="Courier New" pitchFamily="49" charset="0"/>
              </a:rPr>
              <a:t>x</a:t>
            </a:r>
            <a:r>
              <a:rPr lang="ru-RU" sz="2200" b="0"/>
              <a:t> отбрасывается</a:t>
            </a:r>
          </a:p>
        </p:txBody>
      </p:sp>
      <p:sp>
        <p:nvSpPr>
          <p:cNvPr id="730146" name="AutoShape 34"/>
          <p:cNvSpPr>
            <a:spLocks noChangeArrowheads="1"/>
          </p:cNvSpPr>
          <p:nvPr/>
        </p:nvSpPr>
        <p:spPr bwMode="auto">
          <a:xfrm>
            <a:off x="7437438" y="3679825"/>
            <a:ext cx="468312" cy="415925"/>
          </a:xfrm>
          <a:prstGeom prst="wedgeRoundRectCallout">
            <a:avLst>
              <a:gd name="adj1" fmla="val -88306"/>
              <a:gd name="adj2" fmla="val -7519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200">
                <a:latin typeface="Courier New" pitchFamily="49" charset="0"/>
              </a:rPr>
              <a:t>x</a:t>
            </a:r>
            <a:endParaRPr lang="ru-RU" sz="2200">
              <a:latin typeface="Courier New" pitchFamily="49" charset="0"/>
            </a:endParaRP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824538" y="5080000"/>
            <a:ext cx="3097212" cy="663575"/>
            <a:chOff x="2896" y="2928"/>
            <a:chExt cx="1951" cy="418"/>
          </a:xfrm>
        </p:grpSpPr>
        <p:sp>
          <p:nvSpPr>
            <p:cNvPr id="6178" name="Text Box 36"/>
            <p:cNvSpPr txBox="1">
              <a:spLocks noChangeArrowheads="1"/>
            </p:cNvSpPr>
            <p:nvPr/>
          </p:nvSpPr>
          <p:spPr bwMode="auto">
            <a:xfrm>
              <a:off x="3190" y="2995"/>
              <a:ext cx="1657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latin typeface="Courier New" pitchFamily="49" charset="0"/>
                </a:rPr>
                <a:t>  </a:t>
              </a:r>
              <a:r>
                <a:rPr lang="en-US" sz="2400">
                  <a:latin typeface="Courier New" pitchFamily="49" charset="0"/>
                </a:rPr>
                <a:t>float x, h;</a:t>
              </a:r>
              <a:endParaRPr lang="ru-RU" sz="2400">
                <a:latin typeface="Courier New" pitchFamily="49" charset="0"/>
              </a:endParaRPr>
            </a:p>
          </p:txBody>
        </p:sp>
        <p:sp>
          <p:nvSpPr>
            <p:cNvPr id="6179" name="Oval 37"/>
            <p:cNvSpPr>
              <a:spLocks noChangeArrowheads="1"/>
            </p:cNvSpPr>
            <p:nvPr/>
          </p:nvSpPr>
          <p:spPr bwMode="auto">
            <a:xfrm>
              <a:off x="2896" y="2928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730151" name="AutoShape 39"/>
          <p:cNvSpPr>
            <a:spLocks noChangeArrowheads="1"/>
          </p:cNvSpPr>
          <p:nvPr/>
        </p:nvSpPr>
        <p:spPr bwMode="auto">
          <a:xfrm>
            <a:off x="6013450" y="4200525"/>
            <a:ext cx="2592388" cy="769938"/>
          </a:xfrm>
          <a:prstGeom prst="wedgeRoundRectCallout">
            <a:avLst>
              <a:gd name="adj1" fmla="val -85857"/>
              <a:gd name="adj2" fmla="val 6069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результат –  дробное число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3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3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3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3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30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30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30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30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3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3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3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3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7" grpId="0"/>
      <p:bldP spid="730118" grpId="0"/>
      <p:bldP spid="730119" grpId="0" animBg="1"/>
      <p:bldP spid="730120" grpId="0" animBg="1"/>
      <p:bldP spid="730121" grpId="0" animBg="1"/>
      <p:bldP spid="730122" grpId="0" animBg="1"/>
      <p:bldP spid="730123" grpId="0" animBg="1"/>
      <p:bldP spid="730124" grpId="0" animBg="1"/>
      <p:bldP spid="730125" grpId="0" animBg="1"/>
      <p:bldP spid="730126" grpId="0" animBg="1"/>
      <p:bldP spid="730127" grpId="0" animBg="1"/>
      <p:bldP spid="730131" grpId="0" animBg="1"/>
      <p:bldP spid="730132" grpId="0" animBg="1"/>
      <p:bldP spid="730133" grpId="0" animBg="1"/>
      <p:bldP spid="730134" grpId="0"/>
      <p:bldP spid="730138" grpId="0" animBg="1"/>
      <p:bldP spid="730139" grpId="0" animBg="1"/>
      <p:bldP spid="730140" grpId="0" animBg="1"/>
      <p:bldP spid="730141" grpId="0" build="p"/>
      <p:bldP spid="730142" grpId="0" animBg="1"/>
      <p:bldP spid="730144" grpId="0" animBg="1"/>
      <p:bldP spid="730145" grpId="0" animBg="1"/>
      <p:bldP spid="730146" grpId="0" animBg="1"/>
      <p:bldP spid="73015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5E23E1-D43D-4B5F-9C82-FB1B6F97A791}" type="slidenum">
              <a:rPr lang="ru-RU" smtClean="0"/>
              <a:pPr/>
              <a:t>115</a:t>
            </a:fld>
            <a:endParaRPr lang="ru-RU" smtClean="0"/>
          </a:p>
        </p:txBody>
      </p:sp>
      <p:sp>
        <p:nvSpPr>
          <p:cNvPr id="12800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800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2800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Штриховка (программа)</a:t>
            </a:r>
          </a:p>
        </p:txBody>
      </p:sp>
      <p:sp>
        <p:nvSpPr>
          <p:cNvPr id="128006" name="Text Box 5"/>
          <p:cNvSpPr txBox="1">
            <a:spLocks noChangeArrowheads="1"/>
          </p:cNvSpPr>
          <p:nvPr/>
        </p:nvSpPr>
        <p:spPr bwMode="auto">
          <a:xfrm>
            <a:off x="136525" y="950913"/>
            <a:ext cx="1130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</a:t>
            </a: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ru-RU" sz="2400"/>
              <a:t>, </a:t>
            </a:r>
            <a:r>
              <a:rPr lang="en-US" sz="2400"/>
              <a:t>y</a:t>
            </a:r>
            <a:r>
              <a:rPr lang="en-US" sz="2400" baseline="-25000"/>
              <a:t>1</a:t>
            </a:r>
            <a:r>
              <a:rPr lang="ru-RU" sz="2400"/>
              <a:t>)</a:t>
            </a:r>
          </a:p>
        </p:txBody>
      </p:sp>
      <p:sp>
        <p:nvSpPr>
          <p:cNvPr id="128007" name="Text Box 6"/>
          <p:cNvSpPr txBox="1">
            <a:spLocks noChangeArrowheads="1"/>
          </p:cNvSpPr>
          <p:nvPr/>
        </p:nvSpPr>
        <p:spPr bwMode="auto">
          <a:xfrm>
            <a:off x="2359025" y="3244850"/>
            <a:ext cx="1130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</a:t>
            </a:r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ru-RU" sz="2400"/>
              <a:t>, </a:t>
            </a:r>
            <a:r>
              <a:rPr lang="en-US" sz="2400"/>
              <a:t>y</a:t>
            </a:r>
            <a:r>
              <a:rPr lang="en-US" sz="2400" baseline="-25000"/>
              <a:t>2</a:t>
            </a:r>
            <a:r>
              <a:rPr lang="ru-RU" sz="2400"/>
              <a:t>)</a:t>
            </a:r>
          </a:p>
        </p:txBody>
      </p:sp>
      <p:sp>
        <p:nvSpPr>
          <p:cNvPr id="128008" name="Rectangle 7"/>
          <p:cNvSpPr>
            <a:spLocks noChangeArrowheads="1"/>
          </p:cNvSpPr>
          <p:nvPr/>
        </p:nvSpPr>
        <p:spPr bwMode="auto">
          <a:xfrm>
            <a:off x="881063" y="1579563"/>
            <a:ext cx="2265362" cy="1604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8009" name="Oval 8"/>
          <p:cNvSpPr>
            <a:spLocks noChangeArrowheads="1"/>
          </p:cNvSpPr>
          <p:nvPr/>
        </p:nvSpPr>
        <p:spPr bwMode="auto">
          <a:xfrm>
            <a:off x="3081338" y="3140075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8010" name="Oval 9"/>
          <p:cNvSpPr>
            <a:spLocks noChangeArrowheads="1"/>
          </p:cNvSpPr>
          <p:nvPr/>
        </p:nvSpPr>
        <p:spPr bwMode="auto">
          <a:xfrm>
            <a:off x="825500" y="1525588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8011" name="Line 10"/>
          <p:cNvSpPr>
            <a:spLocks noChangeShapeType="1"/>
          </p:cNvSpPr>
          <p:nvPr/>
        </p:nvSpPr>
        <p:spPr bwMode="auto">
          <a:xfrm>
            <a:off x="2008188" y="1581150"/>
            <a:ext cx="0" cy="1611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8012" name="Line 11"/>
          <p:cNvSpPr>
            <a:spLocks noChangeShapeType="1"/>
          </p:cNvSpPr>
          <p:nvPr/>
        </p:nvSpPr>
        <p:spPr bwMode="auto">
          <a:xfrm>
            <a:off x="1252538" y="1581150"/>
            <a:ext cx="0" cy="1611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8013" name="Line 12"/>
          <p:cNvSpPr>
            <a:spLocks noChangeShapeType="1"/>
          </p:cNvSpPr>
          <p:nvPr/>
        </p:nvSpPr>
        <p:spPr bwMode="auto">
          <a:xfrm>
            <a:off x="1630363" y="1581150"/>
            <a:ext cx="0" cy="1611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8014" name="Line 13"/>
          <p:cNvSpPr>
            <a:spLocks noChangeShapeType="1"/>
          </p:cNvSpPr>
          <p:nvPr/>
        </p:nvSpPr>
        <p:spPr bwMode="auto">
          <a:xfrm>
            <a:off x="2384425" y="1581150"/>
            <a:ext cx="0" cy="1611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2762250" y="1581150"/>
            <a:ext cx="0" cy="1611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128016" name="Group 16"/>
          <p:cNvGrpSpPr>
            <a:grpSpLocks/>
          </p:cNvGrpSpPr>
          <p:nvPr/>
        </p:nvGrpSpPr>
        <p:grpSpPr bwMode="auto">
          <a:xfrm>
            <a:off x="1173163" y="1231900"/>
            <a:ext cx="1693862" cy="307975"/>
            <a:chOff x="994" y="3516"/>
            <a:chExt cx="1700" cy="194"/>
          </a:xfrm>
        </p:grpSpPr>
        <p:sp>
          <p:nvSpPr>
            <p:cNvPr id="128026" name="Freeform 17"/>
            <p:cNvSpPr>
              <a:spLocks/>
            </p:cNvSpPr>
            <p:nvPr/>
          </p:nvSpPr>
          <p:spPr bwMode="auto">
            <a:xfrm>
              <a:off x="994" y="3518"/>
              <a:ext cx="852" cy="192"/>
            </a:xfrm>
            <a:custGeom>
              <a:avLst/>
              <a:gdLst>
                <a:gd name="T0" fmla="*/ 4 w 852"/>
                <a:gd name="T1" fmla="*/ 192 h 192"/>
                <a:gd name="T2" fmla="*/ 50 w 852"/>
                <a:gd name="T3" fmla="*/ 106 h 192"/>
                <a:gd name="T4" fmla="*/ 736 w 852"/>
                <a:gd name="T5" fmla="*/ 72 h 192"/>
                <a:gd name="T6" fmla="*/ 852 w 85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192"/>
                <a:gd name="T14" fmla="*/ 852 w 85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192">
                  <a:moveTo>
                    <a:pt x="4" y="192"/>
                  </a:moveTo>
                  <a:cubicBezTo>
                    <a:pt x="8" y="154"/>
                    <a:pt x="0" y="150"/>
                    <a:pt x="50" y="106"/>
                  </a:cubicBezTo>
                  <a:cubicBezTo>
                    <a:pt x="154" y="40"/>
                    <a:pt x="593" y="91"/>
                    <a:pt x="736" y="72"/>
                  </a:cubicBezTo>
                  <a:cubicBezTo>
                    <a:pt x="796" y="64"/>
                    <a:pt x="805" y="28"/>
                    <a:pt x="85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8027" name="Freeform 18"/>
            <p:cNvSpPr>
              <a:spLocks/>
            </p:cNvSpPr>
            <p:nvPr/>
          </p:nvSpPr>
          <p:spPr bwMode="auto">
            <a:xfrm flipH="1">
              <a:off x="1842" y="3516"/>
              <a:ext cx="852" cy="192"/>
            </a:xfrm>
            <a:custGeom>
              <a:avLst/>
              <a:gdLst>
                <a:gd name="T0" fmla="*/ 4 w 852"/>
                <a:gd name="T1" fmla="*/ 192 h 192"/>
                <a:gd name="T2" fmla="*/ 50 w 852"/>
                <a:gd name="T3" fmla="*/ 106 h 192"/>
                <a:gd name="T4" fmla="*/ 736 w 852"/>
                <a:gd name="T5" fmla="*/ 72 h 192"/>
                <a:gd name="T6" fmla="*/ 852 w 85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192"/>
                <a:gd name="T14" fmla="*/ 852 w 85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192">
                  <a:moveTo>
                    <a:pt x="4" y="192"/>
                  </a:moveTo>
                  <a:cubicBezTo>
                    <a:pt x="8" y="154"/>
                    <a:pt x="0" y="150"/>
                    <a:pt x="50" y="106"/>
                  </a:cubicBezTo>
                  <a:cubicBezTo>
                    <a:pt x="154" y="40"/>
                    <a:pt x="593" y="91"/>
                    <a:pt x="736" y="72"/>
                  </a:cubicBezTo>
                  <a:cubicBezTo>
                    <a:pt x="796" y="64"/>
                    <a:pt x="805" y="28"/>
                    <a:pt x="85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128017" name="Line 19"/>
          <p:cNvSpPr>
            <a:spLocks noChangeShapeType="1"/>
          </p:cNvSpPr>
          <p:nvPr/>
        </p:nvSpPr>
        <p:spPr bwMode="auto">
          <a:xfrm>
            <a:off x="1630363" y="3133725"/>
            <a:ext cx="0" cy="652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8018" name="Line 20"/>
          <p:cNvSpPr>
            <a:spLocks noChangeShapeType="1"/>
          </p:cNvSpPr>
          <p:nvPr/>
        </p:nvSpPr>
        <p:spPr bwMode="auto">
          <a:xfrm>
            <a:off x="2011363" y="3133725"/>
            <a:ext cx="0" cy="652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8019" name="Line 21"/>
          <p:cNvSpPr>
            <a:spLocks noChangeShapeType="1"/>
          </p:cNvSpPr>
          <p:nvPr/>
        </p:nvSpPr>
        <p:spPr bwMode="auto">
          <a:xfrm>
            <a:off x="1630363" y="364807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8020" name="Text Box 22"/>
          <p:cNvSpPr txBox="1">
            <a:spLocks noChangeArrowheads="1"/>
          </p:cNvSpPr>
          <p:nvPr/>
        </p:nvSpPr>
        <p:spPr bwMode="auto">
          <a:xfrm>
            <a:off x="1643063" y="3228975"/>
            <a:ext cx="344487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</a:t>
            </a:r>
            <a:endParaRPr lang="ru-RU" sz="2400"/>
          </a:p>
        </p:txBody>
      </p:sp>
      <p:sp>
        <p:nvSpPr>
          <p:cNvPr id="730142" name="Rectangle 30"/>
          <p:cNvSpPr>
            <a:spLocks noChangeArrowheads="1"/>
          </p:cNvSpPr>
          <p:nvPr/>
        </p:nvSpPr>
        <p:spPr bwMode="auto">
          <a:xfrm>
            <a:off x="3452813" y="911225"/>
            <a:ext cx="5535612" cy="55118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#include &lt;</a:t>
            </a:r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</a:rPr>
              <a:t>graphics.h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#include &lt;</a:t>
            </a:r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</a:rPr>
              <a:t>conio.h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main() 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{ 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 N = 10, x1 = 100, </a:t>
            </a:r>
            <a:br>
              <a:rPr lang="en-US" sz="2200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      x2 = 300, y1 = 100, </a:t>
            </a:r>
            <a:br>
              <a:rPr lang="en-US" sz="2200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      y2 = 200;  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  float h, x;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</a:rPr>
              <a:t>initwindow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(800,600);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rectangle (x1, y1, x2, y2);</a:t>
            </a:r>
          </a:p>
          <a:p>
            <a:pPr>
              <a:spcBef>
                <a:spcPts val="0"/>
              </a:spcBef>
              <a:defRPr/>
            </a:pPr>
            <a:endParaRPr lang="en-US" sz="2200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endParaRPr lang="en-US" sz="2200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endParaRPr lang="en-US" sz="2200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</a:rPr>
              <a:t>getch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</a:rPr>
              <a:t>closegraph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(); 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}</a:t>
            </a:r>
            <a:endParaRPr lang="da-DK" sz="22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730145" name="AutoShape 33"/>
          <p:cNvSpPr>
            <a:spLocks noChangeArrowheads="1"/>
          </p:cNvSpPr>
          <p:nvPr/>
        </p:nvSpPr>
        <p:spPr bwMode="auto">
          <a:xfrm>
            <a:off x="750888" y="3952875"/>
            <a:ext cx="2181225" cy="508000"/>
          </a:xfrm>
          <a:prstGeom prst="wedgeRoundRectCallout">
            <a:avLst>
              <a:gd name="adj1" fmla="val 88979"/>
              <a:gd name="adj2" fmla="val -578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прямоугольник</a:t>
            </a:r>
          </a:p>
        </p:txBody>
      </p:sp>
      <p:sp>
        <p:nvSpPr>
          <p:cNvPr id="730151" name="AutoShape 39"/>
          <p:cNvSpPr>
            <a:spLocks noChangeArrowheads="1"/>
          </p:cNvSpPr>
          <p:nvPr/>
        </p:nvSpPr>
        <p:spPr bwMode="auto">
          <a:xfrm>
            <a:off x="1260475" y="5003800"/>
            <a:ext cx="1674813" cy="496888"/>
          </a:xfrm>
          <a:prstGeom prst="wedgeRoundRectCallout">
            <a:avLst>
              <a:gd name="adj1" fmla="val 97000"/>
              <a:gd name="adj2" fmla="val -7441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штриховка</a:t>
            </a:r>
          </a:p>
        </p:txBody>
      </p:sp>
      <p:sp>
        <p:nvSpPr>
          <p:cNvPr id="128024" name="Text Box 22"/>
          <p:cNvSpPr txBox="1">
            <a:spLocks noChangeArrowheads="1"/>
          </p:cNvSpPr>
          <p:nvPr/>
        </p:nvSpPr>
        <p:spPr bwMode="auto">
          <a:xfrm>
            <a:off x="1844675" y="814388"/>
            <a:ext cx="344488" cy="4635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N</a:t>
            </a:r>
            <a:endParaRPr lang="ru-RU" sz="2400"/>
          </a:p>
        </p:txBody>
      </p:sp>
      <p:sp>
        <p:nvSpPr>
          <p:cNvPr id="40" name="Прямоугольник 39"/>
          <p:cNvSpPr>
            <a:spLocks noChangeArrowheads="1"/>
          </p:cNvSpPr>
          <p:nvPr/>
        </p:nvSpPr>
        <p:spPr bwMode="auto">
          <a:xfrm>
            <a:off x="3786188" y="4327525"/>
            <a:ext cx="4754562" cy="10525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tIns="18000" bIns="1800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Courier New" pitchFamily="49" charset="0"/>
              </a:rPr>
              <a:t>h = (x2 – x1) / (N + 1.);</a:t>
            </a:r>
          </a:p>
          <a:p>
            <a:r>
              <a:rPr lang="en-US" sz="220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n-US" sz="22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  <a:latin typeface="Courier New" pitchFamily="49" charset="0"/>
              </a:rPr>
              <a:t>(x</a:t>
            </a:r>
            <a:r>
              <a:rPr lang="en-US" sz="22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sz="22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  <a:latin typeface="Courier New" pitchFamily="49" charset="0"/>
              </a:rPr>
              <a:t>x1+h;</a:t>
            </a:r>
            <a:r>
              <a:rPr lang="en-US" sz="22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US" sz="22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22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  <a:latin typeface="Courier New" pitchFamily="49" charset="0"/>
              </a:rPr>
              <a:t>x2;</a:t>
            </a:r>
            <a:r>
              <a:rPr lang="en-US" sz="22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US" sz="22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  <a:latin typeface="Courier New" pitchFamily="49" charset="0"/>
              </a:rPr>
              <a:t>+=</a:t>
            </a:r>
            <a:r>
              <a:rPr lang="en-US" sz="22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  <a:latin typeface="Courier New" pitchFamily="49" charset="0"/>
              </a:rPr>
              <a:t>h) </a:t>
            </a:r>
          </a:p>
          <a:p>
            <a:r>
              <a:rPr lang="en-US" sz="2200">
                <a:solidFill>
                  <a:srgbClr val="000000"/>
                </a:solidFill>
                <a:latin typeface="Courier New" pitchFamily="49" charset="0"/>
              </a:rPr>
              <a:t>  line(x, y1, x, y2);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0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0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0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0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30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0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30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0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30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0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30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0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30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0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0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0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30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0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30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0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2" grpId="0" build="p" animBg="1"/>
      <p:bldP spid="730145" grpId="0" animBg="1"/>
      <p:bldP spid="730151" grpId="0" animBg="1"/>
      <p:bldP spid="4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3"/>
          <p:cNvPicPr>
            <a:picLocks noChangeAspect="1" noChangeArrowheads="1"/>
          </p:cNvPicPr>
          <p:nvPr/>
        </p:nvPicPr>
        <p:blipFill>
          <a:blip r:embed="rId4"/>
          <a:srcRect r="8224"/>
          <a:stretch>
            <a:fillRect/>
          </a:stretch>
        </p:blipFill>
        <p:spPr bwMode="auto">
          <a:xfrm>
            <a:off x="261938" y="949325"/>
            <a:ext cx="3235325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4845050" y="1058863"/>
            <a:ext cx="3562350" cy="5254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800" dirty="0">
                <a:latin typeface="Courier New" pitchFamily="49" charset="0"/>
              </a:rPr>
              <a:t>COLOR(c,</a:t>
            </a:r>
            <a:r>
              <a:rPr lang="ru-RU" sz="2800" dirty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</a:rPr>
              <a:t>c,</a:t>
            </a:r>
            <a:r>
              <a:rPr lang="ru-RU" sz="2800" dirty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</a:rPr>
              <a:t>c)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717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EB737F-DBF6-473C-99C0-C16D7C467CAC}" type="slidenum">
              <a:rPr lang="ru-RU" smtClean="0"/>
              <a:pPr/>
              <a:t>116</a:t>
            </a:fld>
            <a:endParaRPr lang="ru-RU" smtClean="0"/>
          </a:p>
        </p:txBody>
      </p:sp>
      <p:sp>
        <p:nvSpPr>
          <p:cNvPr id="7174" name="Line 3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7176" name="Text Box 5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Как менять цвет?</a:t>
            </a: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233363" y="882650"/>
            <a:ext cx="1577975" cy="4635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178" name="Text Box 14"/>
          <p:cNvSpPr txBox="1">
            <a:spLocks noChangeArrowheads="1"/>
          </p:cNvSpPr>
          <p:nvPr/>
        </p:nvSpPr>
        <p:spPr bwMode="auto">
          <a:xfrm>
            <a:off x="2009775" y="3221038"/>
            <a:ext cx="1581150" cy="4635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179" name="Oval 15"/>
          <p:cNvSpPr>
            <a:spLocks noChangeArrowheads="1"/>
          </p:cNvSpPr>
          <p:nvPr/>
        </p:nvSpPr>
        <p:spPr bwMode="auto">
          <a:xfrm>
            <a:off x="3200400" y="3086100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180" name="Oval 16"/>
          <p:cNvSpPr>
            <a:spLocks noChangeArrowheads="1"/>
          </p:cNvSpPr>
          <p:nvPr/>
        </p:nvSpPr>
        <p:spPr bwMode="auto">
          <a:xfrm>
            <a:off x="682625" y="1360488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2177" name="Rectangle 17"/>
          <p:cNvSpPr>
            <a:spLocks noChangeArrowheads="1"/>
          </p:cNvSpPr>
          <p:nvPr/>
        </p:nvSpPr>
        <p:spPr bwMode="auto">
          <a:xfrm>
            <a:off x="642938" y="3902075"/>
            <a:ext cx="7340600" cy="26812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hc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= 255 / N;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c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sz="2400" dirty="0">
                <a:solidFill>
                  <a:srgbClr val="3333FF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0;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latin typeface="Courier New" pitchFamily="49" charset="0"/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ru-RU" sz="2400" dirty="0">
                <a:latin typeface="+mj-lt"/>
              </a:rPr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=1;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&lt;=N+1;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setfillstyle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( 1, COLOR(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c,c,c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) );</a:t>
            </a:r>
            <a:endParaRPr lang="ru-RU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da-DK" sz="2400" dirty="0">
                <a:latin typeface="Courier New" pitchFamily="49" charset="0"/>
              </a:rPr>
              <a:t>  floodfill(</a:t>
            </a:r>
            <a:r>
              <a:rPr lang="da-DK" sz="2400" b="0" dirty="0">
                <a:latin typeface="+mj-lt"/>
              </a:rPr>
              <a:t> </a:t>
            </a:r>
            <a:r>
              <a:rPr lang="da-DK" sz="2400" dirty="0">
                <a:solidFill>
                  <a:srgbClr val="FF0000"/>
                </a:solidFill>
                <a:latin typeface="Arial Black" pitchFamily="34" charset="0"/>
              </a:rPr>
              <a:t>???</a:t>
            </a:r>
            <a:r>
              <a:rPr lang="da-DK" sz="2400" b="0" dirty="0">
                <a:latin typeface="Courier New" pitchFamily="49" charset="0"/>
              </a:rPr>
              <a:t>, </a:t>
            </a:r>
            <a:r>
              <a:rPr lang="da-DK" sz="2400" dirty="0">
                <a:solidFill>
                  <a:srgbClr val="FF0000"/>
                </a:solidFill>
                <a:latin typeface="Arial Black" pitchFamily="34" charset="0"/>
              </a:rPr>
              <a:t>???</a:t>
            </a:r>
            <a:r>
              <a:rPr lang="da-DK" sz="2400" dirty="0">
                <a:latin typeface="Courier New" pitchFamily="49" charset="0"/>
              </a:rPr>
              <a:t>,</a:t>
            </a:r>
            <a:r>
              <a:rPr lang="ru-RU" sz="2400" dirty="0">
                <a:latin typeface="Courier New" pitchFamily="49" charset="0"/>
              </a:rPr>
              <a:t> 15</a:t>
            </a:r>
            <a:r>
              <a:rPr lang="en-US" sz="2400" dirty="0"/>
              <a:t> </a:t>
            </a:r>
            <a:r>
              <a:rPr lang="da-DK" sz="2400" dirty="0">
                <a:latin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da-DK" sz="2400" dirty="0">
                <a:latin typeface="Courier New" pitchFamily="49" charset="0"/>
              </a:rPr>
              <a:t>  </a:t>
            </a:r>
            <a:r>
              <a:rPr lang="da-DK" sz="2400" dirty="0">
                <a:solidFill>
                  <a:srgbClr val="3333FF"/>
                </a:solidFill>
                <a:latin typeface="Courier New" pitchFamily="49" charset="0"/>
              </a:rPr>
              <a:t>c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+</a:t>
            </a:r>
            <a:r>
              <a:rPr lang="da-DK" sz="2400" dirty="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da-DK" sz="2400" dirty="0">
                <a:solidFill>
                  <a:srgbClr val="3333FF"/>
                </a:solidFill>
                <a:latin typeface="Courier New" pitchFamily="49" charset="0"/>
              </a:rPr>
              <a:t>hc;</a:t>
            </a:r>
          </a:p>
          <a:p>
            <a:pPr>
              <a:spcBef>
                <a:spcPts val="0"/>
              </a:spcBef>
              <a:defRPr/>
            </a:pPr>
            <a:r>
              <a:rPr lang="da-DK" sz="2400" dirty="0">
                <a:latin typeface="Courier New" pitchFamily="49" charset="0"/>
              </a:rPr>
              <a:t>  }</a:t>
            </a:r>
          </a:p>
        </p:txBody>
      </p:sp>
      <p:sp>
        <p:nvSpPr>
          <p:cNvPr id="732197" name="AutoShape 37"/>
          <p:cNvSpPr>
            <a:spLocks noChangeArrowheads="1"/>
          </p:cNvSpPr>
          <p:nvPr/>
        </p:nvSpPr>
        <p:spPr bwMode="auto">
          <a:xfrm>
            <a:off x="6167438" y="5546725"/>
            <a:ext cx="1649412" cy="998538"/>
          </a:xfrm>
          <a:prstGeom prst="wedgeRoundRectCallout">
            <a:avLst>
              <a:gd name="adj1" fmla="val -106876"/>
              <a:gd name="adj2" fmla="val -3381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цвет </a:t>
            </a:r>
            <a:r>
              <a:rPr lang="ru-RU" sz="2400" dirty="0"/>
              <a:t>границы</a:t>
            </a: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735388" y="2867025"/>
            <a:ext cx="3255962" cy="5873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Шаг изменения </a:t>
            </a:r>
            <a:r>
              <a:rPr lang="en-US" sz="3200">
                <a:latin typeface="Courier New" pitchFamily="49" charset="0"/>
              </a:rPr>
              <a:t>c</a:t>
            </a:r>
            <a:r>
              <a:rPr lang="en-US" sz="2400">
                <a:latin typeface="Courier New" pitchFamily="49" charset="0"/>
              </a:rPr>
              <a:t>:</a:t>
            </a:r>
            <a:endParaRPr lang="ru-RU" sz="2400">
              <a:latin typeface="Courier New" pitchFamily="49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780213" y="2671763"/>
            <a:ext cx="1627187" cy="1030287"/>
            <a:chOff x="4072" y="1622"/>
            <a:chExt cx="969" cy="535"/>
          </a:xfrm>
        </p:grpSpPr>
        <p:sp>
          <p:nvSpPr>
            <p:cNvPr id="43" name="AutoShape 26"/>
            <p:cNvSpPr>
              <a:spLocks noChangeArrowheads="1"/>
            </p:cNvSpPr>
            <p:nvPr/>
          </p:nvSpPr>
          <p:spPr bwMode="auto">
            <a:xfrm>
              <a:off x="4072" y="1622"/>
              <a:ext cx="969" cy="53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ru-RU"/>
            </a:p>
          </p:txBody>
        </p:sp>
        <p:graphicFrame>
          <p:nvGraphicFramePr>
            <p:cNvPr id="7170" name="Object 27"/>
            <p:cNvGraphicFramePr>
              <a:graphicFrameLocks noChangeAspect="1"/>
            </p:cNvGraphicFramePr>
            <p:nvPr/>
          </p:nvGraphicFramePr>
          <p:xfrm>
            <a:off x="4199" y="1655"/>
            <a:ext cx="722" cy="487"/>
          </p:xfrm>
          <a:graphic>
            <a:graphicData uri="http://schemas.openxmlformats.org/presentationml/2006/ole">
              <p:oleObj spid="_x0000_s7170" name="Формула" r:id="rId5" imgW="583920" imgH="393480" progId="Equation.3">
                <p:embed/>
              </p:oleObj>
            </a:graphicData>
          </a:graphic>
        </p:graphicFrame>
      </p:grpSp>
      <p:sp>
        <p:nvSpPr>
          <p:cNvPr id="46" name="AutoShape 23"/>
          <p:cNvSpPr>
            <a:spLocks noChangeArrowheads="1"/>
          </p:cNvSpPr>
          <p:nvPr/>
        </p:nvSpPr>
        <p:spPr bwMode="auto">
          <a:xfrm>
            <a:off x="5397500" y="188913"/>
            <a:ext cx="2663825" cy="574675"/>
          </a:xfrm>
          <a:prstGeom prst="wedgeRoundRectCallout">
            <a:avLst>
              <a:gd name="adj1" fmla="val 16769"/>
              <a:gd name="adj2" fmla="val 12605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серый: </a:t>
            </a:r>
            <a:r>
              <a:rPr lang="en-US" sz="2400" dirty="0"/>
              <a:t>R = G = B</a:t>
            </a:r>
            <a:endParaRPr lang="ru-RU" sz="2400" dirty="0"/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3690938" y="1084263"/>
            <a:ext cx="1092200" cy="4635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Цвет</a:t>
            </a:r>
            <a:r>
              <a:rPr lang="en-US" sz="2400">
                <a:latin typeface="Courier New" pitchFamily="49" charset="0"/>
              </a:rPr>
              <a:t>: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3690938" y="1752600"/>
            <a:ext cx="5018087" cy="52546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Изменение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>
                <a:latin typeface="Courier New" pitchFamily="49" charset="0"/>
              </a:rPr>
              <a:t>: 0, ..., 255 </a:t>
            </a:r>
            <a:endParaRPr lang="ru-RU" sz="2400">
              <a:latin typeface="Courier New" pitchFamily="49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 flipV="1">
            <a:off x="6503988" y="2168525"/>
            <a:ext cx="1547812" cy="173038"/>
            <a:chOff x="994" y="3516"/>
            <a:chExt cx="1700" cy="194"/>
          </a:xfrm>
        </p:grpSpPr>
        <p:sp>
          <p:nvSpPr>
            <p:cNvPr id="7190" name="Freeform 17"/>
            <p:cNvSpPr>
              <a:spLocks/>
            </p:cNvSpPr>
            <p:nvPr/>
          </p:nvSpPr>
          <p:spPr bwMode="auto">
            <a:xfrm>
              <a:off x="994" y="3518"/>
              <a:ext cx="852" cy="192"/>
            </a:xfrm>
            <a:custGeom>
              <a:avLst/>
              <a:gdLst>
                <a:gd name="T0" fmla="*/ 4 w 852"/>
                <a:gd name="T1" fmla="*/ 192 h 192"/>
                <a:gd name="T2" fmla="*/ 50 w 852"/>
                <a:gd name="T3" fmla="*/ 106 h 192"/>
                <a:gd name="T4" fmla="*/ 736 w 852"/>
                <a:gd name="T5" fmla="*/ 72 h 192"/>
                <a:gd name="T6" fmla="*/ 852 w 85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192"/>
                <a:gd name="T14" fmla="*/ 852 w 85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192">
                  <a:moveTo>
                    <a:pt x="4" y="192"/>
                  </a:moveTo>
                  <a:cubicBezTo>
                    <a:pt x="8" y="154"/>
                    <a:pt x="0" y="150"/>
                    <a:pt x="50" y="106"/>
                  </a:cubicBezTo>
                  <a:cubicBezTo>
                    <a:pt x="154" y="40"/>
                    <a:pt x="593" y="91"/>
                    <a:pt x="736" y="72"/>
                  </a:cubicBezTo>
                  <a:cubicBezTo>
                    <a:pt x="796" y="64"/>
                    <a:pt x="805" y="28"/>
                    <a:pt x="85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7191" name="Freeform 18"/>
            <p:cNvSpPr>
              <a:spLocks/>
            </p:cNvSpPr>
            <p:nvPr/>
          </p:nvSpPr>
          <p:spPr bwMode="auto">
            <a:xfrm flipH="1">
              <a:off x="1842" y="3516"/>
              <a:ext cx="852" cy="192"/>
            </a:xfrm>
            <a:custGeom>
              <a:avLst/>
              <a:gdLst>
                <a:gd name="T0" fmla="*/ 4 w 852"/>
                <a:gd name="T1" fmla="*/ 192 h 192"/>
                <a:gd name="T2" fmla="*/ 50 w 852"/>
                <a:gd name="T3" fmla="*/ 106 h 192"/>
                <a:gd name="T4" fmla="*/ 736 w 852"/>
                <a:gd name="T5" fmla="*/ 72 h 192"/>
                <a:gd name="T6" fmla="*/ 852 w 85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"/>
                <a:gd name="T13" fmla="*/ 0 h 192"/>
                <a:gd name="T14" fmla="*/ 852 w 85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" h="192">
                  <a:moveTo>
                    <a:pt x="4" y="192"/>
                  </a:moveTo>
                  <a:cubicBezTo>
                    <a:pt x="8" y="154"/>
                    <a:pt x="0" y="150"/>
                    <a:pt x="50" y="106"/>
                  </a:cubicBezTo>
                  <a:cubicBezTo>
                    <a:pt x="154" y="40"/>
                    <a:pt x="593" y="91"/>
                    <a:pt x="736" y="72"/>
                  </a:cubicBezTo>
                  <a:cubicBezTo>
                    <a:pt x="796" y="64"/>
                    <a:pt x="805" y="28"/>
                    <a:pt x="852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085013" y="2263775"/>
            <a:ext cx="344487" cy="4635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N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3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32177" grpId="0" animBg="1"/>
      <p:bldP spid="732197" grpId="0" animBg="1"/>
      <p:bldP spid="41" grpId="0"/>
      <p:bldP spid="46" grpId="0" animBg="1"/>
      <p:bldP spid="48" grpId="0"/>
      <p:bldP spid="49" grpId="0"/>
      <p:bldP spid="2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33"/>
          <p:cNvPicPr>
            <a:picLocks noChangeAspect="1" noChangeArrowheads="1"/>
          </p:cNvPicPr>
          <p:nvPr/>
        </p:nvPicPr>
        <p:blipFill>
          <a:blip r:embed="rId3"/>
          <a:srcRect r="8224"/>
          <a:stretch>
            <a:fillRect/>
          </a:stretch>
        </p:blipFill>
        <p:spPr bwMode="auto">
          <a:xfrm>
            <a:off x="166688" y="2039938"/>
            <a:ext cx="3236912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F1C239-DB35-4503-AC89-63ECB1598995}" type="slidenum">
              <a:rPr lang="ru-RU" smtClean="0"/>
              <a:pPr/>
              <a:t>117</a:t>
            </a:fld>
            <a:endParaRPr lang="ru-RU" smtClean="0"/>
          </a:p>
        </p:txBody>
      </p:sp>
      <p:sp>
        <p:nvSpPr>
          <p:cNvPr id="129028" name="Line 3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29" name="Text Box 4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29030" name="Text Box 5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Как менять цвет?</a:t>
            </a:r>
          </a:p>
        </p:txBody>
      </p:sp>
      <p:sp>
        <p:nvSpPr>
          <p:cNvPr id="732177" name="Rectangle 17"/>
          <p:cNvSpPr>
            <a:spLocks noChangeArrowheads="1"/>
          </p:cNvSpPr>
          <p:nvPr/>
        </p:nvSpPr>
        <p:spPr bwMode="auto">
          <a:xfrm>
            <a:off x="354013" y="936625"/>
            <a:ext cx="5824537" cy="869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setfillstyle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ourier New" pitchFamily="49" charset="0"/>
              </a:rPr>
              <a:t>1,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COLOR(</a:t>
            </a:r>
            <a:r>
              <a:rPr lang="en-US" sz="2400" dirty="0" err="1">
                <a:latin typeface="Courier New" pitchFamily="49" charset="0"/>
              </a:rPr>
              <a:t>c,c,c</a:t>
            </a:r>
            <a:r>
              <a:rPr lang="en-US" sz="2400" dirty="0">
                <a:latin typeface="Courier New" pitchFamily="49" charset="0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);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da-DK" sz="2400" dirty="0">
                <a:latin typeface="Courier New" pitchFamily="49" charset="0"/>
              </a:rPr>
              <a:t>floodfill</a:t>
            </a:r>
            <a:r>
              <a:rPr lang="en-US" sz="2400" dirty="0"/>
              <a:t> </a:t>
            </a:r>
            <a:r>
              <a:rPr lang="da-DK" sz="2400" dirty="0">
                <a:latin typeface="Courier New" pitchFamily="49" charset="0"/>
              </a:rPr>
              <a:t>(</a:t>
            </a:r>
            <a:r>
              <a:rPr lang="en-US" sz="2400" dirty="0"/>
              <a:t> </a:t>
            </a:r>
            <a:r>
              <a:rPr lang="da-DK" sz="2400" dirty="0">
                <a:solidFill>
                  <a:srgbClr val="FF0000"/>
                </a:solidFill>
                <a:latin typeface="Arial Black" pitchFamily="34" charset="0"/>
              </a:rPr>
              <a:t>???</a:t>
            </a:r>
            <a:r>
              <a:rPr lang="da-DK" sz="2400" b="0" dirty="0">
                <a:latin typeface="Courier New" pitchFamily="49" charset="0"/>
              </a:rPr>
              <a:t>,</a:t>
            </a:r>
            <a:r>
              <a:rPr lang="en-US" sz="2400" dirty="0"/>
              <a:t> </a:t>
            </a:r>
            <a:r>
              <a:rPr lang="da-DK" sz="2400" dirty="0">
                <a:solidFill>
                  <a:srgbClr val="FF0000"/>
                </a:solidFill>
                <a:latin typeface="Arial Black" pitchFamily="34" charset="0"/>
              </a:rPr>
              <a:t>???</a:t>
            </a:r>
            <a:r>
              <a:rPr lang="da-DK" sz="2400" dirty="0">
                <a:latin typeface="Courier New" pitchFamily="49" charset="0"/>
              </a:rPr>
              <a:t>,</a:t>
            </a:r>
            <a:r>
              <a:rPr lang="en-US" sz="2400" dirty="0"/>
              <a:t> </a:t>
            </a:r>
            <a:r>
              <a:rPr lang="ru-RU" sz="2400" dirty="0">
                <a:latin typeface="Courier New" pitchFamily="49" charset="0"/>
              </a:rPr>
              <a:t>15</a:t>
            </a:r>
            <a:r>
              <a:rPr lang="en-US" sz="2400" dirty="0"/>
              <a:t> </a:t>
            </a:r>
            <a:r>
              <a:rPr lang="da-DK" sz="2400" dirty="0">
                <a:latin typeface="Courier New" pitchFamily="49" charset="0"/>
              </a:rPr>
              <a:t>);</a:t>
            </a:r>
          </a:p>
        </p:txBody>
      </p:sp>
      <p:sp>
        <p:nvSpPr>
          <p:cNvPr id="732192" name="Rectangle 32"/>
          <p:cNvSpPr>
            <a:spLocks noChangeArrowheads="1"/>
          </p:cNvSpPr>
          <p:nvPr/>
        </p:nvSpPr>
        <p:spPr bwMode="auto">
          <a:xfrm>
            <a:off x="3376613" y="1917700"/>
            <a:ext cx="5622925" cy="4008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da-DK" sz="2400" dirty="0">
                <a:latin typeface="Courier New" pitchFamily="49" charset="0"/>
              </a:rPr>
              <a:t>hc = 255 / N;</a:t>
            </a:r>
          </a:p>
          <a:p>
            <a:pPr>
              <a:spcBef>
                <a:spcPct val="20000"/>
              </a:spcBef>
              <a:defRPr/>
            </a:pPr>
            <a:r>
              <a:rPr lang="da-DK" sz="2400" dirty="0">
                <a:latin typeface="Courier New" pitchFamily="49" charset="0"/>
              </a:rPr>
              <a:t>c = 0;</a:t>
            </a:r>
          </a:p>
          <a:p>
            <a:pPr>
              <a:spcBef>
                <a:spcPct val="20000"/>
              </a:spcBef>
              <a:defRPr/>
            </a:pPr>
            <a:r>
              <a:rPr lang="da-DK" sz="2400" dirty="0">
                <a:latin typeface="Courier New" pitchFamily="49" charset="0"/>
              </a:rPr>
              <a:t>x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=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x1</a:t>
            </a:r>
            <a:r>
              <a:rPr lang="da-DK" sz="2400" dirty="0">
                <a:latin typeface="+mj-lt"/>
              </a:rPr>
              <a:t> </a:t>
            </a:r>
            <a:r>
              <a:rPr lang="da-DK" sz="2400" dirty="0">
                <a:latin typeface="Courier New" pitchFamily="49" charset="0"/>
              </a:rPr>
              <a:t>+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h;</a:t>
            </a:r>
          </a:p>
          <a:p>
            <a:pPr>
              <a:spcBef>
                <a:spcPct val="20000"/>
              </a:spcBef>
              <a:defRPr/>
            </a:pPr>
            <a:r>
              <a:rPr lang="da-DK" sz="2400" dirty="0">
                <a:latin typeface="Courier New" pitchFamily="49" charset="0"/>
              </a:rPr>
              <a:t>for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(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i=1;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i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&lt;=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N+1;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i++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) {</a:t>
            </a:r>
          </a:p>
          <a:p>
            <a:pPr>
              <a:spcBef>
                <a:spcPct val="20000"/>
              </a:spcBef>
              <a:defRPr/>
            </a:pPr>
            <a:r>
              <a:rPr lang="da-DK" sz="2400" dirty="0">
                <a:latin typeface="Courier New" pitchFamily="49" charset="0"/>
              </a:rPr>
              <a:t> setfillstyle(1,COLOR(c,c,c));</a:t>
            </a:r>
          </a:p>
          <a:p>
            <a:pPr>
              <a:spcBef>
                <a:spcPct val="20000"/>
              </a:spcBef>
              <a:defRPr/>
            </a:pPr>
            <a:r>
              <a:rPr lang="da-DK" sz="2400" dirty="0">
                <a:latin typeface="Courier New" pitchFamily="49" charset="0"/>
              </a:rPr>
              <a:t> floodfill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(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x-1,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y1+1,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15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  <a:defRPr/>
            </a:pPr>
            <a:r>
              <a:rPr lang="da-DK" sz="2400" dirty="0">
                <a:latin typeface="Courier New" pitchFamily="49" charset="0"/>
              </a:rPr>
              <a:t> x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+=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h;</a:t>
            </a:r>
          </a:p>
          <a:p>
            <a:pPr>
              <a:spcBef>
                <a:spcPct val="20000"/>
              </a:spcBef>
              <a:defRPr/>
            </a:pPr>
            <a:r>
              <a:rPr lang="da-DK" sz="2400" dirty="0">
                <a:latin typeface="Courier New" pitchFamily="49" charset="0"/>
              </a:rPr>
              <a:t> c += hc;</a:t>
            </a:r>
          </a:p>
          <a:p>
            <a:pPr>
              <a:spcBef>
                <a:spcPct val="20000"/>
              </a:spcBef>
              <a:defRPr/>
            </a:pPr>
            <a:r>
              <a:rPr lang="da-DK" sz="2400" dirty="0">
                <a:latin typeface="Courier New" pitchFamily="49" charset="0"/>
              </a:rPr>
              <a:t> }</a:t>
            </a:r>
          </a:p>
        </p:txBody>
      </p:sp>
      <p:sp>
        <p:nvSpPr>
          <p:cNvPr id="732194" name="Rectangle 34"/>
          <p:cNvSpPr>
            <a:spLocks noChangeArrowheads="1"/>
          </p:cNvSpPr>
          <p:nvPr/>
        </p:nvSpPr>
        <p:spPr bwMode="auto">
          <a:xfrm>
            <a:off x="3384550" y="2360613"/>
            <a:ext cx="1287463" cy="46355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sz="2400" dirty="0">
                <a:latin typeface="Courier New" pitchFamily="49" charset="0"/>
              </a:rPr>
              <a:t>c = </a:t>
            </a:r>
            <a:r>
              <a:rPr lang="ru-RU" sz="2400" dirty="0">
                <a:latin typeface="Courier New" pitchFamily="49" charset="0"/>
              </a:rPr>
              <a:t>0</a:t>
            </a:r>
            <a:r>
              <a:rPr lang="en-US" sz="2400" dirty="0">
                <a:latin typeface="Courier New" pitchFamily="49" charset="0"/>
              </a:rPr>
              <a:t>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732195" name="Rectangle 35"/>
          <p:cNvSpPr>
            <a:spLocks noChangeArrowheads="1"/>
          </p:cNvSpPr>
          <p:nvPr/>
        </p:nvSpPr>
        <p:spPr bwMode="auto">
          <a:xfrm>
            <a:off x="6327775" y="3683000"/>
            <a:ext cx="2222500" cy="46355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72000" tIns="46800" rIns="0" bIns="46800"/>
          <a:lstStyle/>
          <a:p>
            <a:pPr algn="ctr">
              <a:defRPr/>
            </a:pPr>
            <a:r>
              <a:rPr lang="da-DK" sz="2400" dirty="0">
                <a:latin typeface="Courier New" pitchFamily="49" charset="0"/>
              </a:rPr>
              <a:t>COLOR(c,c,c)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732196" name="Rectangle 36"/>
          <p:cNvSpPr>
            <a:spLocks noChangeArrowheads="1"/>
          </p:cNvSpPr>
          <p:nvPr/>
        </p:nvSpPr>
        <p:spPr bwMode="auto">
          <a:xfrm>
            <a:off x="3557588" y="4989513"/>
            <a:ext cx="1657350" cy="46355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>
                <a:alpha val="47000"/>
              </a:srgb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sz="2400" dirty="0">
                <a:latin typeface="Courier New" pitchFamily="49" charset="0"/>
              </a:rPr>
              <a:t>c</a:t>
            </a:r>
            <a:r>
              <a:rPr lang="ru-RU" sz="2400" dirty="0">
                <a:latin typeface="Courier New" pitchFamily="49" charset="0"/>
              </a:rPr>
              <a:t> += </a:t>
            </a:r>
            <a:r>
              <a:rPr lang="en-US" sz="2400" dirty="0" err="1">
                <a:latin typeface="Courier New" pitchFamily="49" charset="0"/>
              </a:rPr>
              <a:t>hc</a:t>
            </a:r>
            <a:r>
              <a:rPr lang="en-US" sz="2400" dirty="0">
                <a:latin typeface="Courier New" pitchFamily="49" charset="0"/>
              </a:rPr>
              <a:t>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732197" name="AutoShape 37"/>
          <p:cNvSpPr>
            <a:spLocks noChangeArrowheads="1"/>
          </p:cNvSpPr>
          <p:nvPr/>
        </p:nvSpPr>
        <p:spPr bwMode="auto">
          <a:xfrm>
            <a:off x="6121400" y="1695450"/>
            <a:ext cx="1706563" cy="1293813"/>
          </a:xfrm>
          <a:prstGeom prst="wedgeRoundRectCallout">
            <a:avLst>
              <a:gd name="adj1" fmla="val -115232"/>
              <a:gd name="adj2" fmla="val 5234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правая</a:t>
            </a:r>
            <a:br>
              <a:rPr lang="ru-RU" sz="2400" b="0" dirty="0"/>
            </a:br>
            <a:r>
              <a:rPr lang="ru-RU" sz="2400" b="0" dirty="0"/>
              <a:t>граница полосы</a:t>
            </a:r>
            <a:endParaRPr lang="ru-RU" sz="2400" dirty="0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750888" y="5965825"/>
            <a:ext cx="8024812" cy="663575"/>
            <a:chOff x="2896" y="2928"/>
            <a:chExt cx="5055" cy="418"/>
          </a:xfrm>
        </p:grpSpPr>
        <p:sp>
          <p:nvSpPr>
            <p:cNvPr id="129048" name="Text Box 40"/>
            <p:cNvSpPr txBox="1">
              <a:spLocks noChangeArrowheads="1"/>
            </p:cNvSpPr>
            <p:nvPr/>
          </p:nvSpPr>
          <p:spPr bwMode="auto">
            <a:xfrm>
              <a:off x="3190" y="2995"/>
              <a:ext cx="4761" cy="291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000">
                  <a:latin typeface="Courier New" pitchFamily="49" charset="0"/>
                </a:rPr>
                <a:t> </a:t>
              </a:r>
              <a:r>
                <a:rPr lang="ru-RU" sz="2400"/>
                <a:t>Как объединить циклы штриховки и заливки?</a:t>
              </a:r>
              <a:endParaRPr lang="ru-RU" sz="2000">
                <a:latin typeface="Courier New" pitchFamily="49" charset="0"/>
              </a:endParaRPr>
            </a:p>
          </p:txBody>
        </p:sp>
        <p:sp>
          <p:nvSpPr>
            <p:cNvPr id="129049" name="Oval 41"/>
            <p:cNvSpPr>
              <a:spLocks noChangeArrowheads="1"/>
            </p:cNvSpPr>
            <p:nvPr/>
          </p:nvSpPr>
          <p:spPr bwMode="auto">
            <a:xfrm>
              <a:off x="2896" y="2928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1113" y="1976438"/>
            <a:ext cx="1673225" cy="4635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1751013" y="4313238"/>
            <a:ext cx="1606550" cy="46513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9040" name="Oval 15"/>
          <p:cNvSpPr>
            <a:spLocks noChangeArrowheads="1"/>
          </p:cNvSpPr>
          <p:nvPr/>
        </p:nvSpPr>
        <p:spPr bwMode="auto">
          <a:xfrm>
            <a:off x="3111500" y="4211638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29041" name="Oval 16"/>
          <p:cNvSpPr>
            <a:spLocks noChangeArrowheads="1"/>
          </p:cNvSpPr>
          <p:nvPr/>
        </p:nvSpPr>
        <p:spPr bwMode="auto">
          <a:xfrm>
            <a:off x="615950" y="2452688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9" name="AutoShape 26"/>
          <p:cNvSpPr>
            <a:spLocks noChangeArrowheads="1"/>
          </p:cNvSpPr>
          <p:nvPr/>
        </p:nvSpPr>
        <p:spPr bwMode="auto">
          <a:xfrm>
            <a:off x="955675" y="3022600"/>
            <a:ext cx="2174875" cy="560388"/>
          </a:xfrm>
          <a:prstGeom prst="wedgeRoundRectCallout">
            <a:avLst>
              <a:gd name="adj1" fmla="val 11746"/>
              <a:gd name="adj2" fmla="val -124836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x-1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+1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2235200" y="2506663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3" name="Группа 50"/>
          <p:cNvGrpSpPr>
            <a:grpSpLocks/>
          </p:cNvGrpSpPr>
          <p:nvPr/>
        </p:nvGrpSpPr>
        <p:grpSpPr bwMode="auto">
          <a:xfrm>
            <a:off x="1771650" y="2014538"/>
            <a:ext cx="550863" cy="463550"/>
            <a:chOff x="1370826" y="821783"/>
            <a:chExt cx="550785" cy="463846"/>
          </a:xfrm>
        </p:grpSpPr>
        <p:sp>
          <p:nvSpPr>
            <p:cNvPr id="129045" name="Line 23"/>
            <p:cNvSpPr>
              <a:spLocks noChangeShapeType="1"/>
            </p:cNvSpPr>
            <p:nvPr/>
          </p:nvSpPr>
          <p:spPr bwMode="auto">
            <a:xfrm>
              <a:off x="1913131" y="863135"/>
              <a:ext cx="0" cy="4191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dash"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9046" name="Text Box 24"/>
            <p:cNvSpPr txBox="1">
              <a:spLocks noChangeArrowheads="1"/>
            </p:cNvSpPr>
            <p:nvPr/>
          </p:nvSpPr>
          <p:spPr bwMode="auto">
            <a:xfrm>
              <a:off x="1370826" y="821783"/>
              <a:ext cx="325438" cy="4638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ru-RU" sz="2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9047" name="Line 25"/>
            <p:cNvSpPr>
              <a:spLocks noChangeShapeType="1"/>
            </p:cNvSpPr>
            <p:nvPr/>
          </p:nvSpPr>
          <p:spPr bwMode="auto">
            <a:xfrm>
              <a:off x="1654911" y="1082675"/>
              <a:ext cx="2667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3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3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92" grpId="0" animBg="1"/>
      <p:bldP spid="732194" grpId="0" animBg="1"/>
      <p:bldP spid="732195" grpId="0" animBg="1"/>
      <p:bldP spid="732196" grpId="0" animBg="1"/>
      <p:bldP spid="732197" grpId="0" animBg="1"/>
      <p:bldP spid="49" grpId="0" animBg="1"/>
      <p:bldP spid="50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3C8EA5-0015-462D-8171-852DC7C4D328}" type="slidenum">
              <a:rPr lang="ru-RU" smtClean="0"/>
              <a:pPr/>
              <a:t>118</a:t>
            </a:fld>
            <a:endParaRPr lang="ru-RU" smtClean="0"/>
          </a:p>
        </p:txBody>
      </p:sp>
      <p:sp>
        <p:nvSpPr>
          <p:cNvPr id="819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Штриховка</a:t>
            </a:r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1336675" y="1163638"/>
            <a:ext cx="1130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</a:t>
            </a: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ru-RU" sz="2400"/>
              <a:t>, </a:t>
            </a:r>
            <a:r>
              <a:rPr lang="en-US" sz="2400"/>
              <a:t>y</a:t>
            </a:r>
            <a:r>
              <a:rPr lang="en-US" sz="2400" baseline="-25000"/>
              <a:t>1</a:t>
            </a:r>
            <a:r>
              <a:rPr lang="ru-RU" sz="2400"/>
              <a:t>)</a:t>
            </a:r>
          </a:p>
        </p:txBody>
      </p:sp>
      <p:sp>
        <p:nvSpPr>
          <p:cNvPr id="8201" name="AutoShape 6"/>
          <p:cNvSpPr>
            <a:spLocks noChangeArrowheads="1"/>
          </p:cNvSpPr>
          <p:nvPr/>
        </p:nvSpPr>
        <p:spPr bwMode="auto">
          <a:xfrm>
            <a:off x="635000" y="1684338"/>
            <a:ext cx="2630488" cy="895350"/>
          </a:xfrm>
          <a:prstGeom prst="parallelogram">
            <a:avLst>
              <a:gd name="adj" fmla="val 73449"/>
            </a:avLst>
          </a:prstGeom>
          <a:noFill/>
          <a:ln w="222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02" name="Line 7"/>
          <p:cNvSpPr>
            <a:spLocks noChangeShapeType="1"/>
          </p:cNvSpPr>
          <p:nvPr/>
        </p:nvSpPr>
        <p:spPr bwMode="auto">
          <a:xfrm flipH="1">
            <a:off x="962025" y="1676400"/>
            <a:ext cx="650875" cy="895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 flipH="1">
            <a:off x="1292225" y="1676400"/>
            <a:ext cx="650875" cy="895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04" name="Line 9"/>
          <p:cNvSpPr>
            <a:spLocks noChangeShapeType="1"/>
          </p:cNvSpPr>
          <p:nvPr/>
        </p:nvSpPr>
        <p:spPr bwMode="auto">
          <a:xfrm flipH="1">
            <a:off x="1620838" y="1676400"/>
            <a:ext cx="650875" cy="895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05" name="Line 10"/>
          <p:cNvSpPr>
            <a:spLocks noChangeShapeType="1"/>
          </p:cNvSpPr>
          <p:nvPr/>
        </p:nvSpPr>
        <p:spPr bwMode="auto">
          <a:xfrm flipH="1">
            <a:off x="1951038" y="1676400"/>
            <a:ext cx="650875" cy="895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06" name="Line 11"/>
          <p:cNvSpPr>
            <a:spLocks noChangeShapeType="1"/>
          </p:cNvSpPr>
          <p:nvPr/>
        </p:nvSpPr>
        <p:spPr bwMode="auto">
          <a:xfrm flipH="1">
            <a:off x="2281238" y="1676400"/>
            <a:ext cx="650875" cy="895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07" name="Text Box 12"/>
          <p:cNvSpPr txBox="1">
            <a:spLocks noChangeArrowheads="1"/>
          </p:cNvSpPr>
          <p:nvPr/>
        </p:nvSpPr>
        <p:spPr bwMode="auto">
          <a:xfrm>
            <a:off x="33338" y="2613025"/>
            <a:ext cx="1130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</a:t>
            </a:r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ru-RU" sz="2400"/>
              <a:t>, </a:t>
            </a:r>
            <a:r>
              <a:rPr lang="en-US" sz="2400"/>
              <a:t>y</a:t>
            </a:r>
            <a:r>
              <a:rPr lang="en-US" sz="2400" baseline="-25000"/>
              <a:t>2</a:t>
            </a:r>
            <a:r>
              <a:rPr lang="ru-RU" sz="2400"/>
              <a:t>)</a:t>
            </a:r>
          </a:p>
        </p:txBody>
      </p:sp>
      <p:sp>
        <p:nvSpPr>
          <p:cNvPr id="8208" name="Text Box 13"/>
          <p:cNvSpPr txBox="1">
            <a:spLocks noChangeArrowheads="1"/>
          </p:cNvSpPr>
          <p:nvPr/>
        </p:nvSpPr>
        <p:spPr bwMode="auto">
          <a:xfrm>
            <a:off x="2111375" y="2633663"/>
            <a:ext cx="1130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</a:t>
            </a:r>
            <a:r>
              <a:rPr lang="en-US" sz="2400"/>
              <a:t>x</a:t>
            </a:r>
            <a:r>
              <a:rPr lang="ru-RU" sz="2400" baseline="-25000"/>
              <a:t>3</a:t>
            </a:r>
            <a:r>
              <a:rPr lang="ru-RU" sz="2400"/>
              <a:t>, </a:t>
            </a:r>
            <a:r>
              <a:rPr lang="en-US" sz="2400"/>
              <a:t>y</a:t>
            </a:r>
            <a:r>
              <a:rPr lang="en-US" sz="2400" baseline="-25000"/>
              <a:t>2</a:t>
            </a:r>
            <a:r>
              <a:rPr lang="ru-RU" sz="2400"/>
              <a:t>)</a:t>
            </a:r>
          </a:p>
        </p:txBody>
      </p:sp>
      <p:sp>
        <p:nvSpPr>
          <p:cNvPr id="8209" name="Oval 14"/>
          <p:cNvSpPr>
            <a:spLocks noChangeArrowheads="1"/>
          </p:cNvSpPr>
          <p:nvPr/>
        </p:nvSpPr>
        <p:spPr bwMode="auto">
          <a:xfrm>
            <a:off x="1249363" y="1639888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10" name="Oval 15"/>
          <p:cNvSpPr>
            <a:spLocks noChangeArrowheads="1"/>
          </p:cNvSpPr>
          <p:nvPr/>
        </p:nvSpPr>
        <p:spPr bwMode="auto">
          <a:xfrm>
            <a:off x="582613" y="25400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11" name="Oval 16"/>
          <p:cNvSpPr>
            <a:spLocks noChangeArrowheads="1"/>
          </p:cNvSpPr>
          <p:nvPr/>
        </p:nvSpPr>
        <p:spPr bwMode="auto">
          <a:xfrm>
            <a:off x="2568575" y="25400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4225" name="Line 17"/>
          <p:cNvSpPr>
            <a:spLocks noChangeShapeType="1"/>
          </p:cNvSpPr>
          <p:nvPr/>
        </p:nvSpPr>
        <p:spPr bwMode="auto">
          <a:xfrm flipV="1">
            <a:off x="1292225" y="1262063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4226" name="Line 18"/>
          <p:cNvSpPr>
            <a:spLocks noChangeShapeType="1"/>
          </p:cNvSpPr>
          <p:nvPr/>
        </p:nvSpPr>
        <p:spPr bwMode="auto">
          <a:xfrm flipV="1">
            <a:off x="625475" y="1262063"/>
            <a:ext cx="0" cy="133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4227" name="Line 19"/>
          <p:cNvSpPr>
            <a:spLocks noChangeShapeType="1"/>
          </p:cNvSpPr>
          <p:nvPr/>
        </p:nvSpPr>
        <p:spPr bwMode="auto">
          <a:xfrm>
            <a:off x="620713" y="1376363"/>
            <a:ext cx="666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4228" name="Text Box 20"/>
          <p:cNvSpPr txBox="1">
            <a:spLocks noChangeArrowheads="1"/>
          </p:cNvSpPr>
          <p:nvPr/>
        </p:nvSpPr>
        <p:spPr bwMode="auto">
          <a:xfrm>
            <a:off x="784225" y="925513"/>
            <a:ext cx="36353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endParaRPr lang="ru-RU" sz="2400"/>
          </a:p>
        </p:txBody>
      </p:sp>
      <p:sp>
        <p:nvSpPr>
          <p:cNvPr id="734229" name="Line 21"/>
          <p:cNvSpPr>
            <a:spLocks noChangeShapeType="1"/>
          </p:cNvSpPr>
          <p:nvPr/>
        </p:nvSpPr>
        <p:spPr bwMode="auto">
          <a:xfrm>
            <a:off x="1301750" y="2905125"/>
            <a:ext cx="319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4230" name="Line 22"/>
          <p:cNvSpPr>
            <a:spLocks noChangeShapeType="1"/>
          </p:cNvSpPr>
          <p:nvPr/>
        </p:nvSpPr>
        <p:spPr bwMode="auto">
          <a:xfrm flipV="1">
            <a:off x="1292225" y="256698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4231" name="Line 23"/>
          <p:cNvSpPr>
            <a:spLocks noChangeShapeType="1"/>
          </p:cNvSpPr>
          <p:nvPr/>
        </p:nvSpPr>
        <p:spPr bwMode="auto">
          <a:xfrm flipV="1">
            <a:off x="1625600" y="256698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4232" name="Text Box 24"/>
          <p:cNvSpPr txBox="1">
            <a:spLocks noChangeArrowheads="1"/>
          </p:cNvSpPr>
          <p:nvPr/>
        </p:nvSpPr>
        <p:spPr bwMode="auto">
          <a:xfrm>
            <a:off x="1568450" y="3252788"/>
            <a:ext cx="36353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</a:t>
            </a:r>
            <a:endParaRPr lang="ru-RU" sz="240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027863" y="881063"/>
            <a:ext cx="1836737" cy="1082675"/>
            <a:chOff x="3139" y="1158"/>
            <a:chExt cx="1157" cy="682"/>
          </a:xfrm>
        </p:grpSpPr>
        <p:sp>
          <p:nvSpPr>
            <p:cNvPr id="734234" name="AutoShape 26"/>
            <p:cNvSpPr>
              <a:spLocks noChangeArrowheads="1"/>
            </p:cNvSpPr>
            <p:nvPr/>
          </p:nvSpPr>
          <p:spPr bwMode="auto">
            <a:xfrm>
              <a:off x="3139" y="1158"/>
              <a:ext cx="1157" cy="68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2700">
              <a:noFill/>
              <a:round/>
              <a:headEnd/>
              <a:tailEnd type="none" w="lg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ru-RU"/>
            </a:p>
          </p:txBody>
        </p:sp>
        <p:graphicFrame>
          <p:nvGraphicFramePr>
            <p:cNvPr id="8195" name="Object 27"/>
            <p:cNvGraphicFramePr>
              <a:graphicFrameLocks noChangeAspect="1"/>
            </p:cNvGraphicFramePr>
            <p:nvPr/>
          </p:nvGraphicFramePr>
          <p:xfrm>
            <a:off x="3251" y="1251"/>
            <a:ext cx="879" cy="487"/>
          </p:xfrm>
          <a:graphic>
            <a:graphicData uri="http://schemas.openxmlformats.org/presentationml/2006/ole">
              <p:oleObj spid="_x0000_s8195" name="Формула" r:id="rId4" imgW="711000" imgH="393480" progId="Equation.3">
                <p:embed/>
              </p:oleObj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953000" y="1119188"/>
            <a:ext cx="1631950" cy="608012"/>
            <a:chOff x="2522" y="729"/>
            <a:chExt cx="1028" cy="383"/>
          </a:xfrm>
        </p:grpSpPr>
        <p:sp>
          <p:nvSpPr>
            <p:cNvPr id="734237" name="AutoShape 29"/>
            <p:cNvSpPr>
              <a:spLocks noChangeArrowheads="1"/>
            </p:cNvSpPr>
            <p:nvPr/>
          </p:nvSpPr>
          <p:spPr bwMode="auto">
            <a:xfrm>
              <a:off x="2522" y="729"/>
              <a:ext cx="1028" cy="38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2700">
              <a:noFill/>
              <a:round/>
              <a:headEnd/>
              <a:tailEnd type="none" w="lg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ru-RU"/>
            </a:p>
          </p:txBody>
        </p:sp>
        <p:graphicFrame>
          <p:nvGraphicFramePr>
            <p:cNvPr id="8194" name="Object 30"/>
            <p:cNvGraphicFramePr>
              <a:graphicFrameLocks noChangeAspect="1"/>
            </p:cNvGraphicFramePr>
            <p:nvPr/>
          </p:nvGraphicFramePr>
          <p:xfrm>
            <a:off x="2628" y="787"/>
            <a:ext cx="816" cy="267"/>
          </p:xfrm>
          <a:graphic>
            <a:graphicData uri="http://schemas.openxmlformats.org/presentationml/2006/ole">
              <p:oleObj spid="_x0000_s8194" name="Формула" r:id="rId5" imgW="660240" imgH="215640" progId="Equation.3">
                <p:embed/>
              </p:oleObj>
            </a:graphicData>
          </a:graphic>
        </p:graphicFrame>
      </p:grpSp>
      <p:sp>
        <p:nvSpPr>
          <p:cNvPr id="734239" name="Text Box 31"/>
          <p:cNvSpPr txBox="1">
            <a:spLocks noChangeArrowheads="1"/>
          </p:cNvSpPr>
          <p:nvPr/>
        </p:nvSpPr>
        <p:spPr bwMode="auto">
          <a:xfrm>
            <a:off x="2897188" y="1165225"/>
            <a:ext cx="1570037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</a:t>
            </a:r>
            <a:r>
              <a:rPr lang="en-US" sz="2400"/>
              <a:t>x</a:t>
            </a:r>
            <a:r>
              <a:rPr lang="ru-RU" sz="2400" baseline="-25000"/>
              <a:t>3</a:t>
            </a:r>
            <a:r>
              <a:rPr lang="ru-RU" sz="2400"/>
              <a:t>+</a:t>
            </a:r>
            <a:r>
              <a:rPr lang="en-US" sz="2400"/>
              <a:t>a</a:t>
            </a:r>
            <a:r>
              <a:rPr lang="ru-RU" sz="2400"/>
              <a:t>, </a:t>
            </a:r>
            <a:r>
              <a:rPr lang="en-US" sz="2400"/>
              <a:t>y</a:t>
            </a:r>
            <a:r>
              <a:rPr lang="en-US" sz="2400" baseline="-25000"/>
              <a:t>1</a:t>
            </a:r>
            <a:r>
              <a:rPr lang="ru-RU" sz="2400"/>
              <a:t>)</a:t>
            </a:r>
          </a:p>
        </p:txBody>
      </p:sp>
      <p:sp>
        <p:nvSpPr>
          <p:cNvPr id="734240" name="Rectangle 32"/>
          <p:cNvSpPr>
            <a:spLocks noChangeArrowheads="1"/>
          </p:cNvSpPr>
          <p:nvPr/>
        </p:nvSpPr>
        <p:spPr bwMode="auto">
          <a:xfrm>
            <a:off x="3389313" y="2074863"/>
            <a:ext cx="5588000" cy="17383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20000"/>
              </a:spcBef>
              <a:defRPr/>
            </a:pPr>
            <a:endParaRPr lang="da-DK" sz="2400" dirty="0">
              <a:latin typeface="Courier New" pitchFamily="49" charset="0"/>
            </a:endParaRPr>
          </a:p>
        </p:txBody>
      </p:sp>
      <p:sp>
        <p:nvSpPr>
          <p:cNvPr id="734241" name="AutoShape 33"/>
          <p:cNvSpPr>
            <a:spLocks noChangeArrowheads="1"/>
          </p:cNvSpPr>
          <p:nvPr/>
        </p:nvSpPr>
        <p:spPr bwMode="auto">
          <a:xfrm>
            <a:off x="4419600" y="2230438"/>
            <a:ext cx="1122363" cy="1117600"/>
          </a:xfrm>
          <a:prstGeom prst="roundRect">
            <a:avLst>
              <a:gd name="adj" fmla="val 10403"/>
            </a:avLst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4242" name="AutoShape 34"/>
          <p:cNvSpPr>
            <a:spLocks noChangeArrowheads="1"/>
          </p:cNvSpPr>
          <p:nvPr/>
        </p:nvSpPr>
        <p:spPr bwMode="auto">
          <a:xfrm>
            <a:off x="6248400" y="2228850"/>
            <a:ext cx="1446213" cy="1109663"/>
          </a:xfrm>
          <a:prstGeom prst="roundRect">
            <a:avLst>
              <a:gd name="adj" fmla="val 7625"/>
            </a:avLst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4243" name="Rectangle 35"/>
          <p:cNvSpPr>
            <a:spLocks noChangeArrowheads="1"/>
          </p:cNvSpPr>
          <p:nvPr/>
        </p:nvSpPr>
        <p:spPr bwMode="auto">
          <a:xfrm>
            <a:off x="3490913" y="2141538"/>
            <a:ext cx="5475287" cy="16510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ourier New" pitchFamily="49" charset="0"/>
              </a:rPr>
              <a:t>line(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latin typeface="Courier New" pitchFamily="49" charset="0"/>
              </a:rPr>
              <a:t>x1+h,</a:t>
            </a:r>
            <a:r>
              <a:rPr lang="en-US" sz="2200" dirty="0"/>
              <a:t>     </a:t>
            </a:r>
            <a:r>
              <a:rPr lang="en-US" sz="2200" dirty="0">
                <a:latin typeface="Courier New" pitchFamily="49" charset="0"/>
              </a:rPr>
              <a:t>y1,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x1+h-a,  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y2)</a:t>
            </a:r>
            <a:r>
              <a:rPr lang="da-DK" sz="22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ourier New" pitchFamily="49" charset="0"/>
              </a:rPr>
              <a:t>line(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x1+2*h,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y1,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x1+2*h-a,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y2)</a:t>
            </a:r>
            <a:r>
              <a:rPr lang="da-DK" sz="22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ourier New" pitchFamily="49" charset="0"/>
              </a:rPr>
              <a:t>line(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x1+3*h,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y1,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x1+3*h-a,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y2)</a:t>
            </a:r>
            <a:r>
              <a:rPr lang="da-DK" sz="22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da-DK" sz="2200" dirty="0">
                <a:latin typeface="Courier New" pitchFamily="49" charset="0"/>
              </a:rPr>
              <a:t>...</a:t>
            </a:r>
          </a:p>
        </p:txBody>
      </p:sp>
      <p:sp>
        <p:nvSpPr>
          <p:cNvPr id="734244" name="Rectangle 36"/>
          <p:cNvSpPr>
            <a:spLocks noChangeArrowheads="1"/>
          </p:cNvSpPr>
          <p:nvPr/>
        </p:nvSpPr>
        <p:spPr bwMode="auto">
          <a:xfrm>
            <a:off x="511175" y="4227513"/>
            <a:ext cx="6292850" cy="22367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</a:rPr>
              <a:t>h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ourier New" pitchFamily="49" charset="0"/>
              </a:rPr>
              <a:t>(x3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–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x2)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/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(N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+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1.);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x2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–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x1;</a:t>
            </a:r>
          </a:p>
          <a:p>
            <a:pPr>
              <a:spcBef>
                <a:spcPct val="20000"/>
              </a:spcBef>
              <a:defRPr/>
            </a:pPr>
            <a:r>
              <a:rPr lang="da-DK" sz="2400" dirty="0">
                <a:latin typeface="Courier New" pitchFamily="49" charset="0"/>
              </a:rPr>
              <a:t>x</a:t>
            </a:r>
            <a:r>
              <a:rPr lang="en-US" sz="2400" dirty="0"/>
              <a:t> </a:t>
            </a:r>
            <a:r>
              <a:rPr lang="da-DK" sz="2400" dirty="0">
                <a:latin typeface="Courier New" pitchFamily="49" charset="0"/>
              </a:rPr>
              <a:t>=</a:t>
            </a:r>
            <a:r>
              <a:rPr lang="en-US" sz="2400" dirty="0"/>
              <a:t> </a:t>
            </a:r>
            <a:r>
              <a:rPr lang="da-DK" sz="2400" dirty="0">
                <a:latin typeface="Courier New" pitchFamily="49" charset="0"/>
              </a:rPr>
              <a:t>x1</a:t>
            </a:r>
            <a:r>
              <a:rPr lang="en-US" sz="2400" dirty="0"/>
              <a:t> </a:t>
            </a:r>
            <a:r>
              <a:rPr lang="da-DK" sz="2400" dirty="0">
                <a:latin typeface="Courier New" pitchFamily="49" charset="0"/>
              </a:rPr>
              <a:t>+</a:t>
            </a:r>
            <a:r>
              <a:rPr lang="en-US" sz="2400" dirty="0"/>
              <a:t> </a:t>
            </a:r>
            <a:r>
              <a:rPr lang="da-DK" sz="2400" dirty="0">
                <a:latin typeface="Courier New" pitchFamily="49" charset="0"/>
              </a:rPr>
              <a:t>h;</a:t>
            </a:r>
          </a:p>
          <a:p>
            <a:pPr>
              <a:spcBef>
                <a:spcPct val="20000"/>
              </a:spcBef>
              <a:defRPr/>
            </a:pPr>
            <a:r>
              <a:rPr lang="da-DK" sz="2400" dirty="0">
                <a:latin typeface="Courier New" pitchFamily="49" charset="0"/>
              </a:rPr>
              <a:t>for (i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=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1; i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&lt;=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N; i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++, x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+=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h</a:t>
            </a:r>
            <a:r>
              <a:rPr lang="da-DK" sz="2400" dirty="0"/>
              <a:t>  </a:t>
            </a:r>
            <a:r>
              <a:rPr lang="da-DK" sz="2400" dirty="0">
                <a:latin typeface="Courier New" pitchFamily="49" charset="0"/>
              </a:rPr>
              <a:t>)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</a:rPr>
              <a:t>  line(x, y1, x-a, y2)</a:t>
            </a:r>
            <a:r>
              <a:rPr lang="da-DK" sz="2400" dirty="0">
                <a:latin typeface="Courier New" pitchFamily="49" charset="0"/>
              </a:rPr>
              <a:t>;</a:t>
            </a:r>
          </a:p>
        </p:txBody>
      </p:sp>
      <p:sp>
        <p:nvSpPr>
          <p:cNvPr id="734245" name="AutoShape 37"/>
          <p:cNvSpPr>
            <a:spLocks noChangeArrowheads="1"/>
          </p:cNvSpPr>
          <p:nvPr/>
        </p:nvSpPr>
        <p:spPr bwMode="auto">
          <a:xfrm>
            <a:off x="5343525" y="3538538"/>
            <a:ext cx="468313" cy="415925"/>
          </a:xfrm>
          <a:prstGeom prst="wedgeRoundRectCallout">
            <a:avLst>
              <a:gd name="adj1" fmla="val -91661"/>
              <a:gd name="adj2" fmla="val -10268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200" dirty="0">
                <a:latin typeface="Courier New" pitchFamily="49" charset="0"/>
              </a:rPr>
              <a:t>x</a:t>
            </a:r>
            <a:endParaRPr lang="ru-RU" sz="2200" dirty="0">
              <a:latin typeface="Courier New" pitchFamily="49" charset="0"/>
            </a:endParaRPr>
          </a:p>
        </p:txBody>
      </p:sp>
      <p:sp>
        <p:nvSpPr>
          <p:cNvPr id="734246" name="AutoShape 38"/>
          <p:cNvSpPr>
            <a:spLocks noChangeArrowheads="1"/>
          </p:cNvSpPr>
          <p:nvPr/>
        </p:nvSpPr>
        <p:spPr bwMode="auto">
          <a:xfrm>
            <a:off x="7143750" y="3549650"/>
            <a:ext cx="874713" cy="415925"/>
          </a:xfrm>
          <a:prstGeom prst="wedgeRoundRectCallout">
            <a:avLst>
              <a:gd name="adj1" fmla="val -54463"/>
              <a:gd name="adj2" fmla="val -9694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200" dirty="0">
                <a:latin typeface="Courier New" pitchFamily="49" charset="0"/>
              </a:rPr>
              <a:t>x-a</a:t>
            </a:r>
            <a:endParaRPr lang="ru-RU" sz="2200" dirty="0">
              <a:latin typeface="Courier New" pitchFamily="49" charset="0"/>
            </a:endParaRPr>
          </a:p>
        </p:txBody>
      </p:sp>
      <p:sp>
        <p:nvSpPr>
          <p:cNvPr id="734247" name="AutoShape 39"/>
          <p:cNvSpPr>
            <a:spLocks noChangeArrowheads="1"/>
          </p:cNvSpPr>
          <p:nvPr/>
        </p:nvSpPr>
        <p:spPr bwMode="auto">
          <a:xfrm>
            <a:off x="3733800" y="5543550"/>
            <a:ext cx="2139950" cy="454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400">
                <a:latin typeface="Courier New" pitchFamily="49" charset="0"/>
              </a:rPr>
              <a:t>i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++, x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+=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h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734248" name="AutoShape 40"/>
          <p:cNvSpPr>
            <a:spLocks noChangeArrowheads="1"/>
          </p:cNvSpPr>
          <p:nvPr/>
        </p:nvSpPr>
        <p:spPr bwMode="auto">
          <a:xfrm>
            <a:off x="5051425" y="4151313"/>
            <a:ext cx="2833688" cy="1135062"/>
          </a:xfrm>
          <a:prstGeom prst="wedgeRoundRectCallout">
            <a:avLst>
              <a:gd name="adj1" fmla="val -37623"/>
              <a:gd name="adj2" fmla="val 8096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после каждого шага выполняются две команды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865938" y="5602288"/>
            <a:ext cx="2024062" cy="814387"/>
            <a:chOff x="3431" y="3446"/>
            <a:chExt cx="1275" cy="513"/>
          </a:xfrm>
        </p:grpSpPr>
        <p:sp>
          <p:nvSpPr>
            <p:cNvPr id="8233" name="Text Box 42"/>
            <p:cNvSpPr txBox="1">
              <a:spLocks noChangeArrowheads="1"/>
            </p:cNvSpPr>
            <p:nvPr/>
          </p:nvSpPr>
          <p:spPr bwMode="auto">
            <a:xfrm>
              <a:off x="3725" y="3513"/>
              <a:ext cx="981" cy="44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000">
                  <a:latin typeface="Courier New" pitchFamily="49" charset="0"/>
                </a:rPr>
                <a:t> </a:t>
              </a:r>
              <a:r>
                <a:rPr lang="ru-RU" sz="2000"/>
                <a:t>Плюсы и </a:t>
              </a:r>
              <a:br>
                <a:rPr lang="ru-RU" sz="2000"/>
              </a:br>
              <a:r>
                <a:rPr lang="ru-RU" sz="2000"/>
                <a:t>  минусы?</a:t>
              </a:r>
              <a:endParaRPr lang="ru-RU" sz="2000">
                <a:latin typeface="Courier New" pitchFamily="49" charset="0"/>
              </a:endParaRPr>
            </a:p>
          </p:txBody>
        </p:sp>
        <p:sp>
          <p:nvSpPr>
            <p:cNvPr id="8234" name="Oval 43"/>
            <p:cNvSpPr>
              <a:spLocks noChangeArrowheads="1"/>
            </p:cNvSpPr>
            <p:nvPr/>
          </p:nvSpPr>
          <p:spPr bwMode="auto">
            <a:xfrm>
              <a:off x="3431" y="344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3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3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3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3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3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3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3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3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3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3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3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3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3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73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25" grpId="0" animBg="1"/>
      <p:bldP spid="734226" grpId="0" animBg="1"/>
      <p:bldP spid="734227" grpId="0" animBg="1"/>
      <p:bldP spid="734228" grpId="0"/>
      <p:bldP spid="734229" grpId="0" animBg="1"/>
      <p:bldP spid="734230" grpId="0" animBg="1"/>
      <p:bldP spid="734231" grpId="0" animBg="1"/>
      <p:bldP spid="734232" grpId="0"/>
      <p:bldP spid="734239" grpId="0"/>
      <p:bldP spid="734240" grpId="0" animBg="1"/>
      <p:bldP spid="734241" grpId="0" animBg="1"/>
      <p:bldP spid="734242" grpId="0" animBg="1"/>
      <p:bldP spid="734243" grpId="0" build="p"/>
      <p:bldP spid="734244" grpId="0" animBg="1"/>
      <p:bldP spid="734245" grpId="0" animBg="1"/>
      <p:bldP spid="734246" grpId="0" animBg="1"/>
      <p:bldP spid="734247" grpId="0" animBg="1"/>
      <p:bldP spid="734248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F757D4-65A2-4EB7-8997-33EA56D2E1E0}" type="slidenum">
              <a:rPr lang="ru-RU" smtClean="0"/>
              <a:pPr/>
              <a:t>119</a:t>
            </a:fld>
            <a:endParaRPr lang="ru-RU" smtClean="0"/>
          </a:p>
        </p:txBody>
      </p:sp>
      <p:sp>
        <p:nvSpPr>
          <p:cNvPr id="922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Штриховка</a:t>
            </a:r>
          </a:p>
        </p:txBody>
      </p:sp>
      <p:sp>
        <p:nvSpPr>
          <p:cNvPr id="9224" name="AutoShape 5"/>
          <p:cNvSpPr>
            <a:spLocks noChangeArrowheads="1"/>
          </p:cNvSpPr>
          <p:nvPr/>
        </p:nvSpPr>
        <p:spPr bwMode="auto">
          <a:xfrm>
            <a:off x="585788" y="1752600"/>
            <a:ext cx="1839912" cy="24352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9225" name="Line 6"/>
          <p:cNvSpPr>
            <a:spLocks noChangeShapeType="1"/>
          </p:cNvSpPr>
          <p:nvPr/>
        </p:nvSpPr>
        <p:spPr bwMode="auto">
          <a:xfrm>
            <a:off x="587375" y="216376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9226" name="Line 7"/>
          <p:cNvSpPr>
            <a:spLocks noChangeShapeType="1"/>
          </p:cNvSpPr>
          <p:nvPr/>
        </p:nvSpPr>
        <p:spPr bwMode="auto">
          <a:xfrm>
            <a:off x="587375" y="25669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9227" name="Line 8"/>
          <p:cNvSpPr>
            <a:spLocks noChangeShapeType="1"/>
          </p:cNvSpPr>
          <p:nvPr/>
        </p:nvSpPr>
        <p:spPr bwMode="auto">
          <a:xfrm>
            <a:off x="587375" y="2970213"/>
            <a:ext cx="909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9228" name="Line 9"/>
          <p:cNvSpPr>
            <a:spLocks noChangeShapeType="1"/>
          </p:cNvSpPr>
          <p:nvPr/>
        </p:nvSpPr>
        <p:spPr bwMode="auto">
          <a:xfrm>
            <a:off x="587375" y="3373438"/>
            <a:ext cx="1223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9229" name="Line 10"/>
          <p:cNvSpPr>
            <a:spLocks noChangeShapeType="1"/>
          </p:cNvSpPr>
          <p:nvPr/>
        </p:nvSpPr>
        <p:spPr bwMode="auto">
          <a:xfrm>
            <a:off x="587375" y="3776663"/>
            <a:ext cx="154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9230" name="Text Box 11"/>
          <p:cNvSpPr txBox="1">
            <a:spLocks noChangeArrowheads="1"/>
          </p:cNvSpPr>
          <p:nvPr/>
        </p:nvSpPr>
        <p:spPr bwMode="auto">
          <a:xfrm>
            <a:off x="169863" y="1163638"/>
            <a:ext cx="1130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</a:t>
            </a: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ru-RU" sz="2400"/>
              <a:t>, </a:t>
            </a:r>
            <a:r>
              <a:rPr lang="en-US" sz="2400"/>
              <a:t>y</a:t>
            </a:r>
            <a:r>
              <a:rPr lang="en-US" sz="2400" baseline="-25000"/>
              <a:t>1</a:t>
            </a:r>
            <a:r>
              <a:rPr lang="ru-RU" sz="2400"/>
              <a:t>)</a:t>
            </a:r>
          </a:p>
        </p:txBody>
      </p:sp>
      <p:sp>
        <p:nvSpPr>
          <p:cNvPr id="9231" name="Text Box 12"/>
          <p:cNvSpPr txBox="1">
            <a:spLocks noChangeArrowheads="1"/>
          </p:cNvSpPr>
          <p:nvPr/>
        </p:nvSpPr>
        <p:spPr bwMode="auto">
          <a:xfrm>
            <a:off x="1533525" y="4283075"/>
            <a:ext cx="11303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</a:t>
            </a:r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ru-RU" sz="2400"/>
              <a:t>, </a:t>
            </a:r>
            <a:r>
              <a:rPr lang="en-US" sz="2400"/>
              <a:t>y</a:t>
            </a:r>
            <a:r>
              <a:rPr lang="en-US" sz="2400" baseline="-25000"/>
              <a:t>2</a:t>
            </a:r>
            <a:r>
              <a:rPr lang="ru-RU" sz="2400"/>
              <a:t>)</a:t>
            </a:r>
          </a:p>
        </p:txBody>
      </p:sp>
      <p:sp>
        <p:nvSpPr>
          <p:cNvPr id="9232" name="Oval 13"/>
          <p:cNvSpPr>
            <a:spLocks noChangeArrowheads="1"/>
          </p:cNvSpPr>
          <p:nvPr/>
        </p:nvSpPr>
        <p:spPr bwMode="auto">
          <a:xfrm>
            <a:off x="538163" y="170815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9233" name="Oval 14"/>
          <p:cNvSpPr>
            <a:spLocks noChangeArrowheads="1"/>
          </p:cNvSpPr>
          <p:nvPr/>
        </p:nvSpPr>
        <p:spPr bwMode="auto">
          <a:xfrm>
            <a:off x="2381250" y="414655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6271" name="Line 15"/>
          <p:cNvSpPr>
            <a:spLocks noChangeShapeType="1"/>
          </p:cNvSpPr>
          <p:nvPr/>
        </p:nvSpPr>
        <p:spPr bwMode="auto">
          <a:xfrm flipV="1">
            <a:off x="1196975" y="2122488"/>
            <a:ext cx="0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6272" name="Line 16"/>
          <p:cNvSpPr>
            <a:spLocks noChangeShapeType="1"/>
          </p:cNvSpPr>
          <p:nvPr/>
        </p:nvSpPr>
        <p:spPr bwMode="auto">
          <a:xfrm flipV="1">
            <a:off x="1511300" y="2122488"/>
            <a:ext cx="0" cy="85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6273" name="Text Box 17"/>
          <p:cNvSpPr txBox="1">
            <a:spLocks noChangeArrowheads="1"/>
          </p:cNvSpPr>
          <p:nvPr/>
        </p:nvSpPr>
        <p:spPr bwMode="auto">
          <a:xfrm>
            <a:off x="1149350" y="1666875"/>
            <a:ext cx="563563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</a:t>
            </a:r>
            <a:r>
              <a:rPr lang="en-US" sz="2400" baseline="-25000"/>
              <a:t>x</a:t>
            </a:r>
            <a:endParaRPr lang="ru-RU" sz="2400" baseline="-25000"/>
          </a:p>
        </p:txBody>
      </p:sp>
      <p:sp>
        <p:nvSpPr>
          <p:cNvPr id="736274" name="Line 18"/>
          <p:cNvSpPr>
            <a:spLocks noChangeShapeType="1"/>
          </p:cNvSpPr>
          <p:nvPr/>
        </p:nvSpPr>
        <p:spPr bwMode="auto">
          <a:xfrm>
            <a:off x="1193800" y="2236788"/>
            <a:ext cx="319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6275" name="Line 19"/>
          <p:cNvSpPr>
            <a:spLocks noChangeShapeType="1"/>
          </p:cNvSpPr>
          <p:nvPr/>
        </p:nvSpPr>
        <p:spPr bwMode="auto">
          <a:xfrm rot="5400000" flipV="1">
            <a:off x="1986757" y="3199606"/>
            <a:ext cx="0" cy="347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6276" name="Line 20"/>
          <p:cNvSpPr>
            <a:spLocks noChangeShapeType="1"/>
          </p:cNvSpPr>
          <p:nvPr/>
        </p:nvSpPr>
        <p:spPr bwMode="auto">
          <a:xfrm rot="5400000" flipV="1">
            <a:off x="1843882" y="2642393"/>
            <a:ext cx="0" cy="652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6277" name="Line 21"/>
          <p:cNvSpPr>
            <a:spLocks noChangeShapeType="1"/>
          </p:cNvSpPr>
          <p:nvPr/>
        </p:nvSpPr>
        <p:spPr bwMode="auto">
          <a:xfrm rot="5400000">
            <a:off x="1797050" y="3171825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6278" name="Text Box 22"/>
          <p:cNvSpPr txBox="1">
            <a:spLocks noChangeArrowheads="1"/>
          </p:cNvSpPr>
          <p:nvPr/>
        </p:nvSpPr>
        <p:spPr bwMode="auto">
          <a:xfrm>
            <a:off x="2130425" y="2943225"/>
            <a:ext cx="563563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</a:t>
            </a:r>
            <a:r>
              <a:rPr lang="en-US" sz="2400" baseline="-25000"/>
              <a:t>y</a:t>
            </a:r>
            <a:endParaRPr lang="ru-RU" sz="2400" baseline="-25000"/>
          </a:p>
        </p:txBody>
      </p:sp>
      <p:sp>
        <p:nvSpPr>
          <p:cNvPr id="736279" name="Rectangle 23"/>
          <p:cNvSpPr>
            <a:spLocks noChangeArrowheads="1"/>
          </p:cNvSpPr>
          <p:nvPr/>
        </p:nvSpPr>
        <p:spPr bwMode="auto">
          <a:xfrm>
            <a:off x="2801938" y="2063750"/>
            <a:ext cx="6208712" cy="17383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20000"/>
              </a:spcBef>
              <a:defRPr/>
            </a:pPr>
            <a:endParaRPr lang="da-DK" sz="2000">
              <a:latin typeface="Courier New" pitchFamily="49" charset="0"/>
            </a:endParaRPr>
          </a:p>
        </p:txBody>
      </p:sp>
      <p:sp>
        <p:nvSpPr>
          <p:cNvPr id="736280" name="AutoShape 24"/>
          <p:cNvSpPr>
            <a:spLocks noChangeArrowheads="1"/>
          </p:cNvSpPr>
          <p:nvPr/>
        </p:nvSpPr>
        <p:spPr bwMode="auto">
          <a:xfrm>
            <a:off x="4397375" y="2217738"/>
            <a:ext cx="1300163" cy="1089025"/>
          </a:xfrm>
          <a:prstGeom prst="roundRect">
            <a:avLst>
              <a:gd name="adj" fmla="val 8477"/>
            </a:avLst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6281" name="AutoShape 25"/>
          <p:cNvSpPr>
            <a:spLocks noChangeArrowheads="1"/>
          </p:cNvSpPr>
          <p:nvPr/>
        </p:nvSpPr>
        <p:spPr bwMode="auto">
          <a:xfrm>
            <a:off x="5824538" y="2217738"/>
            <a:ext cx="1279525" cy="1109662"/>
          </a:xfrm>
          <a:prstGeom prst="roundRect">
            <a:avLst>
              <a:gd name="adj" fmla="val 9634"/>
            </a:avLst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6282" name="AutoShape 26"/>
          <p:cNvSpPr>
            <a:spLocks noChangeArrowheads="1"/>
          </p:cNvSpPr>
          <p:nvPr/>
        </p:nvSpPr>
        <p:spPr bwMode="auto">
          <a:xfrm>
            <a:off x="4857750" y="3498850"/>
            <a:ext cx="468313" cy="415925"/>
          </a:xfrm>
          <a:prstGeom prst="wedgeRoundRectCallout">
            <a:avLst>
              <a:gd name="adj1" fmla="val -37458"/>
              <a:gd name="adj2" fmla="val -9580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y</a:t>
            </a:r>
            <a:endParaRPr lang="ru-RU">
              <a:latin typeface="Courier New" pitchFamily="49" charset="0"/>
            </a:endParaRPr>
          </a:p>
        </p:txBody>
      </p:sp>
      <p:sp>
        <p:nvSpPr>
          <p:cNvPr id="736283" name="AutoShape 27"/>
          <p:cNvSpPr>
            <a:spLocks noChangeArrowheads="1"/>
          </p:cNvSpPr>
          <p:nvPr/>
        </p:nvSpPr>
        <p:spPr bwMode="auto">
          <a:xfrm>
            <a:off x="7234238" y="2217738"/>
            <a:ext cx="1274762" cy="1109662"/>
          </a:xfrm>
          <a:prstGeom prst="roundRect">
            <a:avLst>
              <a:gd name="adj" fmla="val 8630"/>
            </a:avLst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36284" name="AutoShape 28"/>
          <p:cNvSpPr>
            <a:spLocks noChangeArrowheads="1"/>
          </p:cNvSpPr>
          <p:nvPr/>
        </p:nvSpPr>
        <p:spPr bwMode="auto">
          <a:xfrm>
            <a:off x="6524625" y="3525838"/>
            <a:ext cx="468313" cy="415925"/>
          </a:xfrm>
          <a:prstGeom prst="wedgeRoundRectCallout">
            <a:avLst>
              <a:gd name="adj1" fmla="val -57458"/>
              <a:gd name="adj2" fmla="val -10229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x</a:t>
            </a:r>
            <a:endParaRPr lang="ru-RU" dirty="0">
              <a:latin typeface="Courier New" pitchFamily="49" charset="0"/>
            </a:endParaRPr>
          </a:p>
        </p:txBody>
      </p:sp>
      <p:sp>
        <p:nvSpPr>
          <p:cNvPr id="736285" name="AutoShape 29"/>
          <p:cNvSpPr>
            <a:spLocks noChangeArrowheads="1"/>
          </p:cNvSpPr>
          <p:nvPr/>
        </p:nvSpPr>
        <p:spPr bwMode="auto">
          <a:xfrm>
            <a:off x="7948613" y="3522663"/>
            <a:ext cx="468312" cy="415925"/>
          </a:xfrm>
          <a:prstGeom prst="wedgeRoundRectCallout">
            <a:avLst>
              <a:gd name="adj1" fmla="val -67287"/>
              <a:gd name="adj2" fmla="val -10457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y</a:t>
            </a:r>
            <a:endParaRPr lang="ru-RU" dirty="0">
              <a:latin typeface="Courier New" pitchFamily="49" charset="0"/>
            </a:endParaRPr>
          </a:p>
        </p:txBody>
      </p:sp>
      <p:sp>
        <p:nvSpPr>
          <p:cNvPr id="736286" name="Rectangle 30"/>
          <p:cNvSpPr>
            <a:spLocks noChangeArrowheads="1"/>
          </p:cNvSpPr>
          <p:nvPr/>
        </p:nvSpPr>
        <p:spPr bwMode="auto">
          <a:xfrm>
            <a:off x="2889250" y="2130425"/>
            <a:ext cx="6096000" cy="16510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ourier New" pitchFamily="49" charset="0"/>
              </a:rPr>
              <a:t>line(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latin typeface="Courier New" pitchFamily="49" charset="0"/>
              </a:rPr>
              <a:t>x1,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y1+hy,</a:t>
            </a:r>
            <a:r>
              <a:rPr lang="en-US" sz="2200" dirty="0"/>
              <a:t>     </a:t>
            </a:r>
            <a:r>
              <a:rPr lang="en-US" sz="2200" dirty="0">
                <a:latin typeface="Courier New" pitchFamily="49" charset="0"/>
              </a:rPr>
              <a:t>x1+hx,</a:t>
            </a:r>
            <a:r>
              <a:rPr lang="en-US" sz="2200" dirty="0"/>
              <a:t>      </a:t>
            </a:r>
            <a:r>
              <a:rPr lang="en-US" sz="2200" dirty="0">
                <a:latin typeface="Courier New" pitchFamily="49" charset="0"/>
              </a:rPr>
              <a:t>y1+hy  )</a:t>
            </a:r>
            <a:r>
              <a:rPr lang="da-DK" sz="22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ourier New" pitchFamily="49" charset="0"/>
              </a:rPr>
              <a:t>line(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x1,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y1+2*</a:t>
            </a:r>
            <a:r>
              <a:rPr lang="en-US" sz="2200" dirty="0" err="1">
                <a:latin typeface="Courier New" pitchFamily="49" charset="0"/>
              </a:rPr>
              <a:t>hy</a:t>
            </a:r>
            <a:r>
              <a:rPr lang="en-US" sz="2200" dirty="0">
                <a:latin typeface="Courier New" pitchFamily="49" charset="0"/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x1+2*</a:t>
            </a:r>
            <a:r>
              <a:rPr lang="en-US" sz="2200" dirty="0" err="1">
                <a:latin typeface="Courier New" pitchFamily="49" charset="0"/>
              </a:rPr>
              <a:t>hx</a:t>
            </a:r>
            <a:r>
              <a:rPr lang="en-US" sz="2200" dirty="0">
                <a:latin typeface="Courier New" pitchFamily="49" charset="0"/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y1+2*</a:t>
            </a:r>
            <a:r>
              <a:rPr lang="en-US" sz="2200" dirty="0" err="1">
                <a:latin typeface="Courier New" pitchFamily="49" charset="0"/>
              </a:rPr>
              <a:t>hy</a:t>
            </a:r>
            <a:r>
              <a:rPr lang="en-US" sz="2200" dirty="0">
                <a:latin typeface="Courier New" pitchFamily="49" charset="0"/>
              </a:rPr>
              <a:t>)</a:t>
            </a:r>
            <a:r>
              <a:rPr lang="da-DK" sz="22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ourier New" pitchFamily="49" charset="0"/>
              </a:rPr>
              <a:t>line(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x1,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y1+3*</a:t>
            </a:r>
            <a:r>
              <a:rPr lang="en-US" sz="2200" dirty="0" err="1">
                <a:latin typeface="Courier New" pitchFamily="49" charset="0"/>
              </a:rPr>
              <a:t>hy</a:t>
            </a:r>
            <a:r>
              <a:rPr lang="en-US" sz="2200" dirty="0">
                <a:latin typeface="Courier New" pitchFamily="49" charset="0"/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x1+3*</a:t>
            </a:r>
            <a:r>
              <a:rPr lang="en-US" sz="2200" dirty="0" err="1">
                <a:latin typeface="Courier New" pitchFamily="49" charset="0"/>
              </a:rPr>
              <a:t>hx</a:t>
            </a:r>
            <a:r>
              <a:rPr lang="en-US" sz="2200" dirty="0">
                <a:latin typeface="Courier New" pitchFamily="49" charset="0"/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y1+3*</a:t>
            </a:r>
            <a:r>
              <a:rPr lang="en-US" sz="2200" dirty="0" err="1">
                <a:latin typeface="Courier New" pitchFamily="49" charset="0"/>
              </a:rPr>
              <a:t>hy</a:t>
            </a:r>
            <a:r>
              <a:rPr lang="en-US" sz="2200" dirty="0">
                <a:latin typeface="Courier New" pitchFamily="49" charset="0"/>
              </a:rPr>
              <a:t>)</a:t>
            </a:r>
            <a:r>
              <a:rPr lang="da-DK" sz="22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da-DK" sz="2200" dirty="0">
                <a:latin typeface="Courier New" pitchFamily="49" charset="0"/>
              </a:rPr>
              <a:t>...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506788" y="898525"/>
            <a:ext cx="1836737" cy="1082675"/>
            <a:chOff x="3139" y="1158"/>
            <a:chExt cx="1157" cy="682"/>
          </a:xfrm>
        </p:grpSpPr>
        <p:sp>
          <p:nvSpPr>
            <p:cNvPr id="736288" name="AutoShape 32"/>
            <p:cNvSpPr>
              <a:spLocks noChangeArrowheads="1"/>
            </p:cNvSpPr>
            <p:nvPr/>
          </p:nvSpPr>
          <p:spPr bwMode="auto">
            <a:xfrm>
              <a:off x="3139" y="1158"/>
              <a:ext cx="1157" cy="68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2700">
              <a:noFill/>
              <a:round/>
              <a:headEnd/>
              <a:tailEnd type="none" w="lg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ru-RU"/>
            </a:p>
          </p:txBody>
        </p:sp>
        <p:graphicFrame>
          <p:nvGraphicFramePr>
            <p:cNvPr id="9219" name="Object 33"/>
            <p:cNvGraphicFramePr>
              <a:graphicFrameLocks noChangeAspect="1"/>
            </p:cNvGraphicFramePr>
            <p:nvPr/>
          </p:nvGraphicFramePr>
          <p:xfrm>
            <a:off x="3228" y="1251"/>
            <a:ext cx="926" cy="487"/>
          </p:xfrm>
          <a:graphic>
            <a:graphicData uri="http://schemas.openxmlformats.org/presentationml/2006/ole">
              <p:oleObj spid="_x0000_s9219" name="Формула" r:id="rId4" imgW="749160" imgH="393480" progId="Equation.3">
                <p:embed/>
              </p:oleObj>
            </a:graphicData>
          </a:graphic>
        </p:graphicFrame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848350" y="898525"/>
            <a:ext cx="1836738" cy="1082675"/>
            <a:chOff x="3139" y="1158"/>
            <a:chExt cx="1157" cy="682"/>
          </a:xfrm>
        </p:grpSpPr>
        <p:sp>
          <p:nvSpPr>
            <p:cNvPr id="736291" name="AutoShape 35"/>
            <p:cNvSpPr>
              <a:spLocks noChangeArrowheads="1"/>
            </p:cNvSpPr>
            <p:nvPr/>
          </p:nvSpPr>
          <p:spPr bwMode="auto">
            <a:xfrm>
              <a:off x="3139" y="1158"/>
              <a:ext cx="1157" cy="68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2700">
              <a:noFill/>
              <a:round/>
              <a:headEnd/>
              <a:tailEnd type="none" w="lg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ru-RU"/>
            </a:p>
          </p:txBody>
        </p:sp>
        <p:graphicFrame>
          <p:nvGraphicFramePr>
            <p:cNvPr id="9218" name="Object 36"/>
            <p:cNvGraphicFramePr>
              <a:graphicFrameLocks noChangeAspect="1"/>
            </p:cNvGraphicFramePr>
            <p:nvPr/>
          </p:nvGraphicFramePr>
          <p:xfrm>
            <a:off x="3213" y="1251"/>
            <a:ext cx="957" cy="487"/>
          </p:xfrm>
          <a:graphic>
            <a:graphicData uri="http://schemas.openxmlformats.org/presentationml/2006/ole">
              <p:oleObj spid="_x0000_s9218" name="Формула" r:id="rId5" imgW="774360" imgH="393480" progId="Equation.3">
                <p:embed/>
              </p:oleObj>
            </a:graphicData>
          </a:graphic>
        </p:graphicFrame>
      </p:grpSp>
      <p:sp>
        <p:nvSpPr>
          <p:cNvPr id="736293" name="Rectangle 37"/>
          <p:cNvSpPr>
            <a:spLocks noChangeArrowheads="1"/>
          </p:cNvSpPr>
          <p:nvPr/>
        </p:nvSpPr>
        <p:spPr bwMode="auto">
          <a:xfrm>
            <a:off x="3178175" y="4087813"/>
            <a:ext cx="5300663" cy="26177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hx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(x2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–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x1)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(N + 1.);</a:t>
            </a:r>
          </a:p>
          <a:p>
            <a:pPr>
              <a:spcBef>
                <a:spcPts val="200"/>
              </a:spcBef>
              <a:defRPr/>
            </a:pP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hy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(y2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–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y1)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(N + 1.);</a:t>
            </a:r>
          </a:p>
          <a:p>
            <a:pPr>
              <a:spcBef>
                <a:spcPts val="200"/>
              </a:spcBef>
              <a:defRPr/>
            </a:pP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x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x1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+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hx; y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y1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+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hy;</a:t>
            </a:r>
          </a:p>
          <a:p>
            <a:pPr>
              <a:spcBef>
                <a:spcPts val="200"/>
              </a:spcBef>
              <a:defRPr/>
            </a:pP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for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(i=1;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&lt;=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N; i++) {</a:t>
            </a:r>
          </a:p>
          <a:p>
            <a:pPr>
              <a:spcBef>
                <a:spcPts val="20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 line( x1, y, x, y )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defRPr/>
            </a:pP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  x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+=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hx; y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+=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hy;</a:t>
            </a:r>
          </a:p>
          <a:p>
            <a:pPr>
              <a:spcBef>
                <a:spcPts val="200"/>
              </a:spcBef>
              <a:defRPr/>
            </a:pPr>
            <a:r>
              <a:rPr lang="da-DK" sz="2200" dirty="0">
                <a:solidFill>
                  <a:srgbClr val="3333FF"/>
                </a:solidFill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3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3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3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36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6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36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36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3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3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3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3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362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3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36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6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36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6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36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6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36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6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36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6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36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6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71" grpId="0" animBg="1"/>
      <p:bldP spid="736272" grpId="0" animBg="1"/>
      <p:bldP spid="736273" grpId="0"/>
      <p:bldP spid="736274" grpId="0" animBg="1"/>
      <p:bldP spid="736275" grpId="0" animBg="1"/>
      <p:bldP spid="736276" grpId="0" animBg="1"/>
      <p:bldP spid="736277" grpId="0" animBg="1"/>
      <p:bldP spid="736278" grpId="0"/>
      <p:bldP spid="736279" grpId="0" animBg="1"/>
      <p:bldP spid="736280" grpId="0" animBg="1"/>
      <p:bldP spid="736281" grpId="0" animBg="1"/>
      <p:bldP spid="736282" grpId="0" animBg="1"/>
      <p:bldP spid="736283" grpId="0" animBg="1"/>
      <p:bldP spid="736284" grpId="0" animBg="1"/>
      <p:bldP spid="736285" grpId="0" animBg="1"/>
      <p:bldP spid="736286" grpId="0" build="p"/>
      <p:bldP spid="736293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A1E2AD-1BF5-4DD8-B72D-ECAA8BA0EFD7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2867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Управление клавишами</a:t>
            </a:r>
          </a:p>
        </p:txBody>
      </p:sp>
      <p:graphicFrame>
        <p:nvGraphicFramePr>
          <p:cNvPr id="440468" name="Group 148"/>
          <p:cNvGraphicFramePr>
            <a:graphicFrameLocks noGrp="1"/>
          </p:cNvGraphicFramePr>
          <p:nvPr/>
        </p:nvGraphicFramePr>
        <p:xfrm>
          <a:off x="442913" y="1120775"/>
          <a:ext cx="8177212" cy="3727584"/>
        </p:xfrm>
        <a:graphic>
          <a:graphicData uri="http://schemas.openxmlformats.org/drawingml/2006/table">
            <a:tbl>
              <a:tblPr/>
              <a:tblGrid>
                <a:gridCol w="4435072"/>
                <a:gridCol w="1871070"/>
                <a:gridCol w="1871070"/>
              </a:tblGrid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Новый файл (Создать)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Ctrl+N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Открыть файл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Ctrl+O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Сохранить файл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Ctrl+S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Закрыть окно с программой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Ctrl-F4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Запуск программы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F9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Отменить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Ctrl-Z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Восстановить отмененное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Shift-Ctrl-Z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8712" name="Picture 1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75" y="1200150"/>
            <a:ext cx="293688" cy="3905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  <p:pic>
        <p:nvPicPr>
          <p:cNvPr id="28713" name="Picture 1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2276475"/>
            <a:ext cx="381000" cy="3810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  <p:pic>
        <p:nvPicPr>
          <p:cNvPr id="28714" name="Picture 15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3314700"/>
            <a:ext cx="390525" cy="3905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  <p:pic>
        <p:nvPicPr>
          <p:cNvPr id="28715" name="Picture 15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67613" y="3862388"/>
            <a:ext cx="376237" cy="37623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  <p:pic>
        <p:nvPicPr>
          <p:cNvPr id="28716" name="Picture 15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67613" y="4386263"/>
            <a:ext cx="376237" cy="37623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  <p:pic>
        <p:nvPicPr>
          <p:cNvPr id="28717" name="Picture 15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24750" y="2790825"/>
            <a:ext cx="390525" cy="3905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  <p:pic>
        <p:nvPicPr>
          <p:cNvPr id="28718" name="Picture 15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43800" y="1733550"/>
            <a:ext cx="323850" cy="36988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627C4-2219-4FFD-B01C-A95FD722AA86}" type="slidenum">
              <a:rPr lang="ru-RU" smtClean="0"/>
              <a:pPr/>
              <a:t>120</a:t>
            </a:fld>
            <a:endParaRPr lang="ru-RU" smtClean="0"/>
          </a:p>
        </p:txBody>
      </p:sp>
      <p:sp>
        <p:nvSpPr>
          <p:cNvPr id="13005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3005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130054" name="Text Box 5"/>
          <p:cNvSpPr txBox="1">
            <a:spLocks noChangeArrowheads="1"/>
          </p:cNvSpPr>
          <p:nvPr/>
        </p:nvSpPr>
        <p:spPr bwMode="auto">
          <a:xfrm>
            <a:off x="369888" y="858838"/>
            <a:ext cx="8420100" cy="30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«4»: </a:t>
            </a:r>
            <a:r>
              <a:rPr lang="ru-RU" sz="2100"/>
              <a:t>Ввести с клавиатуры число линий и построить фигуру</a:t>
            </a:r>
            <a:r>
              <a:rPr lang="en-US" sz="2100"/>
              <a:t>:</a:t>
            </a:r>
            <a:endParaRPr lang="ru-RU" sz="2100"/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1900">
                <a:latin typeface="Courier New" pitchFamily="49" charset="0"/>
              </a:rPr>
              <a:t>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2500">
                <a:solidFill>
                  <a:srgbClr val="3333FF"/>
                </a:solidFill>
              </a:rPr>
              <a:t>«5»: </a:t>
            </a:r>
            <a:r>
              <a:rPr lang="ru-RU" sz="2100"/>
              <a:t>Ввести с клавиатуры число линий и построить фигуру:</a:t>
            </a:r>
          </a:p>
        </p:txBody>
      </p:sp>
      <p:pic>
        <p:nvPicPr>
          <p:cNvPr id="13005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325" y="1435100"/>
            <a:ext cx="22479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5075" y="4081463"/>
            <a:ext cx="43910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5AA0B3-4AD7-4028-B832-42485A53C082}" type="slidenum">
              <a:rPr lang="ru-RU" smtClean="0"/>
              <a:pPr/>
              <a:t>121</a:t>
            </a:fld>
            <a:endParaRPr lang="ru-RU" smtClean="0"/>
          </a:p>
        </p:txBody>
      </p:sp>
      <p:sp>
        <p:nvSpPr>
          <p:cNvPr id="13107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1076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131078" name="Text Box 5"/>
          <p:cNvSpPr txBox="1">
            <a:spLocks noChangeArrowheads="1"/>
          </p:cNvSpPr>
          <p:nvPr/>
        </p:nvSpPr>
        <p:spPr bwMode="auto">
          <a:xfrm>
            <a:off x="369888" y="858838"/>
            <a:ext cx="8420100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«4»: </a:t>
            </a:r>
            <a:r>
              <a:rPr lang="ru-RU" sz="2100"/>
              <a:t>Ввести с клавиатуры число линий штриховки и построить фигуру, залив все области разным цветом.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1900">
                <a:latin typeface="Courier New" pitchFamily="49" charset="0"/>
              </a:rPr>
              <a:t>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2500">
                <a:solidFill>
                  <a:srgbClr val="3333FF"/>
                </a:solidFill>
              </a:rPr>
              <a:t>«5»: </a:t>
            </a:r>
            <a:r>
              <a:rPr lang="ru-RU" sz="2100"/>
              <a:t>Ввести с клавиатуры число окружностей и построить фигуру, залив все области разным цветом.</a:t>
            </a:r>
          </a:p>
        </p:txBody>
      </p:sp>
      <p:pic>
        <p:nvPicPr>
          <p:cNvPr id="131079" name="Picture 1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0038" y="1658938"/>
            <a:ext cx="19716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80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8775" y="4478338"/>
            <a:ext cx="2130425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114425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smtClean="0">
                <a:solidFill>
                  <a:schemeClr val="accent2"/>
                </a:solidFill>
              </a:rPr>
            </a:br>
            <a:r>
              <a:rPr lang="ru-RU" sz="6600" b="1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6550" y="3886200"/>
            <a:ext cx="8526463" cy="906463"/>
          </a:xfrm>
        </p:spPr>
        <p:txBody>
          <a:bodyPr/>
          <a:lstStyle/>
          <a:p>
            <a:pPr eaLnBrk="1" hangingPunct="1"/>
            <a:r>
              <a:rPr lang="ru-RU" sz="4400" b="1" smtClean="0"/>
              <a:t>Тема 11. Графики</a:t>
            </a:r>
            <a:r>
              <a:rPr lang="en-US" sz="4400" b="1" smtClean="0"/>
              <a:t> </a:t>
            </a:r>
            <a:r>
              <a:rPr lang="ru-RU" sz="4400" b="1" smtClean="0"/>
              <a:t>функций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ru-RU" smtClean="0"/>
              <a:t>(только с 9 класса)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44463" y="6216650"/>
            <a:ext cx="42608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/>
              <a:t>© </a:t>
            </a:r>
            <a:r>
              <a:rPr lang="ru-RU" sz="2400" b="0" i="1" smtClean="0"/>
              <a:t>К.Ю. Поляков, </a:t>
            </a:r>
            <a:r>
              <a:rPr lang="ru-RU" sz="2400" b="0" i="1" dirty="0"/>
              <a:t>2006-2007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6C8B32-4FCF-4AFF-9DF5-690727057905}" type="slidenum">
              <a:rPr lang="ru-RU" smtClean="0"/>
              <a:pPr/>
              <a:t>123</a:t>
            </a:fld>
            <a:endParaRPr lang="ru-RU" smtClean="0"/>
          </a:p>
        </p:txBody>
      </p:sp>
      <p:sp>
        <p:nvSpPr>
          <p:cNvPr id="13312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12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3312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Построение графиков функций</a:t>
            </a:r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360363" y="868363"/>
            <a:ext cx="8420100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58775" defTabSz="442913">
              <a:spcBef>
                <a:spcPct val="50000"/>
              </a:spcBef>
            </a:pPr>
            <a:r>
              <a:rPr lang="ru-RU" sz="2800">
                <a:solidFill>
                  <a:srgbClr val="3333FF"/>
                </a:solidFill>
              </a:rPr>
              <a:t>Задача: </a:t>
            </a:r>
            <a:r>
              <a:rPr lang="ru-RU" sz="2400" b="0"/>
              <a:t>построить график функции </a:t>
            </a:r>
            <a:r>
              <a:rPr lang="en-US" sz="2400">
                <a:latin typeface="Courier New" pitchFamily="49" charset="0"/>
              </a:rPr>
              <a:t>y</a:t>
            </a:r>
            <a:r>
              <a:rPr lang="en-US" sz="2400" b="0"/>
              <a:t> = </a:t>
            </a:r>
            <a:r>
              <a:rPr lang="en-US" sz="2400">
                <a:latin typeface="Courier New" pitchFamily="49" charset="0"/>
              </a:rPr>
              <a:t>3</a:t>
            </a:r>
            <a:r>
              <a:rPr lang="ru-RU" sz="2400" b="0"/>
              <a:t> </a:t>
            </a:r>
            <a:r>
              <a:rPr lang="en-US" sz="2400">
                <a:latin typeface="Courier New" pitchFamily="49" charset="0"/>
              </a:rPr>
              <a:t>sin(x</a:t>
            </a:r>
            <a:r>
              <a:rPr lang="en-US" sz="2400"/>
              <a:t>)</a:t>
            </a:r>
            <a:r>
              <a:rPr lang="ru-RU" sz="2400"/>
              <a:t> </a:t>
            </a:r>
            <a:r>
              <a:rPr lang="ru-RU" sz="2400" b="0"/>
              <a:t>на интервале от 0 до 2</a:t>
            </a:r>
            <a:r>
              <a:rPr lang="el-GR" sz="2400" b="0">
                <a:cs typeface="Arial" charset="0"/>
              </a:rPr>
              <a:t>π</a:t>
            </a:r>
            <a:r>
              <a:rPr lang="ru-RU" sz="2400" b="0">
                <a:cs typeface="Arial" charset="0"/>
              </a:rPr>
              <a:t>.</a:t>
            </a:r>
          </a:p>
          <a:p>
            <a:pPr marL="358775" indent="-358775" defTabSz="442913">
              <a:spcBef>
                <a:spcPct val="50000"/>
              </a:spcBef>
            </a:pPr>
            <a:r>
              <a:rPr lang="ru-RU" sz="2800">
                <a:solidFill>
                  <a:srgbClr val="3333FF"/>
                </a:solidFill>
              </a:rPr>
              <a:t>Анализ: </a:t>
            </a:r>
            <a:endParaRPr lang="en-US" sz="2400" b="0"/>
          </a:p>
          <a:p>
            <a:pPr marL="801688" lvl="1" indent="-263525" defTabSz="442913">
              <a:spcBef>
                <a:spcPct val="15000"/>
              </a:spcBef>
            </a:pPr>
            <a:r>
              <a:rPr lang="ru-RU" sz="2400" b="0"/>
              <a:t>максимальное значение</a:t>
            </a:r>
            <a:r>
              <a:rPr lang="en-US" sz="2400" b="0"/>
              <a:t>  </a:t>
            </a:r>
            <a:r>
              <a:rPr lang="en-US" sz="2400">
                <a:latin typeface="Courier New" pitchFamily="49" charset="0"/>
              </a:rPr>
              <a:t>y</a:t>
            </a:r>
            <a:r>
              <a:rPr lang="en-US" sz="2400" baseline="-25000">
                <a:latin typeface="Courier New" pitchFamily="49" charset="0"/>
              </a:rPr>
              <a:t>max</a:t>
            </a:r>
            <a:r>
              <a:rPr lang="en-US" sz="2400" b="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sz="2400" b="0"/>
              <a:t> </a:t>
            </a:r>
            <a:r>
              <a:rPr lang="ru-RU" sz="2400">
                <a:latin typeface="Courier New" pitchFamily="49" charset="0"/>
              </a:rPr>
              <a:t>3</a:t>
            </a:r>
            <a:r>
              <a:rPr lang="ru-RU" sz="2400" b="0"/>
              <a:t> </a:t>
            </a:r>
            <a:r>
              <a:rPr lang="en-US" sz="2400" b="0"/>
              <a:t>   </a:t>
            </a:r>
            <a:r>
              <a:rPr lang="ru-RU" sz="2400" b="0"/>
              <a:t>при </a:t>
            </a:r>
            <a:r>
              <a:rPr lang="en-US" sz="2400" b="0"/>
              <a:t>  </a:t>
            </a:r>
            <a:r>
              <a:rPr lang="en-US" sz="2400">
                <a:latin typeface="Courier New" pitchFamily="49" charset="0"/>
              </a:rPr>
              <a:t>x</a:t>
            </a:r>
            <a:r>
              <a:rPr lang="en-US" sz="2400" b="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sz="2400" b="0"/>
              <a:t> </a:t>
            </a:r>
            <a:r>
              <a:rPr lang="el-GR" sz="2400">
                <a:latin typeface="Courier New" pitchFamily="49" charset="0"/>
                <a:cs typeface="Arial" charset="0"/>
              </a:rPr>
              <a:t>π</a:t>
            </a:r>
            <a:r>
              <a:rPr lang="en-US" sz="2400">
                <a:latin typeface="Courier New" pitchFamily="49" charset="0"/>
                <a:cs typeface="Arial" charset="0"/>
              </a:rPr>
              <a:t>/2</a:t>
            </a:r>
            <a:r>
              <a:rPr lang="en-US" sz="2400" b="0"/>
              <a:t> </a:t>
            </a:r>
            <a:endParaRPr lang="ru-RU" sz="2400" b="0">
              <a:cs typeface="Arial" charset="0"/>
            </a:endParaRPr>
          </a:p>
          <a:p>
            <a:pPr marL="801688" lvl="1" indent="-263525" defTabSz="442913">
              <a:spcBef>
                <a:spcPct val="15000"/>
              </a:spcBef>
            </a:pPr>
            <a:r>
              <a:rPr lang="ru-RU" sz="2400" b="0"/>
              <a:t>минимальное значение</a:t>
            </a:r>
            <a:r>
              <a:rPr lang="en-US" sz="2400" b="0"/>
              <a:t>  </a:t>
            </a:r>
            <a:r>
              <a:rPr lang="ru-RU" sz="2400" b="0"/>
              <a:t> </a:t>
            </a:r>
            <a:r>
              <a:rPr lang="en-US" sz="2400">
                <a:latin typeface="Courier New" pitchFamily="49" charset="0"/>
              </a:rPr>
              <a:t>y</a:t>
            </a:r>
            <a:r>
              <a:rPr lang="en-US" sz="2400" baseline="-25000">
                <a:latin typeface="Courier New" pitchFamily="49" charset="0"/>
              </a:rPr>
              <a:t>min</a:t>
            </a:r>
            <a:r>
              <a:rPr lang="en-US" sz="2400" b="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sz="2400" b="0"/>
              <a:t> </a:t>
            </a:r>
            <a:r>
              <a:rPr lang="ru-RU" sz="2400">
                <a:latin typeface="Courier New" pitchFamily="49" charset="0"/>
              </a:rPr>
              <a:t>-3</a:t>
            </a:r>
            <a:r>
              <a:rPr lang="ru-RU" sz="2400" b="0"/>
              <a:t> </a:t>
            </a:r>
            <a:r>
              <a:rPr lang="en-US" sz="2400" b="0"/>
              <a:t> </a:t>
            </a:r>
            <a:r>
              <a:rPr lang="ru-RU" sz="2400" b="0"/>
              <a:t>при </a:t>
            </a:r>
            <a:r>
              <a:rPr lang="en-US" sz="2400" b="0"/>
              <a:t>  </a:t>
            </a:r>
            <a:r>
              <a:rPr lang="en-US" sz="2400">
                <a:latin typeface="Courier New" pitchFamily="49" charset="0"/>
              </a:rPr>
              <a:t>x</a:t>
            </a:r>
            <a:r>
              <a:rPr lang="en-US" sz="2400" b="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sz="2400" b="0"/>
              <a:t> 3</a:t>
            </a:r>
            <a:r>
              <a:rPr lang="el-GR" sz="2400">
                <a:latin typeface="Courier New" pitchFamily="49" charset="0"/>
                <a:cs typeface="Arial" charset="0"/>
              </a:rPr>
              <a:t>π</a:t>
            </a:r>
            <a:r>
              <a:rPr lang="en-US" sz="2400">
                <a:latin typeface="Courier New" pitchFamily="49" charset="0"/>
                <a:cs typeface="Arial" charset="0"/>
              </a:rPr>
              <a:t>/2</a:t>
            </a:r>
            <a:r>
              <a:rPr lang="en-US" sz="2400" b="0"/>
              <a:t> </a:t>
            </a:r>
            <a:endParaRPr lang="ru-RU" sz="2400" b="0">
              <a:cs typeface="Arial" charset="0"/>
            </a:endParaRPr>
          </a:p>
          <a:p>
            <a:pPr marL="358775" indent="-358775" defTabSz="442913">
              <a:spcBef>
                <a:spcPct val="50000"/>
              </a:spcBef>
            </a:pPr>
            <a:r>
              <a:rPr lang="ru-RU" sz="2800">
                <a:solidFill>
                  <a:srgbClr val="3333FF"/>
                </a:solidFill>
              </a:rPr>
              <a:t>Проблема: </a:t>
            </a:r>
            <a:r>
              <a:rPr lang="ru-RU" sz="2400" b="0"/>
              <a:t>функция задана в математической системе координат, строить надо на экране, указывая координаты в пикселях</a:t>
            </a:r>
            <a:r>
              <a:rPr lang="ru-RU" sz="2400" b="0">
                <a:cs typeface="Arial" charset="0"/>
              </a:rPr>
              <a:t>.</a:t>
            </a:r>
            <a:endParaRPr lang="el-GR" sz="24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1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A13ED-7D1E-4B3C-978C-6D6519773CAE}" type="slidenum">
              <a:rPr lang="ru-RU" smtClean="0"/>
              <a:pPr/>
              <a:t>124</a:t>
            </a:fld>
            <a:endParaRPr lang="ru-RU" smtClean="0"/>
          </a:p>
        </p:txBody>
      </p:sp>
      <p:sp>
        <p:nvSpPr>
          <p:cNvPr id="13414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414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3414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Преобразование координат</a:t>
            </a:r>
          </a:p>
        </p:txBody>
      </p:sp>
      <p:sp>
        <p:nvSpPr>
          <p:cNvPr id="743429" name="Line 5"/>
          <p:cNvSpPr>
            <a:spLocks noChangeShapeType="1"/>
          </p:cNvSpPr>
          <p:nvPr/>
        </p:nvSpPr>
        <p:spPr bwMode="auto">
          <a:xfrm flipV="1">
            <a:off x="968375" y="1958975"/>
            <a:ext cx="0" cy="2649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3430" name="Line 6"/>
          <p:cNvSpPr>
            <a:spLocks noChangeShapeType="1"/>
          </p:cNvSpPr>
          <p:nvPr/>
        </p:nvSpPr>
        <p:spPr bwMode="auto">
          <a:xfrm>
            <a:off x="590550" y="3608388"/>
            <a:ext cx="3063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77900" y="2555875"/>
            <a:ext cx="2160588" cy="2105025"/>
            <a:chOff x="616" y="1610"/>
            <a:chExt cx="1361" cy="1326"/>
          </a:xfrm>
        </p:grpSpPr>
        <p:sp>
          <p:nvSpPr>
            <p:cNvPr id="134187" name="Freeform 8"/>
            <p:cNvSpPr>
              <a:spLocks/>
            </p:cNvSpPr>
            <p:nvPr/>
          </p:nvSpPr>
          <p:spPr bwMode="auto">
            <a:xfrm>
              <a:off x="616" y="1610"/>
              <a:ext cx="677" cy="657"/>
            </a:xfrm>
            <a:custGeom>
              <a:avLst/>
              <a:gdLst>
                <a:gd name="T0" fmla="*/ 0 w 681"/>
                <a:gd name="T1" fmla="*/ 657 h 657"/>
                <a:gd name="T2" fmla="*/ 93 w 681"/>
                <a:gd name="T3" fmla="*/ 345 h 657"/>
                <a:gd name="T4" fmla="*/ 296 w 681"/>
                <a:gd name="T5" fmla="*/ 5 h 657"/>
                <a:gd name="T6" fmla="*/ 505 w 681"/>
                <a:gd name="T7" fmla="*/ 300 h 657"/>
                <a:gd name="T8" fmla="*/ 605 w 681"/>
                <a:gd name="T9" fmla="*/ 657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1"/>
                <a:gd name="T16" fmla="*/ 0 h 657"/>
                <a:gd name="T17" fmla="*/ 681 w 681"/>
                <a:gd name="T18" fmla="*/ 657 h 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1" h="657">
                  <a:moveTo>
                    <a:pt x="0" y="657"/>
                  </a:moveTo>
                  <a:cubicBezTo>
                    <a:pt x="19" y="605"/>
                    <a:pt x="60" y="461"/>
                    <a:pt x="112" y="345"/>
                  </a:cubicBezTo>
                  <a:cubicBezTo>
                    <a:pt x="164" y="229"/>
                    <a:pt x="213" y="9"/>
                    <a:pt x="334" y="5"/>
                  </a:cubicBezTo>
                  <a:cubicBezTo>
                    <a:pt x="454" y="0"/>
                    <a:pt x="539" y="245"/>
                    <a:pt x="562" y="300"/>
                  </a:cubicBezTo>
                  <a:cubicBezTo>
                    <a:pt x="585" y="355"/>
                    <a:pt x="656" y="583"/>
                    <a:pt x="681" y="65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34188" name="Freeform 9"/>
            <p:cNvSpPr>
              <a:spLocks/>
            </p:cNvSpPr>
            <p:nvPr/>
          </p:nvSpPr>
          <p:spPr bwMode="auto">
            <a:xfrm>
              <a:off x="1296" y="2279"/>
              <a:ext cx="681" cy="657"/>
            </a:xfrm>
            <a:custGeom>
              <a:avLst/>
              <a:gdLst>
                <a:gd name="T0" fmla="*/ 0 w 681"/>
                <a:gd name="T1" fmla="*/ 0 h 657"/>
                <a:gd name="T2" fmla="*/ 110 w 681"/>
                <a:gd name="T3" fmla="*/ 323 h 657"/>
                <a:gd name="T4" fmla="*/ 334 w 681"/>
                <a:gd name="T5" fmla="*/ 652 h 657"/>
                <a:gd name="T6" fmla="*/ 563 w 681"/>
                <a:gd name="T7" fmla="*/ 352 h 657"/>
                <a:gd name="T8" fmla="*/ 681 w 681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1"/>
                <a:gd name="T16" fmla="*/ 0 h 657"/>
                <a:gd name="T17" fmla="*/ 681 w 681"/>
                <a:gd name="T18" fmla="*/ 657 h 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1" h="657">
                  <a:moveTo>
                    <a:pt x="0" y="0"/>
                  </a:moveTo>
                  <a:cubicBezTo>
                    <a:pt x="18" y="54"/>
                    <a:pt x="78" y="243"/>
                    <a:pt x="110" y="323"/>
                  </a:cubicBezTo>
                  <a:cubicBezTo>
                    <a:pt x="142" y="403"/>
                    <a:pt x="213" y="648"/>
                    <a:pt x="334" y="652"/>
                  </a:cubicBezTo>
                  <a:cubicBezTo>
                    <a:pt x="454" y="657"/>
                    <a:pt x="517" y="459"/>
                    <a:pt x="563" y="352"/>
                  </a:cubicBezTo>
                  <a:cubicBezTo>
                    <a:pt x="608" y="246"/>
                    <a:pt x="656" y="73"/>
                    <a:pt x="68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743434" name="Text Box 10"/>
          <p:cNvSpPr txBox="1">
            <a:spLocks noChangeArrowheads="1"/>
          </p:cNvSpPr>
          <p:nvPr/>
        </p:nvSpPr>
        <p:spPr bwMode="auto">
          <a:xfrm>
            <a:off x="1822450" y="2371725"/>
            <a:ext cx="82232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</a:t>
            </a:r>
            <a:r>
              <a:rPr lang="en-US" sz="2400"/>
              <a:t>x</a:t>
            </a:r>
            <a:r>
              <a:rPr lang="ru-RU" sz="2400"/>
              <a:t>,</a:t>
            </a:r>
            <a:r>
              <a:rPr lang="en-US" sz="2400"/>
              <a:t>y</a:t>
            </a:r>
            <a:r>
              <a:rPr lang="ru-RU" sz="2400"/>
              <a:t>)</a:t>
            </a:r>
          </a:p>
        </p:txBody>
      </p:sp>
      <p:sp>
        <p:nvSpPr>
          <p:cNvPr id="743435" name="Oval 11"/>
          <p:cNvSpPr>
            <a:spLocks noChangeArrowheads="1"/>
          </p:cNvSpPr>
          <p:nvPr/>
        </p:nvSpPr>
        <p:spPr bwMode="auto">
          <a:xfrm>
            <a:off x="1731963" y="2757488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3436" name="Line 12"/>
          <p:cNvSpPr>
            <a:spLocks noChangeShapeType="1"/>
          </p:cNvSpPr>
          <p:nvPr/>
        </p:nvSpPr>
        <p:spPr bwMode="auto">
          <a:xfrm flipV="1">
            <a:off x="1768475" y="2787650"/>
            <a:ext cx="0" cy="8001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3437" name="Line 13"/>
          <p:cNvSpPr>
            <a:spLocks noChangeShapeType="1"/>
          </p:cNvSpPr>
          <p:nvPr/>
        </p:nvSpPr>
        <p:spPr bwMode="auto">
          <a:xfrm rot="16200000" flipV="1">
            <a:off x="1351757" y="2391568"/>
            <a:ext cx="0" cy="79216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3438" name="Text Box 14"/>
          <p:cNvSpPr txBox="1">
            <a:spLocks noChangeArrowheads="1"/>
          </p:cNvSpPr>
          <p:nvPr/>
        </p:nvSpPr>
        <p:spPr bwMode="auto">
          <a:xfrm>
            <a:off x="3467100" y="3116263"/>
            <a:ext cx="36512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</a:t>
            </a:r>
            <a:endParaRPr lang="ru-RU" sz="2400"/>
          </a:p>
        </p:txBody>
      </p:sp>
      <p:sp>
        <p:nvSpPr>
          <p:cNvPr id="743439" name="Text Box 15"/>
          <p:cNvSpPr txBox="1">
            <a:spLocks noChangeArrowheads="1"/>
          </p:cNvSpPr>
          <p:nvPr/>
        </p:nvSpPr>
        <p:spPr bwMode="auto">
          <a:xfrm>
            <a:off x="485775" y="1519238"/>
            <a:ext cx="36512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Y</a:t>
            </a:r>
            <a:endParaRPr lang="ru-RU" sz="2400"/>
          </a:p>
        </p:txBody>
      </p:sp>
      <p:sp>
        <p:nvSpPr>
          <p:cNvPr id="743440" name="Text Box 16"/>
          <p:cNvSpPr txBox="1">
            <a:spLocks noChangeArrowheads="1"/>
          </p:cNvSpPr>
          <p:nvPr/>
        </p:nvSpPr>
        <p:spPr bwMode="auto">
          <a:xfrm>
            <a:off x="984250" y="2333625"/>
            <a:ext cx="36512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</a:t>
            </a:r>
            <a:endParaRPr lang="ru-RU" sz="2400"/>
          </a:p>
        </p:txBody>
      </p:sp>
      <p:sp>
        <p:nvSpPr>
          <p:cNvPr id="743441" name="Text Box 17"/>
          <p:cNvSpPr txBox="1">
            <a:spLocks noChangeArrowheads="1"/>
          </p:cNvSpPr>
          <p:nvPr/>
        </p:nvSpPr>
        <p:spPr bwMode="auto">
          <a:xfrm>
            <a:off x="1365250" y="2968625"/>
            <a:ext cx="36512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y</a:t>
            </a:r>
            <a:endParaRPr lang="ru-RU" sz="2400"/>
          </a:p>
        </p:txBody>
      </p:sp>
      <p:sp>
        <p:nvSpPr>
          <p:cNvPr id="743442" name="Text Box 18"/>
          <p:cNvSpPr txBox="1">
            <a:spLocks noChangeArrowheads="1"/>
          </p:cNvSpPr>
          <p:nvPr/>
        </p:nvSpPr>
        <p:spPr bwMode="auto">
          <a:xfrm>
            <a:off x="912813" y="912813"/>
            <a:ext cx="3054350" cy="7016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ru-RU" sz="2000"/>
              <a:t>Математическая </a:t>
            </a:r>
          </a:p>
          <a:p>
            <a:pPr algn="ctr"/>
            <a:r>
              <a:rPr lang="ru-RU" sz="2000"/>
              <a:t>система координат</a:t>
            </a:r>
          </a:p>
        </p:txBody>
      </p:sp>
      <p:sp>
        <p:nvSpPr>
          <p:cNvPr id="743443" name="Text Box 19"/>
          <p:cNvSpPr txBox="1">
            <a:spLocks noChangeArrowheads="1"/>
          </p:cNvSpPr>
          <p:nvPr/>
        </p:nvSpPr>
        <p:spPr bwMode="auto">
          <a:xfrm>
            <a:off x="5391150" y="931863"/>
            <a:ext cx="3054350" cy="7016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ru-RU" sz="2000"/>
              <a:t>Экранная система координат (пиксели)</a:t>
            </a:r>
          </a:p>
        </p:txBody>
      </p:sp>
      <p:sp>
        <p:nvSpPr>
          <p:cNvPr id="743444" name="Rectangle 20"/>
          <p:cNvSpPr>
            <a:spLocks noChangeArrowheads="1"/>
          </p:cNvSpPr>
          <p:nvPr/>
        </p:nvSpPr>
        <p:spPr bwMode="auto">
          <a:xfrm>
            <a:off x="5241925" y="2300288"/>
            <a:ext cx="3224213" cy="28559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3445" name="Line 21"/>
          <p:cNvSpPr>
            <a:spLocks noChangeShapeType="1"/>
          </p:cNvSpPr>
          <p:nvPr/>
        </p:nvSpPr>
        <p:spPr bwMode="auto">
          <a:xfrm flipV="1">
            <a:off x="5822950" y="2411413"/>
            <a:ext cx="1588" cy="2314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3446" name="Line 22"/>
          <p:cNvSpPr>
            <a:spLocks noChangeShapeType="1"/>
          </p:cNvSpPr>
          <p:nvPr/>
        </p:nvSpPr>
        <p:spPr bwMode="auto">
          <a:xfrm>
            <a:off x="5227638" y="3852863"/>
            <a:ext cx="294163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830888" y="2933700"/>
            <a:ext cx="1887537" cy="1838325"/>
            <a:chOff x="616" y="1610"/>
            <a:chExt cx="1361" cy="1326"/>
          </a:xfrm>
        </p:grpSpPr>
        <p:sp>
          <p:nvSpPr>
            <p:cNvPr id="134185" name="Freeform 24"/>
            <p:cNvSpPr>
              <a:spLocks/>
            </p:cNvSpPr>
            <p:nvPr/>
          </p:nvSpPr>
          <p:spPr bwMode="auto">
            <a:xfrm>
              <a:off x="616" y="1610"/>
              <a:ext cx="677" cy="657"/>
            </a:xfrm>
            <a:custGeom>
              <a:avLst/>
              <a:gdLst>
                <a:gd name="T0" fmla="*/ 0 w 681"/>
                <a:gd name="T1" fmla="*/ 657 h 657"/>
                <a:gd name="T2" fmla="*/ 93 w 681"/>
                <a:gd name="T3" fmla="*/ 345 h 657"/>
                <a:gd name="T4" fmla="*/ 296 w 681"/>
                <a:gd name="T5" fmla="*/ 5 h 657"/>
                <a:gd name="T6" fmla="*/ 505 w 681"/>
                <a:gd name="T7" fmla="*/ 300 h 657"/>
                <a:gd name="T8" fmla="*/ 605 w 681"/>
                <a:gd name="T9" fmla="*/ 657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1"/>
                <a:gd name="T16" fmla="*/ 0 h 657"/>
                <a:gd name="T17" fmla="*/ 681 w 681"/>
                <a:gd name="T18" fmla="*/ 657 h 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1" h="657">
                  <a:moveTo>
                    <a:pt x="0" y="657"/>
                  </a:moveTo>
                  <a:cubicBezTo>
                    <a:pt x="19" y="605"/>
                    <a:pt x="60" y="461"/>
                    <a:pt x="112" y="345"/>
                  </a:cubicBezTo>
                  <a:cubicBezTo>
                    <a:pt x="164" y="229"/>
                    <a:pt x="213" y="9"/>
                    <a:pt x="334" y="5"/>
                  </a:cubicBezTo>
                  <a:cubicBezTo>
                    <a:pt x="454" y="0"/>
                    <a:pt x="539" y="245"/>
                    <a:pt x="562" y="300"/>
                  </a:cubicBezTo>
                  <a:cubicBezTo>
                    <a:pt x="585" y="355"/>
                    <a:pt x="656" y="583"/>
                    <a:pt x="681" y="65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34186" name="Freeform 25"/>
            <p:cNvSpPr>
              <a:spLocks/>
            </p:cNvSpPr>
            <p:nvPr/>
          </p:nvSpPr>
          <p:spPr bwMode="auto">
            <a:xfrm>
              <a:off x="1296" y="2279"/>
              <a:ext cx="681" cy="657"/>
            </a:xfrm>
            <a:custGeom>
              <a:avLst/>
              <a:gdLst>
                <a:gd name="T0" fmla="*/ 0 w 681"/>
                <a:gd name="T1" fmla="*/ 0 h 657"/>
                <a:gd name="T2" fmla="*/ 110 w 681"/>
                <a:gd name="T3" fmla="*/ 323 h 657"/>
                <a:gd name="T4" fmla="*/ 334 w 681"/>
                <a:gd name="T5" fmla="*/ 652 h 657"/>
                <a:gd name="T6" fmla="*/ 563 w 681"/>
                <a:gd name="T7" fmla="*/ 352 h 657"/>
                <a:gd name="T8" fmla="*/ 681 w 681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1"/>
                <a:gd name="T16" fmla="*/ 0 h 657"/>
                <a:gd name="T17" fmla="*/ 681 w 681"/>
                <a:gd name="T18" fmla="*/ 657 h 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1" h="657">
                  <a:moveTo>
                    <a:pt x="0" y="0"/>
                  </a:moveTo>
                  <a:cubicBezTo>
                    <a:pt x="18" y="54"/>
                    <a:pt x="78" y="243"/>
                    <a:pt x="110" y="323"/>
                  </a:cubicBezTo>
                  <a:cubicBezTo>
                    <a:pt x="142" y="403"/>
                    <a:pt x="213" y="648"/>
                    <a:pt x="334" y="652"/>
                  </a:cubicBezTo>
                  <a:cubicBezTo>
                    <a:pt x="454" y="657"/>
                    <a:pt x="517" y="459"/>
                    <a:pt x="563" y="352"/>
                  </a:cubicBezTo>
                  <a:cubicBezTo>
                    <a:pt x="608" y="246"/>
                    <a:pt x="656" y="73"/>
                    <a:pt x="68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6578600" y="2987675"/>
            <a:ext cx="121602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</a:t>
            </a:r>
            <a:r>
              <a:rPr lang="en-US" sz="2400"/>
              <a:t>x</a:t>
            </a:r>
            <a:r>
              <a:rPr lang="ru-RU" sz="2400" baseline="-25000"/>
              <a:t>э</a:t>
            </a:r>
            <a:r>
              <a:rPr lang="ru-RU" sz="2400"/>
              <a:t>,</a:t>
            </a:r>
            <a:r>
              <a:rPr lang="en-US" sz="2400"/>
              <a:t>y</a:t>
            </a:r>
            <a:r>
              <a:rPr lang="ru-RU" sz="2400" baseline="-25000"/>
              <a:t>э</a:t>
            </a:r>
            <a:r>
              <a:rPr lang="ru-RU" sz="2400"/>
              <a:t>)</a:t>
            </a:r>
          </a:p>
        </p:txBody>
      </p:sp>
      <p:sp>
        <p:nvSpPr>
          <p:cNvPr id="743451" name="Oval 27"/>
          <p:cNvSpPr>
            <a:spLocks noChangeArrowheads="1"/>
          </p:cNvSpPr>
          <p:nvPr/>
        </p:nvSpPr>
        <p:spPr bwMode="auto">
          <a:xfrm>
            <a:off x="6489700" y="3108325"/>
            <a:ext cx="77788" cy="77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3452" name="Line 28"/>
          <p:cNvSpPr>
            <a:spLocks noChangeShapeType="1"/>
          </p:cNvSpPr>
          <p:nvPr/>
        </p:nvSpPr>
        <p:spPr bwMode="auto">
          <a:xfrm flipV="1">
            <a:off x="6540500" y="2287588"/>
            <a:ext cx="0" cy="8477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3453" name="Line 29"/>
          <p:cNvSpPr>
            <a:spLocks noChangeShapeType="1"/>
          </p:cNvSpPr>
          <p:nvPr/>
        </p:nvSpPr>
        <p:spPr bwMode="auto">
          <a:xfrm rot="16200000" flipV="1">
            <a:off x="5873751" y="2500312"/>
            <a:ext cx="0" cy="131127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3454" name="Text Box 30"/>
          <p:cNvSpPr txBox="1">
            <a:spLocks noChangeArrowheads="1"/>
          </p:cNvSpPr>
          <p:nvPr/>
        </p:nvSpPr>
        <p:spPr bwMode="auto">
          <a:xfrm>
            <a:off x="5265738" y="2646363"/>
            <a:ext cx="49847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x</a:t>
            </a:r>
            <a:r>
              <a:rPr lang="ru-RU" sz="2400" baseline="-25000"/>
              <a:t>э</a:t>
            </a:r>
          </a:p>
        </p:txBody>
      </p:sp>
      <p:sp>
        <p:nvSpPr>
          <p:cNvPr id="743455" name="Text Box 31"/>
          <p:cNvSpPr txBox="1">
            <a:spLocks noChangeArrowheads="1"/>
          </p:cNvSpPr>
          <p:nvPr/>
        </p:nvSpPr>
        <p:spPr bwMode="auto">
          <a:xfrm>
            <a:off x="6567488" y="2354263"/>
            <a:ext cx="49847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y</a:t>
            </a:r>
            <a:r>
              <a:rPr lang="ru-RU" sz="2400" baseline="-25000"/>
              <a:t>э</a:t>
            </a:r>
          </a:p>
        </p:txBody>
      </p:sp>
      <p:sp>
        <p:nvSpPr>
          <p:cNvPr id="743456" name="Text Box 32"/>
          <p:cNvSpPr txBox="1">
            <a:spLocks noChangeArrowheads="1"/>
          </p:cNvSpPr>
          <p:nvPr/>
        </p:nvSpPr>
        <p:spPr bwMode="auto">
          <a:xfrm>
            <a:off x="4538663" y="1893888"/>
            <a:ext cx="82232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/>
              <a:t>(</a:t>
            </a:r>
            <a:r>
              <a:rPr lang="en-US" sz="2000"/>
              <a:t>0</a:t>
            </a:r>
            <a:r>
              <a:rPr lang="ru-RU" sz="2000"/>
              <a:t>,</a:t>
            </a:r>
            <a:r>
              <a:rPr lang="en-US" sz="2000"/>
              <a:t>0</a:t>
            </a:r>
            <a:r>
              <a:rPr lang="ru-RU" sz="2000"/>
              <a:t>)</a:t>
            </a:r>
          </a:p>
        </p:txBody>
      </p:sp>
      <p:sp>
        <p:nvSpPr>
          <p:cNvPr id="743457" name="Text Box 33"/>
          <p:cNvSpPr txBox="1">
            <a:spLocks noChangeArrowheads="1"/>
          </p:cNvSpPr>
          <p:nvPr/>
        </p:nvSpPr>
        <p:spPr bwMode="auto">
          <a:xfrm>
            <a:off x="276225" y="3203575"/>
            <a:ext cx="82232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/>
              <a:t>(</a:t>
            </a:r>
            <a:r>
              <a:rPr lang="en-US" sz="2000"/>
              <a:t>0</a:t>
            </a:r>
            <a:r>
              <a:rPr lang="ru-RU" sz="2000"/>
              <a:t>,</a:t>
            </a:r>
            <a:r>
              <a:rPr lang="en-US" sz="2000"/>
              <a:t>0</a:t>
            </a:r>
            <a:r>
              <a:rPr lang="ru-RU" sz="2000"/>
              <a:t>)</a:t>
            </a:r>
          </a:p>
        </p:txBody>
      </p:sp>
      <p:sp>
        <p:nvSpPr>
          <p:cNvPr id="743458" name="Line 34"/>
          <p:cNvSpPr>
            <a:spLocks noChangeShapeType="1"/>
          </p:cNvSpPr>
          <p:nvPr/>
        </p:nvSpPr>
        <p:spPr bwMode="auto">
          <a:xfrm flipV="1">
            <a:off x="5241925" y="1922463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3459" name="Line 35"/>
          <p:cNvSpPr>
            <a:spLocks noChangeShapeType="1"/>
          </p:cNvSpPr>
          <p:nvPr/>
        </p:nvSpPr>
        <p:spPr bwMode="auto">
          <a:xfrm flipV="1">
            <a:off x="5822950" y="1938338"/>
            <a:ext cx="0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3460" name="Line 36"/>
          <p:cNvSpPr>
            <a:spLocks noChangeShapeType="1"/>
          </p:cNvSpPr>
          <p:nvPr/>
        </p:nvSpPr>
        <p:spPr bwMode="auto">
          <a:xfrm>
            <a:off x="5238750" y="2032000"/>
            <a:ext cx="581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3461" name="Text Box 37"/>
          <p:cNvSpPr txBox="1">
            <a:spLocks noChangeArrowheads="1"/>
          </p:cNvSpPr>
          <p:nvPr/>
        </p:nvSpPr>
        <p:spPr bwMode="auto">
          <a:xfrm>
            <a:off x="5362575" y="1606550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endParaRPr lang="ru-RU" sz="2400" baseline="-25000"/>
          </a:p>
        </p:txBody>
      </p:sp>
      <p:sp>
        <p:nvSpPr>
          <p:cNvPr id="743462" name="Line 38"/>
          <p:cNvSpPr>
            <a:spLocks noChangeShapeType="1"/>
          </p:cNvSpPr>
          <p:nvPr/>
        </p:nvSpPr>
        <p:spPr bwMode="auto">
          <a:xfrm flipH="1">
            <a:off x="4638675" y="2303463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3463" name="Line 39"/>
          <p:cNvSpPr>
            <a:spLocks noChangeShapeType="1"/>
          </p:cNvSpPr>
          <p:nvPr/>
        </p:nvSpPr>
        <p:spPr bwMode="auto">
          <a:xfrm flipH="1">
            <a:off x="4638675" y="3851275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3464" name="Line 40"/>
          <p:cNvSpPr>
            <a:spLocks noChangeShapeType="1"/>
          </p:cNvSpPr>
          <p:nvPr/>
        </p:nvSpPr>
        <p:spPr bwMode="auto">
          <a:xfrm rot="-5400000">
            <a:off x="3993356" y="3086894"/>
            <a:ext cx="153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3465" name="Text Box 41"/>
          <p:cNvSpPr txBox="1">
            <a:spLocks noChangeArrowheads="1"/>
          </p:cNvSpPr>
          <p:nvPr/>
        </p:nvSpPr>
        <p:spPr bwMode="auto">
          <a:xfrm>
            <a:off x="4381500" y="2620963"/>
            <a:ext cx="360363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endParaRPr lang="ru-RU" sz="2400" baseline="-25000"/>
          </a:p>
        </p:txBody>
      </p:sp>
      <p:sp>
        <p:nvSpPr>
          <p:cNvPr id="743466" name="Text Box 42"/>
          <p:cNvSpPr txBox="1">
            <a:spLocks noChangeArrowheads="1"/>
          </p:cNvSpPr>
          <p:nvPr/>
        </p:nvSpPr>
        <p:spPr bwMode="auto">
          <a:xfrm>
            <a:off x="479425" y="5256213"/>
            <a:ext cx="3933825" cy="10064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marL="536575" indent="-536575">
              <a:spcBef>
                <a:spcPct val="50000"/>
              </a:spcBef>
            </a:pPr>
            <a:r>
              <a:rPr lang="en-US" sz="2400"/>
              <a:t>k – </a:t>
            </a:r>
            <a:r>
              <a:rPr lang="ru-RU"/>
              <a:t>масштаб (длина изображения единичного отрезка на экране)</a:t>
            </a:r>
            <a:endParaRPr lang="ru-RU" baseline="-25000"/>
          </a:p>
        </p:txBody>
      </p:sp>
      <p:sp>
        <p:nvSpPr>
          <p:cNvPr id="743467" name="Text Box 43"/>
          <p:cNvSpPr txBox="1">
            <a:spLocks noChangeArrowheads="1"/>
          </p:cNvSpPr>
          <p:nvPr/>
        </p:nvSpPr>
        <p:spPr bwMode="auto">
          <a:xfrm>
            <a:off x="5683250" y="5426075"/>
            <a:ext cx="2105025" cy="10096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 marL="536575" indent="-536575">
              <a:spcBef>
                <a:spcPct val="15000"/>
              </a:spcBef>
              <a:defRPr/>
            </a:pPr>
            <a:r>
              <a:rPr lang="en-US" sz="2800">
                <a:latin typeface="Courier New" pitchFamily="49" charset="0"/>
              </a:rPr>
              <a:t>x</a:t>
            </a:r>
            <a:r>
              <a:rPr lang="ru-RU" sz="2800" baseline="-25000">
                <a:latin typeface="Courier New" pitchFamily="49" charset="0"/>
              </a:rPr>
              <a:t>э</a:t>
            </a:r>
            <a:r>
              <a:rPr lang="en-US" sz="2000"/>
              <a:t> </a:t>
            </a:r>
            <a:r>
              <a:rPr lang="ru-RU" sz="2800">
                <a:latin typeface="Courier New" pitchFamily="49" charset="0"/>
              </a:rPr>
              <a:t>=</a:t>
            </a:r>
            <a:r>
              <a:rPr lang="en-US" sz="2800"/>
              <a:t> </a:t>
            </a:r>
            <a:r>
              <a:rPr lang="en-US" sz="2800">
                <a:latin typeface="Courier New" pitchFamily="49" charset="0"/>
              </a:rPr>
              <a:t>a</a:t>
            </a:r>
            <a:r>
              <a:rPr lang="en-US" sz="2000"/>
              <a:t> </a:t>
            </a:r>
            <a:r>
              <a:rPr lang="en-US" sz="2800">
                <a:latin typeface="Courier New" pitchFamily="49" charset="0"/>
              </a:rPr>
              <a:t>+</a:t>
            </a:r>
            <a:r>
              <a:rPr lang="en-US" sz="2000"/>
              <a:t> </a:t>
            </a:r>
            <a:r>
              <a:rPr lang="en-US" sz="2800">
                <a:latin typeface="Courier New" pitchFamily="49" charset="0"/>
              </a:rPr>
              <a:t>kx</a:t>
            </a:r>
          </a:p>
          <a:p>
            <a:pPr marL="536575" indent="-536575">
              <a:spcBef>
                <a:spcPct val="15000"/>
              </a:spcBef>
              <a:defRPr/>
            </a:pPr>
            <a:r>
              <a:rPr lang="en-US" sz="2800">
                <a:latin typeface="Courier New" pitchFamily="49" charset="0"/>
              </a:rPr>
              <a:t>y</a:t>
            </a:r>
            <a:r>
              <a:rPr lang="ru-RU" sz="2800" baseline="-25000">
                <a:latin typeface="Courier New" pitchFamily="49" charset="0"/>
              </a:rPr>
              <a:t>э</a:t>
            </a:r>
            <a:r>
              <a:rPr lang="en-US" sz="2000"/>
              <a:t> </a:t>
            </a:r>
            <a:r>
              <a:rPr lang="ru-RU" sz="2800">
                <a:latin typeface="Courier New" pitchFamily="49" charset="0"/>
              </a:rPr>
              <a:t>=</a:t>
            </a:r>
            <a:r>
              <a:rPr lang="en-US" sz="2000"/>
              <a:t> </a:t>
            </a:r>
            <a:r>
              <a:rPr lang="en-US" sz="2800">
                <a:latin typeface="Courier New" pitchFamily="49" charset="0"/>
              </a:rPr>
              <a:t>b</a:t>
            </a:r>
            <a:r>
              <a:rPr lang="en-US" sz="2000"/>
              <a:t> </a:t>
            </a:r>
            <a:r>
              <a:rPr lang="en-US" sz="2800">
                <a:latin typeface="Courier New" pitchFamily="49" charset="0"/>
              </a:rPr>
              <a:t>-</a:t>
            </a:r>
            <a:r>
              <a:rPr lang="en-US" sz="2000"/>
              <a:t> </a:t>
            </a:r>
            <a:r>
              <a:rPr lang="en-US" sz="2800">
                <a:latin typeface="Courier New" pitchFamily="49" charset="0"/>
              </a:rPr>
              <a:t>ky</a:t>
            </a:r>
            <a:endParaRPr lang="ru-RU" sz="2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4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4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4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4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4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4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4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4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4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4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4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4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4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4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4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4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4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4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4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4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4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4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4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9" grpId="0" animBg="1"/>
      <p:bldP spid="743430" grpId="0" animBg="1"/>
      <p:bldP spid="743434" grpId="0"/>
      <p:bldP spid="743435" grpId="0" animBg="1"/>
      <p:bldP spid="743436" grpId="0" animBg="1"/>
      <p:bldP spid="743437" grpId="0" animBg="1"/>
      <p:bldP spid="743438" grpId="0"/>
      <p:bldP spid="743439" grpId="0"/>
      <p:bldP spid="743440" grpId="0"/>
      <p:bldP spid="743441" grpId="0"/>
      <p:bldP spid="743442" grpId="0"/>
      <p:bldP spid="743443" grpId="0"/>
      <p:bldP spid="743444" grpId="0" animBg="1"/>
      <p:bldP spid="743445" grpId="0" animBg="1"/>
      <p:bldP spid="743446" grpId="0" animBg="1"/>
      <p:bldP spid="743450" grpId="0"/>
      <p:bldP spid="743451" grpId="0" animBg="1"/>
      <p:bldP spid="743452" grpId="0" animBg="1"/>
      <p:bldP spid="743453" grpId="0" animBg="1"/>
      <p:bldP spid="743454" grpId="0"/>
      <p:bldP spid="743455" grpId="0"/>
      <p:bldP spid="743456" grpId="0"/>
      <p:bldP spid="743457" grpId="0"/>
      <p:bldP spid="743458" grpId="0" animBg="1"/>
      <p:bldP spid="743459" grpId="0" animBg="1"/>
      <p:bldP spid="743460" grpId="0" animBg="1"/>
      <p:bldP spid="743461" grpId="0"/>
      <p:bldP spid="743462" grpId="0" animBg="1"/>
      <p:bldP spid="743463" grpId="0" animBg="1"/>
      <p:bldP spid="743464" grpId="0" animBg="1"/>
      <p:bldP spid="743465" grpId="0"/>
      <p:bldP spid="743466" grpId="0"/>
      <p:bldP spid="74346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65A65D-EB20-4DEE-AED4-FE0635147FC1}" type="slidenum">
              <a:rPr lang="ru-RU" smtClean="0"/>
              <a:pPr/>
              <a:t>125</a:t>
            </a:fld>
            <a:endParaRPr lang="ru-RU" smtClean="0"/>
          </a:p>
        </p:txBody>
      </p:sp>
      <p:sp>
        <p:nvSpPr>
          <p:cNvPr id="13517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Программа</a:t>
            </a:r>
          </a:p>
        </p:txBody>
      </p:sp>
      <p:sp>
        <p:nvSpPr>
          <p:cNvPr id="745477" name="Rectangle 5"/>
          <p:cNvSpPr>
            <a:spLocks noChangeArrowheads="1"/>
          </p:cNvSpPr>
          <p:nvPr/>
        </p:nvSpPr>
        <p:spPr bwMode="auto">
          <a:xfrm>
            <a:off x="747713" y="917575"/>
            <a:ext cx="7681912" cy="57515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endParaRPr lang="da-DK" sz="2400" dirty="0">
              <a:latin typeface="Courier New" pitchFamily="49" charset="0"/>
            </a:endParaRPr>
          </a:p>
        </p:txBody>
      </p:sp>
      <p:sp>
        <p:nvSpPr>
          <p:cNvPr id="745484" name="AutoShape 12"/>
          <p:cNvSpPr>
            <a:spLocks noChangeArrowheads="1"/>
          </p:cNvSpPr>
          <p:nvPr/>
        </p:nvSpPr>
        <p:spPr bwMode="auto">
          <a:xfrm>
            <a:off x="890588" y="2989263"/>
            <a:ext cx="4227512" cy="790575"/>
          </a:xfrm>
          <a:prstGeom prst="roundRect">
            <a:avLst>
              <a:gd name="adj" fmla="val 6782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5485" name="AutoShape 13"/>
          <p:cNvSpPr>
            <a:spLocks noChangeArrowheads="1"/>
          </p:cNvSpPr>
          <p:nvPr/>
        </p:nvSpPr>
        <p:spPr bwMode="auto">
          <a:xfrm>
            <a:off x="887413" y="3841750"/>
            <a:ext cx="5446712" cy="2670175"/>
          </a:xfrm>
          <a:prstGeom prst="roundRect">
            <a:avLst>
              <a:gd name="adj" fmla="val 3759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5486" name="Rectangle 14"/>
          <p:cNvSpPr>
            <a:spLocks noChangeArrowheads="1"/>
          </p:cNvSpPr>
          <p:nvPr/>
        </p:nvSpPr>
        <p:spPr bwMode="auto">
          <a:xfrm>
            <a:off x="890588" y="1025525"/>
            <a:ext cx="6892925" cy="55975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200"/>
              </a:spcBef>
            </a:pPr>
            <a:r>
              <a:rPr lang="es-ES" sz="2400">
                <a:latin typeface="Courier New" pitchFamily="49" charset="0"/>
              </a:rPr>
              <a:t>const a = 50, b = 200, k = 50;</a:t>
            </a:r>
          </a:p>
          <a:p>
            <a:pPr>
              <a:spcBef>
                <a:spcPts val="200"/>
              </a:spcBef>
            </a:pPr>
            <a:r>
              <a:rPr lang="es-ES" sz="2400">
                <a:latin typeface="Courier New" pitchFamily="49" charset="0"/>
              </a:rPr>
              <a:t>const float xmin = 0, xmax =2*M_PI;</a:t>
            </a:r>
          </a:p>
          <a:p>
            <a:pPr>
              <a:spcBef>
                <a:spcPts val="200"/>
              </a:spcBef>
            </a:pPr>
            <a:r>
              <a:rPr lang="es-ES" sz="2400">
                <a:latin typeface="Courier New" pitchFamily="49" charset="0"/>
              </a:rPr>
              <a:t>float x, y, h = 0.01;</a:t>
            </a:r>
          </a:p>
          <a:p>
            <a:pPr>
              <a:spcBef>
                <a:spcPts val="200"/>
              </a:spcBef>
            </a:pPr>
            <a:r>
              <a:rPr lang="es-ES" sz="2400">
                <a:latin typeface="Courier New" pitchFamily="49" charset="0"/>
              </a:rPr>
              <a:t>int   xe, ye, w;</a:t>
            </a:r>
          </a:p>
          <a:p>
            <a:pPr>
              <a:spcBef>
                <a:spcPts val="200"/>
              </a:spcBef>
            </a:pPr>
            <a:r>
              <a:rPr lang="es-ES" sz="2400">
                <a:latin typeface="Courier New" pitchFamily="49" charset="0"/>
              </a:rPr>
              <a:t>w = (xmax - xmin)*k;</a:t>
            </a:r>
          </a:p>
          <a:p>
            <a:pPr>
              <a:spcBef>
                <a:spcPts val="200"/>
              </a:spcBef>
            </a:pPr>
            <a:r>
              <a:rPr lang="es-ES" sz="2400">
                <a:latin typeface="Courier New" pitchFamily="49" charset="0"/>
              </a:rPr>
              <a:t>line(a-10, b, a+w, b);</a:t>
            </a:r>
          </a:p>
          <a:p>
            <a:pPr>
              <a:spcBef>
                <a:spcPts val="200"/>
              </a:spcBef>
            </a:pPr>
            <a:r>
              <a:rPr lang="es-ES" sz="2400">
                <a:latin typeface="Courier New" pitchFamily="49" charset="0"/>
              </a:rPr>
              <a:t>line(a, 0, a, 2*b);</a:t>
            </a:r>
          </a:p>
          <a:p>
            <a:pPr>
              <a:spcBef>
                <a:spcPts val="200"/>
              </a:spcBef>
            </a:pPr>
            <a:r>
              <a:rPr lang="es-ES" sz="2400">
                <a:latin typeface="Courier New" pitchFamily="49" charset="0"/>
              </a:rPr>
              <a:t>for (x</a:t>
            </a:r>
            <a:r>
              <a:rPr lang="ru-RU" sz="2400"/>
              <a:t> </a:t>
            </a:r>
            <a:r>
              <a:rPr lang="es-ES" sz="2400">
                <a:latin typeface="Courier New" pitchFamily="49" charset="0"/>
              </a:rPr>
              <a:t>=</a:t>
            </a:r>
            <a:r>
              <a:rPr lang="ru-RU" sz="2400"/>
              <a:t> </a:t>
            </a:r>
            <a:r>
              <a:rPr lang="es-ES" sz="2400">
                <a:latin typeface="Courier New" pitchFamily="49" charset="0"/>
              </a:rPr>
              <a:t>xmin; x</a:t>
            </a:r>
            <a:r>
              <a:rPr lang="ru-RU" sz="2400"/>
              <a:t> </a:t>
            </a:r>
            <a:r>
              <a:rPr lang="es-ES" sz="2400">
                <a:latin typeface="Courier New" pitchFamily="49" charset="0"/>
              </a:rPr>
              <a:t>&lt;</a:t>
            </a:r>
            <a:r>
              <a:rPr lang="ru-RU" sz="2400"/>
              <a:t> </a:t>
            </a:r>
            <a:r>
              <a:rPr lang="es-ES" sz="2400">
                <a:latin typeface="Courier New" pitchFamily="49" charset="0"/>
              </a:rPr>
              <a:t>xmax; x</a:t>
            </a:r>
            <a:r>
              <a:rPr lang="ru-RU" sz="2400"/>
              <a:t> </a:t>
            </a:r>
            <a:r>
              <a:rPr lang="es-ES" sz="2400">
                <a:latin typeface="Courier New" pitchFamily="49" charset="0"/>
              </a:rPr>
              <a:t>+=</a:t>
            </a:r>
            <a:r>
              <a:rPr lang="ru-RU" sz="2400"/>
              <a:t> </a:t>
            </a:r>
            <a:r>
              <a:rPr lang="es-ES" sz="2400">
                <a:latin typeface="Courier New" pitchFamily="49" charset="0"/>
              </a:rPr>
              <a:t>h) 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ts val="200"/>
              </a:spcBef>
            </a:pPr>
            <a:r>
              <a:rPr lang="ru-RU" sz="2400">
                <a:latin typeface="Courier New" pitchFamily="49" charset="0"/>
              </a:rPr>
              <a:t>  </a:t>
            </a:r>
            <a:r>
              <a:rPr lang="es-ES" sz="2400">
                <a:latin typeface="Courier New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s-ES" sz="2400">
                <a:latin typeface="Courier New" pitchFamily="49" charset="0"/>
              </a:rPr>
              <a:t>  y = 3*sin(x);</a:t>
            </a:r>
          </a:p>
          <a:p>
            <a:pPr>
              <a:spcBef>
                <a:spcPts val="200"/>
              </a:spcBef>
            </a:pPr>
            <a:r>
              <a:rPr lang="es-ES" sz="2400">
                <a:latin typeface="Courier New" pitchFamily="49" charset="0"/>
              </a:rPr>
              <a:t>  xe = a + k*x;</a:t>
            </a:r>
          </a:p>
          <a:p>
            <a:pPr>
              <a:spcBef>
                <a:spcPts val="200"/>
              </a:spcBef>
            </a:pPr>
            <a:r>
              <a:rPr lang="es-ES" sz="2400">
                <a:latin typeface="Courier New" pitchFamily="49" charset="0"/>
              </a:rPr>
              <a:t>  ye = b - k*y;</a:t>
            </a:r>
          </a:p>
          <a:p>
            <a:pPr>
              <a:spcBef>
                <a:spcPts val="200"/>
              </a:spcBef>
            </a:pPr>
            <a:r>
              <a:rPr lang="es-ES" sz="2400">
                <a:latin typeface="Courier New" pitchFamily="49" charset="0"/>
              </a:rPr>
              <a:t>  putpixel (xe, ye, 12);</a:t>
            </a:r>
          </a:p>
          <a:p>
            <a:pPr>
              <a:spcBef>
                <a:spcPts val="200"/>
              </a:spcBef>
            </a:pPr>
            <a:r>
              <a:rPr lang="es-ES" sz="2400">
                <a:latin typeface="Courier New" pitchFamily="49" charset="0"/>
              </a:rPr>
              <a:t>  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81713" y="5986463"/>
            <a:ext cx="2774950" cy="663575"/>
            <a:chOff x="901" y="1756"/>
            <a:chExt cx="1748" cy="418"/>
          </a:xfrm>
        </p:grpSpPr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>
              <a:off x="1195" y="1823"/>
              <a:ext cx="1454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Что плохо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901" y="175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745478" name="AutoShape 6"/>
          <p:cNvSpPr>
            <a:spLocks noChangeArrowheads="1"/>
          </p:cNvSpPr>
          <p:nvPr/>
        </p:nvSpPr>
        <p:spPr bwMode="auto">
          <a:xfrm>
            <a:off x="7299325" y="933450"/>
            <a:ext cx="774700" cy="454025"/>
          </a:xfrm>
          <a:prstGeom prst="wedgeRoundRectCallout">
            <a:avLst>
              <a:gd name="adj1" fmla="val -103297"/>
              <a:gd name="adj2" fmla="val 787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200" b="0"/>
              <a:t>2</a:t>
            </a:r>
            <a:r>
              <a:rPr lang="el-GR" sz="2200" b="0">
                <a:cs typeface="Arial" charset="0"/>
              </a:rPr>
              <a:t>π</a:t>
            </a:r>
          </a:p>
        </p:txBody>
      </p:sp>
      <p:sp>
        <p:nvSpPr>
          <p:cNvPr id="745479" name="AutoShape 7"/>
          <p:cNvSpPr>
            <a:spLocks noChangeArrowheads="1"/>
          </p:cNvSpPr>
          <p:nvPr/>
        </p:nvSpPr>
        <p:spPr bwMode="auto">
          <a:xfrm>
            <a:off x="5586413" y="1908175"/>
            <a:ext cx="3105150" cy="454025"/>
          </a:xfrm>
          <a:prstGeom prst="wedgeRoundRectCallout">
            <a:avLst>
              <a:gd name="adj1" fmla="val -75764"/>
              <a:gd name="adj2" fmla="val -133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200" dirty="0">
                <a:latin typeface="Courier New" pitchFamily="49" charset="0"/>
              </a:rPr>
              <a:t>h</a:t>
            </a:r>
            <a:r>
              <a:rPr lang="en-US" sz="2200" b="0" dirty="0"/>
              <a:t> – </a:t>
            </a:r>
            <a:r>
              <a:rPr lang="ru-RU" sz="2200" b="0" dirty="0"/>
              <a:t>шаг изменения </a:t>
            </a:r>
            <a:r>
              <a:rPr lang="en-US" sz="2200" dirty="0">
                <a:latin typeface="Courier New" pitchFamily="49" charset="0"/>
              </a:rPr>
              <a:t>x</a:t>
            </a:r>
            <a:endParaRPr lang="el-GR" sz="2200" dirty="0">
              <a:latin typeface="Courier New" pitchFamily="49" charset="0"/>
              <a:cs typeface="Arial" charset="0"/>
            </a:endParaRPr>
          </a:p>
        </p:txBody>
      </p:sp>
      <p:sp>
        <p:nvSpPr>
          <p:cNvPr id="745480" name="AutoShape 8"/>
          <p:cNvSpPr>
            <a:spLocks noChangeArrowheads="1"/>
          </p:cNvSpPr>
          <p:nvPr/>
        </p:nvSpPr>
        <p:spPr bwMode="auto">
          <a:xfrm>
            <a:off x="5062538" y="2466975"/>
            <a:ext cx="3937000" cy="454025"/>
          </a:xfrm>
          <a:prstGeom prst="wedgeRoundRectCallout">
            <a:avLst>
              <a:gd name="adj1" fmla="val -84046"/>
              <a:gd name="adj2" fmla="val -4755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18000" tIns="46800" rIns="18000" bIns="46800" anchor="ctr"/>
          <a:lstStyle/>
          <a:p>
            <a:pPr algn="ctr">
              <a:defRPr/>
            </a:pPr>
            <a:r>
              <a:rPr lang="en-US" sz="2200">
                <a:latin typeface="Courier New" pitchFamily="49" charset="0"/>
              </a:rPr>
              <a:t>w</a:t>
            </a:r>
            <a:r>
              <a:rPr lang="en-US" sz="2200" b="0"/>
              <a:t> – </a:t>
            </a:r>
            <a:r>
              <a:rPr lang="ru-RU" sz="2200" b="0"/>
              <a:t>длина оси ОХ в пикселях</a:t>
            </a:r>
            <a:endParaRPr lang="el-GR" sz="2200">
              <a:latin typeface="Courier New" pitchFamily="49" charset="0"/>
              <a:cs typeface="Arial" charset="0"/>
            </a:endParaRPr>
          </a:p>
        </p:txBody>
      </p:sp>
      <p:sp>
        <p:nvSpPr>
          <p:cNvPr id="745481" name="AutoShape 9"/>
          <p:cNvSpPr>
            <a:spLocks noChangeArrowheads="1"/>
          </p:cNvSpPr>
          <p:nvPr/>
        </p:nvSpPr>
        <p:spPr bwMode="auto">
          <a:xfrm>
            <a:off x="5226050" y="5027613"/>
            <a:ext cx="3192463" cy="746125"/>
          </a:xfrm>
          <a:prstGeom prst="wedgeRoundRectCallout">
            <a:avLst>
              <a:gd name="adj1" fmla="val -94538"/>
              <a:gd name="adj2" fmla="val -236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координаты точки на экране</a:t>
            </a:r>
            <a:endParaRPr lang="el-GR" sz="2200" b="0">
              <a:cs typeface="Arial" charset="0"/>
            </a:endParaRPr>
          </a:p>
        </p:txBody>
      </p:sp>
      <p:sp>
        <p:nvSpPr>
          <p:cNvPr id="745482" name="AutoShape 10"/>
          <p:cNvSpPr>
            <a:spLocks noChangeArrowheads="1"/>
          </p:cNvSpPr>
          <p:nvPr/>
        </p:nvSpPr>
        <p:spPr bwMode="auto">
          <a:xfrm>
            <a:off x="5794375" y="2984500"/>
            <a:ext cx="2092325" cy="454025"/>
          </a:xfrm>
          <a:prstGeom prst="wedgeRoundRectCallout">
            <a:avLst>
              <a:gd name="adj1" fmla="val -84597"/>
              <a:gd name="adj2" fmla="val 1468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оси координат</a:t>
            </a:r>
            <a:endParaRPr lang="el-GR" sz="2200">
              <a:latin typeface="Courier New" pitchFamily="49" charset="0"/>
              <a:cs typeface="Arial" charset="0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640893" y="1883899"/>
            <a:ext cx="3336926" cy="3035301"/>
            <a:chOff x="3750" y="983"/>
            <a:chExt cx="2102" cy="1912"/>
          </a:xfrm>
          <a:solidFill>
            <a:srgbClr val="E6E6FF"/>
          </a:solidFill>
        </p:grpSpPr>
        <p:sp>
          <p:nvSpPr>
            <p:cNvPr id="745492" name="AutoShape 20"/>
            <p:cNvSpPr>
              <a:spLocks noChangeArrowheads="1"/>
            </p:cNvSpPr>
            <p:nvPr/>
          </p:nvSpPr>
          <p:spPr bwMode="auto">
            <a:xfrm>
              <a:off x="3750" y="2425"/>
              <a:ext cx="2102" cy="470"/>
            </a:xfrm>
            <a:prstGeom prst="wedgeRoundRectCallout">
              <a:avLst>
                <a:gd name="adj1" fmla="val -106180"/>
                <a:gd name="adj2" fmla="val 27638"/>
                <a:gd name="adj3" fmla="val 16667"/>
              </a:avLst>
            </a:prstGeom>
            <a:grpFill/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90000" tIns="46800" rIns="90000" bIns="46800" anchor="ctr"/>
            <a:lstStyle/>
            <a:p>
              <a:pPr>
                <a:defRPr/>
              </a:pPr>
              <a:r>
                <a:rPr lang="ru-RU" sz="2200">
                  <a:latin typeface="Courier New" pitchFamily="49" charset="0"/>
                </a:rPr>
                <a:t>обязательно</a:t>
              </a:r>
              <a:endParaRPr lang="es-ES" sz="2200">
                <a:latin typeface="Courier New" pitchFamily="49" charset="0"/>
              </a:endParaRPr>
            </a:p>
            <a:p>
              <a:pPr algn="ctr">
                <a:defRPr/>
              </a:pPr>
              <a:r>
                <a:rPr lang="es-ES" sz="2200">
                  <a:solidFill>
                    <a:srgbClr val="008000"/>
                  </a:solidFill>
                  <a:latin typeface="Courier New" pitchFamily="49" charset="0"/>
                </a:rPr>
                <a:t>#include &lt;math.h&gt;</a:t>
              </a:r>
              <a:endParaRPr lang="el-GR" sz="2200">
                <a:solidFill>
                  <a:srgbClr val="008000"/>
                </a:solidFill>
                <a:latin typeface="Courier New" pitchFamily="49" charset="0"/>
              </a:endParaRPr>
            </a:p>
          </p:txBody>
        </p:sp>
        <p:sp>
          <p:nvSpPr>
            <p:cNvPr id="135186" name="Freeform 21"/>
            <p:cNvSpPr>
              <a:spLocks/>
            </p:cNvSpPr>
            <p:nvPr/>
          </p:nvSpPr>
          <p:spPr bwMode="auto">
            <a:xfrm>
              <a:off x="4444" y="983"/>
              <a:ext cx="347" cy="1455"/>
            </a:xfrm>
            <a:custGeom>
              <a:avLst/>
              <a:gdLst>
                <a:gd name="T0" fmla="*/ 12 w 184"/>
                <a:gd name="T1" fmla="*/ 1252 h 1252"/>
                <a:gd name="T2" fmla="*/ 0 w 184"/>
                <a:gd name="T3" fmla="*/ 0 h 1252"/>
                <a:gd name="T4" fmla="*/ 184 w 184"/>
                <a:gd name="T5" fmla="*/ 1247 h 1252"/>
                <a:gd name="T6" fmla="*/ 12 w 184"/>
                <a:gd name="T7" fmla="*/ 1252 h 12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1252"/>
                <a:gd name="T14" fmla="*/ 184 w 184"/>
                <a:gd name="T15" fmla="*/ 1252 h 12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1252">
                  <a:moveTo>
                    <a:pt x="12" y="1252"/>
                  </a:moveTo>
                  <a:lnTo>
                    <a:pt x="0" y="0"/>
                  </a:lnTo>
                  <a:lnTo>
                    <a:pt x="184" y="1247"/>
                  </a:lnTo>
                  <a:lnTo>
                    <a:pt x="12" y="1252"/>
                  </a:lnTo>
                  <a:close/>
                </a:path>
              </a:pathLst>
            </a:custGeom>
            <a:grpFill/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ru-RU" sz="2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5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45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45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5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45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4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45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45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4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4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745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5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45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454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454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454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454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454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4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4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745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745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745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745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7" grpId="0" animBg="1"/>
      <p:bldP spid="745484" grpId="0" animBg="1"/>
      <p:bldP spid="745484" grpId="1" animBg="1"/>
      <p:bldP spid="745485" grpId="0" animBg="1"/>
      <p:bldP spid="745486" grpId="0" build="p"/>
      <p:bldP spid="745478" grpId="0" animBg="1"/>
      <p:bldP spid="745479" grpId="0" animBg="1"/>
      <p:bldP spid="745479" grpId="1" animBg="1"/>
      <p:bldP spid="745480" grpId="0" animBg="1"/>
      <p:bldP spid="745480" grpId="1" animBg="1"/>
      <p:bldP spid="745481" grpId="0" animBg="1"/>
      <p:bldP spid="745481" grpId="1" animBg="1"/>
      <p:bldP spid="745482" grpId="0" animBg="1"/>
      <p:bldP spid="745482" grpId="1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B0651E-C660-47B9-BB27-5286B37017F0}" type="slidenum">
              <a:rPr lang="ru-RU" smtClean="0"/>
              <a:pPr/>
              <a:t>126</a:t>
            </a:fld>
            <a:endParaRPr lang="ru-RU" smtClean="0"/>
          </a:p>
        </p:txBody>
      </p:sp>
      <p:sp>
        <p:nvSpPr>
          <p:cNvPr id="747522" name="Rectangle 2"/>
          <p:cNvSpPr>
            <a:spLocks noChangeArrowheads="1"/>
          </p:cNvSpPr>
          <p:nvPr/>
        </p:nvSpPr>
        <p:spPr bwMode="auto">
          <a:xfrm>
            <a:off x="3679825" y="1427163"/>
            <a:ext cx="5253038" cy="4851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endParaRPr lang="da-DK" sz="1900">
              <a:latin typeface="Courier New" pitchFamily="49" charset="0"/>
            </a:endParaRPr>
          </a:p>
        </p:txBody>
      </p:sp>
      <p:sp>
        <p:nvSpPr>
          <p:cNvPr id="136196" name="Line 3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619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Как соединить точки?</a:t>
            </a:r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322263" y="925513"/>
            <a:ext cx="20272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58775" defTabSz="442913"/>
            <a:r>
              <a:rPr lang="ru-RU" sz="2600">
                <a:solidFill>
                  <a:srgbClr val="3333FF"/>
                </a:solidFill>
              </a:rPr>
              <a:t>Алгоритм: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304800" y="1397000"/>
            <a:ext cx="3236913" cy="1543050"/>
          </a:xfrm>
          <a:prstGeom prst="rect">
            <a:avLst/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 marL="358775" indent="-358775" defTabSz="442913">
              <a:defRPr/>
            </a:pPr>
            <a:r>
              <a:rPr lang="ru-RU" sz="2200"/>
              <a:t>Если первая точка</a:t>
            </a:r>
          </a:p>
          <a:p>
            <a:pPr marL="358775" indent="-358775" defTabSz="442913">
              <a:defRPr/>
            </a:pPr>
            <a:r>
              <a:rPr lang="ru-RU" sz="2200"/>
              <a:t>  </a:t>
            </a:r>
            <a:r>
              <a:rPr lang="ru-RU" sz="2200" b="0">
                <a:cs typeface="Arial" charset="0"/>
              </a:rPr>
              <a:t>перейти в точку (</a:t>
            </a:r>
            <a:r>
              <a:rPr lang="en-US" sz="2200" b="0">
                <a:cs typeface="Arial" charset="0"/>
              </a:rPr>
              <a:t>x</a:t>
            </a:r>
            <a:r>
              <a:rPr lang="ru-RU" sz="2200" b="0" baseline="-25000">
                <a:cs typeface="Arial" charset="0"/>
              </a:rPr>
              <a:t>э</a:t>
            </a:r>
            <a:r>
              <a:rPr lang="ru-RU" sz="2200" b="0">
                <a:cs typeface="Arial" charset="0"/>
              </a:rPr>
              <a:t>,</a:t>
            </a:r>
            <a:r>
              <a:rPr lang="en-US" sz="2200" b="0">
                <a:cs typeface="Arial" charset="0"/>
              </a:rPr>
              <a:t>y</a:t>
            </a:r>
            <a:r>
              <a:rPr lang="ru-RU" sz="2200" b="0" baseline="-25000">
                <a:cs typeface="Arial" charset="0"/>
              </a:rPr>
              <a:t>э</a:t>
            </a:r>
            <a:r>
              <a:rPr lang="ru-RU" sz="2200" b="0">
                <a:cs typeface="Arial" charset="0"/>
              </a:rPr>
              <a:t>)</a:t>
            </a:r>
          </a:p>
          <a:p>
            <a:pPr marL="358775" indent="-358775" defTabSz="442913">
              <a:defRPr/>
            </a:pPr>
            <a:r>
              <a:rPr lang="ru-RU" sz="2200"/>
              <a:t>иначе </a:t>
            </a:r>
          </a:p>
          <a:p>
            <a:pPr marL="358775" indent="-358775" defTabSz="442913">
              <a:defRPr/>
            </a:pPr>
            <a:r>
              <a:rPr lang="ru-RU" sz="2200" b="0"/>
              <a:t>  отрезок в точку </a:t>
            </a:r>
            <a:r>
              <a:rPr lang="ru-RU" sz="2200" b="0">
                <a:cs typeface="Arial" charset="0"/>
              </a:rPr>
              <a:t>(</a:t>
            </a:r>
            <a:r>
              <a:rPr lang="en-US" sz="2200" b="0">
                <a:cs typeface="Arial" charset="0"/>
              </a:rPr>
              <a:t>x</a:t>
            </a:r>
            <a:r>
              <a:rPr lang="ru-RU" sz="2200" b="0" baseline="-25000">
                <a:cs typeface="Arial" charset="0"/>
              </a:rPr>
              <a:t>э</a:t>
            </a:r>
            <a:r>
              <a:rPr lang="ru-RU" sz="2200" b="0">
                <a:cs typeface="Arial" charset="0"/>
              </a:rPr>
              <a:t>,</a:t>
            </a:r>
            <a:r>
              <a:rPr lang="en-US" sz="2200" b="0">
                <a:cs typeface="Arial" charset="0"/>
              </a:rPr>
              <a:t>y</a:t>
            </a:r>
            <a:r>
              <a:rPr lang="ru-RU" sz="2200" b="0" baseline="-25000">
                <a:cs typeface="Arial" charset="0"/>
              </a:rPr>
              <a:t>э</a:t>
            </a:r>
            <a:r>
              <a:rPr lang="ru-RU" sz="2200" b="0">
                <a:cs typeface="Arial" charset="0"/>
              </a:rPr>
              <a:t>)</a:t>
            </a:r>
          </a:p>
        </p:txBody>
      </p:sp>
      <p:sp>
        <p:nvSpPr>
          <p:cNvPr id="747527" name="Text Box 7"/>
          <p:cNvSpPr txBox="1">
            <a:spLocks noChangeArrowheads="1"/>
          </p:cNvSpPr>
          <p:nvPr/>
        </p:nvSpPr>
        <p:spPr bwMode="auto">
          <a:xfrm>
            <a:off x="3660775" y="944563"/>
            <a:ext cx="23002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58775" defTabSz="442913"/>
            <a:r>
              <a:rPr lang="ru-RU" sz="2600">
                <a:solidFill>
                  <a:srgbClr val="3333FF"/>
                </a:solidFill>
              </a:rPr>
              <a:t>Программа:</a:t>
            </a:r>
          </a:p>
        </p:txBody>
      </p:sp>
      <p:sp>
        <p:nvSpPr>
          <p:cNvPr id="747528" name="AutoShape 8"/>
          <p:cNvSpPr>
            <a:spLocks noChangeArrowheads="1"/>
          </p:cNvSpPr>
          <p:nvPr/>
        </p:nvSpPr>
        <p:spPr bwMode="auto">
          <a:xfrm>
            <a:off x="3689350" y="2378075"/>
            <a:ext cx="1574800" cy="3095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7529" name="AutoShape 9"/>
          <p:cNvSpPr>
            <a:spLocks noChangeArrowheads="1"/>
          </p:cNvSpPr>
          <p:nvPr/>
        </p:nvSpPr>
        <p:spPr bwMode="auto">
          <a:xfrm>
            <a:off x="3949700" y="3709988"/>
            <a:ext cx="3532188" cy="1698625"/>
          </a:xfrm>
          <a:prstGeom prst="roundRect">
            <a:avLst>
              <a:gd name="adj" fmla="val 6315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7531" name="AutoShape 11"/>
          <p:cNvSpPr>
            <a:spLocks noChangeArrowheads="1"/>
          </p:cNvSpPr>
          <p:nvPr/>
        </p:nvSpPr>
        <p:spPr bwMode="auto">
          <a:xfrm>
            <a:off x="657225" y="3606800"/>
            <a:ext cx="1754188" cy="1233488"/>
          </a:xfrm>
          <a:prstGeom prst="wedgeRoundRectCallout">
            <a:avLst>
              <a:gd name="adj1" fmla="val 139838"/>
              <a:gd name="adj2" fmla="val 187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выбор варианта действий</a:t>
            </a:r>
            <a:endParaRPr lang="el-GR" sz="2200" b="0" dirty="0">
              <a:cs typeface="Arial" charset="0"/>
            </a:endParaRPr>
          </a:p>
        </p:txBody>
      </p:sp>
      <p:sp>
        <p:nvSpPr>
          <p:cNvPr id="747532" name="AutoShape 12"/>
          <p:cNvSpPr>
            <a:spLocks noChangeArrowheads="1"/>
          </p:cNvSpPr>
          <p:nvPr/>
        </p:nvSpPr>
        <p:spPr bwMode="auto">
          <a:xfrm>
            <a:off x="3706813" y="1614488"/>
            <a:ext cx="1712912" cy="311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47533" name="AutoShape 13"/>
          <p:cNvSpPr>
            <a:spLocks noChangeArrowheads="1"/>
          </p:cNvSpPr>
          <p:nvPr/>
        </p:nvSpPr>
        <p:spPr bwMode="auto">
          <a:xfrm>
            <a:off x="6259513" y="881063"/>
            <a:ext cx="2522537" cy="793750"/>
          </a:xfrm>
          <a:prstGeom prst="wedgeRoundRectCallout">
            <a:avLst>
              <a:gd name="adj1" fmla="val -80220"/>
              <a:gd name="adj2" fmla="val 5571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переменная-флаг (1 или 0)</a:t>
            </a:r>
            <a:endParaRPr lang="el-GR" sz="2200" b="0" dirty="0">
              <a:cs typeface="Arial" charset="0"/>
            </a:endParaRPr>
          </a:p>
        </p:txBody>
      </p:sp>
      <p:sp>
        <p:nvSpPr>
          <p:cNvPr id="747534" name="Rectangle 14"/>
          <p:cNvSpPr>
            <a:spLocks noChangeArrowheads="1"/>
          </p:cNvSpPr>
          <p:nvPr/>
        </p:nvSpPr>
        <p:spPr bwMode="auto">
          <a:xfrm>
            <a:off x="3660775" y="1550988"/>
            <a:ext cx="5114925" cy="4648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2200">
                <a:latin typeface="Courier New" pitchFamily="49" charset="0"/>
              </a:rPr>
              <a:t>int first;</a:t>
            </a:r>
          </a:p>
          <a:p>
            <a:pPr>
              <a:spcBef>
                <a:spcPct val="15000"/>
              </a:spcBef>
            </a:pPr>
            <a:r>
              <a:rPr lang="es-ES" sz="2200">
                <a:latin typeface="Courier New" pitchFamily="49" charset="0"/>
              </a:rPr>
              <a:t>...</a:t>
            </a:r>
          </a:p>
          <a:p>
            <a:pPr>
              <a:spcBef>
                <a:spcPct val="15000"/>
              </a:spcBef>
            </a:pPr>
            <a:r>
              <a:rPr lang="es-ES" sz="2200">
                <a:latin typeface="Courier New" pitchFamily="49" charset="0"/>
              </a:rPr>
              <a:t>first</a:t>
            </a:r>
            <a:r>
              <a:rPr lang="es-ES" sz="2200"/>
              <a:t> </a:t>
            </a:r>
            <a:r>
              <a:rPr lang="es-ES" sz="2200">
                <a:latin typeface="Courier New" pitchFamily="49" charset="0"/>
              </a:rPr>
              <a:t>=</a:t>
            </a:r>
            <a:r>
              <a:rPr lang="es-ES" sz="2200"/>
              <a:t> </a:t>
            </a:r>
            <a:r>
              <a:rPr lang="ru-RU" sz="2200">
                <a:latin typeface="Courier New" pitchFamily="49" charset="0"/>
              </a:rPr>
              <a:t>1</a:t>
            </a:r>
            <a:r>
              <a:rPr lang="en-US" sz="2200">
                <a:latin typeface="Courier New" pitchFamily="49" charset="0"/>
              </a:rPr>
              <a:t>;</a:t>
            </a:r>
            <a:r>
              <a:rPr lang="es-ES" sz="2200"/>
              <a:t> </a:t>
            </a:r>
            <a:endParaRPr lang="en-US" sz="2200">
              <a:latin typeface="Courier New" pitchFamily="49" charset="0"/>
            </a:endParaRPr>
          </a:p>
          <a:p>
            <a:r>
              <a:rPr lang="en-US" sz="2200">
                <a:latin typeface="Courier New" pitchFamily="49" charset="0"/>
              </a:rPr>
              <a:t>for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(x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=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xmin; x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&lt;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xmax; x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+=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h) </a:t>
            </a:r>
          </a:p>
          <a:p>
            <a:r>
              <a:rPr lang="en-US" sz="2200">
                <a:latin typeface="Courier New" pitchFamily="49" charset="0"/>
              </a:rPr>
              <a:t>  {</a:t>
            </a:r>
          </a:p>
          <a:p>
            <a:r>
              <a:rPr lang="en-US" sz="2200">
                <a:latin typeface="Courier New" pitchFamily="49" charset="0"/>
              </a:rPr>
              <a:t>  </a:t>
            </a:r>
            <a:r>
              <a:rPr lang="ru-RU" sz="2200">
                <a:latin typeface="Courier New" pitchFamily="49" charset="0"/>
              </a:rPr>
              <a:t>...</a:t>
            </a:r>
            <a:endParaRPr lang="en-US" sz="2200">
              <a:latin typeface="Courier New" pitchFamily="49" charset="0"/>
            </a:endParaRPr>
          </a:p>
          <a:p>
            <a:r>
              <a:rPr lang="en-US" sz="2200">
                <a:latin typeface="Courier New" pitchFamily="49" charset="0"/>
              </a:rPr>
              <a:t>  if ( first ) {</a:t>
            </a:r>
          </a:p>
          <a:p>
            <a:r>
              <a:rPr lang="en-US" sz="2200">
                <a:latin typeface="Courier New" pitchFamily="49" charset="0"/>
              </a:rPr>
              <a:t>     moveto(xe, ye);</a:t>
            </a:r>
          </a:p>
          <a:p>
            <a:r>
              <a:rPr lang="en-US" sz="2200">
                <a:latin typeface="Courier New" pitchFamily="49" charset="0"/>
              </a:rPr>
              <a:t>     first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=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0;</a:t>
            </a:r>
          </a:p>
          <a:p>
            <a:r>
              <a:rPr lang="en-US" sz="2200">
                <a:latin typeface="Courier New" pitchFamily="49" charset="0"/>
              </a:rPr>
              <a:t>     }</a:t>
            </a:r>
          </a:p>
          <a:p>
            <a:r>
              <a:rPr lang="en-US" sz="2200">
                <a:latin typeface="Courier New" pitchFamily="49" charset="0"/>
              </a:rPr>
              <a:t>  else lineto(xe, ye); </a:t>
            </a:r>
          </a:p>
          <a:p>
            <a:r>
              <a:rPr lang="en-US" sz="2200">
                <a:latin typeface="Courier New" pitchFamily="49" charset="0"/>
              </a:rPr>
              <a:t>  </a:t>
            </a:r>
            <a:r>
              <a:rPr lang="ru-RU" sz="2200">
                <a:latin typeface="Courier New" pitchFamily="49" charset="0"/>
              </a:rPr>
              <a:t>...</a:t>
            </a:r>
            <a:r>
              <a:rPr lang="en-US" sz="2200">
                <a:latin typeface="Courier New" pitchFamily="49" charset="0"/>
              </a:rPr>
              <a:t> </a:t>
            </a:r>
          </a:p>
          <a:p>
            <a:pPr>
              <a:spcBef>
                <a:spcPct val="15000"/>
              </a:spcBef>
            </a:pPr>
            <a:r>
              <a:rPr lang="en-US" sz="2200">
                <a:latin typeface="Courier New" pitchFamily="49" charset="0"/>
              </a:rPr>
              <a:t>  }</a:t>
            </a:r>
            <a:endParaRPr lang="es-ES" sz="2200">
              <a:latin typeface="Courier New" pitchFamily="49" charset="0"/>
            </a:endParaRPr>
          </a:p>
        </p:txBody>
      </p:sp>
      <p:sp>
        <p:nvSpPr>
          <p:cNvPr id="747530" name="AutoShape 10"/>
          <p:cNvSpPr>
            <a:spLocks noChangeArrowheads="1"/>
          </p:cNvSpPr>
          <p:nvPr/>
        </p:nvSpPr>
        <p:spPr bwMode="auto">
          <a:xfrm>
            <a:off x="5703888" y="1852613"/>
            <a:ext cx="3094037" cy="588962"/>
          </a:xfrm>
          <a:prstGeom prst="wedgeRoundRectCallout">
            <a:avLst>
              <a:gd name="adj1" fmla="val -62894"/>
              <a:gd name="adj2" fmla="val 797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начальное значение</a:t>
            </a:r>
            <a:endParaRPr lang="el-GR" sz="2200" b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4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2" grpId="0" animBg="1"/>
      <p:bldP spid="747525" grpId="0" build="p"/>
      <p:bldP spid="747526" grpId="0" animBg="1"/>
      <p:bldP spid="747527" grpId="0"/>
      <p:bldP spid="747528" grpId="0" animBg="1"/>
      <p:bldP spid="747529" grpId="0" animBg="1"/>
      <p:bldP spid="747531" grpId="0" animBg="1"/>
      <p:bldP spid="747532" grpId="0" animBg="1"/>
      <p:bldP spid="747533" grpId="0" animBg="1"/>
      <p:bldP spid="747534" grpId="0"/>
      <p:bldP spid="74753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B9C5CA-14E0-4DA7-AFC1-078F01C0598D}" type="slidenum">
              <a:rPr lang="ru-RU" smtClean="0"/>
              <a:pPr/>
              <a:t>127</a:t>
            </a:fld>
            <a:endParaRPr lang="ru-RU" smtClean="0"/>
          </a:p>
        </p:txBody>
      </p:sp>
      <p:sp>
        <p:nvSpPr>
          <p:cNvPr id="1024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388938" y="877888"/>
            <a:ext cx="40735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>
              <a:lnSpc>
                <a:spcPct val="115000"/>
              </a:lnSpc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«4»: </a:t>
            </a:r>
            <a:r>
              <a:rPr lang="ru-RU" sz="2100"/>
              <a:t>Построить график функции </a:t>
            </a:r>
            <a:r>
              <a:rPr lang="en-US" sz="2100" i="1">
                <a:latin typeface="Times New Roman" pitchFamily="18" charset="0"/>
              </a:rPr>
              <a:t>y = x</a:t>
            </a:r>
            <a:r>
              <a:rPr lang="en-US" sz="2100" i="1" baseline="30000">
                <a:latin typeface="Times New Roman" pitchFamily="18" charset="0"/>
              </a:rPr>
              <a:t>2</a:t>
            </a:r>
            <a:r>
              <a:rPr lang="en-US" sz="2100" baseline="-25000"/>
              <a:t> </a:t>
            </a:r>
            <a:r>
              <a:rPr lang="ru-RU" sz="2100"/>
              <a:t>на интервале </a:t>
            </a:r>
            <a:r>
              <a:rPr lang="en-US" sz="2100"/>
              <a:t>[-3,3].</a:t>
            </a:r>
            <a:r>
              <a:rPr lang="ru-RU" sz="2100"/>
              <a:t>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1900">
                <a:latin typeface="Courier New" pitchFamily="49" charset="0"/>
              </a:rPr>
              <a:t>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115000"/>
              </a:lnSpc>
              <a:spcBef>
                <a:spcPct val="15000"/>
              </a:spcBef>
            </a:pPr>
            <a:r>
              <a:rPr lang="ru-RU" sz="2500">
                <a:solidFill>
                  <a:srgbClr val="3333FF"/>
                </a:solidFill>
              </a:rPr>
              <a:t>«5»: </a:t>
            </a:r>
            <a:r>
              <a:rPr lang="ru-RU" sz="2100"/>
              <a:t>Построить график </a:t>
            </a:r>
            <a:br>
              <a:rPr lang="ru-RU" sz="2100"/>
            </a:br>
            <a:r>
              <a:rPr lang="ru-RU" sz="2100"/>
              <a:t>функции </a:t>
            </a:r>
            <a:r>
              <a:rPr lang="en-US" sz="2100"/>
              <a:t>(</a:t>
            </a:r>
            <a:r>
              <a:rPr lang="ru-RU" sz="2100"/>
              <a:t>эллипс)</a:t>
            </a:r>
            <a:endParaRPr lang="en-US" sz="2100"/>
          </a:p>
          <a:p>
            <a:pPr marL="534988" indent="-534988">
              <a:lnSpc>
                <a:spcPct val="115000"/>
              </a:lnSpc>
              <a:spcBef>
                <a:spcPct val="15000"/>
              </a:spcBef>
            </a:pPr>
            <a:endParaRPr lang="en-US" sz="2100"/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2100"/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1381125" y="5202238"/>
          <a:ext cx="1681163" cy="955675"/>
        </p:xfrm>
        <a:graphic>
          <a:graphicData uri="http://schemas.openxmlformats.org/presentationml/2006/ole">
            <p:oleObj spid="_x0000_s10242" name="Формула" r:id="rId4" imgW="736560" imgH="419040" progId="Equation.3">
              <p:embed/>
            </p:oleObj>
          </a:graphicData>
        </a:graphic>
      </p:graphicFrame>
      <p:pic>
        <p:nvPicPr>
          <p:cNvPr id="10248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6300" y="3963988"/>
            <a:ext cx="3073400" cy="26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64100" y="955675"/>
            <a:ext cx="30670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114425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smtClean="0">
                <a:solidFill>
                  <a:schemeClr val="accent2"/>
                </a:solidFill>
              </a:rPr>
            </a:br>
            <a:r>
              <a:rPr lang="ru-RU" sz="6600" b="1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6550" y="3886200"/>
            <a:ext cx="8526463" cy="906463"/>
          </a:xfrm>
        </p:spPr>
        <p:txBody>
          <a:bodyPr/>
          <a:lstStyle/>
          <a:p>
            <a:pPr eaLnBrk="1" hangingPunct="1"/>
            <a:r>
              <a:rPr lang="ru-RU" sz="4400" b="1" smtClean="0"/>
              <a:t>Тема 12. Процедуры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44463" y="6216650"/>
            <a:ext cx="41195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/>
              <a:t>© </a:t>
            </a:r>
            <a:r>
              <a:rPr lang="ru-RU" sz="2400" b="0" i="1" smtClean="0"/>
              <a:t>К.Ю. Поляков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84E0BE-85D5-4A62-A726-74A473A51B84}" type="slidenum">
              <a:rPr lang="ru-RU" smtClean="0"/>
              <a:pPr/>
              <a:t>129</a:t>
            </a:fld>
            <a:endParaRPr lang="ru-RU" smtClean="0"/>
          </a:p>
        </p:txBody>
      </p:sp>
      <p:sp>
        <p:nvSpPr>
          <p:cNvPr id="13824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824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3824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Процедуры</a:t>
            </a:r>
          </a:p>
        </p:txBody>
      </p:sp>
      <p:sp>
        <p:nvSpPr>
          <p:cNvPr id="754693" name="Text Box 5"/>
          <p:cNvSpPr txBox="1">
            <a:spLocks noChangeArrowheads="1"/>
          </p:cNvSpPr>
          <p:nvPr/>
        </p:nvSpPr>
        <p:spPr bwMode="auto">
          <a:xfrm>
            <a:off x="369888" y="942975"/>
            <a:ext cx="8420100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Задача: </a:t>
            </a:r>
            <a:r>
              <a:rPr lang="ru-RU" sz="2400" b="0"/>
              <a:t>Построить фигуру:</a:t>
            </a:r>
          </a:p>
          <a:p>
            <a:pPr>
              <a:spcBef>
                <a:spcPct val="790000"/>
              </a:spcBef>
            </a:pPr>
            <a:r>
              <a:rPr lang="ru-RU" sz="2400">
                <a:solidFill>
                  <a:srgbClr val="3333FF"/>
                </a:solidFill>
              </a:rPr>
              <a:t>Особенность: </a:t>
            </a:r>
            <a:r>
              <a:rPr lang="ru-RU" sz="2400" b="0"/>
              <a:t>Три похожие фигуры.</a:t>
            </a:r>
          </a:p>
          <a:p>
            <a:pPr marL="1616075" lvl="1" indent="-1436688">
              <a:spcBef>
                <a:spcPct val="15000"/>
              </a:spcBef>
            </a:pPr>
            <a:r>
              <a:rPr lang="ru-RU" sz="2400"/>
              <a:t>общее</a:t>
            </a:r>
            <a:r>
              <a:rPr lang="ru-RU" sz="2400" b="0"/>
              <a:t>: </a:t>
            </a:r>
            <a:r>
              <a:rPr lang="ru-RU" sz="2400"/>
              <a:t>   </a:t>
            </a:r>
            <a:r>
              <a:rPr lang="ru-RU" sz="2400" b="0"/>
              <a:t>размеры, угол поворота</a:t>
            </a:r>
          </a:p>
          <a:p>
            <a:pPr marL="1616075" lvl="1" indent="-1436688">
              <a:spcBef>
                <a:spcPct val="15000"/>
              </a:spcBef>
            </a:pPr>
            <a:r>
              <a:rPr lang="ru-RU" sz="2400"/>
              <a:t>отличия</a:t>
            </a:r>
            <a:r>
              <a:rPr lang="ru-RU" sz="2400" b="0"/>
              <a:t>: координаты, цвет	</a:t>
            </a:r>
            <a:endParaRPr lang="en-US" sz="2400" b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22313" y="3395663"/>
            <a:ext cx="7515225" cy="663575"/>
            <a:chOff x="796" y="2336"/>
            <a:chExt cx="4734" cy="418"/>
          </a:xfrm>
        </p:grpSpPr>
        <p:sp>
          <p:nvSpPr>
            <p:cNvPr id="138255" name="Text Box 7"/>
            <p:cNvSpPr txBox="1">
              <a:spLocks noChangeArrowheads="1"/>
            </p:cNvSpPr>
            <p:nvPr/>
          </p:nvSpPr>
          <p:spPr bwMode="auto">
            <a:xfrm>
              <a:off x="1090" y="2403"/>
              <a:ext cx="4440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Можно ли решить известными методами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138256" name="Oval 8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995488" y="1509713"/>
            <a:ext cx="2817812" cy="1781175"/>
            <a:chOff x="1146" y="993"/>
            <a:chExt cx="1175" cy="1305"/>
          </a:xfrm>
        </p:grpSpPr>
        <p:sp>
          <p:nvSpPr>
            <p:cNvPr id="138252" name="AutoShape 10"/>
            <p:cNvSpPr>
              <a:spLocks noChangeArrowheads="1"/>
            </p:cNvSpPr>
            <p:nvPr/>
          </p:nvSpPr>
          <p:spPr bwMode="auto">
            <a:xfrm>
              <a:off x="1146" y="993"/>
              <a:ext cx="588" cy="653"/>
            </a:xfrm>
            <a:prstGeom prst="rt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38253" name="AutoShape 11"/>
            <p:cNvSpPr>
              <a:spLocks noChangeArrowheads="1"/>
            </p:cNvSpPr>
            <p:nvPr/>
          </p:nvSpPr>
          <p:spPr bwMode="auto">
            <a:xfrm>
              <a:off x="1733" y="993"/>
              <a:ext cx="588" cy="653"/>
            </a:xfrm>
            <a:prstGeom prst="rtTriangl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38254" name="AutoShape 12"/>
            <p:cNvSpPr>
              <a:spLocks noChangeArrowheads="1"/>
            </p:cNvSpPr>
            <p:nvPr/>
          </p:nvSpPr>
          <p:spPr bwMode="auto">
            <a:xfrm>
              <a:off x="1727" y="1645"/>
              <a:ext cx="588" cy="653"/>
            </a:xfrm>
            <a:prstGeom prst="rt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03263" y="5605463"/>
            <a:ext cx="7515225" cy="663575"/>
            <a:chOff x="796" y="2336"/>
            <a:chExt cx="4734" cy="418"/>
          </a:xfrm>
        </p:grpSpPr>
        <p:sp>
          <p:nvSpPr>
            <p:cNvPr id="138250" name="Text Box 14"/>
            <p:cNvSpPr txBox="1">
              <a:spLocks noChangeArrowheads="1"/>
            </p:cNvSpPr>
            <p:nvPr/>
          </p:nvSpPr>
          <p:spPr bwMode="auto">
            <a:xfrm>
              <a:off x="1090" y="2403"/>
              <a:ext cx="4440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Сколько координат надо задать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138251" name="Oval 15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4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8713" y="933450"/>
            <a:ext cx="6777037" cy="470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0F4993-F837-405C-8F1A-EA51619A9791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29700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6273800" y="13541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Где ошибки?</a:t>
            </a:r>
          </a:p>
        </p:txBody>
      </p:sp>
      <p:sp>
        <p:nvSpPr>
          <p:cNvPr id="438278" name="AutoShape 6"/>
          <p:cNvSpPr>
            <a:spLocks noChangeArrowheads="1"/>
          </p:cNvSpPr>
          <p:nvPr/>
        </p:nvSpPr>
        <p:spPr bwMode="auto">
          <a:xfrm>
            <a:off x="5937250" y="3676650"/>
            <a:ext cx="1406525" cy="457200"/>
          </a:xfrm>
          <a:prstGeom prst="wedgeRoundRectCallout">
            <a:avLst>
              <a:gd name="adj1" fmla="val -63374"/>
              <a:gd name="adj2" fmla="val 181155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 dirty="0"/>
              <a:t>2 </a:t>
            </a:r>
            <a:r>
              <a:rPr lang="en-US" sz="2000" b="0" dirty="0"/>
              <a:t>x </a:t>
            </a:r>
            <a:r>
              <a:rPr lang="ru-RU" sz="2000" b="0" dirty="0"/>
              <a:t>ЛКМ</a:t>
            </a:r>
            <a:endParaRPr lang="ru-RU" sz="2000" dirty="0">
              <a:cs typeface="Arial" charset="0"/>
            </a:endParaRPr>
          </a:p>
        </p:txBody>
      </p:sp>
      <p:sp>
        <p:nvSpPr>
          <p:cNvPr id="438279" name="AutoShape 7"/>
          <p:cNvSpPr>
            <a:spLocks noChangeArrowheads="1"/>
          </p:cNvSpPr>
          <p:nvPr/>
        </p:nvSpPr>
        <p:spPr bwMode="auto">
          <a:xfrm>
            <a:off x="1296988" y="1301750"/>
            <a:ext cx="1846262" cy="1123950"/>
          </a:xfrm>
          <a:prstGeom prst="wedgeRoundRectCallout">
            <a:avLst>
              <a:gd name="adj1" fmla="val 49772"/>
              <a:gd name="adj2" fmla="val 122716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эта ошибка обнаружена здесь!</a:t>
            </a:r>
            <a:endParaRPr lang="ru-RU" sz="2000">
              <a:cs typeface="Arial" charset="0"/>
            </a:endParaRPr>
          </a:p>
        </p:txBody>
      </p:sp>
      <p:sp>
        <p:nvSpPr>
          <p:cNvPr id="438280" name="Freeform 8"/>
          <p:cNvSpPr>
            <a:spLocks/>
          </p:cNvSpPr>
          <p:nvPr/>
        </p:nvSpPr>
        <p:spPr bwMode="auto">
          <a:xfrm>
            <a:off x="3195638" y="3403600"/>
            <a:ext cx="771525" cy="1401763"/>
          </a:xfrm>
          <a:custGeom>
            <a:avLst/>
            <a:gdLst>
              <a:gd name="connsiteX0" fmla="*/ 948 w 1019"/>
              <a:gd name="connsiteY0" fmla="*/ 1361 h 1361"/>
              <a:gd name="connsiteX1" fmla="*/ 861 w 1019"/>
              <a:gd name="connsiteY1" fmla="*/ 722 h 1361"/>
              <a:gd name="connsiteX2" fmla="*/ 0 w 1019"/>
              <a:gd name="connsiteY2" fmla="*/ 0 h 1361"/>
              <a:gd name="connsiteX0" fmla="*/ 372 w 372"/>
              <a:gd name="connsiteY0" fmla="*/ 1043 h 1043"/>
              <a:gd name="connsiteX1" fmla="*/ 285 w 372"/>
              <a:gd name="connsiteY1" fmla="*/ 404 h 1043"/>
              <a:gd name="connsiteX2" fmla="*/ 0 w 372"/>
              <a:gd name="connsiteY2" fmla="*/ 0 h 1043"/>
              <a:gd name="connsiteX0" fmla="*/ 486 w 486"/>
              <a:gd name="connsiteY0" fmla="*/ 883 h 883"/>
              <a:gd name="connsiteX1" fmla="*/ 399 w 486"/>
              <a:gd name="connsiteY1" fmla="*/ 244 h 883"/>
              <a:gd name="connsiteX2" fmla="*/ 0 w 486"/>
              <a:gd name="connsiteY2" fmla="*/ 0 h 883"/>
              <a:gd name="connsiteX0" fmla="*/ 486 w 486"/>
              <a:gd name="connsiteY0" fmla="*/ 883 h 883"/>
              <a:gd name="connsiteX1" fmla="*/ 325 w 486"/>
              <a:gd name="connsiteY1" fmla="*/ 347 h 883"/>
              <a:gd name="connsiteX2" fmla="*/ 0 w 486"/>
              <a:gd name="connsiteY2" fmla="*/ 0 h 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" h="883">
                <a:moveTo>
                  <a:pt x="486" y="883"/>
                </a:moveTo>
                <a:cubicBezTo>
                  <a:pt x="439" y="741"/>
                  <a:pt x="406" y="494"/>
                  <a:pt x="325" y="347"/>
                </a:cubicBezTo>
                <a:cubicBezTo>
                  <a:pt x="244" y="200"/>
                  <a:pt x="138" y="105"/>
                  <a:pt x="0" y="0"/>
                </a:cubicBez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79425" y="5868988"/>
            <a:ext cx="8442325" cy="663575"/>
            <a:chOff x="201" y="551"/>
            <a:chExt cx="5318" cy="418"/>
          </a:xfrm>
        </p:grpSpPr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495" y="618"/>
              <a:ext cx="5024" cy="277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200"/>
                <a:t>   Ошибка может быть в конце предыдущей строки!</a:t>
              </a:r>
            </a:p>
          </p:txBody>
        </p:sp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201" y="55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8" grpId="0" animBg="1"/>
      <p:bldP spid="43827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36430-86CF-49DD-815E-D4116B4AF9BC}" type="slidenum">
              <a:rPr lang="ru-RU" smtClean="0"/>
              <a:pPr/>
              <a:t>130</a:t>
            </a:fld>
            <a:endParaRPr lang="ru-RU" smtClean="0"/>
          </a:p>
        </p:txBody>
      </p:sp>
      <p:sp>
        <p:nvSpPr>
          <p:cNvPr id="13926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3926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Процедуры</a:t>
            </a:r>
          </a:p>
        </p:txBody>
      </p:sp>
      <p:sp>
        <p:nvSpPr>
          <p:cNvPr id="756741" name="Text Box 5"/>
          <p:cNvSpPr txBox="1">
            <a:spLocks noChangeArrowheads="1"/>
          </p:cNvSpPr>
          <p:nvPr/>
        </p:nvSpPr>
        <p:spPr bwMode="auto">
          <a:xfrm>
            <a:off x="358775" y="831850"/>
            <a:ext cx="8420100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447675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Процедура </a:t>
            </a:r>
            <a:r>
              <a:rPr lang="ru-RU" sz="2400" b="0"/>
              <a:t>– это вспомогательный алгоритм, который предназначен для выполнения некоторых действий.</a:t>
            </a:r>
          </a:p>
          <a:p>
            <a:pPr marL="447675" indent="-447675">
              <a:spcBef>
                <a:spcPct val="15000"/>
              </a:spcBef>
            </a:pPr>
            <a:r>
              <a:rPr lang="ru-RU" sz="2400">
                <a:solidFill>
                  <a:srgbClr val="3333FF"/>
                </a:solidFill>
              </a:rPr>
              <a:t>Применение:</a:t>
            </a:r>
            <a:endParaRPr lang="ru-RU" sz="2400" b="0"/>
          </a:p>
          <a:p>
            <a:pPr marL="895350" lvl="1" indent="-268288">
              <a:spcBef>
                <a:spcPct val="15000"/>
              </a:spcBef>
              <a:buFontTx/>
              <a:buChar char="•"/>
            </a:pPr>
            <a:r>
              <a:rPr lang="ru-RU" sz="2400" b="0"/>
              <a:t>выполнение одинаковых действий в разных местах программы</a:t>
            </a:r>
          </a:p>
          <a:p>
            <a:pPr marL="895350" lvl="1" indent="-268288">
              <a:spcBef>
                <a:spcPct val="15000"/>
              </a:spcBef>
              <a:buFontTx/>
              <a:buChar char="•"/>
            </a:pPr>
            <a:r>
              <a:rPr lang="ru-RU" sz="2400" b="0"/>
              <a:t>разбивка программы (или другой процедуры) на подзадачи для лучшего восприятия	</a:t>
            </a:r>
            <a:endParaRPr lang="en-US" sz="2400" b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54125" y="3836988"/>
            <a:ext cx="7126288" cy="2517775"/>
            <a:chOff x="612" y="1752"/>
            <a:chExt cx="4489" cy="1586"/>
          </a:xfrm>
        </p:grpSpPr>
        <p:sp>
          <p:nvSpPr>
            <p:cNvPr id="139272" name="Rectangle 7"/>
            <p:cNvSpPr>
              <a:spLocks noChangeArrowheads="1"/>
            </p:cNvSpPr>
            <p:nvPr/>
          </p:nvSpPr>
          <p:spPr bwMode="auto">
            <a:xfrm>
              <a:off x="748" y="2341"/>
              <a:ext cx="1088" cy="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0"/>
                <a:t>Подзадача1</a:t>
              </a:r>
            </a:p>
          </p:txBody>
        </p:sp>
        <p:sp>
          <p:nvSpPr>
            <p:cNvPr id="139273" name="Rectangle 8"/>
            <p:cNvSpPr>
              <a:spLocks noChangeArrowheads="1"/>
            </p:cNvSpPr>
            <p:nvPr/>
          </p:nvSpPr>
          <p:spPr bwMode="auto">
            <a:xfrm>
              <a:off x="2245" y="2341"/>
              <a:ext cx="1088" cy="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0"/>
                <a:t>Подзадача</a:t>
              </a:r>
              <a:r>
                <a:rPr lang="en-US" sz="2000" b="0"/>
                <a:t>2</a:t>
              </a:r>
              <a:endParaRPr lang="ru-RU" sz="2000" b="0"/>
            </a:p>
          </p:txBody>
        </p:sp>
        <p:sp>
          <p:nvSpPr>
            <p:cNvPr id="139274" name="Rectangle 9"/>
            <p:cNvSpPr>
              <a:spLocks noChangeArrowheads="1"/>
            </p:cNvSpPr>
            <p:nvPr/>
          </p:nvSpPr>
          <p:spPr bwMode="auto">
            <a:xfrm>
              <a:off x="3833" y="2341"/>
              <a:ext cx="1088" cy="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0"/>
                <a:t>Подзадача3</a:t>
              </a:r>
            </a:p>
          </p:txBody>
        </p:sp>
        <p:sp>
          <p:nvSpPr>
            <p:cNvPr id="139275" name="Rectangle 10"/>
            <p:cNvSpPr>
              <a:spLocks noChangeArrowheads="1"/>
            </p:cNvSpPr>
            <p:nvPr/>
          </p:nvSpPr>
          <p:spPr bwMode="auto">
            <a:xfrm>
              <a:off x="612" y="2976"/>
              <a:ext cx="407" cy="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0"/>
                <a:t>1.1</a:t>
              </a:r>
            </a:p>
          </p:txBody>
        </p:sp>
        <p:sp>
          <p:nvSpPr>
            <p:cNvPr id="139276" name="Rectangle 11"/>
            <p:cNvSpPr>
              <a:spLocks noChangeArrowheads="1"/>
            </p:cNvSpPr>
            <p:nvPr/>
          </p:nvSpPr>
          <p:spPr bwMode="auto">
            <a:xfrm>
              <a:off x="1111" y="2976"/>
              <a:ext cx="407" cy="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0"/>
                <a:t>1.2</a:t>
              </a:r>
            </a:p>
          </p:txBody>
        </p:sp>
        <p:sp>
          <p:nvSpPr>
            <p:cNvPr id="139277" name="Rectangle 12"/>
            <p:cNvSpPr>
              <a:spLocks noChangeArrowheads="1"/>
            </p:cNvSpPr>
            <p:nvPr/>
          </p:nvSpPr>
          <p:spPr bwMode="auto">
            <a:xfrm>
              <a:off x="1610" y="2976"/>
              <a:ext cx="407" cy="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0"/>
                <a:t>1.3</a:t>
              </a:r>
            </a:p>
          </p:txBody>
        </p:sp>
        <p:sp>
          <p:nvSpPr>
            <p:cNvPr id="139278" name="Rectangle 13"/>
            <p:cNvSpPr>
              <a:spLocks noChangeArrowheads="1"/>
            </p:cNvSpPr>
            <p:nvPr/>
          </p:nvSpPr>
          <p:spPr bwMode="auto">
            <a:xfrm>
              <a:off x="2154" y="2976"/>
              <a:ext cx="407" cy="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/>
                <a:t>2</a:t>
              </a:r>
              <a:r>
                <a:rPr lang="ru-RU" sz="2000" b="0"/>
                <a:t>.1</a:t>
              </a:r>
            </a:p>
          </p:txBody>
        </p:sp>
        <p:sp>
          <p:nvSpPr>
            <p:cNvPr id="139279" name="Rectangle 14"/>
            <p:cNvSpPr>
              <a:spLocks noChangeArrowheads="1"/>
            </p:cNvSpPr>
            <p:nvPr/>
          </p:nvSpPr>
          <p:spPr bwMode="auto">
            <a:xfrm>
              <a:off x="2653" y="2976"/>
              <a:ext cx="407" cy="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/>
                <a:t>2</a:t>
              </a:r>
              <a:r>
                <a:rPr lang="ru-RU" sz="2000" b="0"/>
                <a:t>.2</a:t>
              </a:r>
            </a:p>
          </p:txBody>
        </p:sp>
        <p:sp>
          <p:nvSpPr>
            <p:cNvPr id="139280" name="Rectangle 15"/>
            <p:cNvSpPr>
              <a:spLocks noChangeArrowheads="1"/>
            </p:cNvSpPr>
            <p:nvPr/>
          </p:nvSpPr>
          <p:spPr bwMode="auto">
            <a:xfrm>
              <a:off x="3152" y="2976"/>
              <a:ext cx="407" cy="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/>
                <a:t>2</a:t>
              </a:r>
              <a:r>
                <a:rPr lang="ru-RU" sz="2000" b="0"/>
                <a:t>.3</a:t>
              </a:r>
            </a:p>
          </p:txBody>
        </p:sp>
        <p:sp>
          <p:nvSpPr>
            <p:cNvPr id="139281" name="Rectangle 16"/>
            <p:cNvSpPr>
              <a:spLocks noChangeArrowheads="1"/>
            </p:cNvSpPr>
            <p:nvPr/>
          </p:nvSpPr>
          <p:spPr bwMode="auto">
            <a:xfrm>
              <a:off x="3696" y="2976"/>
              <a:ext cx="407" cy="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/>
                <a:t>3</a:t>
              </a:r>
              <a:r>
                <a:rPr lang="ru-RU" sz="2000" b="0"/>
                <a:t>.1</a:t>
              </a:r>
            </a:p>
          </p:txBody>
        </p:sp>
        <p:sp>
          <p:nvSpPr>
            <p:cNvPr id="139282" name="Rectangle 17"/>
            <p:cNvSpPr>
              <a:spLocks noChangeArrowheads="1"/>
            </p:cNvSpPr>
            <p:nvPr/>
          </p:nvSpPr>
          <p:spPr bwMode="auto">
            <a:xfrm>
              <a:off x="4195" y="2976"/>
              <a:ext cx="407" cy="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/>
                <a:t>3</a:t>
              </a:r>
              <a:r>
                <a:rPr lang="ru-RU" sz="2000" b="0"/>
                <a:t>.2</a:t>
              </a:r>
            </a:p>
          </p:txBody>
        </p:sp>
        <p:sp>
          <p:nvSpPr>
            <p:cNvPr id="139283" name="Rectangle 18"/>
            <p:cNvSpPr>
              <a:spLocks noChangeArrowheads="1"/>
            </p:cNvSpPr>
            <p:nvPr/>
          </p:nvSpPr>
          <p:spPr bwMode="auto">
            <a:xfrm>
              <a:off x="4694" y="2976"/>
              <a:ext cx="407" cy="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/>
                <a:t>3</a:t>
              </a:r>
              <a:r>
                <a:rPr lang="ru-RU" sz="2000" b="0"/>
                <a:t>.3</a:t>
              </a:r>
            </a:p>
          </p:txBody>
        </p:sp>
        <p:sp>
          <p:nvSpPr>
            <p:cNvPr id="139284" name="Line 19"/>
            <p:cNvSpPr>
              <a:spLocks noChangeShapeType="1"/>
            </p:cNvSpPr>
            <p:nvPr/>
          </p:nvSpPr>
          <p:spPr bwMode="auto">
            <a:xfrm flipH="1">
              <a:off x="1837" y="2115"/>
              <a:ext cx="907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9285" name="Line 20"/>
            <p:cNvSpPr>
              <a:spLocks noChangeShapeType="1"/>
            </p:cNvSpPr>
            <p:nvPr/>
          </p:nvSpPr>
          <p:spPr bwMode="auto">
            <a:xfrm>
              <a:off x="2925" y="2115"/>
              <a:ext cx="907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9286" name="Rectangle 21"/>
            <p:cNvSpPr>
              <a:spLocks noChangeArrowheads="1"/>
            </p:cNvSpPr>
            <p:nvPr/>
          </p:nvSpPr>
          <p:spPr bwMode="auto">
            <a:xfrm>
              <a:off x="2290" y="1752"/>
              <a:ext cx="998" cy="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800" b="0"/>
                <a:t>Задача</a:t>
              </a:r>
            </a:p>
          </p:txBody>
        </p:sp>
        <p:sp>
          <p:nvSpPr>
            <p:cNvPr id="139287" name="Line 22"/>
            <p:cNvSpPr>
              <a:spLocks noChangeShapeType="1"/>
            </p:cNvSpPr>
            <p:nvPr/>
          </p:nvSpPr>
          <p:spPr bwMode="auto">
            <a:xfrm>
              <a:off x="2836" y="2115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9288" name="Line 23"/>
            <p:cNvSpPr>
              <a:spLocks noChangeShapeType="1"/>
            </p:cNvSpPr>
            <p:nvPr/>
          </p:nvSpPr>
          <p:spPr bwMode="auto">
            <a:xfrm>
              <a:off x="1292" y="2704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9289" name="Line 24"/>
            <p:cNvSpPr>
              <a:spLocks noChangeShapeType="1"/>
            </p:cNvSpPr>
            <p:nvPr/>
          </p:nvSpPr>
          <p:spPr bwMode="auto">
            <a:xfrm flipH="1">
              <a:off x="839" y="2704"/>
              <a:ext cx="227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9290" name="Line 25"/>
            <p:cNvSpPr>
              <a:spLocks noChangeShapeType="1"/>
            </p:cNvSpPr>
            <p:nvPr/>
          </p:nvSpPr>
          <p:spPr bwMode="auto">
            <a:xfrm>
              <a:off x="1519" y="2704"/>
              <a:ext cx="227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9291" name="Line 26"/>
            <p:cNvSpPr>
              <a:spLocks noChangeShapeType="1"/>
            </p:cNvSpPr>
            <p:nvPr/>
          </p:nvSpPr>
          <p:spPr bwMode="auto">
            <a:xfrm>
              <a:off x="2834" y="2704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9292" name="Line 27"/>
            <p:cNvSpPr>
              <a:spLocks noChangeShapeType="1"/>
            </p:cNvSpPr>
            <p:nvPr/>
          </p:nvSpPr>
          <p:spPr bwMode="auto">
            <a:xfrm flipH="1">
              <a:off x="2381" y="2704"/>
              <a:ext cx="227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9293" name="Line 28"/>
            <p:cNvSpPr>
              <a:spLocks noChangeShapeType="1"/>
            </p:cNvSpPr>
            <p:nvPr/>
          </p:nvSpPr>
          <p:spPr bwMode="auto">
            <a:xfrm>
              <a:off x="3061" y="2704"/>
              <a:ext cx="227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9294" name="Line 29"/>
            <p:cNvSpPr>
              <a:spLocks noChangeShapeType="1"/>
            </p:cNvSpPr>
            <p:nvPr/>
          </p:nvSpPr>
          <p:spPr bwMode="auto">
            <a:xfrm>
              <a:off x="4377" y="2704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9295" name="Line 30"/>
            <p:cNvSpPr>
              <a:spLocks noChangeShapeType="1"/>
            </p:cNvSpPr>
            <p:nvPr/>
          </p:nvSpPr>
          <p:spPr bwMode="auto">
            <a:xfrm flipH="1">
              <a:off x="3924" y="2704"/>
              <a:ext cx="227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9296" name="Line 31"/>
            <p:cNvSpPr>
              <a:spLocks noChangeShapeType="1"/>
            </p:cNvSpPr>
            <p:nvPr/>
          </p:nvSpPr>
          <p:spPr bwMode="auto">
            <a:xfrm>
              <a:off x="4604" y="2704"/>
              <a:ext cx="227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6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1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A947F1-423C-4FB2-A729-5432349A355C}" type="slidenum">
              <a:rPr lang="ru-RU" smtClean="0"/>
              <a:pPr/>
              <a:t>131</a:t>
            </a:fld>
            <a:endParaRPr lang="ru-RU" smtClean="0"/>
          </a:p>
        </p:txBody>
      </p:sp>
      <p:sp>
        <p:nvSpPr>
          <p:cNvPr id="14029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4029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Процедуры</a:t>
            </a:r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333375" y="820738"/>
            <a:ext cx="8420100" cy="247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29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Порядок разработки:</a:t>
            </a:r>
          </a:p>
          <a:p>
            <a:pPr marL="442913" lvl="1" indent="-263525" defTabSz="442913">
              <a:spcBef>
                <a:spcPct val="15000"/>
              </a:spcBef>
              <a:buFontTx/>
              <a:buChar char="•"/>
            </a:pPr>
            <a:r>
              <a:rPr lang="ru-RU" sz="2400" b="0"/>
              <a:t>выделить одинаковое или похожее (</a:t>
            </a:r>
            <a:r>
              <a:rPr lang="ru-RU" sz="2400" b="0" i="1"/>
              <a:t>три фигуры</a:t>
            </a:r>
            <a:r>
              <a:rPr lang="ru-RU" sz="2400" b="0"/>
              <a:t>)</a:t>
            </a:r>
          </a:p>
          <a:p>
            <a:pPr marL="442913" lvl="1" indent="-263525" defTabSz="442913">
              <a:spcBef>
                <a:spcPct val="15000"/>
              </a:spcBef>
              <a:buFontTx/>
              <a:buChar char="•"/>
            </a:pPr>
            <a:r>
              <a:rPr lang="ru-RU" sz="2400" b="0"/>
              <a:t>найти в них </a:t>
            </a:r>
            <a:r>
              <a:rPr lang="ru-RU" sz="2400"/>
              <a:t>общее</a:t>
            </a:r>
            <a:r>
              <a:rPr lang="ru-RU" sz="2400" b="0"/>
              <a:t> (размеры, форма, угол поворота) и </a:t>
            </a:r>
            <a:r>
              <a:rPr lang="ru-RU" sz="2400"/>
              <a:t>отличия</a:t>
            </a:r>
            <a:r>
              <a:rPr lang="ru-RU" sz="2400" b="0"/>
              <a:t> (координаты, цвет) </a:t>
            </a:r>
          </a:p>
          <a:p>
            <a:pPr marL="442913" lvl="1" indent="-263525" defTabSz="442913">
              <a:spcBef>
                <a:spcPct val="15000"/>
              </a:spcBef>
              <a:buFontTx/>
              <a:buChar char="•"/>
            </a:pPr>
            <a:r>
              <a:rPr lang="ru-RU" sz="2400" b="0"/>
              <a:t>отличия записать в виде неизвестных переменных, они будут </a:t>
            </a:r>
            <a:r>
              <a:rPr lang="ru-RU" sz="2400"/>
              <a:t>параметрами</a:t>
            </a:r>
            <a:r>
              <a:rPr lang="ru-RU" sz="2400" b="0"/>
              <a:t> процедуры	</a:t>
            </a:r>
            <a:endParaRPr lang="en-US" sz="2400" b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1138" y="3903663"/>
            <a:ext cx="2254250" cy="1446212"/>
            <a:chOff x="273" y="2290"/>
            <a:chExt cx="1420" cy="911"/>
          </a:xfrm>
        </p:grpSpPr>
        <p:sp>
          <p:nvSpPr>
            <p:cNvPr id="140308" name="AutoShape 7"/>
            <p:cNvSpPr>
              <a:spLocks noChangeArrowheads="1"/>
            </p:cNvSpPr>
            <p:nvPr/>
          </p:nvSpPr>
          <p:spPr bwMode="auto">
            <a:xfrm>
              <a:off x="764" y="2317"/>
              <a:ext cx="888" cy="561"/>
            </a:xfrm>
            <a:prstGeom prst="rt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0309" name="Text Box 8"/>
            <p:cNvSpPr txBox="1">
              <a:spLocks noChangeArrowheads="1"/>
            </p:cNvSpPr>
            <p:nvPr/>
          </p:nvSpPr>
          <p:spPr bwMode="auto">
            <a:xfrm>
              <a:off x="273" y="2913"/>
              <a:ext cx="63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ru-RU" sz="2400"/>
                <a:t>)</a:t>
              </a:r>
            </a:p>
          </p:txBody>
        </p:sp>
        <p:sp>
          <p:nvSpPr>
            <p:cNvPr id="140310" name="Oval 9"/>
            <p:cNvSpPr>
              <a:spLocks noChangeArrowheads="1"/>
            </p:cNvSpPr>
            <p:nvPr/>
          </p:nvSpPr>
          <p:spPr bwMode="auto">
            <a:xfrm>
              <a:off x="731" y="2855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0311" name="Text Box 10"/>
            <p:cNvSpPr txBox="1">
              <a:spLocks noChangeArrowheads="1"/>
            </p:cNvSpPr>
            <p:nvPr/>
          </p:nvSpPr>
          <p:spPr bwMode="auto">
            <a:xfrm>
              <a:off x="968" y="2890"/>
              <a:ext cx="58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100</a:t>
              </a:r>
            </a:p>
          </p:txBody>
        </p:sp>
        <p:sp>
          <p:nvSpPr>
            <p:cNvPr id="140312" name="Text Box 11"/>
            <p:cNvSpPr txBox="1">
              <a:spLocks noChangeArrowheads="1"/>
            </p:cNvSpPr>
            <p:nvPr/>
          </p:nvSpPr>
          <p:spPr bwMode="auto">
            <a:xfrm>
              <a:off x="345" y="2415"/>
              <a:ext cx="39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ru-RU" sz="2400"/>
                <a:t>60</a:t>
              </a:r>
            </a:p>
          </p:txBody>
        </p:sp>
        <p:sp>
          <p:nvSpPr>
            <p:cNvPr id="140313" name="Oval 9"/>
            <p:cNvSpPr>
              <a:spLocks noChangeArrowheads="1"/>
            </p:cNvSpPr>
            <p:nvPr/>
          </p:nvSpPr>
          <p:spPr bwMode="auto">
            <a:xfrm>
              <a:off x="1637" y="2855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0314" name="Oval 9"/>
            <p:cNvSpPr>
              <a:spLocks noChangeArrowheads="1"/>
            </p:cNvSpPr>
            <p:nvPr/>
          </p:nvSpPr>
          <p:spPr bwMode="auto">
            <a:xfrm>
              <a:off x="733" y="2290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758796" name="Text Box 12"/>
          <p:cNvSpPr txBox="1">
            <a:spLocks noChangeArrowheads="1"/>
          </p:cNvSpPr>
          <p:nvPr/>
        </p:nvSpPr>
        <p:spPr bwMode="auto">
          <a:xfrm>
            <a:off x="2000250" y="4856163"/>
            <a:ext cx="1422400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/>
              <a:t>(</a:t>
            </a:r>
            <a:r>
              <a:rPr lang="en-US" sz="2000"/>
              <a:t>x</a:t>
            </a:r>
            <a:r>
              <a:rPr lang="ru-RU" sz="2000"/>
              <a:t>+100, </a:t>
            </a:r>
            <a:r>
              <a:rPr lang="en-US" sz="2000"/>
              <a:t>y</a:t>
            </a:r>
            <a:r>
              <a:rPr lang="ru-RU" sz="2000"/>
              <a:t>)</a:t>
            </a:r>
          </a:p>
        </p:txBody>
      </p:sp>
      <p:sp>
        <p:nvSpPr>
          <p:cNvPr id="758797" name="Text Box 13"/>
          <p:cNvSpPr txBox="1">
            <a:spLocks noChangeArrowheads="1"/>
          </p:cNvSpPr>
          <p:nvPr/>
        </p:nvSpPr>
        <p:spPr bwMode="auto">
          <a:xfrm>
            <a:off x="560388" y="3470275"/>
            <a:ext cx="14986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</a:t>
            </a:r>
            <a:r>
              <a:rPr lang="en-US" sz="2400"/>
              <a:t>x</a:t>
            </a:r>
            <a:r>
              <a:rPr lang="ru-RU" sz="2400"/>
              <a:t>, </a:t>
            </a:r>
            <a:r>
              <a:rPr lang="en-US" sz="2400"/>
              <a:t>y</a:t>
            </a:r>
            <a:r>
              <a:rPr lang="ru-RU" sz="2400"/>
              <a:t>-60)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371850" y="4232275"/>
            <a:ext cx="5438775" cy="17557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20000"/>
              </a:spcBef>
              <a:defRPr/>
            </a:pPr>
            <a:endParaRPr lang="da-DK" sz="2000">
              <a:latin typeface="Courier New" pitchFamily="49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465513" y="4343400"/>
            <a:ext cx="5307012" cy="160178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2200">
                <a:latin typeface="Courier New" pitchFamily="49" charset="0"/>
              </a:rPr>
              <a:t>void</a:t>
            </a:r>
            <a:r>
              <a:rPr lang="es-ES" sz="2200">
                <a:latin typeface="Courier New" pitchFamily="49" charset="0"/>
              </a:rPr>
              <a:t> Tr( int x, int y, int c</a:t>
            </a:r>
            <a:r>
              <a:rPr lang="ru-RU" sz="2200">
                <a:latin typeface="Courier New" pitchFamily="49" charset="0"/>
              </a:rPr>
              <a:t> </a:t>
            </a:r>
            <a:r>
              <a:rPr lang="es-ES" sz="2200">
                <a:latin typeface="Courier New" pitchFamily="49" charset="0"/>
              </a:rPr>
              <a:t>)</a:t>
            </a:r>
          </a:p>
          <a:p>
            <a:pPr>
              <a:spcBef>
                <a:spcPct val="15000"/>
              </a:spcBef>
            </a:pPr>
            <a:r>
              <a:rPr lang="es-ES" sz="2200">
                <a:latin typeface="Courier New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s-ES" sz="2200">
                <a:latin typeface="Courier New" pitchFamily="49" charset="0"/>
              </a:rPr>
              <a:t>...</a:t>
            </a:r>
          </a:p>
          <a:p>
            <a:pPr>
              <a:spcBef>
                <a:spcPct val="15000"/>
              </a:spcBef>
            </a:pPr>
            <a:r>
              <a:rPr lang="es-ES" sz="2200">
                <a:latin typeface="Courier New" pitchFamily="49" charset="0"/>
              </a:rPr>
              <a:t>}</a:t>
            </a:r>
            <a:endParaRPr lang="da-DK" sz="2200">
              <a:latin typeface="Courier New" pitchFamily="49" charset="0"/>
            </a:endParaRP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3294063" y="3311525"/>
            <a:ext cx="1946275" cy="835025"/>
          </a:xfrm>
          <a:prstGeom prst="wedgeRoundRectCallout">
            <a:avLst>
              <a:gd name="adj1" fmla="val 15281"/>
              <a:gd name="adj2" fmla="val 7982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dirty="0"/>
              <a:t>имя</a:t>
            </a:r>
            <a:br>
              <a:rPr lang="ru-RU" sz="2200" dirty="0"/>
            </a:br>
            <a:r>
              <a:rPr lang="ru-RU" sz="2200" b="0" dirty="0"/>
              <a:t>процедуры</a:t>
            </a:r>
          </a:p>
        </p:txBody>
      </p:sp>
      <p:sp>
        <p:nvSpPr>
          <p:cNvPr id="28" name="AutoShape 20"/>
          <p:cNvSpPr>
            <a:spLocks noChangeArrowheads="1"/>
          </p:cNvSpPr>
          <p:nvPr/>
        </p:nvSpPr>
        <p:spPr bwMode="auto">
          <a:xfrm flipH="1">
            <a:off x="4668838" y="5029200"/>
            <a:ext cx="1028700" cy="579438"/>
          </a:xfrm>
          <a:prstGeom prst="wedgeRoundRectCallout">
            <a:avLst>
              <a:gd name="adj1" fmla="val 100405"/>
              <a:gd name="adj2" fmla="val 523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тело</a:t>
            </a:r>
          </a:p>
        </p:txBody>
      </p:sp>
      <p:sp>
        <p:nvSpPr>
          <p:cNvPr id="29" name="AutoShape 21"/>
          <p:cNvSpPr>
            <a:spLocks noChangeArrowheads="1"/>
          </p:cNvSpPr>
          <p:nvPr/>
        </p:nvSpPr>
        <p:spPr bwMode="auto">
          <a:xfrm>
            <a:off x="6389688" y="5511800"/>
            <a:ext cx="1852612" cy="542925"/>
          </a:xfrm>
          <a:prstGeom prst="wedgeRoundRectCallout">
            <a:avLst>
              <a:gd name="adj1" fmla="val -76644"/>
              <a:gd name="adj2" fmla="val -2032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координаты</a:t>
            </a: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7553325" y="4919663"/>
            <a:ext cx="1176338" cy="500062"/>
          </a:xfrm>
          <a:prstGeom prst="wedgeRoundRectCallout">
            <a:avLst>
              <a:gd name="adj1" fmla="val 121"/>
              <a:gd name="adj2" fmla="val -10498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цвет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714375" y="6132513"/>
            <a:ext cx="57689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ru-RU" sz="2400" b="0" dirty="0">
                <a:solidFill>
                  <a:srgbClr val="000000"/>
                </a:solidFill>
                <a:latin typeface="+mj-lt"/>
              </a:rPr>
              <a:t> – «пустой» (некоторые действия)</a:t>
            </a:r>
            <a:endParaRPr lang="ru-RU" sz="2400" b="0" dirty="0">
              <a:latin typeface="+mj-lt"/>
            </a:endParaRPr>
          </a:p>
        </p:txBody>
      </p:sp>
      <p:grpSp>
        <p:nvGrpSpPr>
          <p:cNvPr id="3" name="Группа 34"/>
          <p:cNvGrpSpPr>
            <a:grpSpLocks/>
          </p:cNvGrpSpPr>
          <p:nvPr/>
        </p:nvGrpSpPr>
        <p:grpSpPr bwMode="auto">
          <a:xfrm>
            <a:off x="5972175" y="3348038"/>
            <a:ext cx="2201863" cy="1112837"/>
            <a:chOff x="5972308" y="3347781"/>
            <a:chExt cx="2201536" cy="1112707"/>
          </a:xfrm>
        </p:grpSpPr>
        <p:sp>
          <p:nvSpPr>
            <p:cNvPr id="31" name="AutoShape 23"/>
            <p:cNvSpPr>
              <a:spLocks noChangeArrowheads="1"/>
            </p:cNvSpPr>
            <p:nvPr/>
          </p:nvSpPr>
          <p:spPr bwMode="auto">
            <a:xfrm>
              <a:off x="5972308" y="3347781"/>
              <a:ext cx="1758689" cy="531750"/>
            </a:xfrm>
            <a:prstGeom prst="wedgeRoundRectCallout">
              <a:avLst>
                <a:gd name="adj1" fmla="val -60639"/>
                <a:gd name="adj2" fmla="val 162718"/>
                <a:gd name="adj3" fmla="val 16667"/>
              </a:avLst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defRPr/>
              </a:pPr>
              <a:r>
                <a:rPr lang="ru-RU" sz="2200" b="0" dirty="0"/>
                <a:t>параметры</a:t>
              </a:r>
            </a:p>
          </p:txBody>
        </p:sp>
        <p:sp>
          <p:nvSpPr>
            <p:cNvPr id="34" name="Полилиния 33"/>
            <p:cNvSpPr/>
            <p:nvPr/>
          </p:nvSpPr>
          <p:spPr bwMode="auto">
            <a:xfrm>
              <a:off x="6600865" y="3836674"/>
              <a:ext cx="1572979" cy="623814"/>
            </a:xfrm>
            <a:custGeom>
              <a:avLst/>
              <a:gdLst>
                <a:gd name="connsiteX0" fmla="*/ 301083 w 1572322"/>
                <a:gd name="connsiteY0" fmla="*/ 557560 h 624468"/>
                <a:gd name="connsiteX1" fmla="*/ 0 w 1572322"/>
                <a:gd name="connsiteY1" fmla="*/ 0 h 624468"/>
                <a:gd name="connsiteX2" fmla="*/ 1059366 w 1572322"/>
                <a:gd name="connsiteY2" fmla="*/ 22302 h 624468"/>
                <a:gd name="connsiteX3" fmla="*/ 1572322 w 1572322"/>
                <a:gd name="connsiteY3" fmla="*/ 624468 h 624468"/>
                <a:gd name="connsiteX4" fmla="*/ 713678 w 1572322"/>
                <a:gd name="connsiteY4" fmla="*/ 44604 h 624468"/>
                <a:gd name="connsiteX5" fmla="*/ 434898 w 1572322"/>
                <a:gd name="connsiteY5" fmla="*/ 44604 h 624468"/>
                <a:gd name="connsiteX6" fmla="*/ 301083 w 1572322"/>
                <a:gd name="connsiteY6" fmla="*/ 557560 h 62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2322" h="624468">
                  <a:moveTo>
                    <a:pt x="301083" y="557560"/>
                  </a:moveTo>
                  <a:lnTo>
                    <a:pt x="0" y="0"/>
                  </a:lnTo>
                  <a:lnTo>
                    <a:pt x="1059366" y="22302"/>
                  </a:lnTo>
                  <a:lnTo>
                    <a:pt x="1572322" y="624468"/>
                  </a:lnTo>
                  <a:lnTo>
                    <a:pt x="713678" y="44604"/>
                  </a:lnTo>
                  <a:lnTo>
                    <a:pt x="434898" y="44604"/>
                  </a:lnTo>
                  <a:lnTo>
                    <a:pt x="301083" y="557560"/>
                  </a:lnTo>
                  <a:close/>
                </a:path>
              </a:pathLst>
            </a:cu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defRPr/>
              </a:pPr>
              <a:endParaRPr lang="ru-RU" sz="22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5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9" grpId="0" build="p"/>
      <p:bldP spid="758796" grpId="0"/>
      <p:bldP spid="758797" grpId="0"/>
      <p:bldP spid="25" grpId="0" animBg="1"/>
      <p:bldP spid="26" grpId="0" build="p"/>
      <p:bldP spid="27" grpId="0" animBg="1"/>
      <p:bldP spid="28" grpId="0" animBg="1"/>
      <p:bldP spid="29" grpId="0" animBg="1"/>
      <p:bldP spid="30" grpId="0" animBg="1"/>
      <p:bldP spid="33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636197-369A-4107-9154-A5A5CD019F57}" type="slidenum">
              <a:rPr lang="ru-RU" smtClean="0"/>
              <a:pPr/>
              <a:t>132</a:t>
            </a:fld>
            <a:endParaRPr lang="ru-RU" smtClean="0"/>
          </a:p>
        </p:txBody>
      </p:sp>
      <p:sp>
        <p:nvSpPr>
          <p:cNvPr id="14131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1316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4131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Процедуры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1138" y="1947863"/>
            <a:ext cx="2255837" cy="1449387"/>
            <a:chOff x="273" y="2288"/>
            <a:chExt cx="1421" cy="913"/>
          </a:xfrm>
        </p:grpSpPr>
        <p:sp>
          <p:nvSpPr>
            <p:cNvPr id="141326" name="AutoShape 7"/>
            <p:cNvSpPr>
              <a:spLocks noChangeArrowheads="1"/>
            </p:cNvSpPr>
            <p:nvPr/>
          </p:nvSpPr>
          <p:spPr bwMode="auto">
            <a:xfrm>
              <a:off x="764" y="2317"/>
              <a:ext cx="888" cy="561"/>
            </a:xfrm>
            <a:prstGeom prst="rt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1327" name="Text Box 8"/>
            <p:cNvSpPr txBox="1">
              <a:spLocks noChangeArrowheads="1"/>
            </p:cNvSpPr>
            <p:nvPr/>
          </p:nvSpPr>
          <p:spPr bwMode="auto">
            <a:xfrm>
              <a:off x="273" y="2913"/>
              <a:ext cx="63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(</a:t>
              </a:r>
              <a:r>
                <a:rPr lang="en-US" sz="2400"/>
                <a:t>x</a:t>
              </a:r>
              <a:r>
                <a:rPr lang="ru-RU" sz="2400"/>
                <a:t>, </a:t>
              </a:r>
              <a:r>
                <a:rPr lang="en-US" sz="2400"/>
                <a:t>y</a:t>
              </a:r>
              <a:r>
                <a:rPr lang="ru-RU" sz="2400"/>
                <a:t>)</a:t>
              </a:r>
            </a:p>
          </p:txBody>
        </p:sp>
        <p:sp>
          <p:nvSpPr>
            <p:cNvPr id="141328" name="Oval 9"/>
            <p:cNvSpPr>
              <a:spLocks noChangeArrowheads="1"/>
            </p:cNvSpPr>
            <p:nvPr/>
          </p:nvSpPr>
          <p:spPr bwMode="auto">
            <a:xfrm>
              <a:off x="731" y="2855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1329" name="Text Box 10"/>
            <p:cNvSpPr txBox="1">
              <a:spLocks noChangeArrowheads="1"/>
            </p:cNvSpPr>
            <p:nvPr/>
          </p:nvSpPr>
          <p:spPr bwMode="auto">
            <a:xfrm>
              <a:off x="968" y="2890"/>
              <a:ext cx="58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100</a:t>
              </a:r>
            </a:p>
          </p:txBody>
        </p:sp>
        <p:sp>
          <p:nvSpPr>
            <p:cNvPr id="141330" name="Text Box 11"/>
            <p:cNvSpPr txBox="1">
              <a:spLocks noChangeArrowheads="1"/>
            </p:cNvSpPr>
            <p:nvPr/>
          </p:nvSpPr>
          <p:spPr bwMode="auto">
            <a:xfrm>
              <a:off x="345" y="2415"/>
              <a:ext cx="39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ru-RU" sz="2400"/>
                <a:t>60</a:t>
              </a:r>
            </a:p>
          </p:txBody>
        </p:sp>
        <p:sp>
          <p:nvSpPr>
            <p:cNvPr id="141331" name="Oval 9"/>
            <p:cNvSpPr>
              <a:spLocks noChangeArrowheads="1"/>
            </p:cNvSpPr>
            <p:nvPr/>
          </p:nvSpPr>
          <p:spPr bwMode="auto">
            <a:xfrm>
              <a:off x="1638" y="2855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1332" name="Oval 9"/>
            <p:cNvSpPr>
              <a:spLocks noChangeArrowheads="1"/>
            </p:cNvSpPr>
            <p:nvPr/>
          </p:nvSpPr>
          <p:spPr bwMode="auto">
            <a:xfrm>
              <a:off x="731" y="2288"/>
              <a:ext cx="56" cy="5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758796" name="Text Box 12"/>
          <p:cNvSpPr txBox="1">
            <a:spLocks noChangeArrowheads="1"/>
          </p:cNvSpPr>
          <p:nvPr/>
        </p:nvSpPr>
        <p:spPr bwMode="auto">
          <a:xfrm>
            <a:off x="1955800" y="2976563"/>
            <a:ext cx="1422400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/>
              <a:t>(</a:t>
            </a:r>
            <a:r>
              <a:rPr lang="en-US" sz="2000"/>
              <a:t>x</a:t>
            </a:r>
            <a:r>
              <a:rPr lang="ru-RU" sz="2000"/>
              <a:t>+100, </a:t>
            </a:r>
            <a:r>
              <a:rPr lang="en-US" sz="2000"/>
              <a:t>y</a:t>
            </a:r>
            <a:r>
              <a:rPr lang="ru-RU" sz="2000"/>
              <a:t>)</a:t>
            </a:r>
          </a:p>
        </p:txBody>
      </p:sp>
      <p:sp>
        <p:nvSpPr>
          <p:cNvPr id="758797" name="Text Box 13"/>
          <p:cNvSpPr txBox="1">
            <a:spLocks noChangeArrowheads="1"/>
          </p:cNvSpPr>
          <p:nvPr/>
        </p:nvSpPr>
        <p:spPr bwMode="auto">
          <a:xfrm>
            <a:off x="560388" y="1517650"/>
            <a:ext cx="1498600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(</a:t>
            </a:r>
            <a:r>
              <a:rPr lang="en-US" sz="2400"/>
              <a:t>x</a:t>
            </a:r>
            <a:r>
              <a:rPr lang="ru-RU" sz="2400"/>
              <a:t>, </a:t>
            </a:r>
            <a:r>
              <a:rPr lang="en-US" sz="2400"/>
              <a:t>y</a:t>
            </a:r>
            <a:r>
              <a:rPr lang="ru-RU" sz="2400"/>
              <a:t>-60)</a:t>
            </a:r>
          </a:p>
        </p:txBody>
      </p:sp>
      <p:sp>
        <p:nvSpPr>
          <p:cNvPr id="758798" name="Rectangle 14"/>
          <p:cNvSpPr>
            <a:spLocks noChangeArrowheads="1"/>
          </p:cNvSpPr>
          <p:nvPr/>
        </p:nvSpPr>
        <p:spPr bwMode="auto">
          <a:xfrm>
            <a:off x="3305175" y="1477963"/>
            <a:ext cx="5570538" cy="37401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20000"/>
              </a:spcBef>
              <a:defRPr/>
            </a:pPr>
            <a:endParaRPr lang="da-DK" sz="2000">
              <a:latin typeface="Courier New" pitchFamily="49" charset="0"/>
            </a:endParaRPr>
          </a:p>
        </p:txBody>
      </p:sp>
      <p:sp>
        <p:nvSpPr>
          <p:cNvPr id="758801" name="Rectangle 17"/>
          <p:cNvSpPr>
            <a:spLocks noChangeArrowheads="1"/>
          </p:cNvSpPr>
          <p:nvPr/>
        </p:nvSpPr>
        <p:spPr bwMode="auto">
          <a:xfrm>
            <a:off x="3354388" y="1533525"/>
            <a:ext cx="5443537" cy="37052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2300">
                <a:solidFill>
                  <a:srgbClr val="3333FF"/>
                </a:solidFill>
                <a:latin typeface="Courier New" pitchFamily="49" charset="0"/>
              </a:rPr>
              <a:t>void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 Tr( int x, int y, int c</a:t>
            </a:r>
            <a:r>
              <a:rPr lang="ru-RU" sz="230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15000"/>
              </a:spcBef>
            </a:pP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   moveto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(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x, y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15000"/>
              </a:spcBef>
            </a:pP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   lineto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(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x, y-60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15000"/>
              </a:spcBef>
            </a:pP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   lineto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(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x+100, y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15000"/>
              </a:spcBef>
            </a:pP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   lineto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(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x, y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15000"/>
              </a:spcBef>
            </a:pP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   setfillstyle (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1, c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15000"/>
              </a:spcBef>
            </a:pP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   </a:t>
            </a:r>
            <a:r>
              <a:rPr lang="en-US" sz="2300">
                <a:solidFill>
                  <a:srgbClr val="3333FF"/>
                </a:solidFill>
                <a:latin typeface="Courier New" pitchFamily="49" charset="0"/>
              </a:rPr>
              <a:t>floodf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ill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(</a:t>
            </a:r>
            <a:r>
              <a:rPr lang="es-ES" sz="2300">
                <a:solidFill>
                  <a:srgbClr val="3333FF"/>
                </a:solidFill>
              </a:rPr>
              <a:t> </a:t>
            </a: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x+20, y-20, 15);</a:t>
            </a:r>
          </a:p>
          <a:p>
            <a:pPr>
              <a:spcBef>
                <a:spcPct val="15000"/>
              </a:spcBef>
            </a:pPr>
            <a:r>
              <a:rPr lang="es-ES" sz="2300">
                <a:solidFill>
                  <a:srgbClr val="3333FF"/>
                </a:solidFill>
                <a:latin typeface="Courier New" pitchFamily="49" charset="0"/>
              </a:rPr>
              <a:t>}</a:t>
            </a:r>
            <a:endParaRPr lang="da-DK" sz="23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758804" name="AutoShape 20"/>
          <p:cNvSpPr>
            <a:spLocks noChangeArrowheads="1"/>
          </p:cNvSpPr>
          <p:nvPr/>
        </p:nvSpPr>
        <p:spPr bwMode="auto">
          <a:xfrm>
            <a:off x="588963" y="3702050"/>
            <a:ext cx="2822575" cy="569913"/>
          </a:xfrm>
          <a:prstGeom prst="wedgeRoundRectCallout">
            <a:avLst>
              <a:gd name="adj1" fmla="val 68710"/>
              <a:gd name="adj2" fmla="val -4196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тело процедуры</a:t>
            </a:r>
          </a:p>
        </p:txBody>
      </p:sp>
      <p:sp>
        <p:nvSpPr>
          <p:cNvPr id="758807" name="AutoShape 23"/>
          <p:cNvSpPr>
            <a:spLocks noChangeArrowheads="1"/>
          </p:cNvSpPr>
          <p:nvPr/>
        </p:nvSpPr>
        <p:spPr bwMode="auto">
          <a:xfrm>
            <a:off x="4929188" y="400050"/>
            <a:ext cx="2384425" cy="960438"/>
          </a:xfrm>
          <a:prstGeom prst="wedgeRoundRectCallout">
            <a:avLst>
              <a:gd name="adj1" fmla="val -9537"/>
              <a:gd name="adj2" fmla="val 7443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/>
              <a:t>формальные</a:t>
            </a:r>
            <a:r>
              <a:rPr lang="ru-RU" sz="2400" b="0" dirty="0"/>
              <a:t/>
            </a:r>
            <a:br>
              <a:rPr lang="ru-RU" sz="2400" b="0" dirty="0"/>
            </a:br>
            <a:r>
              <a:rPr lang="ru-RU" sz="2400" b="0" dirty="0"/>
              <a:t>параметры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90538" y="5407025"/>
            <a:ext cx="8362950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0" dirty="0">
                <a:solidFill>
                  <a:srgbClr val="000000"/>
                </a:solidFill>
                <a:latin typeface="+mj-lt"/>
              </a:rPr>
              <a:t>«</a:t>
            </a:r>
            <a:r>
              <a:rPr lang="ru-RU" sz="2400" dirty="0">
                <a:solidFill>
                  <a:srgbClr val="000000"/>
                </a:solidFill>
                <a:latin typeface="+mj-lt"/>
              </a:rPr>
              <a:t>Формальные параметры</a:t>
            </a:r>
            <a:r>
              <a:rPr lang="ru-RU" sz="2400" b="0" dirty="0">
                <a:solidFill>
                  <a:srgbClr val="000000"/>
                </a:solidFill>
                <a:latin typeface="+mj-lt"/>
              </a:rPr>
              <a:t>» могут изменяться, заранее неизвестны (обозначаются именами, как переменные).</a:t>
            </a:r>
            <a:endParaRPr lang="ru-RU" sz="2400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58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58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58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58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58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58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58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58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58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96" grpId="0"/>
      <p:bldP spid="758797" grpId="0"/>
      <p:bldP spid="758798" grpId="0" animBg="1"/>
      <p:bldP spid="758801" grpId="0" build="p"/>
      <p:bldP spid="758804" grpId="0" animBg="1"/>
      <p:bldP spid="758807" grpId="0" animBg="1"/>
      <p:bldP spid="27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94DE2-2724-48DB-AF2B-DCE60B2CE3FE}" type="slidenum">
              <a:rPr lang="ru-RU" smtClean="0"/>
              <a:pPr/>
              <a:t>133</a:t>
            </a:fld>
            <a:endParaRPr lang="ru-RU" smtClean="0"/>
          </a:p>
        </p:txBody>
      </p:sp>
      <p:sp>
        <p:nvSpPr>
          <p:cNvPr id="14233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2340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Программа</a:t>
            </a:r>
          </a:p>
        </p:txBody>
      </p:sp>
      <p:sp>
        <p:nvSpPr>
          <p:cNvPr id="760836" name="Rectangle 4"/>
          <p:cNvSpPr>
            <a:spLocks noChangeArrowheads="1"/>
          </p:cNvSpPr>
          <p:nvPr/>
        </p:nvSpPr>
        <p:spPr bwMode="auto">
          <a:xfrm>
            <a:off x="3163888" y="1069975"/>
            <a:ext cx="5513387" cy="52498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" sz="2200" dirty="0">
                <a:solidFill>
                  <a:srgbClr val="3333FF"/>
                </a:solidFill>
                <a:latin typeface="Courier New" pitchFamily="49" charset="0"/>
              </a:rPr>
              <a:t>#include &lt;conio.h&gt;</a:t>
            </a:r>
          </a:p>
          <a:p>
            <a:pPr>
              <a:spcBef>
                <a:spcPts val="0"/>
              </a:spcBef>
              <a:defRPr/>
            </a:pPr>
            <a:r>
              <a:rPr lang="es-ES" sz="2200" dirty="0">
                <a:solidFill>
                  <a:srgbClr val="3333FF"/>
                </a:solidFill>
                <a:latin typeface="Courier New" pitchFamily="49" charset="0"/>
              </a:rPr>
              <a:t>#include &lt;graphics.h&gt;</a:t>
            </a:r>
          </a:p>
          <a:p>
            <a:pPr>
              <a:spcBef>
                <a:spcPts val="0"/>
              </a:spcBef>
              <a:defRPr/>
            </a:pPr>
            <a:endParaRPr lang="es-ES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endParaRPr lang="ru-RU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endParaRPr lang="ru-RU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endParaRPr lang="ru-RU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main()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initwindow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(400,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300);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Tr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(100,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100,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COLOR(0,0,255));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Tr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(200,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100,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COLOR(0,255,0));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Tr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(200,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160,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COLOR(255,0,0));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getch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closegraph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}</a:t>
            </a:r>
            <a:endParaRPr lang="da-DK" sz="2200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142342" name="Group 5"/>
          <p:cNvGrpSpPr>
            <a:grpSpLocks/>
          </p:cNvGrpSpPr>
          <p:nvPr/>
        </p:nvGrpSpPr>
        <p:grpSpPr bwMode="auto">
          <a:xfrm>
            <a:off x="733425" y="1406525"/>
            <a:ext cx="2035175" cy="1450975"/>
            <a:chOff x="1146" y="993"/>
            <a:chExt cx="1175" cy="1305"/>
          </a:xfrm>
        </p:grpSpPr>
        <p:sp>
          <p:nvSpPr>
            <p:cNvPr id="142351" name="AutoShape 6"/>
            <p:cNvSpPr>
              <a:spLocks noChangeArrowheads="1"/>
            </p:cNvSpPr>
            <p:nvPr/>
          </p:nvSpPr>
          <p:spPr bwMode="auto">
            <a:xfrm>
              <a:off x="1146" y="993"/>
              <a:ext cx="588" cy="653"/>
            </a:xfrm>
            <a:prstGeom prst="rtTriangl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2352" name="AutoShape 7"/>
            <p:cNvSpPr>
              <a:spLocks noChangeArrowheads="1"/>
            </p:cNvSpPr>
            <p:nvPr/>
          </p:nvSpPr>
          <p:spPr bwMode="auto">
            <a:xfrm>
              <a:off x="1733" y="993"/>
              <a:ext cx="588" cy="653"/>
            </a:xfrm>
            <a:prstGeom prst="rtTriangl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2353" name="AutoShape 8"/>
            <p:cNvSpPr>
              <a:spLocks noChangeArrowheads="1"/>
            </p:cNvSpPr>
            <p:nvPr/>
          </p:nvSpPr>
          <p:spPr bwMode="auto">
            <a:xfrm>
              <a:off x="1727" y="1645"/>
              <a:ext cx="588" cy="653"/>
            </a:xfrm>
            <a:prstGeom prst="rt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142343" name="Text Box 9"/>
          <p:cNvSpPr txBox="1">
            <a:spLocks noChangeArrowheads="1"/>
          </p:cNvSpPr>
          <p:nvPr/>
        </p:nvSpPr>
        <p:spPr bwMode="auto">
          <a:xfrm>
            <a:off x="177800" y="2163763"/>
            <a:ext cx="11795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(</a:t>
            </a:r>
            <a:r>
              <a:rPr lang="en-US"/>
              <a:t>100</a:t>
            </a:r>
            <a:r>
              <a:rPr lang="ru-RU"/>
              <a:t>,</a:t>
            </a:r>
            <a:r>
              <a:rPr lang="en-US"/>
              <a:t>100</a:t>
            </a:r>
            <a:r>
              <a:rPr lang="ru-RU"/>
              <a:t>)</a:t>
            </a:r>
          </a:p>
        </p:txBody>
      </p:sp>
      <p:sp>
        <p:nvSpPr>
          <p:cNvPr id="142344" name="Text Box 10"/>
          <p:cNvSpPr txBox="1">
            <a:spLocks noChangeArrowheads="1"/>
          </p:cNvSpPr>
          <p:nvPr/>
        </p:nvSpPr>
        <p:spPr bwMode="auto">
          <a:xfrm>
            <a:off x="1951038" y="2871788"/>
            <a:ext cx="566737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100</a:t>
            </a:r>
          </a:p>
        </p:txBody>
      </p:sp>
      <p:sp>
        <p:nvSpPr>
          <p:cNvPr id="142345" name="Text Box 11"/>
          <p:cNvSpPr txBox="1">
            <a:spLocks noChangeArrowheads="1"/>
          </p:cNvSpPr>
          <p:nvPr/>
        </p:nvSpPr>
        <p:spPr bwMode="auto">
          <a:xfrm>
            <a:off x="273050" y="1524000"/>
            <a:ext cx="436563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/>
              <a:t>60</a:t>
            </a:r>
          </a:p>
        </p:txBody>
      </p:sp>
      <p:sp>
        <p:nvSpPr>
          <p:cNvPr id="760845" name="AutoShape 13"/>
          <p:cNvSpPr>
            <a:spLocks noChangeArrowheads="1"/>
          </p:cNvSpPr>
          <p:nvPr/>
        </p:nvSpPr>
        <p:spPr bwMode="auto">
          <a:xfrm>
            <a:off x="6311900" y="5891213"/>
            <a:ext cx="2205038" cy="796925"/>
          </a:xfrm>
          <a:prstGeom prst="wedgeRoundRectCallout">
            <a:avLst>
              <a:gd name="adj1" fmla="val -74492"/>
              <a:gd name="adj2" fmla="val -14269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/>
              <a:t>фактические</a:t>
            </a:r>
            <a:r>
              <a:rPr lang="ru-RU" sz="2200" b="0"/>
              <a:t> параметры</a:t>
            </a:r>
          </a:p>
        </p:txBody>
      </p:sp>
      <p:sp>
        <p:nvSpPr>
          <p:cNvPr id="760846" name="AutoShape 14"/>
          <p:cNvSpPr>
            <a:spLocks noChangeArrowheads="1"/>
          </p:cNvSpPr>
          <p:nvPr/>
        </p:nvSpPr>
        <p:spPr bwMode="auto">
          <a:xfrm>
            <a:off x="534988" y="4170363"/>
            <a:ext cx="1841500" cy="885825"/>
          </a:xfrm>
          <a:prstGeom prst="wedgeRoundRectCallout">
            <a:avLst>
              <a:gd name="adj1" fmla="val 110981"/>
              <a:gd name="adj2" fmla="val 1276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вызовы процедуры</a:t>
            </a:r>
          </a:p>
        </p:txBody>
      </p:sp>
      <p:sp>
        <p:nvSpPr>
          <p:cNvPr id="760847" name="AutoShape 15"/>
          <p:cNvSpPr>
            <a:spLocks noChangeArrowheads="1"/>
          </p:cNvSpPr>
          <p:nvPr/>
        </p:nvSpPr>
        <p:spPr bwMode="auto">
          <a:xfrm>
            <a:off x="3230563" y="1833563"/>
            <a:ext cx="5248275" cy="1344612"/>
          </a:xfrm>
          <a:prstGeom prst="roundRect">
            <a:avLst>
              <a:gd name="adj" fmla="val 6986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 sz="2200">
                <a:latin typeface="Courier New" pitchFamily="49" charset="0"/>
              </a:rPr>
              <a:t>void</a:t>
            </a:r>
            <a:r>
              <a:rPr lang="es-ES" sz="2200">
                <a:latin typeface="Courier New" pitchFamily="49" charset="0"/>
              </a:rPr>
              <a:t> Tr( int x, int y, int c)</a:t>
            </a:r>
          </a:p>
          <a:p>
            <a:r>
              <a:rPr lang="es-ES" sz="2200">
                <a:latin typeface="Courier New" pitchFamily="49" charset="0"/>
              </a:rPr>
              <a:t>{</a:t>
            </a:r>
          </a:p>
          <a:p>
            <a:r>
              <a:rPr lang="es-ES" sz="2200">
                <a:latin typeface="Courier New" pitchFamily="49" charset="0"/>
              </a:rPr>
              <a:t>  ... </a:t>
            </a:r>
          </a:p>
          <a:p>
            <a:r>
              <a:rPr lang="es-ES" sz="2200">
                <a:latin typeface="Courier New" pitchFamily="49" charset="0"/>
              </a:rPr>
              <a:t>}</a:t>
            </a:r>
            <a:endParaRPr lang="ru-RU" sz="2200"/>
          </a:p>
        </p:txBody>
      </p:sp>
      <p:sp>
        <p:nvSpPr>
          <p:cNvPr id="760848" name="AutoShape 16"/>
          <p:cNvSpPr>
            <a:spLocks noChangeArrowheads="1"/>
          </p:cNvSpPr>
          <p:nvPr/>
        </p:nvSpPr>
        <p:spPr bwMode="auto">
          <a:xfrm>
            <a:off x="6088063" y="379413"/>
            <a:ext cx="2274887" cy="796925"/>
          </a:xfrm>
          <a:prstGeom prst="wedgeRoundRectCallout">
            <a:avLst>
              <a:gd name="adj1" fmla="val -13662"/>
              <a:gd name="adj2" fmla="val 149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/>
              <a:t>формальные</a:t>
            </a:r>
            <a:r>
              <a:rPr lang="ru-RU" sz="2200" b="0"/>
              <a:t> параметры</a:t>
            </a:r>
          </a:p>
        </p:txBody>
      </p:sp>
      <p:sp>
        <p:nvSpPr>
          <p:cNvPr id="760844" name="AutoShape 12"/>
          <p:cNvSpPr>
            <a:spLocks noChangeArrowheads="1"/>
          </p:cNvSpPr>
          <p:nvPr/>
        </p:nvSpPr>
        <p:spPr bwMode="auto">
          <a:xfrm>
            <a:off x="6472238" y="3059113"/>
            <a:ext cx="1712912" cy="598487"/>
          </a:xfrm>
          <a:prstGeom prst="wedgeRoundRectCallout">
            <a:avLst>
              <a:gd name="adj1" fmla="val -61639"/>
              <a:gd name="adj2" fmla="val -10649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процедура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6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08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08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6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60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0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60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0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60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0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0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0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60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0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6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6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6" grpId="0" build="p"/>
      <p:bldP spid="760845" grpId="0" animBg="1"/>
      <p:bldP spid="760846" grpId="0" animBg="1"/>
      <p:bldP spid="760847" grpId="0" animBg="1"/>
      <p:bldP spid="760848" grpId="0" animBg="1"/>
      <p:bldP spid="76084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716293-C93F-4DF3-9955-ECCFB6B8FDF8}" type="slidenum">
              <a:rPr lang="ru-RU" smtClean="0"/>
              <a:pPr/>
              <a:t>134</a:t>
            </a:fld>
            <a:endParaRPr lang="ru-RU" smtClean="0"/>
          </a:p>
        </p:txBody>
      </p:sp>
      <p:sp>
        <p:nvSpPr>
          <p:cNvPr id="14336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336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4336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Процедуры</a:t>
            </a:r>
          </a:p>
        </p:txBody>
      </p:sp>
      <p:sp>
        <p:nvSpPr>
          <p:cNvPr id="762885" name="Text Box 5"/>
          <p:cNvSpPr txBox="1">
            <a:spLocks noChangeArrowheads="1"/>
          </p:cNvSpPr>
          <p:nvPr/>
        </p:nvSpPr>
        <p:spPr bwMode="auto">
          <a:xfrm>
            <a:off x="377825" y="803275"/>
            <a:ext cx="8420100" cy="451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2913">
              <a:spcBef>
                <a:spcPct val="50000"/>
              </a:spcBef>
            </a:pPr>
            <a:r>
              <a:rPr lang="ru-RU" sz="2600">
                <a:solidFill>
                  <a:srgbClr val="3333FF"/>
                </a:solidFill>
              </a:rPr>
              <a:t>Особенности:</a:t>
            </a:r>
          </a:p>
          <a:p>
            <a:pPr marL="442913" lvl="1" indent="-263525" defTabSz="442913">
              <a:spcBef>
                <a:spcPct val="5000"/>
              </a:spcBef>
              <a:buFontTx/>
              <a:buChar char="•"/>
            </a:pPr>
            <a:r>
              <a:rPr lang="ru-RU" sz="2600" b="0" i="1"/>
              <a:t>обычно</a:t>
            </a:r>
            <a:r>
              <a:rPr lang="ru-RU" sz="2600" b="0"/>
              <a:t> процедуры расположены </a:t>
            </a:r>
            <a:r>
              <a:rPr lang="ru-RU" sz="2600"/>
              <a:t>выше</a:t>
            </a:r>
            <a:r>
              <a:rPr lang="ru-RU" sz="2600" b="0"/>
              <a:t> основной программы</a:t>
            </a:r>
          </a:p>
          <a:p>
            <a:pPr marL="442913" lvl="1" indent="-263525" defTabSz="442913">
              <a:spcBef>
                <a:spcPct val="5000"/>
              </a:spcBef>
              <a:buFontTx/>
              <a:buChar char="•"/>
            </a:pPr>
            <a:r>
              <a:rPr lang="ru-RU" sz="2600" b="0"/>
              <a:t>в заголовке процедуры перечисляются </a:t>
            </a:r>
            <a:r>
              <a:rPr lang="ru-RU" sz="2600">
                <a:solidFill>
                  <a:srgbClr val="3333FF"/>
                </a:solidFill>
              </a:rPr>
              <a:t>формальные</a:t>
            </a:r>
            <a:r>
              <a:rPr lang="ru-RU" sz="2600"/>
              <a:t> </a:t>
            </a:r>
            <a:r>
              <a:rPr lang="ru-RU" sz="2600" b="0"/>
              <a:t>параметры, они обозначаются именами, поскольку могут меняться</a:t>
            </a:r>
          </a:p>
          <a:p>
            <a:pPr marL="442913" lvl="1" indent="-263525" defTabSz="442913">
              <a:spcBef>
                <a:spcPct val="205000"/>
              </a:spcBef>
              <a:buFontTx/>
              <a:buChar char="•"/>
            </a:pPr>
            <a:r>
              <a:rPr lang="ru-RU" sz="2600" b="0"/>
              <a:t>при вызове процедуры в скобках указывают </a:t>
            </a:r>
            <a:r>
              <a:rPr lang="ru-RU" sz="2600">
                <a:solidFill>
                  <a:srgbClr val="3333FF"/>
                </a:solidFill>
              </a:rPr>
              <a:t>фактические</a:t>
            </a:r>
            <a:r>
              <a:rPr lang="ru-RU" sz="2600"/>
              <a:t> </a:t>
            </a:r>
            <a:r>
              <a:rPr lang="ru-RU" sz="2600" b="0"/>
              <a:t>параметры (числа или арифметические выражения) </a:t>
            </a:r>
            <a:r>
              <a:rPr lang="ru-RU" sz="2600">
                <a:solidFill>
                  <a:srgbClr val="3333FF"/>
                </a:solidFill>
              </a:rPr>
              <a:t>в том же порядке</a:t>
            </a:r>
            <a:endParaRPr lang="en-US" sz="2600">
              <a:solidFill>
                <a:srgbClr val="3333FF"/>
              </a:solidFill>
            </a:endParaRP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1914525" y="3457575"/>
            <a:ext cx="5711825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sz="2400" dirty="0">
                <a:latin typeface="Courier New" pitchFamily="49" charset="0"/>
              </a:rPr>
              <a:t>void</a:t>
            </a:r>
            <a:r>
              <a:rPr lang="es-ES" sz="2400" dirty="0">
                <a:latin typeface="Courier New" pitchFamily="49" charset="0"/>
              </a:rPr>
              <a:t> Tr( int x, int y, int c )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762887" name="Rectangle 7"/>
          <p:cNvSpPr>
            <a:spLocks noChangeArrowheads="1"/>
          </p:cNvSpPr>
          <p:nvPr/>
        </p:nvSpPr>
        <p:spPr bwMode="auto">
          <a:xfrm>
            <a:off x="2166938" y="5311775"/>
            <a:ext cx="5797550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sz="2400" dirty="0">
                <a:latin typeface="Courier New" pitchFamily="49" charset="0"/>
              </a:rPr>
              <a:t>Tr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( 200, 100, </a:t>
            </a:r>
            <a:r>
              <a:rPr lang="en-US" sz="2400" dirty="0">
                <a:latin typeface="Courier New" pitchFamily="49" charset="0"/>
              </a:rPr>
              <a:t>COLOR(255,0,0)</a:t>
            </a:r>
            <a:r>
              <a:rPr lang="da-DK" sz="2400" dirty="0">
                <a:latin typeface="Courier New" pitchFamily="49" charset="0"/>
              </a:rPr>
              <a:t>);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762888" name="AutoShape 8"/>
          <p:cNvSpPr>
            <a:spLocks noChangeArrowheads="1"/>
          </p:cNvSpPr>
          <p:nvPr/>
        </p:nvSpPr>
        <p:spPr bwMode="auto">
          <a:xfrm>
            <a:off x="2767013" y="6118225"/>
            <a:ext cx="468312" cy="415925"/>
          </a:xfrm>
          <a:prstGeom prst="wedgeRoundRectCallout">
            <a:avLst>
              <a:gd name="adj1" fmla="val 32032"/>
              <a:gd name="adj2" fmla="val -14083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x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762889" name="AutoShape 9"/>
          <p:cNvSpPr>
            <a:spLocks noChangeArrowheads="1"/>
          </p:cNvSpPr>
          <p:nvPr/>
        </p:nvSpPr>
        <p:spPr bwMode="auto">
          <a:xfrm>
            <a:off x="3976688" y="6118225"/>
            <a:ext cx="468312" cy="415925"/>
          </a:xfrm>
          <a:prstGeom prst="wedgeRoundRectCallout">
            <a:avLst>
              <a:gd name="adj1" fmla="val 10000"/>
              <a:gd name="adj2" fmla="val -14503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y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762891" name="AutoShape 11"/>
          <p:cNvSpPr>
            <a:spLocks noChangeArrowheads="1"/>
          </p:cNvSpPr>
          <p:nvPr/>
        </p:nvSpPr>
        <p:spPr bwMode="auto">
          <a:xfrm>
            <a:off x="5453063" y="6091238"/>
            <a:ext cx="468312" cy="415925"/>
          </a:xfrm>
          <a:prstGeom prst="wedgeRoundRectCallout">
            <a:avLst>
              <a:gd name="adj1" fmla="val 7287"/>
              <a:gd name="adj2" fmla="val -1477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c</a:t>
            </a:r>
            <a:endParaRPr lang="ru-RU" sz="2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6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6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6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6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5" grpId="0" build="p"/>
      <p:bldP spid="762886" grpId="0" animBg="1"/>
      <p:bldP spid="762887" grpId="0" animBg="1"/>
      <p:bldP spid="762888" grpId="0" animBg="1"/>
      <p:bldP spid="762889" grpId="0" animBg="1"/>
      <p:bldP spid="76289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93DC29-53DD-4A0E-A1C5-E198F57306D7}" type="slidenum">
              <a:rPr lang="ru-RU" smtClean="0"/>
              <a:pPr/>
              <a:t>135</a:t>
            </a:fld>
            <a:endParaRPr lang="ru-RU" smtClean="0"/>
          </a:p>
        </p:txBody>
      </p:sp>
      <p:sp>
        <p:nvSpPr>
          <p:cNvPr id="14438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438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4438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Процедуры</a:t>
            </a:r>
          </a:p>
        </p:txBody>
      </p:sp>
      <p:sp>
        <p:nvSpPr>
          <p:cNvPr id="764933" name="Text Box 5"/>
          <p:cNvSpPr txBox="1">
            <a:spLocks noChangeArrowheads="1"/>
          </p:cNvSpPr>
          <p:nvPr/>
        </p:nvSpPr>
        <p:spPr bwMode="auto">
          <a:xfrm>
            <a:off x="360363" y="868363"/>
            <a:ext cx="8420100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2913">
              <a:spcBef>
                <a:spcPct val="50000"/>
              </a:spcBef>
            </a:pPr>
            <a:r>
              <a:rPr lang="ru-RU" sz="2800">
                <a:solidFill>
                  <a:srgbClr val="3333FF"/>
                </a:solidFill>
              </a:rPr>
              <a:t>Особенности:</a:t>
            </a:r>
          </a:p>
          <a:p>
            <a:pPr marL="442913" lvl="1" indent="-263525" defTabSz="442913">
              <a:spcBef>
                <a:spcPct val="5000"/>
              </a:spcBef>
              <a:buFontTx/>
              <a:buChar char="•"/>
            </a:pPr>
            <a:r>
              <a:rPr lang="ru-RU" sz="2400" b="0"/>
              <a:t>для каждого формального параметра в заголовке процедуры указывают его </a:t>
            </a:r>
            <a:r>
              <a:rPr lang="ru-RU" sz="2400">
                <a:solidFill>
                  <a:srgbClr val="3333FF"/>
                </a:solidFill>
              </a:rPr>
              <a:t>тип</a:t>
            </a:r>
          </a:p>
          <a:p>
            <a:pPr marL="442913" lvl="1" indent="-263525" defTabSz="442913">
              <a:spcBef>
                <a:spcPct val="205000"/>
              </a:spcBef>
              <a:buFontTx/>
              <a:buChar char="•"/>
            </a:pPr>
            <a:r>
              <a:rPr lang="ru-RU" sz="2400" b="0"/>
              <a:t>внутри процедуры параметры используются так же, как и переменные</a:t>
            </a:r>
          </a:p>
          <a:p>
            <a:pPr marL="442913" lvl="1" indent="-263525" defTabSz="442913">
              <a:spcBef>
                <a:spcPct val="20000"/>
              </a:spcBef>
              <a:buFontTx/>
              <a:buChar char="•"/>
            </a:pPr>
            <a:r>
              <a:rPr lang="ru-RU" sz="2400" b="0"/>
              <a:t>в процедуре можно объявлять дополнительные </a:t>
            </a:r>
            <a:r>
              <a:rPr lang="ru-RU" sz="2400">
                <a:solidFill>
                  <a:srgbClr val="3333FF"/>
                </a:solidFill>
              </a:rPr>
              <a:t>локальные переменные</a:t>
            </a:r>
            <a:r>
              <a:rPr lang="ru-RU" sz="2400" b="0"/>
              <a:t>, остальные процедуры не имеют к ним доступа</a:t>
            </a:r>
          </a:p>
        </p:txBody>
      </p:sp>
      <p:sp>
        <p:nvSpPr>
          <p:cNvPr id="764934" name="Rectangle 6"/>
          <p:cNvSpPr>
            <a:spLocks noChangeArrowheads="1"/>
          </p:cNvSpPr>
          <p:nvPr/>
        </p:nvSpPr>
        <p:spPr bwMode="auto">
          <a:xfrm>
            <a:off x="1030288" y="2266950"/>
            <a:ext cx="7856537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s-ES" sz="2400" dirty="0">
                <a:latin typeface="Courier New" pitchFamily="49" charset="0"/>
              </a:rPr>
              <a:t>void </a:t>
            </a:r>
            <a:r>
              <a:rPr lang="en-US" sz="2400" dirty="0">
                <a:latin typeface="Courier New" pitchFamily="49" charset="0"/>
              </a:rPr>
              <a:t>A </a:t>
            </a:r>
            <a:r>
              <a:rPr lang="es-ES" sz="2400" dirty="0">
                <a:latin typeface="Courier New" pitchFamily="49" charset="0"/>
              </a:rPr>
              <a:t>( int x, float y, char z ) { ... }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764937" name="Rectangle 9"/>
          <p:cNvSpPr>
            <a:spLocks noChangeArrowheads="1"/>
          </p:cNvSpPr>
          <p:nvPr/>
        </p:nvSpPr>
        <p:spPr bwMode="auto">
          <a:xfrm>
            <a:off x="1049338" y="4824413"/>
            <a:ext cx="7180262" cy="19415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s-ES" sz="2400" dirty="0">
                <a:latin typeface="Courier New" pitchFamily="49" charset="0"/>
              </a:rPr>
              <a:t>void </a:t>
            </a:r>
            <a:r>
              <a:rPr lang="en-US" sz="2400" dirty="0">
                <a:latin typeface="Courier New" pitchFamily="49" charset="0"/>
              </a:rPr>
              <a:t>A </a:t>
            </a:r>
            <a:r>
              <a:rPr lang="es-ES" sz="2400" dirty="0">
                <a:latin typeface="Courier New" pitchFamily="49" charset="0"/>
              </a:rPr>
              <a:t>( int x, float y, char z ) </a:t>
            </a:r>
            <a:r>
              <a:rPr lang="ru-RU" sz="2400" dirty="0">
                <a:latin typeface="Courier New" pitchFamily="49" charset="0"/>
              </a:rPr>
              <a:t/>
            </a:r>
            <a:br>
              <a:rPr lang="ru-RU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{ </a:t>
            </a:r>
            <a:endParaRPr lang="ru-RU" sz="2400" dirty="0">
              <a:latin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a2, </a:t>
            </a:r>
            <a:r>
              <a:rPr lang="en-US" sz="2400" dirty="0" err="1">
                <a:latin typeface="Courier New" pitchFamily="49" charset="0"/>
              </a:rPr>
              <a:t>bbc</a:t>
            </a:r>
            <a:r>
              <a:rPr lang="en-US" sz="2400" dirty="0">
                <a:latin typeface="Courier New" pitchFamily="49" charset="0"/>
              </a:rPr>
              <a:t> = 345;</a:t>
            </a:r>
            <a:endParaRPr lang="ru-RU" sz="2400" dirty="0">
              <a:latin typeface="Courier New" pitchFamily="49" charset="0"/>
            </a:endParaRPr>
          </a:p>
          <a:p>
            <a:pPr>
              <a:defRPr/>
            </a:pPr>
            <a:r>
              <a:rPr lang="es-ES" sz="2400" dirty="0">
                <a:latin typeface="Courier New" pitchFamily="49" charset="0"/>
              </a:rPr>
              <a:t> ... </a:t>
            </a:r>
            <a:r>
              <a:rPr lang="ru-RU" sz="2400" dirty="0">
                <a:latin typeface="Courier New" pitchFamily="49" charset="0"/>
              </a:rPr>
              <a:t/>
            </a:r>
            <a:br>
              <a:rPr lang="ru-RU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}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764938" name="AutoShape 10"/>
          <p:cNvSpPr>
            <a:spLocks noChangeArrowheads="1"/>
          </p:cNvSpPr>
          <p:nvPr/>
        </p:nvSpPr>
        <p:spPr bwMode="auto">
          <a:xfrm>
            <a:off x="6196013" y="5302250"/>
            <a:ext cx="2233612" cy="965200"/>
          </a:xfrm>
          <a:prstGeom prst="wedgeRoundRectCallout">
            <a:avLst>
              <a:gd name="adj1" fmla="val -119822"/>
              <a:gd name="adj2" fmla="val 702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локальные переменные</a:t>
            </a:r>
          </a:p>
        </p:txBody>
      </p:sp>
      <p:sp>
        <p:nvSpPr>
          <p:cNvPr id="764939" name="AutoShape 11"/>
          <p:cNvSpPr>
            <a:spLocks noChangeArrowheads="1"/>
          </p:cNvSpPr>
          <p:nvPr/>
        </p:nvSpPr>
        <p:spPr bwMode="auto">
          <a:xfrm>
            <a:off x="1277938" y="5661025"/>
            <a:ext cx="3305175" cy="346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400">
                <a:latin typeface="Courier New" pitchFamily="49" charset="0"/>
              </a:rPr>
              <a:t>int a2, bbc = 345;</a:t>
            </a:r>
            <a:endParaRPr lang="ru-RU" sz="2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4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6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64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4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6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3" grpId="0" build="p"/>
      <p:bldP spid="764934" grpId="0" animBg="1"/>
      <p:bldP spid="764937" grpId="0" animBg="1"/>
      <p:bldP spid="764938" grpId="0" animBg="1"/>
      <p:bldP spid="76493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FBFAD4-C2E8-4BA5-8315-00B6535CF595}" type="slidenum">
              <a:rPr lang="ru-RU" smtClean="0"/>
              <a:pPr/>
              <a:t>136</a:t>
            </a:fld>
            <a:endParaRPr lang="ru-RU" smtClean="0"/>
          </a:p>
        </p:txBody>
      </p:sp>
      <p:sp>
        <p:nvSpPr>
          <p:cNvPr id="14541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5412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Как поменять местами?</a:t>
            </a:r>
          </a:p>
        </p:txBody>
      </p:sp>
      <p:pic>
        <p:nvPicPr>
          <p:cNvPr id="775172" name="Picture 4" descr="Чашка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7750" y="1017588"/>
            <a:ext cx="1276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5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5025" y="1039813"/>
            <a:ext cx="1276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5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0275" y="2468563"/>
            <a:ext cx="1276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5175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8688" y="2470150"/>
            <a:ext cx="1276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5176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5025" y="1038225"/>
            <a:ext cx="1276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5177" name="Picture 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6163" y="1017588"/>
            <a:ext cx="1276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5178" name="Picture 1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7750" y="1017588"/>
            <a:ext cx="1276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5179" name="Picture 1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6613" y="1039813"/>
            <a:ext cx="1276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5180" name="AutoShape 12"/>
          <p:cNvSpPr>
            <a:spLocks noChangeArrowheads="1"/>
          </p:cNvSpPr>
          <p:nvPr/>
        </p:nvSpPr>
        <p:spPr bwMode="auto">
          <a:xfrm rot="10800000">
            <a:off x="6046788" y="1085850"/>
            <a:ext cx="979487" cy="668338"/>
          </a:xfrm>
          <a:prstGeom prst="rightArrow">
            <a:avLst>
              <a:gd name="adj1" fmla="val 50000"/>
              <a:gd name="adj2" fmla="val 36639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/>
            <a:r>
              <a:rPr lang="ru-RU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75181" name="AutoShape 13"/>
          <p:cNvSpPr>
            <a:spLocks noChangeArrowheads="1"/>
          </p:cNvSpPr>
          <p:nvPr/>
        </p:nvSpPr>
        <p:spPr bwMode="auto">
          <a:xfrm rot="8100000" flipH="1">
            <a:off x="6884988" y="1847850"/>
            <a:ext cx="979488" cy="668337"/>
          </a:xfrm>
          <a:prstGeom prst="rightArrow">
            <a:avLst>
              <a:gd name="adj1" fmla="val 50000"/>
              <a:gd name="adj2" fmla="val 36639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/>
            <a:r>
              <a:rPr lang="ru-RU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5182" name="AutoShape 14"/>
          <p:cNvSpPr>
            <a:spLocks noChangeArrowheads="1"/>
          </p:cNvSpPr>
          <p:nvPr/>
        </p:nvSpPr>
        <p:spPr bwMode="auto">
          <a:xfrm rot="13500000" flipH="1">
            <a:off x="5438775" y="1751013"/>
            <a:ext cx="979488" cy="668337"/>
          </a:xfrm>
          <a:prstGeom prst="rightArrow">
            <a:avLst>
              <a:gd name="adj1" fmla="val 50000"/>
              <a:gd name="adj2" fmla="val 36639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/>
            <a:r>
              <a:rPr lang="ru-RU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5424" name="Text Box 15"/>
          <p:cNvSpPr txBox="1">
            <a:spLocks noChangeArrowheads="1"/>
          </p:cNvSpPr>
          <p:nvPr/>
        </p:nvSpPr>
        <p:spPr bwMode="auto">
          <a:xfrm>
            <a:off x="317500" y="1249363"/>
            <a:ext cx="4230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Задача: </a:t>
            </a:r>
            <a:r>
              <a:rPr lang="ru-RU" sz="2400" b="0"/>
              <a:t>поменять местами содержимое двух чашек.</a:t>
            </a:r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415925" y="3295650"/>
            <a:ext cx="8126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Задача: </a:t>
            </a:r>
            <a:r>
              <a:rPr lang="ru-RU" sz="2400" b="0"/>
              <a:t>поменять местами содержимое двух ячеек памяти.</a:t>
            </a:r>
          </a:p>
        </p:txBody>
      </p:sp>
      <p:sp>
        <p:nvSpPr>
          <p:cNvPr id="775185" name="Rectangle 17"/>
          <p:cNvSpPr>
            <a:spLocks noChangeArrowheads="1"/>
          </p:cNvSpPr>
          <p:nvPr/>
        </p:nvSpPr>
        <p:spPr bwMode="auto">
          <a:xfrm>
            <a:off x="5027613" y="4278313"/>
            <a:ext cx="860425" cy="5778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800"/>
              <a:t>4</a:t>
            </a:r>
          </a:p>
        </p:txBody>
      </p:sp>
      <p:sp>
        <p:nvSpPr>
          <p:cNvPr id="775186" name="Rectangle 18"/>
          <p:cNvSpPr>
            <a:spLocks noChangeArrowheads="1"/>
          </p:cNvSpPr>
          <p:nvPr/>
        </p:nvSpPr>
        <p:spPr bwMode="auto">
          <a:xfrm>
            <a:off x="7380288" y="4265613"/>
            <a:ext cx="860425" cy="5778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2800"/>
              <a:t>6</a:t>
            </a:r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6370638" y="5853113"/>
            <a:ext cx="860425" cy="5778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800"/>
              <a:t>?</a:t>
            </a:r>
            <a:endParaRPr lang="ru-RU" sz="2800"/>
          </a:p>
        </p:txBody>
      </p:sp>
      <p:sp>
        <p:nvSpPr>
          <p:cNvPr id="775188" name="Rectangle 20"/>
          <p:cNvSpPr>
            <a:spLocks noChangeArrowheads="1"/>
          </p:cNvSpPr>
          <p:nvPr/>
        </p:nvSpPr>
        <p:spPr bwMode="auto">
          <a:xfrm>
            <a:off x="6370638" y="5853113"/>
            <a:ext cx="860425" cy="5778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800"/>
              <a:t>4</a:t>
            </a:r>
            <a:endParaRPr lang="ru-RU" sz="2800"/>
          </a:p>
        </p:txBody>
      </p:sp>
      <p:sp>
        <p:nvSpPr>
          <p:cNvPr id="775189" name="Rectangle 21"/>
          <p:cNvSpPr>
            <a:spLocks noChangeArrowheads="1"/>
          </p:cNvSpPr>
          <p:nvPr/>
        </p:nvSpPr>
        <p:spPr bwMode="auto">
          <a:xfrm>
            <a:off x="5027613" y="4278313"/>
            <a:ext cx="860425" cy="5778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800"/>
              <a:t>6</a:t>
            </a:r>
            <a:endParaRPr lang="ru-RU" sz="2800"/>
          </a:p>
        </p:txBody>
      </p:sp>
      <p:sp>
        <p:nvSpPr>
          <p:cNvPr id="775190" name="Rectangle 22"/>
          <p:cNvSpPr>
            <a:spLocks noChangeArrowheads="1"/>
          </p:cNvSpPr>
          <p:nvPr/>
        </p:nvSpPr>
        <p:spPr bwMode="auto">
          <a:xfrm>
            <a:off x="7380288" y="4265613"/>
            <a:ext cx="860425" cy="5778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800"/>
              <a:t>4</a:t>
            </a:r>
            <a:endParaRPr lang="ru-RU" sz="2800"/>
          </a:p>
        </p:txBody>
      </p:sp>
      <p:sp>
        <p:nvSpPr>
          <p:cNvPr id="775191" name="Rectangle 23"/>
          <p:cNvSpPr>
            <a:spLocks noChangeArrowheads="1"/>
          </p:cNvSpPr>
          <p:nvPr/>
        </p:nvSpPr>
        <p:spPr bwMode="auto">
          <a:xfrm>
            <a:off x="5172075" y="3743325"/>
            <a:ext cx="479425" cy="51276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800"/>
              <a:t>x</a:t>
            </a:r>
            <a:endParaRPr lang="ru-RU" sz="2800"/>
          </a:p>
        </p:txBody>
      </p:sp>
      <p:sp>
        <p:nvSpPr>
          <p:cNvPr id="775192" name="Rectangle 24"/>
          <p:cNvSpPr>
            <a:spLocks noChangeArrowheads="1"/>
          </p:cNvSpPr>
          <p:nvPr/>
        </p:nvSpPr>
        <p:spPr bwMode="auto">
          <a:xfrm>
            <a:off x="7478713" y="3709988"/>
            <a:ext cx="479425" cy="51276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800"/>
              <a:t>y</a:t>
            </a:r>
            <a:endParaRPr lang="ru-RU" sz="2800"/>
          </a:p>
        </p:txBody>
      </p:sp>
      <p:sp>
        <p:nvSpPr>
          <p:cNvPr id="775193" name="Rectangle 25"/>
          <p:cNvSpPr>
            <a:spLocks noChangeArrowheads="1"/>
          </p:cNvSpPr>
          <p:nvPr/>
        </p:nvSpPr>
        <p:spPr bwMode="auto">
          <a:xfrm>
            <a:off x="6565900" y="6345238"/>
            <a:ext cx="479425" cy="51276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800"/>
              <a:t>c</a:t>
            </a:r>
            <a:endParaRPr lang="ru-RU" sz="2800"/>
          </a:p>
        </p:txBody>
      </p:sp>
      <p:sp>
        <p:nvSpPr>
          <p:cNvPr id="775194" name="Rectangle 26"/>
          <p:cNvSpPr>
            <a:spLocks noChangeArrowheads="1"/>
          </p:cNvSpPr>
          <p:nvPr/>
        </p:nvSpPr>
        <p:spPr bwMode="auto">
          <a:xfrm>
            <a:off x="2520950" y="4221163"/>
            <a:ext cx="1617663" cy="15525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800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2800">
                <a:latin typeface="Courier New" pitchFamily="49" charset="0"/>
              </a:rPr>
              <a:t> = x;</a:t>
            </a:r>
          </a:p>
          <a:p>
            <a:pPr>
              <a:spcBef>
                <a:spcPct val="15000"/>
              </a:spcBef>
              <a:defRPr/>
            </a:pPr>
            <a:r>
              <a:rPr lang="en-US" sz="2800">
                <a:latin typeface="Courier New" pitchFamily="49" charset="0"/>
              </a:rPr>
              <a:t>x = y;</a:t>
            </a:r>
          </a:p>
          <a:p>
            <a:pPr>
              <a:spcBef>
                <a:spcPct val="15000"/>
              </a:spcBef>
              <a:defRPr/>
            </a:pPr>
            <a:r>
              <a:rPr lang="en-US" sz="2800">
                <a:latin typeface="Courier New" pitchFamily="49" charset="0"/>
              </a:rPr>
              <a:t>y = </a:t>
            </a:r>
            <a:r>
              <a:rPr lang="en-US" sz="2800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2800">
                <a:latin typeface="Courier New" pitchFamily="49" charset="0"/>
              </a:rPr>
              <a:t>;</a:t>
            </a:r>
            <a:endParaRPr lang="en-US" sz="28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775195" name="Rectangle 27"/>
          <p:cNvSpPr>
            <a:spLocks noChangeArrowheads="1"/>
          </p:cNvSpPr>
          <p:nvPr/>
        </p:nvSpPr>
        <p:spPr bwMode="auto">
          <a:xfrm>
            <a:off x="627063" y="4524375"/>
            <a:ext cx="1531937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x = y;</a:t>
            </a: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y = x;</a:t>
            </a:r>
            <a:endParaRPr lang="en-US" sz="24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775196" name="AutoShape 28"/>
          <p:cNvSpPr>
            <a:spLocks noChangeArrowheads="1"/>
          </p:cNvSpPr>
          <p:nvPr/>
        </p:nvSpPr>
        <p:spPr bwMode="auto">
          <a:xfrm rot="2700000">
            <a:off x="581025" y="4241800"/>
            <a:ext cx="1497013" cy="1497013"/>
          </a:xfrm>
          <a:prstGeom prst="plus">
            <a:avLst>
              <a:gd name="adj" fmla="val 41500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75197" name="AutoShape 29"/>
          <p:cNvSpPr>
            <a:spLocks noChangeArrowheads="1"/>
          </p:cNvSpPr>
          <p:nvPr/>
        </p:nvSpPr>
        <p:spPr bwMode="auto">
          <a:xfrm rot="7473148" flipH="1">
            <a:off x="7024688" y="5026025"/>
            <a:ext cx="979488" cy="668337"/>
          </a:xfrm>
          <a:prstGeom prst="rightArrow">
            <a:avLst>
              <a:gd name="adj1" fmla="val 50000"/>
              <a:gd name="adj2" fmla="val 36639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/>
            <a:r>
              <a:rPr lang="ru-RU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75198" name="AutoShape 30"/>
          <p:cNvSpPr>
            <a:spLocks noChangeArrowheads="1"/>
          </p:cNvSpPr>
          <p:nvPr/>
        </p:nvSpPr>
        <p:spPr bwMode="auto">
          <a:xfrm rot="10800000">
            <a:off x="6154738" y="4238625"/>
            <a:ext cx="979487" cy="668338"/>
          </a:xfrm>
          <a:prstGeom prst="rightArrow">
            <a:avLst>
              <a:gd name="adj1" fmla="val 50000"/>
              <a:gd name="adj2" fmla="val 36639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/>
            <a:r>
              <a:rPr lang="ru-RU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75199" name="AutoShape 31"/>
          <p:cNvSpPr>
            <a:spLocks noChangeArrowheads="1"/>
          </p:cNvSpPr>
          <p:nvPr/>
        </p:nvSpPr>
        <p:spPr bwMode="auto">
          <a:xfrm rot="13718115" flipH="1">
            <a:off x="5530850" y="5106988"/>
            <a:ext cx="979487" cy="668338"/>
          </a:xfrm>
          <a:prstGeom prst="rightArrow">
            <a:avLst>
              <a:gd name="adj1" fmla="val 50000"/>
              <a:gd name="adj2" fmla="val 36639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rot="10800000" wrap="none" lIns="90000" tIns="46800" rIns="90000" bIns="46800" anchor="ctr"/>
          <a:lstStyle/>
          <a:p>
            <a:pPr algn="ctr"/>
            <a:r>
              <a:rPr lang="ru-RU" sz="200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76263" y="5876925"/>
            <a:ext cx="4946650" cy="663575"/>
            <a:chOff x="363" y="3702"/>
            <a:chExt cx="3116" cy="418"/>
          </a:xfrm>
        </p:grpSpPr>
        <p:sp>
          <p:nvSpPr>
            <p:cNvPr id="145442" name="Text Box 33"/>
            <p:cNvSpPr txBox="1">
              <a:spLocks noChangeArrowheads="1"/>
            </p:cNvSpPr>
            <p:nvPr/>
          </p:nvSpPr>
          <p:spPr bwMode="auto">
            <a:xfrm>
              <a:off x="657" y="3769"/>
              <a:ext cx="2822" cy="335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Можно ли обойтись без </a:t>
              </a:r>
              <a:r>
                <a:rPr lang="en-US" sz="2800">
                  <a:latin typeface="Courier New" pitchFamily="49" charset="0"/>
                </a:rPr>
                <a:t>c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145443" name="Oval 34"/>
            <p:cNvSpPr>
              <a:spLocks noChangeArrowheads="1"/>
            </p:cNvSpPr>
            <p:nvPr/>
          </p:nvSpPr>
          <p:spPr bwMode="auto">
            <a:xfrm>
              <a:off x="363" y="37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75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75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7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7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7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775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75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75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7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7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75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75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75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7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7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7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7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7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7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7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7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7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7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7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775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775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7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7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775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775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7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7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775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775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77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80" grpId="0" animBg="1"/>
      <p:bldP spid="775180" grpId="1" animBg="1"/>
      <p:bldP spid="775181" grpId="0" animBg="1"/>
      <p:bldP spid="775181" grpId="1" animBg="1"/>
      <p:bldP spid="775182" grpId="0" animBg="1"/>
      <p:bldP spid="775182" grpId="1" animBg="1"/>
      <p:bldP spid="775184" grpId="0"/>
      <p:bldP spid="775185" grpId="0" animBg="1"/>
      <p:bldP spid="775185" grpId="1" animBg="1"/>
      <p:bldP spid="775186" grpId="0" animBg="1"/>
      <p:bldP spid="775186" grpId="1" animBg="1"/>
      <p:bldP spid="775187" grpId="0" animBg="1"/>
      <p:bldP spid="775187" grpId="1" animBg="1"/>
      <p:bldP spid="775188" grpId="0" animBg="1"/>
      <p:bldP spid="775189" grpId="0" animBg="1"/>
      <p:bldP spid="775190" grpId="0" animBg="1"/>
      <p:bldP spid="775191" grpId="0"/>
      <p:bldP spid="775192" grpId="0"/>
      <p:bldP spid="775193" grpId="0"/>
      <p:bldP spid="775194" grpId="0" animBg="1"/>
      <p:bldP spid="775195" grpId="0" animBg="1"/>
      <p:bldP spid="775196" grpId="0" animBg="1"/>
      <p:bldP spid="775197" grpId="0" animBg="1"/>
      <p:bldP spid="775197" grpId="1" animBg="1"/>
      <p:bldP spid="775198" grpId="0" animBg="1"/>
      <p:bldP spid="775198" grpId="1" animBg="1"/>
      <p:bldP spid="775199" grpId="0" animBg="1"/>
      <p:bldP spid="775199" grpId="1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38D536-53A9-4292-BCCD-F5F4C741A27E}" type="slidenum">
              <a:rPr lang="ru-RU" smtClean="0"/>
              <a:pPr/>
              <a:t>137</a:t>
            </a:fld>
            <a:endParaRPr lang="ru-RU" smtClean="0"/>
          </a:p>
        </p:txBody>
      </p:sp>
      <p:sp>
        <p:nvSpPr>
          <p:cNvPr id="769034" name="Rectangle 10"/>
          <p:cNvSpPr>
            <a:spLocks noChangeArrowheads="1"/>
          </p:cNvSpPr>
          <p:nvPr/>
        </p:nvSpPr>
        <p:spPr bwMode="auto">
          <a:xfrm>
            <a:off x="895350" y="2446338"/>
            <a:ext cx="7835900" cy="41100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endParaRPr lang="da-DK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endParaRPr lang="da-DK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endParaRPr lang="da-DK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endParaRPr lang="da-DK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endParaRPr lang="da-DK" sz="2400">
              <a:latin typeface="Courier New" pitchFamily="49" charset="0"/>
            </a:endParaRPr>
          </a:p>
        </p:txBody>
      </p:sp>
      <p:sp>
        <p:nvSpPr>
          <p:cNvPr id="769035" name="Rectangle 11"/>
          <p:cNvSpPr>
            <a:spLocks noChangeArrowheads="1"/>
          </p:cNvSpPr>
          <p:nvPr/>
        </p:nvSpPr>
        <p:spPr bwMode="auto">
          <a:xfrm>
            <a:off x="1158875" y="5511800"/>
            <a:ext cx="2889250" cy="38735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 sz="2400"/>
          </a:p>
        </p:txBody>
      </p:sp>
      <p:sp>
        <p:nvSpPr>
          <p:cNvPr id="14643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6438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Параметры-переменные</a:t>
            </a: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388938" y="855663"/>
            <a:ext cx="84201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 defTabSz="442913"/>
            <a:r>
              <a:rPr lang="ru-RU" sz="2400">
                <a:solidFill>
                  <a:srgbClr val="3333FF"/>
                </a:solidFill>
              </a:rPr>
              <a:t>Задача: </a:t>
            </a:r>
            <a:r>
              <a:rPr lang="ru-RU" sz="2400" b="0"/>
              <a:t>составить процедуру, которая меняет местами значения двух переменных.</a:t>
            </a:r>
          </a:p>
          <a:p>
            <a:pPr marL="268288" indent="-268288" defTabSz="442913"/>
            <a:r>
              <a:rPr lang="ru-RU" sz="2400">
                <a:solidFill>
                  <a:srgbClr val="3333FF"/>
                </a:solidFill>
              </a:rPr>
              <a:t>Особенности:</a:t>
            </a:r>
            <a:r>
              <a:rPr lang="en-US" sz="2400">
                <a:solidFill>
                  <a:srgbClr val="3333FF"/>
                </a:solidFill>
              </a:rPr>
              <a:t> </a:t>
            </a:r>
            <a:r>
              <a:rPr lang="ru-RU" sz="2400" b="0"/>
              <a:t>надо, чтобы изменения, сделанные в процедуре, стали известны вызывающей программе</a:t>
            </a:r>
            <a:r>
              <a:rPr lang="en-US" sz="2400" b="0"/>
              <a:t>.</a:t>
            </a:r>
          </a:p>
        </p:txBody>
      </p:sp>
      <p:sp>
        <p:nvSpPr>
          <p:cNvPr id="769029" name="Rectangle 5"/>
          <p:cNvSpPr>
            <a:spLocks noChangeArrowheads="1"/>
          </p:cNvSpPr>
          <p:nvPr/>
        </p:nvSpPr>
        <p:spPr bwMode="auto">
          <a:xfrm>
            <a:off x="909638" y="2438400"/>
            <a:ext cx="7408862" cy="38290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>
              <a:spcBef>
                <a:spcPct val="15000"/>
              </a:spcBef>
            </a:pPr>
            <a:endParaRPr lang="da-DK" sz="2400">
              <a:latin typeface="Courier New" pitchFamily="49" charset="0"/>
            </a:endParaRPr>
          </a:p>
          <a:p>
            <a:pPr>
              <a:spcBef>
                <a:spcPct val="15000"/>
              </a:spcBef>
            </a:pPr>
            <a:endParaRPr lang="da-DK" sz="2400">
              <a:latin typeface="Courier New" pitchFamily="49" charset="0"/>
            </a:endParaRPr>
          </a:p>
          <a:p>
            <a:pPr>
              <a:spcBef>
                <a:spcPct val="15000"/>
              </a:spcBef>
            </a:pPr>
            <a:endParaRPr lang="da-DK" sz="2400">
              <a:latin typeface="Courier New" pitchFamily="49" charset="0"/>
            </a:endParaRPr>
          </a:p>
          <a:p>
            <a:pPr>
              <a:spcBef>
                <a:spcPct val="15000"/>
              </a:spcBef>
            </a:pPr>
            <a:endParaRPr lang="da-DK" sz="2400">
              <a:latin typeface="Courier New" pitchFamily="49" charset="0"/>
            </a:endParaRPr>
          </a:p>
          <a:p>
            <a:pPr>
              <a:spcBef>
                <a:spcPts val="2400"/>
              </a:spcBef>
            </a:pPr>
            <a:r>
              <a:rPr lang="da-DK" sz="2400">
                <a:latin typeface="Courier New" pitchFamily="49" charset="0"/>
              </a:rPr>
              <a:t>main()</a:t>
            </a:r>
          </a:p>
          <a:p>
            <a:r>
              <a:rPr lang="da-DK" sz="2400">
                <a:latin typeface="Courier New" pitchFamily="49" charset="0"/>
              </a:rPr>
              <a:t>{</a:t>
            </a:r>
          </a:p>
          <a:p>
            <a:r>
              <a:rPr lang="da-DK" sz="2400">
                <a:latin typeface="Courier New" pitchFamily="49" charset="0"/>
              </a:rPr>
              <a:t>  int x = 1, y = 2;</a:t>
            </a:r>
          </a:p>
          <a:p>
            <a:r>
              <a:rPr lang="da-DK" sz="2400">
                <a:latin typeface="Courier New" pitchFamily="49" charset="0"/>
              </a:rPr>
              <a:t>  Swap ( x, y );</a:t>
            </a:r>
          </a:p>
          <a:p>
            <a:r>
              <a:rPr lang="da-DK" sz="2400">
                <a:latin typeface="Courier New" pitchFamily="49" charset="0"/>
              </a:rPr>
              <a:t>  printf ( "x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=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%d,  y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=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%d", x, y ); </a:t>
            </a:r>
          </a:p>
          <a:p>
            <a:r>
              <a:rPr lang="da-DK" sz="2400">
                <a:latin typeface="Courier New" pitchFamily="49" charset="0"/>
              </a:rPr>
              <a:t>}</a:t>
            </a:r>
          </a:p>
        </p:txBody>
      </p:sp>
      <p:sp>
        <p:nvSpPr>
          <p:cNvPr id="769030" name="AutoShape 6"/>
          <p:cNvSpPr>
            <a:spLocks noChangeArrowheads="1"/>
          </p:cNvSpPr>
          <p:nvPr/>
        </p:nvSpPr>
        <p:spPr bwMode="auto">
          <a:xfrm>
            <a:off x="990600" y="2508250"/>
            <a:ext cx="5022850" cy="1930400"/>
          </a:xfrm>
          <a:prstGeom prst="roundRect">
            <a:avLst>
              <a:gd name="adj" fmla="val 6444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>
              <a:spcBef>
                <a:spcPct val="15000"/>
              </a:spcBef>
            </a:pPr>
            <a:r>
              <a:rPr lang="da-DK" sz="2400">
                <a:latin typeface="Courier New" pitchFamily="49" charset="0"/>
              </a:rPr>
              <a:t>void Swap (</a:t>
            </a:r>
            <a:r>
              <a:rPr lang="ru-RU" sz="2400"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int </a:t>
            </a:r>
            <a:r>
              <a:rPr lang="da-DK" sz="2400">
                <a:latin typeface="Courier New" pitchFamily="49" charset="0"/>
              </a:rPr>
              <a:t>a, int b )</a:t>
            </a:r>
          </a:p>
          <a:p>
            <a:pPr>
              <a:spcBef>
                <a:spcPct val="15000"/>
              </a:spcBef>
            </a:pPr>
            <a:r>
              <a:rPr lang="da-DK" sz="2400">
                <a:latin typeface="Courier New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da-DK" sz="2400">
                <a:latin typeface="Courier New" pitchFamily="49" charset="0"/>
              </a:rPr>
              <a:t>int c;</a:t>
            </a:r>
          </a:p>
          <a:p>
            <a:pPr>
              <a:spcBef>
                <a:spcPct val="15000"/>
              </a:spcBef>
            </a:pPr>
            <a:r>
              <a:rPr lang="da-DK" sz="2400">
                <a:latin typeface="Courier New" pitchFamily="49" charset="0"/>
              </a:rPr>
              <a:t>c = a; a = b; b = c;</a:t>
            </a:r>
          </a:p>
          <a:p>
            <a:pPr>
              <a:spcBef>
                <a:spcPct val="15000"/>
              </a:spcBef>
            </a:pPr>
            <a:r>
              <a:rPr lang="da-DK" sz="2400">
                <a:latin typeface="Courier New" pitchFamily="49" charset="0"/>
              </a:rPr>
              <a:t>}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769031" name="AutoShape 7"/>
          <p:cNvSpPr>
            <a:spLocks noChangeArrowheads="1"/>
          </p:cNvSpPr>
          <p:nvPr/>
        </p:nvSpPr>
        <p:spPr bwMode="auto">
          <a:xfrm rot="2700000">
            <a:off x="2355850" y="2797175"/>
            <a:ext cx="1782763" cy="1782763"/>
          </a:xfrm>
          <a:prstGeom prst="plus">
            <a:avLst>
              <a:gd name="adj" fmla="val 46306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69032" name="AutoShape 8"/>
          <p:cNvSpPr>
            <a:spLocks noChangeArrowheads="1"/>
          </p:cNvSpPr>
          <p:nvPr/>
        </p:nvSpPr>
        <p:spPr bwMode="auto">
          <a:xfrm>
            <a:off x="6365875" y="2592388"/>
            <a:ext cx="2420938" cy="1666875"/>
          </a:xfrm>
          <a:prstGeom prst="wedgeRoundRectCallout">
            <a:avLst>
              <a:gd name="adj1" fmla="val -98100"/>
              <a:gd name="adj2" fmla="val 286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эта процедура работает с </a:t>
            </a:r>
            <a:r>
              <a:rPr lang="ru-RU" sz="2200"/>
              <a:t>копиями</a:t>
            </a:r>
            <a:r>
              <a:rPr lang="ru-RU" sz="2200" b="0"/>
              <a:t> параметров</a:t>
            </a:r>
          </a:p>
        </p:txBody>
      </p:sp>
      <p:sp>
        <p:nvSpPr>
          <p:cNvPr id="769033" name="AutoShape 9"/>
          <p:cNvSpPr>
            <a:spLocks noChangeArrowheads="1"/>
          </p:cNvSpPr>
          <p:nvPr/>
        </p:nvSpPr>
        <p:spPr bwMode="auto">
          <a:xfrm>
            <a:off x="6170613" y="5056188"/>
            <a:ext cx="2498725" cy="427037"/>
          </a:xfrm>
          <a:prstGeom prst="wedgeRoundRectCallout">
            <a:avLst>
              <a:gd name="adj1" fmla="val -42081"/>
              <a:gd name="adj2" fmla="val 13664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x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1</a:t>
            </a:r>
            <a:r>
              <a:rPr lang="ru-RU" sz="2400" dirty="0">
                <a:latin typeface="Courier New" pitchFamily="49" charset="0"/>
              </a:rPr>
              <a:t>,</a:t>
            </a:r>
            <a:r>
              <a:rPr lang="en-US" sz="2400" dirty="0">
                <a:latin typeface="Courier New" pitchFamily="49" charset="0"/>
              </a:rPr>
              <a:t> y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2</a:t>
            </a: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90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9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69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69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9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69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9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6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6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6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6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34" grpId="0" build="p" animBg="1"/>
      <p:bldP spid="769035" grpId="0" animBg="1"/>
      <p:bldP spid="769028" grpId="0" build="p"/>
      <p:bldP spid="769029" grpId="0" build="p"/>
      <p:bldP spid="769030" grpId="0" animBg="1"/>
      <p:bldP spid="769031" grpId="0" animBg="1"/>
      <p:bldP spid="769032" grpId="0" animBg="1"/>
      <p:bldP spid="769033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E20D54-7102-4858-9EDF-D7BF3C20E406}" type="slidenum">
              <a:rPr lang="ru-RU" smtClean="0"/>
              <a:pPr/>
              <a:t>138</a:t>
            </a:fld>
            <a:endParaRPr lang="ru-RU" smtClean="0"/>
          </a:p>
        </p:txBody>
      </p:sp>
      <p:sp>
        <p:nvSpPr>
          <p:cNvPr id="14745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7460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Параметры-переменные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385763" y="3187700"/>
            <a:ext cx="8216900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 defTabSz="442913">
              <a:spcBef>
                <a:spcPct val="50000"/>
              </a:spcBef>
            </a:pPr>
            <a:r>
              <a:rPr lang="ru-RU" sz="2600">
                <a:solidFill>
                  <a:srgbClr val="3333FF"/>
                </a:solidFill>
              </a:rPr>
              <a:t>Применение: </a:t>
            </a:r>
            <a:br>
              <a:rPr lang="ru-RU" sz="2600">
                <a:solidFill>
                  <a:srgbClr val="3333FF"/>
                </a:solidFill>
              </a:rPr>
            </a:br>
            <a:r>
              <a:rPr lang="ru-RU" sz="2600" b="0"/>
              <a:t>таким образом процедура (и функция) может возвращать несколько значений</a:t>
            </a:r>
          </a:p>
          <a:p>
            <a:pPr marL="176213" indent="-176213" defTabSz="442913">
              <a:spcBef>
                <a:spcPct val="50000"/>
              </a:spcBef>
            </a:pPr>
            <a:r>
              <a:rPr lang="ru-RU" sz="2600">
                <a:solidFill>
                  <a:srgbClr val="3333FF"/>
                </a:solidFill>
              </a:rPr>
              <a:t>Запрещенные варианты вызова</a:t>
            </a:r>
            <a:endParaRPr lang="ru-RU" sz="2600"/>
          </a:p>
          <a:p>
            <a:pPr marL="622300" lvl="1" indent="-266700" defTabSz="442913">
              <a:spcBef>
                <a:spcPct val="50000"/>
              </a:spcBef>
            </a:pPr>
            <a:r>
              <a:rPr lang="en-US" sz="2600">
                <a:latin typeface="Courier New" pitchFamily="49" charset="0"/>
              </a:rPr>
              <a:t>Swap ( 2, 3 ); </a:t>
            </a:r>
            <a:r>
              <a:rPr lang="ru-RU" sz="2600">
                <a:latin typeface="Courier New" pitchFamily="49" charset="0"/>
              </a:rPr>
              <a:t>  </a:t>
            </a:r>
            <a:r>
              <a:rPr lang="en-US" sz="2600">
                <a:latin typeface="Courier New" pitchFamily="49" charset="0"/>
              </a:rPr>
              <a:t>  </a:t>
            </a:r>
            <a:r>
              <a:rPr lang="en-US" sz="2600">
                <a:solidFill>
                  <a:srgbClr val="3333FF"/>
                </a:solidFill>
                <a:latin typeface="Courier New" pitchFamily="49" charset="0"/>
              </a:rPr>
              <a:t>//</a:t>
            </a:r>
            <a:r>
              <a:rPr lang="ru-RU" sz="2600">
                <a:solidFill>
                  <a:srgbClr val="3333FF"/>
                </a:solidFill>
                <a:latin typeface="Courier New" pitchFamily="49" charset="0"/>
              </a:rPr>
              <a:t> числа</a:t>
            </a:r>
            <a:endParaRPr lang="ru-RU" sz="2600">
              <a:latin typeface="Courier New" pitchFamily="49" charset="0"/>
            </a:endParaRPr>
          </a:p>
          <a:p>
            <a:pPr marL="622300" lvl="1" indent="-266700" defTabSz="442913">
              <a:spcBef>
                <a:spcPct val="50000"/>
              </a:spcBef>
            </a:pPr>
            <a:r>
              <a:rPr lang="en-US" sz="2600">
                <a:latin typeface="Courier New" pitchFamily="49" charset="0"/>
              </a:rPr>
              <a:t>Swap ( x</a:t>
            </a:r>
            <a:r>
              <a:rPr lang="ru-RU" sz="2600">
                <a:latin typeface="Courier New" pitchFamily="49" charset="0"/>
              </a:rPr>
              <a:t>+</a:t>
            </a:r>
            <a:r>
              <a:rPr lang="en-US" sz="2600">
                <a:latin typeface="Courier New" pitchFamily="49" charset="0"/>
              </a:rPr>
              <a:t>z, y+2 );</a:t>
            </a:r>
            <a:r>
              <a:rPr lang="ru-RU" sz="2600">
                <a:latin typeface="Courier New" pitchFamily="49" charset="0"/>
              </a:rPr>
              <a:t> </a:t>
            </a:r>
            <a:r>
              <a:rPr lang="en-US" sz="2600">
                <a:solidFill>
                  <a:srgbClr val="3333FF"/>
                </a:solidFill>
                <a:latin typeface="Courier New" pitchFamily="49" charset="0"/>
              </a:rPr>
              <a:t>//</a:t>
            </a:r>
            <a:r>
              <a:rPr lang="ru-RU" sz="2600">
                <a:solidFill>
                  <a:srgbClr val="3333FF"/>
                </a:solidFill>
                <a:latin typeface="Courier New" pitchFamily="49" charset="0"/>
              </a:rPr>
              <a:t> выражения</a:t>
            </a:r>
            <a:endParaRPr lang="en-US" sz="26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771077" name="Rectangle 5"/>
          <p:cNvSpPr>
            <a:spLocks noChangeArrowheads="1"/>
          </p:cNvSpPr>
          <p:nvPr/>
        </p:nvSpPr>
        <p:spPr bwMode="auto">
          <a:xfrm>
            <a:off x="446088" y="915988"/>
            <a:ext cx="6604000" cy="20605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da-DK" sz="2400">
                <a:latin typeface="Courier New" pitchFamily="49" charset="0"/>
              </a:rPr>
              <a:t>void Swap ( int &amp; a, int &amp; b )</a:t>
            </a:r>
          </a:p>
          <a:p>
            <a:pPr>
              <a:spcBef>
                <a:spcPct val="15000"/>
              </a:spcBef>
              <a:defRPr/>
            </a:pPr>
            <a:r>
              <a:rPr lang="da-DK" sz="2400">
                <a:latin typeface="Courier New" pitchFamily="49" charset="0"/>
              </a:rPr>
              <a:t>{</a:t>
            </a:r>
          </a:p>
          <a:p>
            <a:pPr>
              <a:spcBef>
                <a:spcPct val="15000"/>
              </a:spcBef>
              <a:defRPr/>
            </a:pPr>
            <a:r>
              <a:rPr lang="da-DK" sz="2400">
                <a:latin typeface="Courier New" pitchFamily="49" charset="0"/>
              </a:rPr>
              <a:t> int c; </a:t>
            </a:r>
          </a:p>
          <a:p>
            <a:pPr>
              <a:spcBef>
                <a:spcPct val="15000"/>
              </a:spcBef>
              <a:defRPr/>
            </a:pPr>
            <a:r>
              <a:rPr lang="da-DK" sz="2400">
                <a:latin typeface="Courier New" pitchFamily="49" charset="0"/>
              </a:rPr>
              <a:t> c = a; a = b; b = c;</a:t>
            </a:r>
          </a:p>
          <a:p>
            <a:pPr>
              <a:spcBef>
                <a:spcPct val="15000"/>
              </a:spcBef>
              <a:defRPr/>
            </a:pPr>
            <a:r>
              <a:rPr lang="da-DK" sz="2400">
                <a:latin typeface="Courier New" pitchFamily="49" charset="0"/>
              </a:rPr>
              <a:t>}</a:t>
            </a:r>
          </a:p>
        </p:txBody>
      </p:sp>
      <p:sp>
        <p:nvSpPr>
          <p:cNvPr id="771078" name="AutoShape 6"/>
          <p:cNvSpPr>
            <a:spLocks noChangeArrowheads="1"/>
          </p:cNvSpPr>
          <p:nvPr/>
        </p:nvSpPr>
        <p:spPr bwMode="auto">
          <a:xfrm>
            <a:off x="4941888" y="981075"/>
            <a:ext cx="333375" cy="2778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da-DK" sz="2400">
                <a:latin typeface="Courier New" pitchFamily="49" charset="0"/>
              </a:rPr>
              <a:t>&amp;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771079" name="AutoShape 7"/>
          <p:cNvSpPr>
            <a:spLocks noChangeArrowheads="1"/>
          </p:cNvSpPr>
          <p:nvPr/>
        </p:nvSpPr>
        <p:spPr bwMode="auto">
          <a:xfrm>
            <a:off x="5691188" y="1728788"/>
            <a:ext cx="2959100" cy="898525"/>
          </a:xfrm>
          <a:prstGeom prst="wedgeRoundRectCallout">
            <a:avLst>
              <a:gd name="adj1" fmla="val -69521"/>
              <a:gd name="adj2" fmla="val -9953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параметры могут изменяться</a:t>
            </a:r>
          </a:p>
        </p:txBody>
      </p:sp>
      <p:sp>
        <p:nvSpPr>
          <p:cNvPr id="771080" name="AutoShape 8"/>
          <p:cNvSpPr>
            <a:spLocks noChangeArrowheads="1"/>
          </p:cNvSpPr>
          <p:nvPr/>
        </p:nvSpPr>
        <p:spPr bwMode="auto">
          <a:xfrm rot="2700000">
            <a:off x="3192463" y="5789613"/>
            <a:ext cx="534987" cy="534987"/>
          </a:xfrm>
          <a:prstGeom prst="plus">
            <a:avLst>
              <a:gd name="adj" fmla="val 46306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71081" name="AutoShape 9"/>
          <p:cNvSpPr>
            <a:spLocks noChangeArrowheads="1"/>
          </p:cNvSpPr>
          <p:nvPr/>
        </p:nvSpPr>
        <p:spPr bwMode="auto">
          <a:xfrm rot="2700000">
            <a:off x="2251075" y="5757863"/>
            <a:ext cx="534987" cy="534988"/>
          </a:xfrm>
          <a:prstGeom prst="plus">
            <a:avLst>
              <a:gd name="adj" fmla="val 46306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71082" name="AutoShape 10"/>
          <p:cNvSpPr>
            <a:spLocks noChangeArrowheads="1"/>
          </p:cNvSpPr>
          <p:nvPr/>
        </p:nvSpPr>
        <p:spPr bwMode="auto">
          <a:xfrm rot="2700000">
            <a:off x="2063750" y="5176838"/>
            <a:ext cx="534987" cy="534988"/>
          </a:xfrm>
          <a:prstGeom prst="plus">
            <a:avLst>
              <a:gd name="adj" fmla="val 46306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71083" name="AutoShape 11"/>
          <p:cNvSpPr>
            <a:spLocks noChangeArrowheads="1"/>
          </p:cNvSpPr>
          <p:nvPr/>
        </p:nvSpPr>
        <p:spPr bwMode="auto">
          <a:xfrm rot="2700000">
            <a:off x="2655888" y="5165725"/>
            <a:ext cx="534988" cy="534987"/>
          </a:xfrm>
          <a:prstGeom prst="plus">
            <a:avLst>
              <a:gd name="adj" fmla="val 46306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71084" name="AutoShape 12"/>
          <p:cNvSpPr>
            <a:spLocks noChangeArrowheads="1"/>
          </p:cNvSpPr>
          <p:nvPr/>
        </p:nvSpPr>
        <p:spPr bwMode="auto">
          <a:xfrm>
            <a:off x="3421063" y="987425"/>
            <a:ext cx="333375" cy="2778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da-DK" sz="2400">
                <a:latin typeface="Courier New" pitchFamily="49" charset="0"/>
              </a:rPr>
              <a:t>&amp;</a:t>
            </a:r>
            <a:endParaRPr lang="ru-RU" sz="2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7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7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7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7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7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7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7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6" grpId="0" build="p" bldLvl="2"/>
      <p:bldP spid="771077" grpId="0" animBg="1"/>
      <p:bldP spid="771078" grpId="0" animBg="1"/>
      <p:bldP spid="771079" grpId="0" animBg="1"/>
      <p:bldP spid="771080" grpId="0" animBg="1"/>
      <p:bldP spid="771081" grpId="0" animBg="1"/>
      <p:bldP spid="771082" grpId="0" animBg="1"/>
      <p:bldP spid="771083" grpId="0" animBg="1"/>
      <p:bldP spid="77108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1717E4-6C6B-4EA1-81ED-0808A06DDCFA}" type="slidenum">
              <a:rPr lang="ru-RU" smtClean="0"/>
              <a:pPr/>
              <a:t>139</a:t>
            </a:fld>
            <a:endParaRPr lang="ru-RU" smtClean="0"/>
          </a:p>
        </p:txBody>
      </p:sp>
      <p:sp>
        <p:nvSpPr>
          <p:cNvPr id="14848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4848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148486" name="Text Box 5"/>
          <p:cNvSpPr txBox="1">
            <a:spLocks noChangeArrowheads="1"/>
          </p:cNvSpPr>
          <p:nvPr/>
        </p:nvSpPr>
        <p:spPr bwMode="auto">
          <a:xfrm>
            <a:off x="369888" y="858838"/>
            <a:ext cx="8420100" cy="30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«4»: </a:t>
            </a:r>
            <a:r>
              <a:rPr lang="ru-RU" sz="2100"/>
              <a:t>Используя процедуры, построить фигуру.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1900">
                <a:latin typeface="Courier New" pitchFamily="49" charset="0"/>
              </a:rPr>
              <a:t>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2500">
                <a:solidFill>
                  <a:srgbClr val="3333FF"/>
                </a:solidFill>
              </a:rPr>
              <a:t>«5»: </a:t>
            </a:r>
            <a:r>
              <a:rPr lang="ru-RU" sz="2100"/>
              <a:t>Используя процедуры, построить фигуру. </a:t>
            </a:r>
          </a:p>
        </p:txBody>
      </p:sp>
      <p:grpSp>
        <p:nvGrpSpPr>
          <p:cNvPr id="148487" name="Group 10"/>
          <p:cNvGrpSpPr>
            <a:grpSpLocks/>
          </p:cNvGrpSpPr>
          <p:nvPr/>
        </p:nvGrpSpPr>
        <p:grpSpPr bwMode="auto">
          <a:xfrm>
            <a:off x="2832100" y="4183063"/>
            <a:ext cx="2743200" cy="1681162"/>
            <a:chOff x="1784" y="2635"/>
            <a:chExt cx="1728" cy="1059"/>
          </a:xfrm>
        </p:grpSpPr>
        <p:sp>
          <p:nvSpPr>
            <p:cNvPr id="148502" name="Freeform 11"/>
            <p:cNvSpPr>
              <a:spLocks/>
            </p:cNvSpPr>
            <p:nvPr/>
          </p:nvSpPr>
          <p:spPr bwMode="auto">
            <a:xfrm>
              <a:off x="2435" y="2858"/>
              <a:ext cx="987" cy="836"/>
            </a:xfrm>
            <a:custGeom>
              <a:avLst/>
              <a:gdLst>
                <a:gd name="T0" fmla="*/ 0 w 1422"/>
                <a:gd name="T1" fmla="*/ 1 h 1206"/>
                <a:gd name="T2" fmla="*/ 1 w 1422"/>
                <a:gd name="T3" fmla="*/ 0 h 1206"/>
                <a:gd name="T4" fmla="*/ 1 w 1422"/>
                <a:gd name="T5" fmla="*/ 1 h 1206"/>
                <a:gd name="T6" fmla="*/ 0 w 1422"/>
                <a:gd name="T7" fmla="*/ 1 h 12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2"/>
                <a:gd name="T13" fmla="*/ 0 h 1206"/>
                <a:gd name="T14" fmla="*/ 1422 w 1422"/>
                <a:gd name="T15" fmla="*/ 1206 h 12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2" h="1206">
                  <a:moveTo>
                    <a:pt x="0" y="1205"/>
                  </a:moveTo>
                  <a:lnTo>
                    <a:pt x="1422" y="0"/>
                  </a:lnTo>
                  <a:lnTo>
                    <a:pt x="964" y="1206"/>
                  </a:lnTo>
                  <a:lnTo>
                    <a:pt x="0" y="1205"/>
                  </a:lnTo>
                  <a:close/>
                </a:path>
              </a:pathLst>
            </a:custGeom>
            <a:solidFill>
              <a:srgbClr val="00FF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8503" name="Freeform 12"/>
            <p:cNvSpPr>
              <a:spLocks/>
            </p:cNvSpPr>
            <p:nvPr/>
          </p:nvSpPr>
          <p:spPr bwMode="auto">
            <a:xfrm flipH="1">
              <a:off x="1876" y="2858"/>
              <a:ext cx="987" cy="836"/>
            </a:xfrm>
            <a:custGeom>
              <a:avLst/>
              <a:gdLst>
                <a:gd name="T0" fmla="*/ 0 w 1422"/>
                <a:gd name="T1" fmla="*/ 1 h 1206"/>
                <a:gd name="T2" fmla="*/ 1 w 1422"/>
                <a:gd name="T3" fmla="*/ 0 h 1206"/>
                <a:gd name="T4" fmla="*/ 1 w 1422"/>
                <a:gd name="T5" fmla="*/ 1 h 1206"/>
                <a:gd name="T6" fmla="*/ 0 w 1422"/>
                <a:gd name="T7" fmla="*/ 1 h 12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2"/>
                <a:gd name="T13" fmla="*/ 0 h 1206"/>
                <a:gd name="T14" fmla="*/ 1422 w 1422"/>
                <a:gd name="T15" fmla="*/ 1206 h 12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2" h="1206">
                  <a:moveTo>
                    <a:pt x="0" y="1205"/>
                  </a:moveTo>
                  <a:lnTo>
                    <a:pt x="1422" y="0"/>
                  </a:lnTo>
                  <a:lnTo>
                    <a:pt x="964" y="1206"/>
                  </a:lnTo>
                  <a:lnTo>
                    <a:pt x="0" y="1205"/>
                  </a:lnTo>
                  <a:close/>
                </a:path>
              </a:pathLst>
            </a:custGeom>
            <a:solidFill>
              <a:srgbClr val="3333FF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8504" name="Oval 13"/>
            <p:cNvSpPr>
              <a:spLocks noChangeArrowheads="1"/>
            </p:cNvSpPr>
            <p:nvPr/>
          </p:nvSpPr>
          <p:spPr bwMode="auto">
            <a:xfrm>
              <a:off x="3328" y="2765"/>
              <a:ext cx="184" cy="184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8505" name="Oval 14"/>
            <p:cNvSpPr>
              <a:spLocks noChangeArrowheads="1"/>
            </p:cNvSpPr>
            <p:nvPr/>
          </p:nvSpPr>
          <p:spPr bwMode="auto">
            <a:xfrm>
              <a:off x="1784" y="2761"/>
              <a:ext cx="184" cy="184"/>
            </a:xfrm>
            <a:prstGeom prst="ellipse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8506" name="AutoShape 15"/>
            <p:cNvSpPr>
              <a:spLocks noChangeArrowheads="1"/>
            </p:cNvSpPr>
            <p:nvPr/>
          </p:nvSpPr>
          <p:spPr bwMode="auto">
            <a:xfrm>
              <a:off x="2439" y="2740"/>
              <a:ext cx="453" cy="954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8507" name="Oval 16"/>
            <p:cNvSpPr>
              <a:spLocks noChangeArrowheads="1"/>
            </p:cNvSpPr>
            <p:nvPr/>
          </p:nvSpPr>
          <p:spPr bwMode="auto">
            <a:xfrm>
              <a:off x="2572" y="2635"/>
              <a:ext cx="184" cy="18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148488" name="Group 20"/>
          <p:cNvGrpSpPr>
            <a:grpSpLocks/>
          </p:cNvGrpSpPr>
          <p:nvPr/>
        </p:nvGrpSpPr>
        <p:grpSpPr bwMode="auto">
          <a:xfrm>
            <a:off x="1274763" y="1595438"/>
            <a:ext cx="1963737" cy="1720850"/>
            <a:chOff x="2682" y="900"/>
            <a:chExt cx="1237" cy="1084"/>
          </a:xfrm>
        </p:grpSpPr>
        <p:sp>
          <p:nvSpPr>
            <p:cNvPr id="148499" name="AutoShape 17"/>
            <p:cNvSpPr>
              <a:spLocks noChangeArrowheads="1"/>
            </p:cNvSpPr>
            <p:nvPr/>
          </p:nvSpPr>
          <p:spPr bwMode="auto">
            <a:xfrm flipV="1">
              <a:off x="2991" y="1443"/>
              <a:ext cx="617" cy="541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8500" name="AutoShape 18"/>
            <p:cNvSpPr>
              <a:spLocks noChangeArrowheads="1"/>
            </p:cNvSpPr>
            <p:nvPr/>
          </p:nvSpPr>
          <p:spPr bwMode="auto">
            <a:xfrm flipV="1">
              <a:off x="2682" y="900"/>
              <a:ext cx="617" cy="541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8501" name="AutoShape 19"/>
            <p:cNvSpPr>
              <a:spLocks noChangeArrowheads="1"/>
            </p:cNvSpPr>
            <p:nvPr/>
          </p:nvSpPr>
          <p:spPr bwMode="auto">
            <a:xfrm flipV="1">
              <a:off x="3302" y="900"/>
              <a:ext cx="617" cy="54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148489" name="Line 32"/>
          <p:cNvSpPr>
            <a:spLocks noChangeShapeType="1"/>
          </p:cNvSpPr>
          <p:nvPr/>
        </p:nvSpPr>
        <p:spPr bwMode="auto">
          <a:xfrm>
            <a:off x="6553200" y="1931988"/>
            <a:ext cx="0" cy="1004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148490" name="Group 34"/>
          <p:cNvGrpSpPr>
            <a:grpSpLocks/>
          </p:cNvGrpSpPr>
          <p:nvPr/>
        </p:nvGrpSpPr>
        <p:grpSpPr bwMode="auto">
          <a:xfrm>
            <a:off x="4997450" y="1927225"/>
            <a:ext cx="2755900" cy="1314450"/>
            <a:chOff x="2991" y="1074"/>
            <a:chExt cx="1736" cy="828"/>
          </a:xfrm>
        </p:grpSpPr>
        <p:sp>
          <p:nvSpPr>
            <p:cNvPr id="148492" name="AutoShape 22"/>
            <p:cNvSpPr>
              <a:spLocks noChangeArrowheads="1"/>
            </p:cNvSpPr>
            <p:nvPr/>
          </p:nvSpPr>
          <p:spPr bwMode="auto">
            <a:xfrm>
              <a:off x="2991" y="1076"/>
              <a:ext cx="733" cy="634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8493" name="Text Box 23"/>
            <p:cNvSpPr txBox="1">
              <a:spLocks noChangeArrowheads="1"/>
            </p:cNvSpPr>
            <p:nvPr/>
          </p:nvSpPr>
          <p:spPr bwMode="auto">
            <a:xfrm>
              <a:off x="3282" y="1671"/>
              <a:ext cx="31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ru-RU"/>
            </a:p>
          </p:txBody>
        </p:sp>
        <p:sp>
          <p:nvSpPr>
            <p:cNvPr id="148494" name="Text Box 24"/>
            <p:cNvSpPr txBox="1">
              <a:spLocks noChangeArrowheads="1"/>
            </p:cNvSpPr>
            <p:nvPr/>
          </p:nvSpPr>
          <p:spPr bwMode="auto">
            <a:xfrm>
              <a:off x="2991" y="1223"/>
              <a:ext cx="31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ru-RU"/>
            </a:p>
          </p:txBody>
        </p:sp>
        <p:sp>
          <p:nvSpPr>
            <p:cNvPr id="148495" name="Text Box 29"/>
            <p:cNvSpPr txBox="1">
              <a:spLocks noChangeArrowheads="1"/>
            </p:cNvSpPr>
            <p:nvPr/>
          </p:nvSpPr>
          <p:spPr bwMode="auto">
            <a:xfrm>
              <a:off x="3534" y="1223"/>
              <a:ext cx="31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ru-RU"/>
            </a:p>
          </p:txBody>
        </p:sp>
        <p:sp>
          <p:nvSpPr>
            <p:cNvPr id="148496" name="Line 30"/>
            <p:cNvSpPr>
              <a:spLocks noChangeShapeType="1"/>
            </p:cNvSpPr>
            <p:nvPr/>
          </p:nvSpPr>
          <p:spPr bwMode="auto">
            <a:xfrm>
              <a:off x="3360" y="1074"/>
              <a:ext cx="9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8497" name="Line 31"/>
            <p:cNvSpPr>
              <a:spLocks noChangeShapeType="1"/>
            </p:cNvSpPr>
            <p:nvPr/>
          </p:nvSpPr>
          <p:spPr bwMode="auto">
            <a:xfrm>
              <a:off x="3720" y="171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8498" name="Text Box 33"/>
            <p:cNvSpPr txBox="1">
              <a:spLocks noChangeArrowheads="1"/>
            </p:cNvSpPr>
            <p:nvPr/>
          </p:nvSpPr>
          <p:spPr bwMode="auto">
            <a:xfrm>
              <a:off x="4125" y="1265"/>
              <a:ext cx="60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0,866</a:t>
              </a:r>
              <a:r>
                <a:rPr lang="en-US">
                  <a:cs typeface="Arial" charset="0"/>
                </a:rPr>
                <a:t>∙</a:t>
              </a:r>
              <a:r>
                <a:rPr lang="en-US"/>
                <a:t>a</a:t>
              </a:r>
              <a:endParaRPr lang="ru-RU"/>
            </a:p>
          </p:txBody>
        </p:sp>
      </p:grpSp>
      <p:sp>
        <p:nvSpPr>
          <p:cNvPr id="148491" name="Rectangle 35"/>
          <p:cNvSpPr>
            <a:spLocks noChangeArrowheads="1"/>
          </p:cNvSpPr>
          <p:nvPr/>
        </p:nvSpPr>
        <p:spPr bwMode="auto">
          <a:xfrm>
            <a:off x="4168775" y="1390650"/>
            <a:ext cx="356870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ru-RU"/>
              <a:t>равносторонний треугольник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5A100-260B-46C9-88AA-BD586758DC01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3072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Наиболее «популярные» ошибки</a:t>
            </a:r>
          </a:p>
        </p:txBody>
      </p:sp>
      <p:graphicFrame>
        <p:nvGraphicFramePr>
          <p:cNvPr id="430132" name="Group 52"/>
          <p:cNvGraphicFramePr>
            <a:graphicFrameLocks noGrp="1"/>
          </p:cNvGraphicFramePr>
          <p:nvPr/>
        </p:nvGraphicFramePr>
        <p:xfrm>
          <a:off x="381000" y="974725"/>
          <a:ext cx="8207375" cy="4791013"/>
        </p:xfrm>
        <a:graphic>
          <a:graphicData uri="http://schemas.openxmlformats.org/drawingml/2006/table">
            <a:tbl>
              <a:tblPr/>
              <a:tblGrid>
                <a:gridCol w="4333875"/>
                <a:gridCol w="3873500"/>
              </a:tblGrid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xxx.h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 such file or directory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 найден заголовочный файл 'xxx.h' (неверно указано его имя, он удален или т.п.)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'xxx‘ undeclared (first use this function)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функция или переменная '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' неизвестна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858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missing terminating " character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 закрыты кавычки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"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expected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нет точки с запятой в конце оператора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в предыдущей строке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expected  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 закрыта фигурная скобка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114425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smtClean="0">
                <a:solidFill>
                  <a:schemeClr val="accent2"/>
                </a:solidFill>
              </a:rPr>
            </a:br>
            <a:r>
              <a:rPr lang="ru-RU" sz="6600" b="1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6550" y="3886200"/>
            <a:ext cx="8526463" cy="906463"/>
          </a:xfrm>
        </p:spPr>
        <p:txBody>
          <a:bodyPr/>
          <a:lstStyle/>
          <a:p>
            <a:pPr eaLnBrk="1" hangingPunct="1"/>
            <a:r>
              <a:rPr lang="ru-RU" sz="4400" b="1" smtClean="0"/>
              <a:t>Тема </a:t>
            </a:r>
            <a:r>
              <a:rPr lang="en-US" sz="4400" b="1" smtClean="0"/>
              <a:t>1</a:t>
            </a:r>
            <a:r>
              <a:rPr lang="ru-RU" sz="4400" b="1" smtClean="0"/>
              <a:t>3. Анимация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144463" y="6216650"/>
            <a:ext cx="43386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/>
              <a:t>© </a:t>
            </a:r>
            <a:r>
              <a:rPr lang="ru-RU" sz="2400" b="0" i="1" smtClean="0"/>
              <a:t>К.Ю. Поляков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FF278F-33D3-44DC-BD77-6774FC700CE3}" type="slidenum">
              <a:rPr lang="ru-RU" smtClean="0"/>
              <a:pPr/>
              <a:t>141</a:t>
            </a:fld>
            <a:endParaRPr lang="ru-RU" smtClean="0"/>
          </a:p>
        </p:txBody>
      </p:sp>
      <p:sp>
        <p:nvSpPr>
          <p:cNvPr id="15053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053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5053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Анимация</a:t>
            </a:r>
          </a:p>
        </p:txBody>
      </p:sp>
      <p:sp>
        <p:nvSpPr>
          <p:cNvPr id="778245" name="Text Box 5"/>
          <p:cNvSpPr txBox="1">
            <a:spLocks noChangeArrowheads="1"/>
          </p:cNvSpPr>
          <p:nvPr/>
        </p:nvSpPr>
        <p:spPr bwMode="auto">
          <a:xfrm>
            <a:off x="360363" y="868363"/>
            <a:ext cx="5943600" cy="278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0363" indent="-360363" defTabSz="442913">
              <a:spcBef>
                <a:spcPct val="50000"/>
              </a:spcBef>
            </a:pPr>
            <a:r>
              <a:rPr lang="ru-RU" sz="2200">
                <a:solidFill>
                  <a:srgbClr val="3333FF"/>
                </a:solidFill>
              </a:rPr>
              <a:t>Анимация </a:t>
            </a:r>
            <a:r>
              <a:rPr lang="ru-RU" sz="2200" b="0">
                <a:solidFill>
                  <a:srgbClr val="3333FF"/>
                </a:solidFill>
              </a:rPr>
              <a:t>(англ. </a:t>
            </a:r>
            <a:r>
              <a:rPr lang="en-US" sz="2200" b="0" i="1">
                <a:solidFill>
                  <a:srgbClr val="3333FF"/>
                </a:solidFill>
              </a:rPr>
              <a:t>animation</a:t>
            </a:r>
            <a:r>
              <a:rPr lang="ru-RU" sz="2200" b="0">
                <a:solidFill>
                  <a:srgbClr val="3333FF"/>
                </a:solidFill>
              </a:rPr>
              <a:t>)</a:t>
            </a:r>
            <a:r>
              <a:rPr lang="en-US" sz="2200" b="0">
                <a:solidFill>
                  <a:srgbClr val="3333FF"/>
                </a:solidFill>
              </a:rPr>
              <a:t> </a:t>
            </a:r>
            <a:r>
              <a:rPr lang="en-US" sz="2200" b="0"/>
              <a:t>– </a:t>
            </a:r>
            <a:r>
              <a:rPr lang="ru-RU" sz="2200" b="0"/>
              <a:t>оживление изображения на экране.</a:t>
            </a:r>
          </a:p>
          <a:p>
            <a:pPr marL="360363" indent="-360363" defTabSz="442913">
              <a:spcBef>
                <a:spcPct val="50000"/>
              </a:spcBef>
            </a:pPr>
            <a:r>
              <a:rPr lang="ru-RU" sz="2200">
                <a:solidFill>
                  <a:srgbClr val="3333FF"/>
                </a:solidFill>
              </a:rPr>
              <a:t>Задача</a:t>
            </a:r>
            <a:r>
              <a:rPr lang="ru-RU" sz="2200" b="0"/>
              <a:t>: </a:t>
            </a:r>
            <a:r>
              <a:rPr lang="ru-RU" sz="2000" b="0"/>
              <a:t>внутри синего квадрата 400 на 400 пикселей слева направо двигается желтый квадрат 20 на 20 пикселей. Программа останавливается, если нажата клавиша </a:t>
            </a:r>
            <a:r>
              <a:rPr lang="en-US" sz="2000" i="1"/>
              <a:t>Esc</a:t>
            </a:r>
            <a:r>
              <a:rPr lang="en-US" sz="2000" b="0"/>
              <a:t> </a:t>
            </a:r>
            <a:r>
              <a:rPr lang="ru-RU" sz="2000" b="0"/>
              <a:t>или квадрат дошел до границы синей области.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89688" y="923925"/>
            <a:ext cx="2401887" cy="2401888"/>
            <a:chOff x="3112" y="618"/>
            <a:chExt cx="1513" cy="1513"/>
          </a:xfrm>
        </p:grpSpPr>
        <p:sp>
          <p:nvSpPr>
            <p:cNvPr id="150537" name="Rectangle 7"/>
            <p:cNvSpPr>
              <a:spLocks noChangeArrowheads="1"/>
            </p:cNvSpPr>
            <p:nvPr/>
          </p:nvSpPr>
          <p:spPr bwMode="auto">
            <a:xfrm>
              <a:off x="3112" y="618"/>
              <a:ext cx="1513" cy="1513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rgbClr val="3333FF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50538" name="Rectangle 8"/>
            <p:cNvSpPr>
              <a:spLocks noChangeArrowheads="1"/>
            </p:cNvSpPr>
            <p:nvPr/>
          </p:nvSpPr>
          <p:spPr bwMode="auto">
            <a:xfrm>
              <a:off x="3270" y="1588"/>
              <a:ext cx="169" cy="169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50539" name="AutoShape 9"/>
            <p:cNvSpPr>
              <a:spLocks noChangeArrowheads="1"/>
            </p:cNvSpPr>
            <p:nvPr/>
          </p:nvSpPr>
          <p:spPr bwMode="auto">
            <a:xfrm flipH="1">
              <a:off x="3497" y="1582"/>
              <a:ext cx="198" cy="133"/>
            </a:xfrm>
            <a:prstGeom prst="leftArrow">
              <a:avLst>
                <a:gd name="adj1" fmla="val 50000"/>
                <a:gd name="adj2" fmla="val 37218"/>
              </a:avLst>
            </a:prstGeom>
            <a:solidFill>
              <a:schemeClr val="bg1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778250" name="Text Box 10"/>
          <p:cNvSpPr txBox="1">
            <a:spLocks noChangeArrowheads="1"/>
          </p:cNvSpPr>
          <p:nvPr/>
        </p:nvSpPr>
        <p:spPr bwMode="auto">
          <a:xfrm>
            <a:off x="350838" y="3609975"/>
            <a:ext cx="8420100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0363" indent="-360363" defTabSz="442913">
              <a:spcBef>
                <a:spcPct val="50000"/>
              </a:spcBef>
            </a:pPr>
            <a:r>
              <a:rPr lang="ru-RU" sz="2000">
                <a:solidFill>
                  <a:srgbClr val="3333FF"/>
                </a:solidFill>
              </a:rPr>
              <a:t>Проблема</a:t>
            </a:r>
            <a:r>
              <a:rPr lang="ru-RU" sz="2000" b="0"/>
              <a:t>: как изобразить перемещение объекта на экране?</a:t>
            </a:r>
            <a:endParaRPr lang="en-US" sz="2000" b="0"/>
          </a:p>
          <a:p>
            <a:pPr marL="360363" indent="-360363" defTabSz="442913">
              <a:spcBef>
                <a:spcPct val="50000"/>
              </a:spcBef>
            </a:pPr>
            <a:r>
              <a:rPr lang="ru-RU" sz="2000">
                <a:solidFill>
                  <a:srgbClr val="3333FF"/>
                </a:solidFill>
              </a:rPr>
              <a:t>Привязка:</a:t>
            </a:r>
            <a:r>
              <a:rPr lang="ru-RU" sz="2000" b="0"/>
              <a:t> состояние объекта задается координатами </a:t>
            </a:r>
            <a:r>
              <a:rPr lang="ru-RU" sz="2000"/>
              <a:t>(</a:t>
            </a:r>
            <a:r>
              <a:rPr lang="en-US" sz="2000"/>
              <a:t>x,y)</a:t>
            </a:r>
          </a:p>
          <a:p>
            <a:pPr marL="360363" indent="-360363" defTabSz="442913">
              <a:spcBef>
                <a:spcPct val="50000"/>
              </a:spcBef>
            </a:pPr>
            <a:r>
              <a:rPr lang="ru-RU" sz="2000">
                <a:solidFill>
                  <a:srgbClr val="3333FF"/>
                </a:solidFill>
              </a:rPr>
              <a:t>Принцип анимации:</a:t>
            </a:r>
          </a:p>
          <a:p>
            <a:pPr marL="882650" lvl="1" indent="-342900" defTabSz="442913">
              <a:spcBef>
                <a:spcPct val="15000"/>
              </a:spcBef>
              <a:buFontTx/>
              <a:buAutoNum type="arabicPeriod"/>
            </a:pPr>
            <a:r>
              <a:rPr lang="ru-RU" sz="2000" b="0"/>
              <a:t>рисуем объект в точке </a:t>
            </a:r>
            <a:r>
              <a:rPr lang="ru-RU" sz="2000"/>
              <a:t>(</a:t>
            </a:r>
            <a:r>
              <a:rPr lang="en-US" sz="2000"/>
              <a:t>x,y)</a:t>
            </a:r>
          </a:p>
          <a:p>
            <a:pPr marL="882650" lvl="1" indent="-342900" defTabSz="442913">
              <a:spcBef>
                <a:spcPct val="15000"/>
              </a:spcBef>
              <a:buFontTx/>
              <a:buAutoNum type="arabicPeriod"/>
            </a:pPr>
            <a:r>
              <a:rPr lang="ru-RU" sz="2000" b="0"/>
              <a:t>задержка на несколько миллисекунд</a:t>
            </a:r>
          </a:p>
          <a:p>
            <a:pPr marL="882650" lvl="1" indent="-342900" defTabSz="442913">
              <a:spcBef>
                <a:spcPct val="15000"/>
              </a:spcBef>
              <a:buFontTx/>
              <a:buAutoNum type="arabicPeriod"/>
            </a:pPr>
            <a:r>
              <a:rPr lang="ru-RU" sz="2000" b="0"/>
              <a:t>стираем объект</a:t>
            </a:r>
          </a:p>
          <a:p>
            <a:pPr marL="882650" lvl="1" indent="-342900" defTabSz="442913">
              <a:spcBef>
                <a:spcPct val="15000"/>
              </a:spcBef>
              <a:buFontTx/>
              <a:buAutoNum type="arabicPeriod"/>
            </a:pPr>
            <a:r>
              <a:rPr lang="ru-RU" sz="2000" b="0"/>
              <a:t>изменяем координаты </a:t>
            </a:r>
            <a:r>
              <a:rPr lang="ru-RU" sz="2000"/>
              <a:t>(</a:t>
            </a:r>
            <a:r>
              <a:rPr lang="en-US" sz="2000"/>
              <a:t>x,y</a:t>
            </a:r>
            <a:r>
              <a:rPr lang="ru-RU" sz="2000"/>
              <a:t>)</a:t>
            </a:r>
            <a:r>
              <a:rPr lang="en-US" sz="2000" b="0"/>
              <a:t> </a:t>
            </a:r>
            <a:endParaRPr lang="ru-RU" sz="2000" b="0"/>
          </a:p>
          <a:p>
            <a:pPr marL="882650" lvl="1" indent="-342900" defTabSz="442913">
              <a:spcBef>
                <a:spcPct val="15000"/>
              </a:spcBef>
              <a:buFontTx/>
              <a:buAutoNum type="arabicPeriod"/>
            </a:pPr>
            <a:r>
              <a:rPr lang="ru-RU" sz="2000" b="0"/>
              <a:t>переходим к шагу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78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78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78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78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78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78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78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5" grpId="0" build="p"/>
      <p:bldP spid="778250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608598-E377-4C61-BD27-A2B54F5B624E}" type="slidenum">
              <a:rPr lang="ru-RU" smtClean="0"/>
              <a:pPr/>
              <a:t>142</a:t>
            </a:fld>
            <a:endParaRPr lang="ru-RU" smtClean="0"/>
          </a:p>
        </p:txBody>
      </p:sp>
      <p:sp>
        <p:nvSpPr>
          <p:cNvPr id="780299" name="Rectangle 11"/>
          <p:cNvSpPr>
            <a:spLocks noChangeArrowheads="1"/>
          </p:cNvSpPr>
          <p:nvPr/>
        </p:nvSpPr>
        <p:spPr bwMode="auto">
          <a:xfrm>
            <a:off x="855663" y="4360863"/>
            <a:ext cx="7456487" cy="20955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r>
              <a:rPr lang="en-US" sz="2200">
                <a:latin typeface="Courier New" pitchFamily="49" charset="0"/>
              </a:rPr>
              <a:t> 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151556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1557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Как «поймать» нажатие клавиши?</a:t>
            </a:r>
          </a:p>
        </p:txBody>
      </p:sp>
      <p:sp>
        <p:nvSpPr>
          <p:cNvPr id="780293" name="Text Box 5"/>
          <p:cNvSpPr txBox="1">
            <a:spLocks noChangeArrowheads="1"/>
          </p:cNvSpPr>
          <p:nvPr/>
        </p:nvSpPr>
        <p:spPr bwMode="auto">
          <a:xfrm>
            <a:off x="360363" y="868363"/>
            <a:ext cx="8650287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0363" indent="-360363" defTabSz="442913">
              <a:spcBef>
                <a:spcPct val="50000"/>
              </a:spcBef>
            </a:pP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kbhit()</a:t>
            </a:r>
            <a:r>
              <a:rPr lang="en-US" sz="2400" b="0"/>
              <a:t> – </a:t>
            </a:r>
            <a:r>
              <a:rPr lang="ru-RU" sz="2400" b="0"/>
              <a:t>функция, определяет, было ли нажатие на (любую!) клавишу (</a:t>
            </a:r>
            <a:r>
              <a:rPr lang="ru-RU" sz="2400">
                <a:solidFill>
                  <a:srgbClr val="0000FF"/>
                </a:solidFill>
              </a:rPr>
              <a:t>0</a:t>
            </a:r>
            <a:r>
              <a:rPr lang="ru-RU" sz="2400" b="0"/>
              <a:t> – не было</a:t>
            </a:r>
            <a:r>
              <a:rPr lang="en-US" sz="2400" b="0"/>
              <a:t>, </a:t>
            </a:r>
            <a:r>
              <a:rPr lang="ru-RU" sz="2400">
                <a:solidFill>
                  <a:srgbClr val="0000FF"/>
                </a:solidFill>
              </a:rPr>
              <a:t>не 0</a:t>
            </a:r>
            <a:r>
              <a:rPr lang="ru-RU" sz="2400" b="0"/>
              <a:t> – было).</a:t>
            </a:r>
          </a:p>
          <a:p>
            <a:pPr marL="360363" indent="-360363" defTabSz="442913">
              <a:spcBef>
                <a:spcPts val="13800"/>
              </a:spcBef>
            </a:pP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getch()</a:t>
            </a:r>
            <a:r>
              <a:rPr lang="en-US" sz="2400" b="0"/>
              <a:t> – </a:t>
            </a:r>
            <a:r>
              <a:rPr lang="ru-RU" sz="2400" b="0"/>
              <a:t>функция, которая определяет код нажатой клавиши:</a:t>
            </a:r>
            <a:r>
              <a:rPr lang="en-US" sz="2400" b="0"/>
              <a:t> </a:t>
            </a:r>
            <a:r>
              <a:rPr lang="ru-RU" sz="2400"/>
              <a:t>27</a:t>
            </a:r>
            <a:r>
              <a:rPr lang="ru-RU" sz="2400" b="0"/>
              <a:t> = </a:t>
            </a:r>
            <a:r>
              <a:rPr lang="en-US" sz="2400" b="0" i="1"/>
              <a:t>Esc, </a:t>
            </a:r>
            <a:r>
              <a:rPr lang="en-US" sz="2400"/>
              <a:t>13</a:t>
            </a:r>
            <a:r>
              <a:rPr lang="en-US" sz="2400" b="0"/>
              <a:t> = </a:t>
            </a:r>
            <a:r>
              <a:rPr lang="en-US" sz="2400" b="0" i="1"/>
              <a:t>Enter, </a:t>
            </a:r>
            <a:r>
              <a:rPr lang="en-US" sz="2400"/>
              <a:t>32</a:t>
            </a:r>
            <a:r>
              <a:rPr lang="en-US" sz="2400" b="0"/>
              <a:t> = </a:t>
            </a:r>
            <a:r>
              <a:rPr lang="ru-RU" sz="2400" b="0"/>
              <a:t>пробел, …</a:t>
            </a:r>
          </a:p>
        </p:txBody>
      </p:sp>
      <p:sp>
        <p:nvSpPr>
          <p:cNvPr id="780294" name="Rectangle 6"/>
          <p:cNvSpPr>
            <a:spLocks noChangeArrowheads="1"/>
          </p:cNvSpPr>
          <p:nvPr/>
        </p:nvSpPr>
        <p:spPr bwMode="auto">
          <a:xfrm>
            <a:off x="860425" y="1998663"/>
            <a:ext cx="7959725" cy="12017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400" dirty="0">
                <a:latin typeface="Courier New" pitchFamily="49" charset="0"/>
              </a:rPr>
              <a:t>if ( </a:t>
            </a:r>
            <a:r>
              <a:rPr lang="en-US" sz="2400" dirty="0" err="1">
                <a:latin typeface="Courier New" pitchFamily="49" charset="0"/>
              </a:rPr>
              <a:t>kbhit</a:t>
            </a:r>
            <a:r>
              <a:rPr lang="en-US" sz="2400" dirty="0">
                <a:latin typeface="Courier New" pitchFamily="49" charset="0"/>
              </a:rPr>
              <a:t>() )</a:t>
            </a:r>
            <a:endParaRPr lang="ru-RU" sz="2400" dirty="0">
              <a:latin typeface="Courier New" pitchFamily="49" charset="0"/>
            </a:endParaRPr>
          </a:p>
          <a:p>
            <a:pPr>
              <a:defRPr/>
            </a:pPr>
            <a:r>
              <a:rPr lang="ru-RU" sz="2400" dirty="0">
                <a:latin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("</a:t>
            </a:r>
            <a:r>
              <a:rPr lang="ru-RU" sz="2400" dirty="0">
                <a:latin typeface="Courier New" pitchFamily="49" charset="0"/>
              </a:rPr>
              <a:t>Нажата какая-то клавиша...</a:t>
            </a:r>
            <a:r>
              <a:rPr lang="en-US" sz="2400" dirty="0">
                <a:latin typeface="Courier New" pitchFamily="49" charset="0"/>
              </a:rPr>
              <a:t>");  </a:t>
            </a:r>
            <a:endParaRPr lang="ru-RU" sz="2400" dirty="0">
              <a:latin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else </a:t>
            </a: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("</a:t>
            </a:r>
            <a:r>
              <a:rPr lang="ru-RU" sz="2400" dirty="0">
                <a:latin typeface="Courier New" pitchFamily="49" charset="0"/>
              </a:rPr>
              <a:t>Нет нажатия...</a:t>
            </a:r>
            <a:r>
              <a:rPr lang="en-US" sz="2400" dirty="0">
                <a:latin typeface="Courier New" pitchFamily="49" charset="0"/>
              </a:rPr>
              <a:t>");</a:t>
            </a:r>
          </a:p>
        </p:txBody>
      </p:sp>
      <p:sp>
        <p:nvSpPr>
          <p:cNvPr id="780297" name="Rectangle 9"/>
          <p:cNvSpPr>
            <a:spLocks noChangeArrowheads="1"/>
          </p:cNvSpPr>
          <p:nvPr/>
        </p:nvSpPr>
        <p:spPr bwMode="auto">
          <a:xfrm>
            <a:off x="868363" y="4443413"/>
            <a:ext cx="7327900" cy="19399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r>
              <a:rPr lang="en-US" sz="2400">
                <a:latin typeface="Courier New" pitchFamily="49" charset="0"/>
              </a:rPr>
              <a:t>if ( kbhit() )</a:t>
            </a:r>
            <a:r>
              <a:rPr lang="ru-RU" sz="2400"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{</a:t>
            </a:r>
            <a:endParaRPr lang="ru-RU" sz="2400">
              <a:latin typeface="Courier New" pitchFamily="49" charset="0"/>
            </a:endParaRPr>
          </a:p>
          <a:p>
            <a:r>
              <a:rPr lang="en-US" sz="2400">
                <a:latin typeface="Courier New" pitchFamily="49" charset="0"/>
              </a:rPr>
              <a:t>  printf("</a:t>
            </a:r>
            <a:r>
              <a:rPr lang="ru-RU" sz="2400">
                <a:latin typeface="Courier New" pitchFamily="49" charset="0"/>
              </a:rPr>
              <a:t>Нажата какая-то клавиша...</a:t>
            </a:r>
            <a:r>
              <a:rPr lang="en-US" sz="2400">
                <a:latin typeface="Courier New" pitchFamily="49" charset="0"/>
              </a:rPr>
              <a:t>");  </a:t>
            </a:r>
          </a:p>
          <a:p>
            <a:r>
              <a:rPr lang="en-US" sz="2400">
                <a:latin typeface="Courier New" pitchFamily="49" charset="0"/>
              </a:rPr>
              <a:t>  c = getch();</a:t>
            </a:r>
          </a:p>
          <a:p>
            <a:r>
              <a:rPr lang="en-US" sz="2400">
                <a:latin typeface="Courier New" pitchFamily="49" charset="0"/>
              </a:rPr>
              <a:t>  printf("</a:t>
            </a:r>
            <a:r>
              <a:rPr lang="ru-RU" sz="2400">
                <a:latin typeface="Courier New" pitchFamily="49" charset="0"/>
              </a:rPr>
              <a:t>Код клавиши </a:t>
            </a:r>
            <a:r>
              <a:rPr lang="en-US" sz="2400">
                <a:latin typeface="Courier New" pitchFamily="49" charset="0"/>
              </a:rPr>
              <a:t>%d", c); </a:t>
            </a:r>
          </a:p>
          <a:p>
            <a:r>
              <a:rPr lang="en-US" sz="2400">
                <a:latin typeface="Courier New" pitchFamily="49" charset="0"/>
              </a:rPr>
              <a:t>  }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780295" name="AutoShape 7"/>
          <p:cNvSpPr>
            <a:spLocks noChangeArrowheads="1"/>
          </p:cNvSpPr>
          <p:nvPr/>
        </p:nvSpPr>
        <p:spPr bwMode="auto">
          <a:xfrm>
            <a:off x="7464425" y="3911600"/>
            <a:ext cx="1373188" cy="525463"/>
          </a:xfrm>
          <a:prstGeom prst="wedgeRoundRectCallout">
            <a:avLst>
              <a:gd name="adj1" fmla="val -67008"/>
              <a:gd name="adj2" fmla="val 10041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int c;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780298" name="AutoShape 10"/>
          <p:cNvSpPr>
            <a:spLocks noChangeArrowheads="1"/>
          </p:cNvSpPr>
          <p:nvPr/>
        </p:nvSpPr>
        <p:spPr bwMode="auto">
          <a:xfrm>
            <a:off x="4673600" y="1784350"/>
            <a:ext cx="3722688" cy="501650"/>
          </a:xfrm>
          <a:prstGeom prst="wedgeRoundRectCallout">
            <a:avLst>
              <a:gd name="adj1" fmla="val -79065"/>
              <a:gd name="adj2" fmla="val 3827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if ( </a:t>
            </a:r>
            <a:r>
              <a:rPr lang="en-US" sz="2400" dirty="0" err="1">
                <a:latin typeface="Courier New" pitchFamily="49" charset="0"/>
              </a:rPr>
              <a:t>kbhit</a:t>
            </a:r>
            <a:r>
              <a:rPr lang="en-US" sz="2400" dirty="0">
                <a:latin typeface="Courier New" pitchFamily="49" charset="0"/>
              </a:rPr>
              <a:t>() != 0 )</a:t>
            </a: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02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8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0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80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0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8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0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80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80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80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9" grpId="0" build="p" animBg="1"/>
      <p:bldP spid="780293" grpId="0" build="p"/>
      <p:bldP spid="780294" grpId="0" build="p" animBg="1"/>
      <p:bldP spid="780297" grpId="0" build="p"/>
      <p:bldP spid="780295" grpId="0" animBg="1"/>
      <p:bldP spid="780298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4FC1D-1576-4E02-94FD-6AA40CFDD3F3}" type="slidenum">
              <a:rPr lang="ru-RU" smtClean="0"/>
              <a:pPr/>
              <a:t>143</a:t>
            </a:fld>
            <a:endParaRPr lang="ru-RU" smtClean="0"/>
          </a:p>
        </p:txBody>
      </p:sp>
      <p:sp>
        <p:nvSpPr>
          <p:cNvPr id="782338" name="Rectangle 2"/>
          <p:cNvSpPr>
            <a:spLocks noChangeArrowheads="1"/>
          </p:cNvSpPr>
          <p:nvPr/>
        </p:nvSpPr>
        <p:spPr bwMode="auto">
          <a:xfrm>
            <a:off x="461963" y="2052638"/>
            <a:ext cx="8167687" cy="42592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 sz="2200">
              <a:latin typeface="Courier New" pitchFamily="49" charset="0"/>
            </a:endParaRPr>
          </a:p>
        </p:txBody>
      </p:sp>
      <p:sp>
        <p:nvSpPr>
          <p:cNvPr id="152580" name="Line 3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2581" name="Text Box 4"/>
          <p:cNvSpPr txBox="1">
            <a:spLocks noChangeArrowheads="1"/>
          </p:cNvSpPr>
          <p:nvPr/>
        </p:nvSpPr>
        <p:spPr bwMode="auto">
          <a:xfrm>
            <a:off x="6154738" y="1955800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52582" name="Text Box 5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Как выйти из цикла</a:t>
            </a:r>
            <a:r>
              <a:rPr lang="en-US" sz="3000"/>
              <a:t>?</a:t>
            </a:r>
            <a:endParaRPr lang="ru-RU" sz="3000"/>
          </a:p>
        </p:txBody>
      </p:sp>
      <p:sp>
        <p:nvSpPr>
          <p:cNvPr id="782342" name="AutoShape 6"/>
          <p:cNvSpPr>
            <a:spLocks noChangeArrowheads="1"/>
          </p:cNvSpPr>
          <p:nvPr/>
        </p:nvSpPr>
        <p:spPr bwMode="auto">
          <a:xfrm>
            <a:off x="984250" y="4125913"/>
            <a:ext cx="5386388" cy="779462"/>
          </a:xfrm>
          <a:prstGeom prst="roundRect">
            <a:avLst>
              <a:gd name="adj" fmla="val 1843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82343" name="Rectangle 7"/>
          <p:cNvSpPr>
            <a:spLocks noChangeArrowheads="1"/>
          </p:cNvSpPr>
          <p:nvPr/>
        </p:nvSpPr>
        <p:spPr bwMode="auto">
          <a:xfrm>
            <a:off x="517525" y="2089150"/>
            <a:ext cx="7345363" cy="44958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r>
              <a:rPr lang="en-US" sz="2200">
                <a:solidFill>
                  <a:srgbClr val="008000"/>
                </a:solidFill>
                <a:latin typeface="Courier New" pitchFamily="49" charset="0"/>
              </a:rPr>
              <a:t>#include &lt;conio.h&gt;</a:t>
            </a:r>
          </a:p>
          <a:p>
            <a:r>
              <a:rPr lang="en-US" sz="2200">
                <a:latin typeface="Courier New" pitchFamily="49" charset="0"/>
              </a:rPr>
              <a:t>main()</a:t>
            </a:r>
          </a:p>
          <a:p>
            <a:r>
              <a:rPr lang="en-US" sz="2200">
                <a:latin typeface="Courier New" pitchFamily="49" charset="0"/>
              </a:rPr>
              <a:t>{</a:t>
            </a:r>
          </a:p>
          <a:p>
            <a:r>
              <a:rPr lang="en-US" sz="2200">
                <a:latin typeface="Courier New" pitchFamily="49" charset="0"/>
              </a:rPr>
              <a:t> ...</a:t>
            </a:r>
          </a:p>
          <a:p>
            <a:r>
              <a:rPr lang="en-US" sz="2200">
                <a:latin typeface="Courier New" pitchFamily="49" charset="0"/>
              </a:rPr>
              <a:t> while ( x + 20 &lt; 400 )</a:t>
            </a:r>
          </a:p>
          <a:p>
            <a:r>
              <a:rPr lang="en-US" sz="2200">
                <a:latin typeface="Courier New" pitchFamily="49" charset="0"/>
              </a:rPr>
              <a:t>   {</a:t>
            </a:r>
          </a:p>
          <a:p>
            <a:r>
              <a:rPr lang="en-US" sz="2200">
                <a:latin typeface="Courier New" pitchFamily="49" charset="0"/>
              </a:rPr>
              <a:t>   if ( kbhit() )</a:t>
            </a:r>
          </a:p>
          <a:p>
            <a:r>
              <a:rPr lang="en-US" sz="2200">
                <a:latin typeface="Courier New" pitchFamily="49" charset="0"/>
              </a:rPr>
              <a:t>      if ( getch() == 27 ) break;</a:t>
            </a:r>
          </a:p>
          <a:p>
            <a:r>
              <a:rPr lang="en-US" sz="2200">
                <a:latin typeface="Courier New" pitchFamily="49" charset="0"/>
              </a:rPr>
              <a:t>   ...</a:t>
            </a:r>
          </a:p>
          <a:p>
            <a:r>
              <a:rPr lang="en-US" sz="2200">
                <a:latin typeface="Courier New" pitchFamily="49" charset="0"/>
              </a:rPr>
              <a:t>   }</a:t>
            </a:r>
          </a:p>
          <a:p>
            <a:r>
              <a:rPr lang="en-US" sz="2200">
                <a:latin typeface="Courier New" pitchFamily="49" charset="0"/>
              </a:rPr>
              <a:t> ...</a:t>
            </a:r>
          </a:p>
          <a:p>
            <a:r>
              <a:rPr lang="en-US" sz="2200">
                <a:latin typeface="Courier New" pitchFamily="49" charset="0"/>
              </a:rPr>
              <a:t>}</a:t>
            </a:r>
          </a:p>
          <a:p>
            <a:endParaRPr lang="en-US" sz="2200">
              <a:latin typeface="Courier New" pitchFamily="49" charset="0"/>
            </a:endParaRPr>
          </a:p>
        </p:txBody>
      </p:sp>
      <p:sp>
        <p:nvSpPr>
          <p:cNvPr id="782344" name="AutoShape 8"/>
          <p:cNvSpPr>
            <a:spLocks noChangeArrowheads="1"/>
          </p:cNvSpPr>
          <p:nvPr/>
        </p:nvSpPr>
        <p:spPr bwMode="auto">
          <a:xfrm>
            <a:off x="4532313" y="3587750"/>
            <a:ext cx="3894137" cy="415925"/>
          </a:xfrm>
          <a:prstGeom prst="wedgeRoundRectCallout">
            <a:avLst>
              <a:gd name="adj1" fmla="val -77639"/>
              <a:gd name="adj2" fmla="val 12099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если нажата клавиша ...</a:t>
            </a:r>
          </a:p>
        </p:txBody>
      </p:sp>
      <p:sp>
        <p:nvSpPr>
          <p:cNvPr id="782346" name="AutoShape 10"/>
          <p:cNvSpPr>
            <a:spLocks noChangeArrowheads="1"/>
          </p:cNvSpPr>
          <p:nvPr/>
        </p:nvSpPr>
        <p:spPr bwMode="auto">
          <a:xfrm>
            <a:off x="4494213" y="5291138"/>
            <a:ext cx="3019425" cy="1068387"/>
          </a:xfrm>
          <a:prstGeom prst="wedgeRoundRectCallout">
            <a:avLst>
              <a:gd name="adj1" fmla="val -48685"/>
              <a:gd name="adj2" fmla="val -9754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если нажата клавиша с кодом 27 (</a:t>
            </a:r>
            <a:r>
              <a:rPr lang="en-US" sz="2000" b="0" i="1"/>
              <a:t>Esc</a:t>
            </a:r>
            <a:r>
              <a:rPr lang="ru-RU" sz="2000" b="0"/>
              <a:t>)</a:t>
            </a:r>
            <a:r>
              <a:rPr lang="en-US" sz="2000" b="0"/>
              <a:t>, </a:t>
            </a:r>
            <a:r>
              <a:rPr lang="ru-RU" sz="2000" b="0"/>
              <a:t>выйти из цикла</a:t>
            </a:r>
          </a:p>
        </p:txBody>
      </p:sp>
      <p:sp>
        <p:nvSpPr>
          <p:cNvPr id="782347" name="AutoShape 11"/>
          <p:cNvSpPr>
            <a:spLocks noChangeArrowheads="1"/>
          </p:cNvSpPr>
          <p:nvPr/>
        </p:nvSpPr>
        <p:spPr bwMode="auto">
          <a:xfrm>
            <a:off x="4224338" y="1684338"/>
            <a:ext cx="4005262" cy="458787"/>
          </a:xfrm>
          <a:prstGeom prst="wedgeRoundRectCallout">
            <a:avLst>
              <a:gd name="adj1" fmla="val -63421"/>
              <a:gd name="adj2" fmla="val 9313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для</a:t>
            </a:r>
            <a:r>
              <a:rPr lang="ru-RU" sz="2000"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kbhit()</a:t>
            </a:r>
            <a:r>
              <a:rPr lang="en-US" sz="2000">
                <a:latin typeface="Courier New" pitchFamily="49" charset="0"/>
              </a:rPr>
              <a:t> </a:t>
            </a:r>
            <a:r>
              <a:rPr lang="ru-RU" sz="2000" b="0"/>
              <a:t>и</a:t>
            </a:r>
            <a:r>
              <a:rPr lang="ru-RU" sz="2000"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getch()</a:t>
            </a:r>
            <a:endParaRPr lang="ru-RU" sz="2400" b="0"/>
          </a:p>
        </p:txBody>
      </p:sp>
      <p:sp>
        <p:nvSpPr>
          <p:cNvPr id="782348" name="AutoShape 12"/>
          <p:cNvSpPr>
            <a:spLocks noChangeArrowheads="1"/>
          </p:cNvSpPr>
          <p:nvPr/>
        </p:nvSpPr>
        <p:spPr bwMode="auto">
          <a:xfrm>
            <a:off x="3063875" y="2708275"/>
            <a:ext cx="5716588" cy="490538"/>
          </a:xfrm>
          <a:prstGeom prst="wedgeRoundRectCallout">
            <a:avLst>
              <a:gd name="adj1" fmla="val -47361"/>
              <a:gd name="adj2" fmla="val 10081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пока не вышли за границу синего квадрата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36550" y="879475"/>
            <a:ext cx="8308975" cy="663575"/>
            <a:chOff x="200" y="554"/>
            <a:chExt cx="5234" cy="418"/>
          </a:xfrm>
        </p:grpSpPr>
        <p:sp>
          <p:nvSpPr>
            <p:cNvPr id="152591" name="Text Box 14"/>
            <p:cNvSpPr txBox="1">
              <a:spLocks noChangeArrowheads="1"/>
            </p:cNvSpPr>
            <p:nvPr/>
          </p:nvSpPr>
          <p:spPr bwMode="auto">
            <a:xfrm>
              <a:off x="494" y="621"/>
              <a:ext cx="4940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Как не допустить выход за границу поля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152592" name="Oval 15"/>
            <p:cNvSpPr>
              <a:spLocks noChangeArrowheads="1"/>
            </p:cNvSpPr>
            <p:nvPr/>
          </p:nvSpPr>
          <p:spPr bwMode="auto">
            <a:xfrm>
              <a:off x="200" y="554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782353" name="Rectangle 17"/>
          <p:cNvSpPr>
            <a:spLocks noChangeArrowheads="1"/>
          </p:cNvSpPr>
          <p:nvPr/>
        </p:nvSpPr>
        <p:spPr bwMode="auto">
          <a:xfrm>
            <a:off x="1117600" y="1550988"/>
            <a:ext cx="2703513" cy="4159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 sz="2400">
                <a:latin typeface="Courier New" pitchFamily="49" charset="0"/>
              </a:rPr>
              <a:t>x + 20 &lt; 400</a:t>
            </a:r>
            <a:endParaRPr lang="ru-RU" sz="2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82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8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8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2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82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82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82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82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82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8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82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82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8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8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8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8" grpId="0" animBg="1"/>
      <p:bldP spid="782342" grpId="0" animBg="1"/>
      <p:bldP spid="782343" grpId="0" build="p"/>
      <p:bldP spid="782344" grpId="0" animBg="1"/>
      <p:bldP spid="782346" grpId="0" animBg="1"/>
      <p:bldP spid="782347" grpId="0" animBg="1"/>
      <p:bldP spid="782348" grpId="0" animBg="1"/>
      <p:bldP spid="782353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CD916A-CC85-4BD1-B917-DCFF1F7DBFD8}" type="slidenum">
              <a:rPr lang="ru-RU" smtClean="0"/>
              <a:pPr/>
              <a:t>144</a:t>
            </a:fld>
            <a:endParaRPr lang="ru-RU" smtClean="0"/>
          </a:p>
        </p:txBody>
      </p:sp>
      <p:sp>
        <p:nvSpPr>
          <p:cNvPr id="153603" name="Rectangle 2"/>
          <p:cNvSpPr>
            <a:spLocks noChangeArrowheads="1"/>
          </p:cNvSpPr>
          <p:nvPr/>
        </p:nvSpPr>
        <p:spPr bwMode="auto">
          <a:xfrm>
            <a:off x="390525" y="1046163"/>
            <a:ext cx="2854325" cy="2206625"/>
          </a:xfrm>
          <a:prstGeom prst="rect">
            <a:avLst/>
          </a:prstGeom>
          <a:solidFill>
            <a:srgbClr val="3333FF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3604" name="Line 3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Text Box 4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53606" name="Text Box 5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Процедура (рисование и стирание)</a:t>
            </a:r>
          </a:p>
        </p:txBody>
      </p:sp>
      <p:sp>
        <p:nvSpPr>
          <p:cNvPr id="784390" name="Rectangle 6"/>
          <p:cNvSpPr>
            <a:spLocks noChangeArrowheads="1"/>
          </p:cNvSpPr>
          <p:nvPr/>
        </p:nvSpPr>
        <p:spPr bwMode="auto">
          <a:xfrm>
            <a:off x="490538" y="3954463"/>
            <a:ext cx="8162925" cy="21891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</a:rPr>
              <a:t>void Draw(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x,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y,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color )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setfillstyle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1,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color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</a:rPr>
              <a:t>bar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x,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y,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x+20,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y+20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153608" name="Rectangle 7"/>
          <p:cNvSpPr>
            <a:spLocks noChangeArrowheads="1"/>
          </p:cNvSpPr>
          <p:nvPr/>
        </p:nvSpPr>
        <p:spPr bwMode="auto">
          <a:xfrm>
            <a:off x="1436688" y="1828800"/>
            <a:ext cx="655637" cy="655638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3609" name="Text Box 8"/>
          <p:cNvSpPr txBox="1">
            <a:spLocks noChangeArrowheads="1"/>
          </p:cNvSpPr>
          <p:nvPr/>
        </p:nvSpPr>
        <p:spPr bwMode="auto">
          <a:xfrm>
            <a:off x="711200" y="1273175"/>
            <a:ext cx="112077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olidFill>
                  <a:schemeClr val="bg1"/>
                </a:solidFill>
              </a:rPr>
              <a:t>(</a:t>
            </a:r>
            <a:r>
              <a:rPr lang="en-US" sz="2400">
                <a:solidFill>
                  <a:schemeClr val="bg1"/>
                </a:solidFill>
              </a:rPr>
              <a:t>x</a:t>
            </a:r>
            <a:r>
              <a:rPr lang="ru-RU" sz="2400">
                <a:solidFill>
                  <a:schemeClr val="bg1"/>
                </a:solidFill>
              </a:rPr>
              <a:t>, </a:t>
            </a:r>
            <a:r>
              <a:rPr lang="en-US" sz="2400">
                <a:solidFill>
                  <a:schemeClr val="bg1"/>
                </a:solidFill>
              </a:rPr>
              <a:t>y</a:t>
            </a:r>
            <a:r>
              <a:rPr lang="ru-RU" sz="24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3610" name="Oval 9"/>
          <p:cNvSpPr>
            <a:spLocks noChangeArrowheads="1"/>
          </p:cNvSpPr>
          <p:nvPr/>
        </p:nvSpPr>
        <p:spPr bwMode="auto">
          <a:xfrm>
            <a:off x="1411288" y="1776413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3611" name="Oval 10"/>
          <p:cNvSpPr>
            <a:spLocks noChangeArrowheads="1"/>
          </p:cNvSpPr>
          <p:nvPr/>
        </p:nvSpPr>
        <p:spPr bwMode="auto">
          <a:xfrm>
            <a:off x="2057400" y="2441575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3612" name="Text Box 11"/>
          <p:cNvSpPr txBox="1">
            <a:spLocks noChangeArrowheads="1"/>
          </p:cNvSpPr>
          <p:nvPr/>
        </p:nvSpPr>
        <p:spPr bwMode="auto">
          <a:xfrm>
            <a:off x="1085850" y="2613025"/>
            <a:ext cx="2081213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olidFill>
                  <a:schemeClr val="bg1"/>
                </a:solidFill>
              </a:rPr>
              <a:t>(</a:t>
            </a:r>
            <a:r>
              <a:rPr lang="en-US" sz="2400">
                <a:solidFill>
                  <a:schemeClr val="bg1"/>
                </a:solidFill>
              </a:rPr>
              <a:t>x</a:t>
            </a:r>
            <a:r>
              <a:rPr lang="ru-RU" sz="2400">
                <a:solidFill>
                  <a:schemeClr val="bg1"/>
                </a:solidFill>
              </a:rPr>
              <a:t>+20, </a:t>
            </a:r>
            <a:r>
              <a:rPr lang="en-US" sz="2400">
                <a:solidFill>
                  <a:schemeClr val="bg1"/>
                </a:solidFill>
              </a:rPr>
              <a:t>y</a:t>
            </a:r>
            <a:r>
              <a:rPr lang="ru-RU" sz="2400">
                <a:solidFill>
                  <a:schemeClr val="bg1"/>
                </a:solidFill>
              </a:rPr>
              <a:t>+20)</a:t>
            </a:r>
          </a:p>
        </p:txBody>
      </p:sp>
      <p:sp>
        <p:nvSpPr>
          <p:cNvPr id="784396" name="Text Box 12"/>
          <p:cNvSpPr txBox="1">
            <a:spLocks noChangeArrowheads="1"/>
          </p:cNvSpPr>
          <p:nvPr/>
        </p:nvSpPr>
        <p:spPr bwMode="auto">
          <a:xfrm>
            <a:off x="3344863" y="874713"/>
            <a:ext cx="55530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85738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Идеи</a:t>
            </a:r>
          </a:p>
          <a:p>
            <a:pPr marL="360363" lvl="1" indent="-180975" defTabSz="185738">
              <a:spcBef>
                <a:spcPct val="15000"/>
              </a:spcBef>
              <a:buFontTx/>
              <a:buChar char="•"/>
            </a:pPr>
            <a:r>
              <a:rPr lang="ru-RU" sz="2400" b="0"/>
              <a:t>одна процедура рисует и стирает</a:t>
            </a:r>
          </a:p>
          <a:p>
            <a:pPr marL="360363" lvl="1" indent="-180975" defTabSz="185738">
              <a:spcBef>
                <a:spcPct val="15000"/>
              </a:spcBef>
              <a:buFontTx/>
              <a:buChar char="•"/>
            </a:pPr>
            <a:r>
              <a:rPr lang="ru-RU" sz="2400" b="0"/>
              <a:t>стереть = нарисовать цветом фона</a:t>
            </a:r>
          </a:p>
          <a:p>
            <a:pPr marL="360363" lvl="1" indent="-180975" defTabSz="185738">
              <a:spcBef>
                <a:spcPct val="15000"/>
              </a:spcBef>
              <a:buFontTx/>
              <a:buChar char="•"/>
            </a:pPr>
            <a:r>
              <a:rPr lang="ru-RU" sz="2400" b="0"/>
              <a:t>границу квадрата отключить (в основной программе)</a:t>
            </a:r>
          </a:p>
        </p:txBody>
      </p:sp>
      <p:sp>
        <p:nvSpPr>
          <p:cNvPr id="784397" name="AutoShape 13"/>
          <p:cNvSpPr>
            <a:spLocks noChangeArrowheads="1"/>
          </p:cNvSpPr>
          <p:nvPr/>
        </p:nvSpPr>
        <p:spPr bwMode="auto">
          <a:xfrm>
            <a:off x="5153025" y="3000375"/>
            <a:ext cx="3467100" cy="790575"/>
          </a:xfrm>
          <a:prstGeom prst="wedgeRoundRectCallout">
            <a:avLst>
              <a:gd name="adj1" fmla="val -25816"/>
              <a:gd name="adj2" fmla="val 8351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цвет</a:t>
            </a:r>
            <a:r>
              <a:rPr lang="en-US" sz="2400" b="0" dirty="0"/>
              <a:t>: </a:t>
            </a:r>
            <a:r>
              <a:rPr lang="ru-RU" sz="2400" b="0" dirty="0"/>
              <a:t>желтым рисуем, синим стираем</a:t>
            </a:r>
          </a:p>
        </p:txBody>
      </p:sp>
      <p:sp>
        <p:nvSpPr>
          <p:cNvPr id="784398" name="AutoShape 14"/>
          <p:cNvSpPr>
            <a:spLocks noChangeArrowheads="1"/>
          </p:cNvSpPr>
          <p:nvPr/>
        </p:nvSpPr>
        <p:spPr bwMode="auto">
          <a:xfrm>
            <a:off x="5662613" y="4560888"/>
            <a:ext cx="3057525" cy="792162"/>
          </a:xfrm>
          <a:prstGeom prst="wedgeRoundRectCallout">
            <a:avLst>
              <a:gd name="adj1" fmla="val -74978"/>
              <a:gd name="adj2" fmla="val 1779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сплошная заливка цветом </a:t>
            </a:r>
            <a:r>
              <a:rPr lang="en-US" sz="2400" dirty="0">
                <a:latin typeface="Courier New" pitchFamily="49" charset="0"/>
              </a:rPr>
              <a:t>color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784399" name="AutoShape 15"/>
          <p:cNvSpPr>
            <a:spLocks noChangeArrowheads="1"/>
          </p:cNvSpPr>
          <p:nvPr/>
        </p:nvSpPr>
        <p:spPr bwMode="auto">
          <a:xfrm>
            <a:off x="4779963" y="5680075"/>
            <a:ext cx="2446337" cy="876300"/>
          </a:xfrm>
          <a:prstGeom prst="wedgeRoundRectCallout">
            <a:avLst>
              <a:gd name="adj1" fmla="val -96060"/>
              <a:gd name="adj2" fmla="val -5172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залитый прямоугольник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4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4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4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84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843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8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4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4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8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4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8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84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90" grpId="0" build="p" animBg="1"/>
      <p:bldP spid="784396" grpId="0" build="p" bldLvl="2"/>
      <p:bldP spid="784397" grpId="0" animBg="1"/>
      <p:bldP spid="784398" grpId="0" animBg="1"/>
      <p:bldP spid="784399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C305D-7CDD-43A9-80BA-2F3E7A985B56}" type="slidenum">
              <a:rPr lang="ru-RU" smtClean="0"/>
              <a:pPr/>
              <a:t>145</a:t>
            </a:fld>
            <a:endParaRPr lang="ru-RU" smtClean="0"/>
          </a:p>
        </p:txBody>
      </p:sp>
      <p:sp>
        <p:nvSpPr>
          <p:cNvPr id="786454" name="Rectangle 22"/>
          <p:cNvSpPr>
            <a:spLocks noChangeArrowheads="1"/>
          </p:cNvSpPr>
          <p:nvPr/>
        </p:nvSpPr>
        <p:spPr bwMode="auto">
          <a:xfrm>
            <a:off x="344488" y="860425"/>
            <a:ext cx="8531225" cy="58356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 sz="1600">
              <a:latin typeface="Courier New" pitchFamily="49" charset="0"/>
            </a:endParaRPr>
          </a:p>
        </p:txBody>
      </p:sp>
      <p:sp>
        <p:nvSpPr>
          <p:cNvPr id="786452" name="AutoShape 20"/>
          <p:cNvSpPr>
            <a:spLocks noChangeArrowheads="1"/>
          </p:cNvSpPr>
          <p:nvPr/>
        </p:nvSpPr>
        <p:spPr bwMode="auto">
          <a:xfrm>
            <a:off x="568325" y="4346575"/>
            <a:ext cx="5553075" cy="671513"/>
          </a:xfrm>
          <a:prstGeom prst="roundRect">
            <a:avLst>
              <a:gd name="adj" fmla="val 12898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4629" name="Line 3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4630" name="Text Box 4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54631" name="Text Box 5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Полная программа</a:t>
            </a:r>
          </a:p>
        </p:txBody>
      </p:sp>
      <p:sp>
        <p:nvSpPr>
          <p:cNvPr id="786438" name="AutoShape 6"/>
          <p:cNvSpPr>
            <a:spLocks noChangeArrowheads="1"/>
          </p:cNvSpPr>
          <p:nvPr/>
        </p:nvSpPr>
        <p:spPr bwMode="auto">
          <a:xfrm>
            <a:off x="493713" y="1662113"/>
            <a:ext cx="6721475" cy="1338262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86441" name="Rectangle 9"/>
          <p:cNvSpPr>
            <a:spLocks noChangeArrowheads="1"/>
          </p:cNvSpPr>
          <p:nvPr/>
        </p:nvSpPr>
        <p:spPr bwMode="auto">
          <a:xfrm>
            <a:off x="454025" y="933450"/>
            <a:ext cx="8288338" cy="55118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#include &lt;</a:t>
            </a: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conio.h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#include &lt;</a:t>
            </a: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graphics.h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void Draw ( </a:t>
            </a: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x, </a:t>
            </a: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y, </a:t>
            </a: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color )</a:t>
            </a:r>
          </a:p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 {</a:t>
            </a:r>
          </a:p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 ...</a:t>
            </a:r>
          </a:p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x,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y;</a:t>
            </a:r>
          </a:p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initwindow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(500,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500);</a:t>
            </a:r>
          </a:p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setfillstyle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(1,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COLOR(0,0,255));</a:t>
            </a:r>
          </a:p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bar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(0,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0,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399,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399);</a:t>
            </a:r>
          </a:p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x</a:t>
            </a:r>
            <a:r>
              <a:rPr lang="en-US" sz="2200" dirty="0">
                <a:solidFill>
                  <a:srgbClr val="3333FF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0; y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240; </a:t>
            </a:r>
          </a:p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/* 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анимация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*/</a:t>
            </a:r>
          </a:p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200" dirty="0" err="1">
                <a:solidFill>
                  <a:srgbClr val="3333FF"/>
                </a:solidFill>
                <a:latin typeface="Courier New" pitchFamily="49" charset="0"/>
              </a:rPr>
              <a:t>closegraph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86442" name="AutoShape 10"/>
          <p:cNvSpPr>
            <a:spLocks noChangeArrowheads="1"/>
          </p:cNvSpPr>
          <p:nvPr/>
        </p:nvSpPr>
        <p:spPr bwMode="auto">
          <a:xfrm>
            <a:off x="6794500" y="2854325"/>
            <a:ext cx="1892300" cy="598488"/>
          </a:xfrm>
          <a:prstGeom prst="wedgeRoundRectCallout">
            <a:avLst>
              <a:gd name="adj1" fmla="val -71117"/>
              <a:gd name="adj2" fmla="val -6031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процедура</a:t>
            </a:r>
          </a:p>
        </p:txBody>
      </p:sp>
      <p:sp>
        <p:nvSpPr>
          <p:cNvPr id="786443" name="AutoShape 11"/>
          <p:cNvSpPr>
            <a:spLocks noChangeArrowheads="1"/>
          </p:cNvSpPr>
          <p:nvPr/>
        </p:nvSpPr>
        <p:spPr bwMode="auto">
          <a:xfrm>
            <a:off x="3892550" y="5213350"/>
            <a:ext cx="2474913" cy="819150"/>
          </a:xfrm>
          <a:prstGeom prst="wedgeRoundRectCallout">
            <a:avLst>
              <a:gd name="adj1" fmla="val -69499"/>
              <a:gd name="adj2" fmla="val -4957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начальные координаты</a:t>
            </a:r>
          </a:p>
        </p:txBody>
      </p:sp>
      <p:sp>
        <p:nvSpPr>
          <p:cNvPr id="786446" name="AutoShape 14"/>
          <p:cNvSpPr>
            <a:spLocks noChangeArrowheads="1"/>
          </p:cNvSpPr>
          <p:nvPr/>
        </p:nvSpPr>
        <p:spPr bwMode="auto">
          <a:xfrm>
            <a:off x="6351588" y="4538663"/>
            <a:ext cx="2246312" cy="635000"/>
          </a:xfrm>
          <a:prstGeom prst="wedgeRoundRectCallout">
            <a:avLst>
              <a:gd name="adj1" fmla="val -76199"/>
              <a:gd name="adj2" fmla="val -893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синий фон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6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6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86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6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86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8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8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86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86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864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86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86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864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86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86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8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8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864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8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864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64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52" grpId="0" animBg="1"/>
      <p:bldP spid="786438" grpId="0" animBg="1"/>
      <p:bldP spid="786441" grpId="0" build="p"/>
      <p:bldP spid="786442" grpId="0" animBg="1"/>
      <p:bldP spid="786443" grpId="0" animBg="1"/>
      <p:bldP spid="78644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ECEFD7-A942-4769-8045-1448A59E0874}" type="slidenum">
              <a:rPr lang="ru-RU" smtClean="0"/>
              <a:pPr/>
              <a:t>146</a:t>
            </a:fld>
            <a:endParaRPr lang="ru-RU" smtClean="0"/>
          </a:p>
        </p:txBody>
      </p:sp>
      <p:sp>
        <p:nvSpPr>
          <p:cNvPr id="786454" name="Rectangle 22"/>
          <p:cNvSpPr>
            <a:spLocks noChangeArrowheads="1"/>
          </p:cNvSpPr>
          <p:nvPr/>
        </p:nvSpPr>
        <p:spPr bwMode="auto">
          <a:xfrm>
            <a:off x="366713" y="2087563"/>
            <a:ext cx="7640637" cy="41687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 sz="1600">
              <a:latin typeface="Courier New" pitchFamily="49" charset="0"/>
            </a:endParaRPr>
          </a:p>
        </p:txBody>
      </p:sp>
      <p:sp>
        <p:nvSpPr>
          <p:cNvPr id="155652" name="Line 3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55654" name="Text Box 5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Цикл анимации</a:t>
            </a:r>
          </a:p>
        </p:txBody>
      </p:sp>
      <p:sp>
        <p:nvSpPr>
          <p:cNvPr id="786439" name="AutoShape 7"/>
          <p:cNvSpPr>
            <a:spLocks noChangeArrowheads="1"/>
          </p:cNvSpPr>
          <p:nvPr/>
        </p:nvSpPr>
        <p:spPr bwMode="auto">
          <a:xfrm>
            <a:off x="900113" y="3017838"/>
            <a:ext cx="5735637" cy="885825"/>
          </a:xfrm>
          <a:prstGeom prst="roundRect">
            <a:avLst>
              <a:gd name="adj" fmla="val 9106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86440" name="AutoShape 8"/>
          <p:cNvSpPr>
            <a:spLocks noChangeArrowheads="1"/>
          </p:cNvSpPr>
          <p:nvPr/>
        </p:nvSpPr>
        <p:spPr bwMode="auto">
          <a:xfrm>
            <a:off x="912813" y="4341813"/>
            <a:ext cx="2600325" cy="452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86441" name="Rectangle 9"/>
          <p:cNvSpPr>
            <a:spLocks noChangeArrowheads="1"/>
          </p:cNvSpPr>
          <p:nvPr/>
        </p:nvSpPr>
        <p:spPr bwMode="auto">
          <a:xfrm>
            <a:off x="431800" y="2127250"/>
            <a:ext cx="7345363" cy="403383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>
                <a:latin typeface="Courier New" pitchFamily="49" charset="0"/>
              </a:rPr>
              <a:t>while ( x + 20 &lt; 400 )</a:t>
            </a:r>
          </a:p>
          <a:p>
            <a:pPr>
              <a:spcBef>
                <a:spcPts val="600"/>
              </a:spcBef>
            </a:pPr>
            <a:r>
              <a:rPr lang="en-US" sz="2400">
                <a:latin typeface="Courier New" pitchFamily="49" charset="0"/>
              </a:rPr>
              <a:t>   {</a:t>
            </a:r>
          </a:p>
          <a:p>
            <a:pPr>
              <a:spcBef>
                <a:spcPts val="600"/>
              </a:spcBef>
            </a:pPr>
            <a:r>
              <a:rPr lang="en-US" sz="2400">
                <a:latin typeface="Courier New" pitchFamily="49" charset="0"/>
              </a:rPr>
              <a:t>   if ( kbhit() )</a:t>
            </a:r>
          </a:p>
          <a:p>
            <a:pPr>
              <a:spcBef>
                <a:spcPts val="600"/>
              </a:spcBef>
            </a:pPr>
            <a:r>
              <a:rPr lang="en-US" sz="2400">
                <a:latin typeface="Courier New" pitchFamily="49" charset="0"/>
              </a:rPr>
              <a:t>     if ( getch() == 27 ) break;</a:t>
            </a:r>
          </a:p>
          <a:p>
            <a:pPr>
              <a:spcBef>
                <a:spcPts val="600"/>
              </a:spcBef>
            </a:pPr>
            <a:r>
              <a:rPr lang="en-US" sz="2400">
                <a:latin typeface="Courier New" pitchFamily="49" charset="0"/>
              </a:rPr>
              <a:t>   Draw ( x, y, COLOR(255,255,0) );</a:t>
            </a:r>
          </a:p>
          <a:p>
            <a:pPr>
              <a:spcBef>
                <a:spcPts val="600"/>
              </a:spcBef>
            </a:pPr>
            <a:r>
              <a:rPr lang="en-US" sz="2400">
                <a:latin typeface="Courier New" pitchFamily="49" charset="0"/>
              </a:rPr>
              <a:t>   delay ( 20 );</a:t>
            </a:r>
          </a:p>
          <a:p>
            <a:pPr>
              <a:spcBef>
                <a:spcPts val="600"/>
              </a:spcBef>
            </a:pPr>
            <a:r>
              <a:rPr lang="en-US" sz="2400">
                <a:latin typeface="Courier New" pitchFamily="49" charset="0"/>
              </a:rPr>
              <a:t>   Draw ( x, y, COLOR(0,0,255) );</a:t>
            </a:r>
          </a:p>
          <a:p>
            <a:pPr>
              <a:spcBef>
                <a:spcPts val="600"/>
              </a:spcBef>
            </a:pPr>
            <a:r>
              <a:rPr lang="en-US" sz="2400">
                <a:latin typeface="Courier New" pitchFamily="49" charset="0"/>
              </a:rPr>
              <a:t>   x ++;</a:t>
            </a:r>
          </a:p>
          <a:p>
            <a:pPr>
              <a:spcBef>
                <a:spcPts val="600"/>
              </a:spcBef>
            </a:pPr>
            <a:r>
              <a:rPr lang="en-US" sz="2400">
                <a:latin typeface="Courier New" pitchFamily="49" charset="0"/>
              </a:rPr>
              <a:t>   }</a:t>
            </a:r>
          </a:p>
        </p:txBody>
      </p:sp>
      <p:sp>
        <p:nvSpPr>
          <p:cNvPr id="786444" name="AutoShape 12"/>
          <p:cNvSpPr>
            <a:spLocks noChangeArrowheads="1"/>
          </p:cNvSpPr>
          <p:nvPr/>
        </p:nvSpPr>
        <p:spPr bwMode="auto">
          <a:xfrm>
            <a:off x="6434138" y="2592388"/>
            <a:ext cx="2308225" cy="865187"/>
          </a:xfrm>
          <a:prstGeom prst="wedgeRoundRectCallout">
            <a:avLst>
              <a:gd name="adj1" fmla="val -81590"/>
              <a:gd name="adj2" fmla="val 4149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выход по клавише </a:t>
            </a:r>
            <a:r>
              <a:rPr lang="en-US" sz="2400" b="0" i="1" dirty="0"/>
              <a:t>Esc</a:t>
            </a:r>
            <a:endParaRPr lang="ru-RU" sz="2400" b="0" dirty="0"/>
          </a:p>
        </p:txBody>
      </p:sp>
      <p:sp>
        <p:nvSpPr>
          <p:cNvPr id="786447" name="AutoShape 15"/>
          <p:cNvSpPr>
            <a:spLocks noChangeArrowheads="1"/>
          </p:cNvSpPr>
          <p:nvPr/>
        </p:nvSpPr>
        <p:spPr bwMode="auto">
          <a:xfrm>
            <a:off x="4276725" y="4305300"/>
            <a:ext cx="2112963" cy="512763"/>
          </a:xfrm>
          <a:prstGeom prst="wedgeRoundRectCallout">
            <a:avLst>
              <a:gd name="adj1" fmla="val -89208"/>
              <a:gd name="adj2" fmla="val 15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ждем 20 мс</a:t>
            </a:r>
            <a:endParaRPr lang="ru-RU" sz="2400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3149600" y="947738"/>
            <a:ext cx="3184525" cy="881062"/>
          </a:xfrm>
          <a:prstGeom prst="wedgeRoundRectCallout">
            <a:avLst>
              <a:gd name="adj1" fmla="val -49281"/>
              <a:gd name="adj2" fmla="val 8767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пока не вышли из синего квадрата</a:t>
            </a:r>
            <a:endParaRPr lang="ru-RU" sz="2400" dirty="0">
              <a:solidFill>
                <a:srgbClr val="008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6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6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6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86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8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8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86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86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8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86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86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9" grpId="0" animBg="1"/>
      <p:bldP spid="786440" grpId="0" animBg="1"/>
      <p:bldP spid="786441" grpId="0" build="p"/>
      <p:bldP spid="786444" grpId="0" animBg="1"/>
      <p:bldP spid="786447" grpId="0" animBg="1"/>
      <p:bldP spid="19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BD26FC-1099-464C-A8DE-72E957E5DFBD}" type="slidenum">
              <a:rPr lang="ru-RU" smtClean="0"/>
              <a:pPr/>
              <a:t>147</a:t>
            </a:fld>
            <a:endParaRPr lang="ru-RU" smtClean="0"/>
          </a:p>
        </p:txBody>
      </p:sp>
      <p:sp>
        <p:nvSpPr>
          <p:cNvPr id="156675" name="Text Box 2"/>
          <p:cNvSpPr txBox="1">
            <a:spLocks noChangeArrowheads="1"/>
          </p:cNvSpPr>
          <p:nvPr/>
        </p:nvSpPr>
        <p:spPr bwMode="auto">
          <a:xfrm>
            <a:off x="369888" y="858838"/>
            <a:ext cx="4319587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«4»: </a:t>
            </a:r>
            <a:r>
              <a:rPr lang="ru-RU" sz="2100"/>
              <a:t>Два квадрата двигаются в противоположных направлениях: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1900">
                <a:latin typeface="Courier New" pitchFamily="49" charset="0"/>
              </a:rPr>
              <a:t>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15000"/>
              </a:spcBef>
            </a:pPr>
            <a:r>
              <a:rPr lang="ru-RU" sz="2500">
                <a:solidFill>
                  <a:srgbClr val="3333FF"/>
                </a:solidFill>
              </a:rPr>
              <a:t>«5»: </a:t>
            </a:r>
            <a:r>
              <a:rPr lang="ru-RU" sz="2100"/>
              <a:t>Два квадрата двигаются в противоположных направлениях и отталкиваются от стенок синего квадрата: </a:t>
            </a:r>
          </a:p>
        </p:txBody>
      </p:sp>
      <p:sp>
        <p:nvSpPr>
          <p:cNvPr id="156676" name="Line 3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667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156678" name="Rectangle 5"/>
          <p:cNvSpPr>
            <a:spLocks noChangeArrowheads="1"/>
          </p:cNvSpPr>
          <p:nvPr/>
        </p:nvSpPr>
        <p:spPr bwMode="auto">
          <a:xfrm>
            <a:off x="4940300" y="981075"/>
            <a:ext cx="2401888" cy="2401888"/>
          </a:xfrm>
          <a:prstGeom prst="rect">
            <a:avLst/>
          </a:prstGeom>
          <a:solidFill>
            <a:srgbClr val="3333FF"/>
          </a:solidFill>
          <a:ln w="12700">
            <a:solidFill>
              <a:srgbClr val="3333FF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6679" name="Rectangle 6"/>
          <p:cNvSpPr>
            <a:spLocks noChangeArrowheads="1"/>
          </p:cNvSpPr>
          <p:nvPr/>
        </p:nvSpPr>
        <p:spPr bwMode="auto">
          <a:xfrm>
            <a:off x="5191125" y="2520950"/>
            <a:ext cx="268288" cy="268288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6680" name="Rectangle 7"/>
          <p:cNvSpPr>
            <a:spLocks noChangeArrowheads="1"/>
          </p:cNvSpPr>
          <p:nvPr/>
        </p:nvSpPr>
        <p:spPr bwMode="auto">
          <a:xfrm>
            <a:off x="6807200" y="1828800"/>
            <a:ext cx="268288" cy="268288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6681" name="AutoShape 8"/>
          <p:cNvSpPr>
            <a:spLocks noChangeArrowheads="1"/>
          </p:cNvSpPr>
          <p:nvPr/>
        </p:nvSpPr>
        <p:spPr bwMode="auto">
          <a:xfrm>
            <a:off x="6308725" y="1838325"/>
            <a:ext cx="314325" cy="211138"/>
          </a:xfrm>
          <a:prstGeom prst="leftArrow">
            <a:avLst>
              <a:gd name="adj1" fmla="val 50000"/>
              <a:gd name="adj2" fmla="val 37218"/>
            </a:avLst>
          </a:prstGeom>
          <a:solidFill>
            <a:schemeClr val="bg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6682" name="AutoShape 9"/>
          <p:cNvSpPr>
            <a:spLocks noChangeArrowheads="1"/>
          </p:cNvSpPr>
          <p:nvPr/>
        </p:nvSpPr>
        <p:spPr bwMode="auto">
          <a:xfrm flipH="1">
            <a:off x="5551488" y="2511425"/>
            <a:ext cx="314325" cy="211138"/>
          </a:xfrm>
          <a:prstGeom prst="leftArrow">
            <a:avLst>
              <a:gd name="adj1" fmla="val 50000"/>
              <a:gd name="adj2" fmla="val 37218"/>
            </a:avLst>
          </a:prstGeom>
          <a:solidFill>
            <a:schemeClr val="bg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6683" name="Rectangle 10"/>
          <p:cNvSpPr>
            <a:spLocks noChangeArrowheads="1"/>
          </p:cNvSpPr>
          <p:nvPr/>
        </p:nvSpPr>
        <p:spPr bwMode="auto">
          <a:xfrm>
            <a:off x="4967288" y="3881438"/>
            <a:ext cx="2401887" cy="2401887"/>
          </a:xfrm>
          <a:prstGeom prst="rect">
            <a:avLst/>
          </a:prstGeom>
          <a:solidFill>
            <a:srgbClr val="3333FF"/>
          </a:solidFill>
          <a:ln w="12700">
            <a:solidFill>
              <a:srgbClr val="3333FF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6684" name="Rectangle 11"/>
          <p:cNvSpPr>
            <a:spLocks noChangeArrowheads="1"/>
          </p:cNvSpPr>
          <p:nvPr/>
        </p:nvSpPr>
        <p:spPr bwMode="auto">
          <a:xfrm>
            <a:off x="5218113" y="5411788"/>
            <a:ext cx="268287" cy="268287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6685" name="Rectangle 12"/>
          <p:cNvSpPr>
            <a:spLocks noChangeArrowheads="1"/>
          </p:cNvSpPr>
          <p:nvPr/>
        </p:nvSpPr>
        <p:spPr bwMode="auto">
          <a:xfrm>
            <a:off x="6834188" y="4729163"/>
            <a:ext cx="268287" cy="268287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6686" name="AutoShape 13"/>
          <p:cNvSpPr>
            <a:spLocks noChangeArrowheads="1"/>
          </p:cNvSpPr>
          <p:nvPr/>
        </p:nvSpPr>
        <p:spPr bwMode="auto">
          <a:xfrm>
            <a:off x="6345238" y="4756150"/>
            <a:ext cx="314325" cy="211138"/>
          </a:xfrm>
          <a:prstGeom prst="leftArrow">
            <a:avLst>
              <a:gd name="adj1" fmla="val 50000"/>
              <a:gd name="adj2" fmla="val 37218"/>
            </a:avLst>
          </a:prstGeom>
          <a:solidFill>
            <a:schemeClr val="bg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6687" name="AutoShape 14"/>
          <p:cNvSpPr>
            <a:spLocks noChangeArrowheads="1"/>
          </p:cNvSpPr>
          <p:nvPr/>
        </p:nvSpPr>
        <p:spPr bwMode="auto">
          <a:xfrm flipH="1">
            <a:off x="5578475" y="5411788"/>
            <a:ext cx="314325" cy="211137"/>
          </a:xfrm>
          <a:prstGeom prst="leftArrow">
            <a:avLst>
              <a:gd name="adj1" fmla="val 50000"/>
              <a:gd name="adj2" fmla="val 37218"/>
            </a:avLst>
          </a:prstGeom>
          <a:solidFill>
            <a:schemeClr val="bg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6688" name="AutoShape 15"/>
          <p:cNvSpPr>
            <a:spLocks noChangeArrowheads="1"/>
          </p:cNvSpPr>
          <p:nvPr/>
        </p:nvSpPr>
        <p:spPr bwMode="auto">
          <a:xfrm rot="-5400000">
            <a:off x="5089525" y="4489450"/>
            <a:ext cx="360363" cy="4619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6689" name="AutoShape 16"/>
          <p:cNvSpPr>
            <a:spLocks noChangeArrowheads="1"/>
          </p:cNvSpPr>
          <p:nvPr/>
        </p:nvSpPr>
        <p:spPr bwMode="auto">
          <a:xfrm rot="-5400000" flipH="1" flipV="1">
            <a:off x="6864351" y="5411787"/>
            <a:ext cx="360362" cy="4619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7B630-1BA0-43F3-AD3F-0BC4F9CB13EF}" type="slidenum">
              <a:rPr lang="ru-RU" smtClean="0"/>
              <a:pPr/>
              <a:t>148</a:t>
            </a:fld>
            <a:endParaRPr lang="ru-RU" smtClean="0"/>
          </a:p>
        </p:txBody>
      </p:sp>
      <p:sp>
        <p:nvSpPr>
          <p:cNvPr id="15769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7700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57701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Управление клавишами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360363" y="790575"/>
            <a:ext cx="8420100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 defTabSz="4429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Задача</a:t>
            </a:r>
            <a:r>
              <a:rPr lang="ru-RU" sz="2400" b="0"/>
              <a:t>: жёлтый квадрат внутри синего квадрата управляется клавишами-стрелками. Коды клавиш:</a:t>
            </a:r>
          </a:p>
          <a:p>
            <a:pPr marL="442913" indent="-442913" defTabSz="442913">
              <a:lnSpc>
                <a:spcPct val="90000"/>
              </a:lnSpc>
              <a:spcBef>
                <a:spcPct val="15000"/>
              </a:spcBef>
            </a:pPr>
            <a:r>
              <a:rPr lang="ru-RU" sz="2400" b="0"/>
              <a:t>			влево – </a:t>
            </a:r>
            <a:r>
              <a:rPr lang="ru-RU" sz="2400">
                <a:solidFill>
                  <a:srgbClr val="3333FF"/>
                </a:solidFill>
              </a:rPr>
              <a:t>75</a:t>
            </a:r>
            <a:r>
              <a:rPr lang="ru-RU" sz="2400" b="0"/>
              <a:t>		вверх – </a:t>
            </a:r>
            <a:r>
              <a:rPr lang="ru-RU" sz="2400">
                <a:solidFill>
                  <a:srgbClr val="3333FF"/>
                </a:solidFill>
              </a:rPr>
              <a:t>72</a:t>
            </a:r>
            <a:r>
              <a:rPr lang="ru-RU" sz="2400" b="0"/>
              <a:t>		</a:t>
            </a:r>
            <a:r>
              <a:rPr lang="en-US" sz="2400" b="0"/>
              <a:t>Esc – </a:t>
            </a:r>
            <a:r>
              <a:rPr lang="en-US" sz="2400">
                <a:solidFill>
                  <a:srgbClr val="3333FF"/>
                </a:solidFill>
              </a:rPr>
              <a:t>27</a:t>
            </a:r>
            <a:endParaRPr lang="ru-RU" sz="2400">
              <a:solidFill>
                <a:srgbClr val="3333FF"/>
              </a:solidFill>
            </a:endParaRPr>
          </a:p>
          <a:p>
            <a:pPr marL="442913" indent="-442913" defTabSz="442913">
              <a:lnSpc>
                <a:spcPct val="90000"/>
              </a:lnSpc>
              <a:spcBef>
                <a:spcPct val="15000"/>
              </a:spcBef>
            </a:pPr>
            <a:r>
              <a:rPr lang="ru-RU" sz="2400" b="0"/>
              <a:t>			вправо – </a:t>
            </a:r>
            <a:r>
              <a:rPr lang="ru-RU" sz="2400">
                <a:solidFill>
                  <a:srgbClr val="3333FF"/>
                </a:solidFill>
              </a:rPr>
              <a:t>77</a:t>
            </a:r>
            <a:r>
              <a:rPr lang="ru-RU" sz="2400" b="0"/>
              <a:t>		вниз – </a:t>
            </a:r>
            <a:r>
              <a:rPr lang="ru-RU" sz="2400">
                <a:solidFill>
                  <a:srgbClr val="3333FF"/>
                </a:solidFill>
              </a:rPr>
              <a:t>80	</a:t>
            </a:r>
            <a:r>
              <a:rPr lang="ru-RU" sz="2400" b="0"/>
              <a:t>	</a:t>
            </a:r>
          </a:p>
          <a:p>
            <a:pPr marL="442913" indent="-442913" defTabSz="4429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Проблема</a:t>
            </a:r>
            <a:r>
              <a:rPr lang="ru-RU" sz="2400" b="0"/>
              <a:t>: как изменять направление движения?</a:t>
            </a:r>
            <a:endParaRPr lang="en-US" sz="2400" b="0"/>
          </a:p>
          <a:p>
            <a:pPr marL="442913" indent="-442913" defTabSz="442913">
              <a:spcBef>
                <a:spcPct val="30000"/>
              </a:spcBef>
            </a:pPr>
            <a:r>
              <a:rPr lang="ru-RU" sz="2400">
                <a:solidFill>
                  <a:srgbClr val="3333FF"/>
                </a:solidFill>
              </a:rPr>
              <a:t>Решение</a:t>
            </a:r>
            <a:r>
              <a:rPr lang="ru-RU" sz="2400" b="0"/>
              <a:t>:</a:t>
            </a:r>
            <a:endParaRPr lang="en-US" sz="2400">
              <a:latin typeface="Courier New" pitchFamily="49" charset="0"/>
            </a:endParaRPr>
          </a:p>
        </p:txBody>
      </p:sp>
      <p:sp>
        <p:nvSpPr>
          <p:cNvPr id="847878" name="Rectangle 6"/>
          <p:cNvSpPr>
            <a:spLocks noChangeArrowheads="1"/>
          </p:cNvSpPr>
          <p:nvPr/>
        </p:nvSpPr>
        <p:spPr bwMode="auto">
          <a:xfrm>
            <a:off x="2193925" y="2974975"/>
            <a:ext cx="6381750" cy="37052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300" dirty="0">
                <a:latin typeface="Courier New" pitchFamily="49" charset="0"/>
              </a:rPr>
              <a:t>if</a:t>
            </a:r>
            <a:r>
              <a:rPr lang="ru-RU" sz="2300" dirty="0">
                <a:latin typeface="Courier New" pitchFamily="49" charset="0"/>
              </a:rPr>
              <a:t> </a:t>
            </a:r>
            <a:r>
              <a:rPr lang="ru-RU" sz="2300" b="0" i="1" dirty="0">
                <a:solidFill>
                  <a:srgbClr val="3333FF"/>
                </a:solidFill>
                <a:latin typeface="Comic Sans MS" pitchFamily="66" charset="0"/>
              </a:rPr>
              <a:t>нажата клавиша</a:t>
            </a:r>
            <a:r>
              <a:rPr lang="ru-RU" sz="2300" dirty="0">
                <a:latin typeface="Courier New" pitchFamily="49" charset="0"/>
              </a:rPr>
              <a:t> </a:t>
            </a:r>
            <a:r>
              <a:rPr lang="en-US" sz="2300" dirty="0">
                <a:latin typeface="Courier New" pitchFamily="49" charset="0"/>
              </a:rPr>
              <a:t>{</a:t>
            </a:r>
          </a:p>
          <a:p>
            <a:pPr>
              <a:spcBef>
                <a:spcPct val="10000"/>
              </a:spcBef>
              <a:defRPr/>
            </a:pPr>
            <a:r>
              <a:rPr lang="ru-RU" sz="2300" dirty="0">
                <a:latin typeface="Courier New" pitchFamily="49" charset="0"/>
              </a:rPr>
              <a:t>  </a:t>
            </a:r>
            <a:r>
              <a:rPr lang="ru-RU" sz="2300" b="0" i="1" dirty="0">
                <a:solidFill>
                  <a:srgbClr val="3333FF"/>
                </a:solidFill>
                <a:latin typeface="Comic Sans MS" pitchFamily="66" charset="0"/>
              </a:rPr>
              <a:t>получить код клавиши - </a:t>
            </a:r>
            <a:r>
              <a:rPr lang="en-US" sz="2300" b="0" i="1" dirty="0">
                <a:solidFill>
                  <a:srgbClr val="3333FF"/>
                </a:solidFill>
                <a:latin typeface="Comic Sans MS" pitchFamily="66" charset="0"/>
              </a:rPr>
              <a:t>code</a:t>
            </a:r>
          </a:p>
          <a:p>
            <a:pPr>
              <a:spcBef>
                <a:spcPct val="10000"/>
              </a:spcBef>
              <a:defRPr/>
            </a:pPr>
            <a:r>
              <a:rPr lang="en-US" sz="2300" dirty="0">
                <a:latin typeface="Courier New" pitchFamily="49" charset="0"/>
              </a:rPr>
              <a:t> </a:t>
            </a:r>
            <a:r>
              <a:rPr lang="ru-RU" sz="2300" dirty="0">
                <a:latin typeface="Courier New" pitchFamily="49" charset="0"/>
              </a:rPr>
              <a:t> </a:t>
            </a:r>
            <a:r>
              <a:rPr lang="en-US" sz="2300" dirty="0">
                <a:latin typeface="Courier New" pitchFamily="49" charset="0"/>
              </a:rPr>
              <a:t>if </a:t>
            </a:r>
            <a:r>
              <a:rPr lang="ru-RU" sz="2300" dirty="0">
                <a:latin typeface="Courier New" pitchFamily="49" charset="0"/>
              </a:rPr>
              <a:t>(</a:t>
            </a:r>
            <a:r>
              <a:rPr lang="en-US" sz="2300" dirty="0">
                <a:latin typeface="Courier New" pitchFamily="49" charset="0"/>
              </a:rPr>
              <a:t>code =</a:t>
            </a:r>
            <a:r>
              <a:rPr lang="ru-RU" sz="2300" dirty="0">
                <a:latin typeface="Courier New" pitchFamily="49" charset="0"/>
              </a:rPr>
              <a:t>=</a:t>
            </a:r>
            <a:r>
              <a:rPr lang="en-US" sz="2300" dirty="0">
                <a:latin typeface="Courier New" pitchFamily="49" charset="0"/>
              </a:rPr>
              <a:t> </a:t>
            </a:r>
            <a:r>
              <a:rPr lang="ru-RU" sz="2300" dirty="0">
                <a:latin typeface="Courier New" pitchFamily="49" charset="0"/>
              </a:rPr>
              <a:t>27)</a:t>
            </a:r>
            <a:r>
              <a:rPr lang="en-US" sz="2300" dirty="0">
                <a:latin typeface="Courier New" pitchFamily="49" charset="0"/>
              </a:rPr>
              <a:t> break;</a:t>
            </a:r>
          </a:p>
          <a:p>
            <a:pPr>
              <a:spcBef>
                <a:spcPct val="10000"/>
              </a:spcBef>
              <a:defRPr/>
            </a:pPr>
            <a:r>
              <a:rPr lang="en-US" sz="2300" dirty="0">
                <a:latin typeface="Courier New" pitchFamily="49" charset="0"/>
              </a:rPr>
              <a:t>  if </a:t>
            </a:r>
            <a:r>
              <a:rPr lang="ru-RU" sz="2300" dirty="0">
                <a:latin typeface="Courier New" pitchFamily="49" charset="0"/>
              </a:rPr>
              <a:t>(</a:t>
            </a:r>
            <a:r>
              <a:rPr lang="en-US" sz="2300" dirty="0">
                <a:latin typeface="Courier New" pitchFamily="49" charset="0"/>
              </a:rPr>
              <a:t>code =</a:t>
            </a:r>
            <a:r>
              <a:rPr lang="ru-RU" sz="2300" dirty="0">
                <a:latin typeface="Courier New" pitchFamily="49" charset="0"/>
              </a:rPr>
              <a:t>=</a:t>
            </a:r>
            <a:r>
              <a:rPr lang="en-US" sz="2300" dirty="0">
                <a:latin typeface="Courier New" pitchFamily="49" charset="0"/>
              </a:rPr>
              <a:t> </a:t>
            </a:r>
            <a:r>
              <a:rPr lang="ru-RU" sz="2300" dirty="0">
                <a:latin typeface="Courier New" pitchFamily="49" charset="0"/>
              </a:rPr>
              <a:t>75)</a:t>
            </a:r>
            <a:r>
              <a:rPr lang="en-US" sz="2300" dirty="0">
                <a:latin typeface="Courier New" pitchFamily="49" charset="0"/>
              </a:rPr>
              <a:t> x </a:t>
            </a:r>
            <a:r>
              <a:rPr lang="ru-RU" sz="2300" dirty="0">
                <a:latin typeface="Courier New" pitchFamily="49" charset="0"/>
              </a:rPr>
              <a:t>--</a:t>
            </a:r>
            <a:r>
              <a:rPr lang="en-US" sz="2300" dirty="0">
                <a:latin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lang="ru-RU" sz="2300" dirty="0">
                <a:latin typeface="Courier New" pitchFamily="49" charset="0"/>
              </a:rPr>
              <a:t> </a:t>
            </a:r>
            <a:r>
              <a:rPr lang="en-US" sz="2300" dirty="0">
                <a:latin typeface="Courier New" pitchFamily="49" charset="0"/>
              </a:rPr>
              <a:t> if </a:t>
            </a:r>
            <a:r>
              <a:rPr lang="ru-RU" sz="2300" dirty="0">
                <a:latin typeface="Courier New" pitchFamily="49" charset="0"/>
              </a:rPr>
              <a:t>(</a:t>
            </a:r>
            <a:r>
              <a:rPr lang="en-US" sz="2300" dirty="0">
                <a:latin typeface="Courier New" pitchFamily="49" charset="0"/>
              </a:rPr>
              <a:t>code =</a:t>
            </a:r>
            <a:r>
              <a:rPr lang="ru-RU" sz="2300" dirty="0">
                <a:latin typeface="Courier New" pitchFamily="49" charset="0"/>
              </a:rPr>
              <a:t>=</a:t>
            </a:r>
            <a:r>
              <a:rPr lang="en-US" sz="2300" dirty="0">
                <a:latin typeface="Courier New" pitchFamily="49" charset="0"/>
              </a:rPr>
              <a:t> </a:t>
            </a:r>
            <a:r>
              <a:rPr lang="ru-RU" sz="2300" dirty="0">
                <a:latin typeface="Courier New" pitchFamily="49" charset="0"/>
              </a:rPr>
              <a:t>77)</a:t>
            </a:r>
            <a:r>
              <a:rPr lang="en-US" sz="2300" dirty="0">
                <a:latin typeface="Courier New" pitchFamily="49" charset="0"/>
              </a:rPr>
              <a:t> x </a:t>
            </a:r>
            <a:r>
              <a:rPr lang="ru-RU" sz="2300" dirty="0">
                <a:latin typeface="Courier New" pitchFamily="49" charset="0"/>
              </a:rPr>
              <a:t>++</a:t>
            </a:r>
            <a:r>
              <a:rPr lang="en-US" sz="2300" dirty="0">
                <a:latin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lang="ru-RU" sz="2300" dirty="0">
                <a:latin typeface="Courier New" pitchFamily="49" charset="0"/>
              </a:rPr>
              <a:t>  </a:t>
            </a:r>
            <a:r>
              <a:rPr lang="en-US" sz="2300" dirty="0">
                <a:latin typeface="Courier New" pitchFamily="49" charset="0"/>
              </a:rPr>
              <a:t>if </a:t>
            </a:r>
            <a:r>
              <a:rPr lang="ru-RU" sz="2300" dirty="0">
                <a:latin typeface="Courier New" pitchFamily="49" charset="0"/>
              </a:rPr>
              <a:t>(</a:t>
            </a:r>
            <a:r>
              <a:rPr lang="en-US" sz="2300" dirty="0">
                <a:latin typeface="Courier New" pitchFamily="49" charset="0"/>
              </a:rPr>
              <a:t>code =</a:t>
            </a:r>
            <a:r>
              <a:rPr lang="ru-RU" sz="2300" dirty="0">
                <a:latin typeface="Courier New" pitchFamily="49" charset="0"/>
              </a:rPr>
              <a:t>=</a:t>
            </a:r>
            <a:r>
              <a:rPr lang="en-US" sz="2300" dirty="0">
                <a:latin typeface="Courier New" pitchFamily="49" charset="0"/>
              </a:rPr>
              <a:t> </a:t>
            </a:r>
            <a:r>
              <a:rPr lang="ru-RU" sz="2300" dirty="0">
                <a:latin typeface="Courier New" pitchFamily="49" charset="0"/>
              </a:rPr>
              <a:t>7</a:t>
            </a:r>
            <a:r>
              <a:rPr lang="en-US" sz="2300" dirty="0">
                <a:latin typeface="Courier New" pitchFamily="49" charset="0"/>
              </a:rPr>
              <a:t>2</a:t>
            </a:r>
            <a:r>
              <a:rPr lang="ru-RU" sz="2300" dirty="0">
                <a:latin typeface="Courier New" pitchFamily="49" charset="0"/>
              </a:rPr>
              <a:t>)</a:t>
            </a:r>
            <a:r>
              <a:rPr lang="en-US" sz="2300" dirty="0">
                <a:latin typeface="Courier New" pitchFamily="49" charset="0"/>
              </a:rPr>
              <a:t> y </a:t>
            </a:r>
            <a:r>
              <a:rPr lang="ru-RU" sz="2300" dirty="0">
                <a:latin typeface="Courier New" pitchFamily="49" charset="0"/>
              </a:rPr>
              <a:t>--</a:t>
            </a:r>
            <a:r>
              <a:rPr lang="en-US" sz="2300" dirty="0">
                <a:latin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lang="ru-RU" sz="2300" dirty="0">
                <a:latin typeface="Courier New" pitchFamily="49" charset="0"/>
              </a:rPr>
              <a:t> </a:t>
            </a:r>
            <a:r>
              <a:rPr lang="en-US" sz="2300" dirty="0">
                <a:latin typeface="Courier New" pitchFamily="49" charset="0"/>
              </a:rPr>
              <a:t> if </a:t>
            </a:r>
            <a:r>
              <a:rPr lang="ru-RU" sz="2300" dirty="0">
                <a:latin typeface="Courier New" pitchFamily="49" charset="0"/>
              </a:rPr>
              <a:t>(</a:t>
            </a:r>
            <a:r>
              <a:rPr lang="en-US" sz="2300" dirty="0">
                <a:latin typeface="Courier New" pitchFamily="49" charset="0"/>
              </a:rPr>
              <a:t>code =</a:t>
            </a:r>
            <a:r>
              <a:rPr lang="ru-RU" sz="2300" dirty="0">
                <a:latin typeface="Courier New" pitchFamily="49" charset="0"/>
              </a:rPr>
              <a:t>=</a:t>
            </a:r>
            <a:r>
              <a:rPr lang="en-US" sz="2300" dirty="0">
                <a:latin typeface="Courier New" pitchFamily="49" charset="0"/>
              </a:rPr>
              <a:t> 80</a:t>
            </a:r>
            <a:r>
              <a:rPr lang="ru-RU" sz="2300" dirty="0">
                <a:latin typeface="Courier New" pitchFamily="49" charset="0"/>
              </a:rPr>
              <a:t>)</a:t>
            </a:r>
            <a:r>
              <a:rPr lang="en-US" sz="2300" dirty="0">
                <a:latin typeface="Courier New" pitchFamily="49" charset="0"/>
              </a:rPr>
              <a:t> y </a:t>
            </a:r>
            <a:r>
              <a:rPr lang="ru-RU" sz="2300" dirty="0">
                <a:latin typeface="Courier New" pitchFamily="49" charset="0"/>
              </a:rPr>
              <a:t>++</a:t>
            </a:r>
            <a:r>
              <a:rPr lang="en-US" sz="2300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2300" dirty="0">
                <a:latin typeface="Courier New" pitchFamily="49" charset="0"/>
              </a:rPr>
              <a:t>  }</a:t>
            </a:r>
          </a:p>
        </p:txBody>
      </p:sp>
      <p:sp>
        <p:nvSpPr>
          <p:cNvPr id="847879" name="AutoShape 7"/>
          <p:cNvSpPr>
            <a:spLocks noChangeArrowheads="1"/>
          </p:cNvSpPr>
          <p:nvPr/>
        </p:nvSpPr>
        <p:spPr bwMode="auto">
          <a:xfrm>
            <a:off x="2825750" y="3059113"/>
            <a:ext cx="2270125" cy="31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300">
                <a:latin typeface="Courier New" pitchFamily="49" charset="0"/>
              </a:rPr>
              <a:t>( </a:t>
            </a:r>
            <a:r>
              <a:rPr lang="en-US" sz="2300">
                <a:latin typeface="Courier New" pitchFamily="49" charset="0"/>
              </a:rPr>
              <a:t> kbhit() )</a:t>
            </a:r>
            <a:endParaRPr lang="ru-RU" sz="2300">
              <a:latin typeface="Courier New" pitchFamily="49" charset="0"/>
            </a:endParaRPr>
          </a:p>
        </p:txBody>
      </p:sp>
      <p:sp>
        <p:nvSpPr>
          <p:cNvPr id="847880" name="AutoShape 8"/>
          <p:cNvSpPr>
            <a:spLocks noChangeArrowheads="1"/>
          </p:cNvSpPr>
          <p:nvPr/>
        </p:nvSpPr>
        <p:spPr bwMode="auto">
          <a:xfrm>
            <a:off x="2525713" y="3443288"/>
            <a:ext cx="4600575" cy="325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 sz="2300">
                <a:latin typeface="Courier New" pitchFamily="49" charset="0"/>
              </a:rPr>
              <a:t>code = getch(); </a:t>
            </a:r>
          </a:p>
        </p:txBody>
      </p:sp>
      <p:sp>
        <p:nvSpPr>
          <p:cNvPr id="847886" name="AutoShape 14"/>
          <p:cNvSpPr>
            <a:spLocks noChangeArrowheads="1"/>
          </p:cNvSpPr>
          <p:nvPr/>
        </p:nvSpPr>
        <p:spPr bwMode="auto">
          <a:xfrm>
            <a:off x="2535238" y="4156075"/>
            <a:ext cx="4422775" cy="2490788"/>
          </a:xfrm>
          <a:prstGeom prst="roundRect">
            <a:avLst>
              <a:gd name="adj" fmla="val 3088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/>
          <a:lstStyle/>
          <a:p>
            <a:r>
              <a:rPr lang="en-US" sz="2300">
                <a:latin typeface="Courier New" pitchFamily="49" charset="0"/>
              </a:rPr>
              <a:t>switch ( code ) {</a:t>
            </a:r>
          </a:p>
          <a:p>
            <a:r>
              <a:rPr lang="en-US" sz="2300">
                <a:latin typeface="Courier New" pitchFamily="49" charset="0"/>
              </a:rPr>
              <a:t>  case 75: x </a:t>
            </a:r>
            <a:r>
              <a:rPr lang="ru-RU" sz="2300">
                <a:latin typeface="Courier New" pitchFamily="49" charset="0"/>
              </a:rPr>
              <a:t>--</a:t>
            </a:r>
            <a:r>
              <a:rPr lang="en-US" sz="2300">
                <a:latin typeface="Courier New" pitchFamily="49" charset="0"/>
              </a:rPr>
              <a:t>; break;</a:t>
            </a:r>
          </a:p>
          <a:p>
            <a:r>
              <a:rPr lang="en-US" sz="2300">
                <a:latin typeface="Courier New" pitchFamily="49" charset="0"/>
              </a:rPr>
              <a:t>  case 77: x ++; break;</a:t>
            </a:r>
          </a:p>
          <a:p>
            <a:r>
              <a:rPr lang="en-US" sz="2300">
                <a:latin typeface="Courier New" pitchFamily="49" charset="0"/>
              </a:rPr>
              <a:t>  case 72: y --; break;</a:t>
            </a:r>
          </a:p>
          <a:p>
            <a:r>
              <a:rPr lang="en-US" sz="2300">
                <a:latin typeface="Courier New" pitchFamily="49" charset="0"/>
              </a:rPr>
              <a:t>  case 80: y ++; </a:t>
            </a:r>
          </a:p>
          <a:p>
            <a:r>
              <a:rPr lang="en-US" sz="2300">
                <a:latin typeface="Courier New" pitchFamily="49" charset="0"/>
              </a:rPr>
              <a:t>  }</a:t>
            </a:r>
          </a:p>
          <a:p>
            <a:r>
              <a:rPr lang="en-US" sz="2300">
                <a:latin typeface="Courier New" pitchFamily="49" charset="0"/>
              </a:rPr>
              <a:t>}</a:t>
            </a:r>
          </a:p>
        </p:txBody>
      </p:sp>
      <p:sp>
        <p:nvSpPr>
          <p:cNvPr id="847882" name="AutoShape 10"/>
          <p:cNvSpPr>
            <a:spLocks noChangeArrowheads="1"/>
          </p:cNvSpPr>
          <p:nvPr/>
        </p:nvSpPr>
        <p:spPr bwMode="auto">
          <a:xfrm>
            <a:off x="5754688" y="2266950"/>
            <a:ext cx="2820987" cy="800100"/>
          </a:xfrm>
          <a:prstGeom prst="wedgeRoundRectCallout">
            <a:avLst>
              <a:gd name="adj1" fmla="val -81745"/>
              <a:gd name="adj2" fmla="val 4200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если было нажатие на клавишу, …</a:t>
            </a:r>
          </a:p>
        </p:txBody>
      </p:sp>
      <p:sp>
        <p:nvSpPr>
          <p:cNvPr id="847883" name="AutoShape 11"/>
          <p:cNvSpPr>
            <a:spLocks noChangeArrowheads="1"/>
          </p:cNvSpPr>
          <p:nvPr/>
        </p:nvSpPr>
        <p:spPr bwMode="auto">
          <a:xfrm>
            <a:off x="207963" y="3790950"/>
            <a:ext cx="1676400" cy="1127125"/>
          </a:xfrm>
          <a:prstGeom prst="wedgeRoundRectCallout">
            <a:avLst>
              <a:gd name="adj1" fmla="val 85499"/>
              <a:gd name="adj2" fmla="val -6491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получить код</a:t>
            </a:r>
            <a:r>
              <a:rPr lang="en-US" sz="2200" b="0" dirty="0"/>
              <a:t> </a:t>
            </a:r>
            <a:r>
              <a:rPr lang="ru-RU" sz="2200" b="0" dirty="0"/>
              <a:t>клавиши</a:t>
            </a:r>
          </a:p>
        </p:txBody>
      </p:sp>
      <p:sp>
        <p:nvSpPr>
          <p:cNvPr id="847884" name="AutoShape 12"/>
          <p:cNvSpPr>
            <a:spLocks noChangeArrowheads="1"/>
          </p:cNvSpPr>
          <p:nvPr/>
        </p:nvSpPr>
        <p:spPr bwMode="auto">
          <a:xfrm>
            <a:off x="6796088" y="3779838"/>
            <a:ext cx="2170112" cy="452437"/>
          </a:xfrm>
          <a:prstGeom prst="wedgeRoundRectCallout">
            <a:avLst>
              <a:gd name="adj1" fmla="val -65367"/>
              <a:gd name="adj2" fmla="val -385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выход по </a:t>
            </a:r>
            <a:r>
              <a:rPr lang="en-US" sz="2200" b="0" i="1"/>
              <a:t>Esc</a:t>
            </a:r>
            <a:endParaRPr lang="ru-RU" sz="2200" b="0" i="1"/>
          </a:p>
        </p:txBody>
      </p:sp>
      <p:sp>
        <p:nvSpPr>
          <p:cNvPr id="847885" name="AutoShape 13"/>
          <p:cNvSpPr>
            <a:spLocks noChangeArrowheads="1"/>
          </p:cNvSpPr>
          <p:nvPr/>
        </p:nvSpPr>
        <p:spPr bwMode="auto">
          <a:xfrm>
            <a:off x="6456363" y="5751513"/>
            <a:ext cx="2170112" cy="452437"/>
          </a:xfrm>
          <a:prstGeom prst="wedgeRoundRectCallout">
            <a:avLst>
              <a:gd name="adj1" fmla="val -84380"/>
              <a:gd name="adj2" fmla="val -5561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перемещение</a:t>
            </a:r>
            <a:endParaRPr lang="ru-RU" sz="2200" b="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4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47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47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4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4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4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4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4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4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4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4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7" grpId="0" build="p"/>
      <p:bldP spid="847878" grpId="0" animBg="1"/>
      <p:bldP spid="847879" grpId="0" animBg="1"/>
      <p:bldP spid="847880" grpId="0" animBg="1"/>
      <p:bldP spid="847886" grpId="0" animBg="1"/>
      <p:bldP spid="847882" grpId="0" animBg="1"/>
      <p:bldP spid="847883" grpId="0" animBg="1"/>
      <p:bldP spid="847884" grpId="0" animBg="1"/>
      <p:bldP spid="84788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F1FDA-09FE-4B08-8C56-7924FF207F78}" type="slidenum">
              <a:rPr lang="ru-RU" smtClean="0"/>
              <a:pPr/>
              <a:t>149</a:t>
            </a:fld>
            <a:endParaRPr lang="ru-RU" smtClean="0"/>
          </a:p>
        </p:txBody>
      </p:sp>
      <p:sp>
        <p:nvSpPr>
          <p:cNvPr id="849922" name="Rectangle 2"/>
          <p:cNvSpPr>
            <a:spLocks noChangeArrowheads="1"/>
          </p:cNvSpPr>
          <p:nvPr/>
        </p:nvSpPr>
        <p:spPr bwMode="auto">
          <a:xfrm>
            <a:off x="454025" y="866775"/>
            <a:ext cx="8177213" cy="58245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 sz="2000">
              <a:latin typeface="Courier New" pitchFamily="49" charset="0"/>
            </a:endParaRPr>
          </a:p>
          <a:p>
            <a:pPr>
              <a:defRPr/>
            </a:pPr>
            <a:endParaRPr lang="en-US" sz="2000">
              <a:latin typeface="Courier New" pitchFamily="49" charset="0"/>
            </a:endParaRPr>
          </a:p>
          <a:p>
            <a:pPr>
              <a:defRPr/>
            </a:pPr>
            <a:endParaRPr lang="en-US" sz="2000">
              <a:latin typeface="Courier New" pitchFamily="49" charset="0"/>
            </a:endParaRPr>
          </a:p>
          <a:p>
            <a:pPr>
              <a:defRPr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849923" name="Rectangle 3"/>
          <p:cNvSpPr>
            <a:spLocks noChangeArrowheads="1"/>
          </p:cNvSpPr>
          <p:nvPr/>
        </p:nvSpPr>
        <p:spPr bwMode="auto">
          <a:xfrm>
            <a:off x="642938" y="3668713"/>
            <a:ext cx="5145087" cy="270986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158725" name="Line 4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8726" name="Text Box 5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Программа</a:t>
            </a:r>
          </a:p>
        </p:txBody>
      </p:sp>
      <p:sp>
        <p:nvSpPr>
          <p:cNvPr id="849926" name="AutoShape 6"/>
          <p:cNvSpPr>
            <a:spLocks noChangeArrowheads="1"/>
          </p:cNvSpPr>
          <p:nvPr/>
        </p:nvSpPr>
        <p:spPr bwMode="auto">
          <a:xfrm>
            <a:off x="493713" y="936625"/>
            <a:ext cx="6475412" cy="1325563"/>
          </a:xfrm>
          <a:prstGeom prst="roundRect">
            <a:avLst>
              <a:gd name="adj" fmla="val 8398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 sz="2200">
                <a:latin typeface="Courier New" pitchFamily="49" charset="0"/>
              </a:rPr>
              <a:t>void Draw (int x, int y, int color)</a:t>
            </a:r>
          </a:p>
          <a:p>
            <a:r>
              <a:rPr lang="en-US" sz="2200">
                <a:latin typeface="Courier New" pitchFamily="49" charset="0"/>
              </a:rPr>
              <a:t>{</a:t>
            </a:r>
          </a:p>
          <a:p>
            <a:r>
              <a:rPr lang="en-US" sz="2200">
                <a:latin typeface="Courier New" pitchFamily="49" charset="0"/>
              </a:rPr>
              <a:t>  ...</a:t>
            </a:r>
          </a:p>
          <a:p>
            <a:r>
              <a:rPr lang="en-US" sz="2200">
                <a:latin typeface="Courier New" pitchFamily="49" charset="0"/>
              </a:rPr>
              <a:t>}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849927" name="AutoShape 7"/>
          <p:cNvSpPr>
            <a:spLocks noChangeArrowheads="1"/>
          </p:cNvSpPr>
          <p:nvPr/>
        </p:nvSpPr>
        <p:spPr bwMode="auto">
          <a:xfrm>
            <a:off x="811213" y="5053013"/>
            <a:ext cx="4608512" cy="915987"/>
          </a:xfrm>
          <a:prstGeom prst="roundRect">
            <a:avLst>
              <a:gd name="adj" fmla="val 8398"/>
            </a:avLst>
          </a:prstGeom>
          <a:solidFill>
            <a:srgbClr val="E6E6FF"/>
          </a:solidFill>
          <a:ln w="12700">
            <a:noFill/>
            <a:round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 sz="2000">
                <a:latin typeface="Courier New" pitchFamily="49" charset="0"/>
              </a:rPr>
              <a:t>if ( kbhit() ) {</a:t>
            </a:r>
          </a:p>
          <a:p>
            <a:pPr>
              <a:defRPr/>
            </a:pPr>
            <a:r>
              <a:rPr lang="ru-RU" sz="2000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 ...</a:t>
            </a:r>
          </a:p>
          <a:p>
            <a:pPr>
              <a:defRPr/>
            </a:pPr>
            <a:r>
              <a:rPr lang="en-US" sz="2000">
                <a:latin typeface="Courier New" pitchFamily="49" charset="0"/>
              </a:rPr>
              <a:t>  }</a:t>
            </a:r>
            <a:endParaRPr lang="ru-RU" sz="2000">
              <a:latin typeface="Courier New" pitchFamily="49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107113" y="5132388"/>
            <a:ext cx="2774950" cy="663575"/>
            <a:chOff x="901" y="1756"/>
            <a:chExt cx="1748" cy="418"/>
          </a:xfrm>
        </p:grpSpPr>
        <p:sp>
          <p:nvSpPr>
            <p:cNvPr id="158737" name="Text Box 9"/>
            <p:cNvSpPr txBox="1">
              <a:spLocks noChangeArrowheads="1"/>
            </p:cNvSpPr>
            <p:nvPr/>
          </p:nvSpPr>
          <p:spPr bwMode="auto">
            <a:xfrm>
              <a:off x="1195" y="1823"/>
              <a:ext cx="1454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Что плохо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158738" name="Oval 10"/>
            <p:cNvSpPr>
              <a:spLocks noChangeArrowheads="1"/>
            </p:cNvSpPr>
            <p:nvPr/>
          </p:nvSpPr>
          <p:spPr bwMode="auto">
            <a:xfrm>
              <a:off x="901" y="175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849931" name="AutoShape 11"/>
          <p:cNvSpPr>
            <a:spLocks noChangeArrowheads="1"/>
          </p:cNvSpPr>
          <p:nvPr/>
        </p:nvSpPr>
        <p:spPr bwMode="auto">
          <a:xfrm>
            <a:off x="4351338" y="1503363"/>
            <a:ext cx="1792287" cy="492125"/>
          </a:xfrm>
          <a:prstGeom prst="wedgeRoundRectCallout">
            <a:avLst>
              <a:gd name="adj1" fmla="val -94458"/>
              <a:gd name="adj2" fmla="val -7125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процедура</a:t>
            </a:r>
          </a:p>
        </p:txBody>
      </p:sp>
      <p:sp>
        <p:nvSpPr>
          <p:cNvPr id="849932" name="AutoShape 12"/>
          <p:cNvSpPr>
            <a:spLocks noChangeArrowheads="1"/>
          </p:cNvSpPr>
          <p:nvPr/>
        </p:nvSpPr>
        <p:spPr bwMode="auto">
          <a:xfrm>
            <a:off x="3371850" y="2576513"/>
            <a:ext cx="2303463" cy="742950"/>
          </a:xfrm>
          <a:prstGeom prst="wedgeRoundRectCallout">
            <a:avLst>
              <a:gd name="adj1" fmla="val -36380"/>
              <a:gd name="adj2" fmla="val 13714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основной цикл</a:t>
            </a:r>
          </a:p>
        </p:txBody>
      </p:sp>
      <p:sp>
        <p:nvSpPr>
          <p:cNvPr id="849933" name="AutoShape 13"/>
          <p:cNvSpPr>
            <a:spLocks noChangeArrowheads="1"/>
          </p:cNvSpPr>
          <p:nvPr/>
        </p:nvSpPr>
        <p:spPr bwMode="auto">
          <a:xfrm>
            <a:off x="5989638" y="3490913"/>
            <a:ext cx="1893887" cy="1185862"/>
          </a:xfrm>
          <a:prstGeom prst="wedgeRoundRectCallout">
            <a:avLst>
              <a:gd name="adj1" fmla="val -75228"/>
              <a:gd name="adj2" fmla="val 8801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обработка нажатия на клавишу</a:t>
            </a:r>
          </a:p>
        </p:txBody>
      </p:sp>
      <p:sp>
        <p:nvSpPr>
          <p:cNvPr id="849934" name="Rectangle 14"/>
          <p:cNvSpPr>
            <a:spLocks noChangeArrowheads="1"/>
          </p:cNvSpPr>
          <p:nvPr/>
        </p:nvSpPr>
        <p:spPr bwMode="auto">
          <a:xfrm>
            <a:off x="493713" y="2295525"/>
            <a:ext cx="7621587" cy="44958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r>
              <a:rPr lang="en-US" sz="2200">
                <a:latin typeface="Courier New" pitchFamily="49" charset="0"/>
              </a:rPr>
              <a:t>main()</a:t>
            </a:r>
          </a:p>
          <a:p>
            <a:r>
              <a:rPr lang="en-US" sz="2200">
                <a:latin typeface="Courier New" pitchFamily="49" charset="0"/>
              </a:rPr>
              <a:t>{</a:t>
            </a:r>
          </a:p>
          <a:p>
            <a:r>
              <a:rPr lang="en-US" sz="2200">
                <a:latin typeface="Courier New" pitchFamily="49" charset="0"/>
              </a:rPr>
              <a:t> int x, y, code;</a:t>
            </a:r>
          </a:p>
          <a:p>
            <a:r>
              <a:rPr lang="en-US" sz="2200">
                <a:latin typeface="Courier New" pitchFamily="49" charset="0"/>
              </a:rPr>
              <a:t> </a:t>
            </a:r>
            <a:r>
              <a:rPr lang="ru-RU" sz="2200">
                <a:latin typeface="Courier New" pitchFamily="49" charset="0"/>
              </a:rPr>
              <a:t>...</a:t>
            </a:r>
            <a:endParaRPr lang="en-US" sz="2200">
              <a:latin typeface="Courier New" pitchFamily="49" charset="0"/>
            </a:endParaRPr>
          </a:p>
          <a:p>
            <a:r>
              <a:rPr lang="ru-RU" sz="2200">
                <a:latin typeface="Courier New" pitchFamily="49" charset="0"/>
              </a:rPr>
              <a:t> </a:t>
            </a:r>
            <a:r>
              <a:rPr lang="en-US" sz="2200">
                <a:latin typeface="Courier New" pitchFamily="49" charset="0"/>
              </a:rPr>
              <a:t>while ( 1 ) {</a:t>
            </a:r>
          </a:p>
          <a:p>
            <a:r>
              <a:rPr lang="ru-RU" sz="2200">
                <a:latin typeface="Courier New" pitchFamily="49" charset="0"/>
              </a:rPr>
              <a:t> </a:t>
            </a:r>
            <a:r>
              <a:rPr lang="en-US" sz="2200">
                <a:latin typeface="Courier New" pitchFamily="49" charset="0"/>
              </a:rPr>
              <a:t> Draw(x, y, COLOR(255,255,0));</a:t>
            </a:r>
          </a:p>
          <a:p>
            <a:r>
              <a:rPr lang="en-US" sz="2200">
                <a:latin typeface="Courier New" pitchFamily="49" charset="0"/>
              </a:rPr>
              <a:t>  delay(20);</a:t>
            </a:r>
          </a:p>
          <a:p>
            <a:r>
              <a:rPr lang="en-US" sz="2200">
                <a:latin typeface="Courier New" pitchFamily="49" charset="0"/>
              </a:rPr>
              <a:t>  Draw(x, y, COLOR(0,0,255));</a:t>
            </a:r>
          </a:p>
          <a:p>
            <a:r>
              <a:rPr lang="en-US" sz="2200">
                <a:latin typeface="Courier New" pitchFamily="49" charset="0"/>
              </a:rPr>
              <a:t>  </a:t>
            </a:r>
          </a:p>
          <a:p>
            <a:endParaRPr lang="en-US" sz="2200">
              <a:latin typeface="Courier New" pitchFamily="49" charset="0"/>
            </a:endParaRPr>
          </a:p>
          <a:p>
            <a:r>
              <a:rPr lang="en-US" sz="2200">
                <a:latin typeface="Courier New" pitchFamily="49" charset="0"/>
              </a:rPr>
              <a:t>  </a:t>
            </a:r>
          </a:p>
          <a:p>
            <a:r>
              <a:rPr lang="en-US" sz="2200">
                <a:latin typeface="Courier New" pitchFamily="49" charset="0"/>
              </a:rPr>
              <a:t>  }</a:t>
            </a:r>
          </a:p>
          <a:p>
            <a:r>
              <a:rPr lang="en-US" sz="2200">
                <a:latin typeface="Courier New" pitchFamily="49" charset="0"/>
              </a:rPr>
              <a:t>}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900613" y="5969000"/>
            <a:ext cx="3997325" cy="663575"/>
            <a:chOff x="3309" y="3455"/>
            <a:chExt cx="2518" cy="418"/>
          </a:xfrm>
        </p:grpSpPr>
        <p:sp>
          <p:nvSpPr>
            <p:cNvPr id="158735" name="Text Box 16"/>
            <p:cNvSpPr txBox="1">
              <a:spLocks noChangeArrowheads="1"/>
            </p:cNvSpPr>
            <p:nvPr/>
          </p:nvSpPr>
          <p:spPr bwMode="auto">
            <a:xfrm>
              <a:off x="3603" y="3522"/>
              <a:ext cx="2224" cy="291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Как убрать мигание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158736" name="Oval 17"/>
            <p:cNvSpPr>
              <a:spLocks noChangeArrowheads="1"/>
            </p:cNvSpPr>
            <p:nvPr/>
          </p:nvSpPr>
          <p:spPr bwMode="auto">
            <a:xfrm>
              <a:off x="3309" y="3455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4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49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9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499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49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49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49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49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499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499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49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499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499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4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4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2" grpId="0" build="p" animBg="1"/>
      <p:bldP spid="849923" grpId="0" animBg="1"/>
      <p:bldP spid="849926" grpId="0" animBg="1"/>
      <p:bldP spid="849927" grpId="0" animBg="1"/>
      <p:bldP spid="849931" grpId="0" animBg="1"/>
      <p:bldP spid="849932" grpId="0" animBg="1"/>
      <p:bldP spid="849933" grpId="0" animBg="1"/>
      <p:bldP spid="84993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87F8F6-3F1B-4331-9E1A-F18728A50081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3174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140450" y="20145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Ждем нажатия любой клавиши</a:t>
            </a:r>
          </a:p>
        </p:txBody>
      </p:sp>
      <p:sp>
        <p:nvSpPr>
          <p:cNvPr id="444421" name="Rectangle 5"/>
          <p:cNvSpPr>
            <a:spLocks noChangeArrowheads="1"/>
          </p:cNvSpPr>
          <p:nvPr/>
        </p:nvSpPr>
        <p:spPr bwMode="auto">
          <a:xfrm>
            <a:off x="384175" y="1892300"/>
            <a:ext cx="7508875" cy="31226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400" dirty="0">
                <a:solidFill>
                  <a:srgbClr val="009900"/>
                </a:solidFill>
                <a:latin typeface="Courier New" pitchFamily="49" charset="0"/>
              </a:rPr>
              <a:t>#include &lt;</a:t>
            </a:r>
            <a:r>
              <a:rPr lang="en-US" sz="2400" dirty="0" err="1">
                <a:solidFill>
                  <a:srgbClr val="009900"/>
                </a:solidFill>
                <a:latin typeface="Courier New" pitchFamily="49" charset="0"/>
              </a:rPr>
              <a:t>stdio.h</a:t>
            </a:r>
            <a:r>
              <a:rPr lang="en-US" sz="2400" dirty="0">
                <a:solidFill>
                  <a:srgbClr val="009900"/>
                </a:solidFill>
                <a:latin typeface="Courier New" pitchFamily="49" charset="0"/>
              </a:rPr>
              <a:t>&gt;</a:t>
            </a:r>
            <a:endParaRPr lang="ru-RU" sz="2400" dirty="0">
              <a:solidFill>
                <a:srgbClr val="0099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9900"/>
                </a:solidFill>
                <a:latin typeface="Courier New" pitchFamily="49" charset="0"/>
              </a:rPr>
              <a:t>#include &lt;</a:t>
            </a:r>
            <a:r>
              <a:rPr lang="en-US" sz="2400" dirty="0" err="1">
                <a:solidFill>
                  <a:srgbClr val="009900"/>
                </a:solidFill>
                <a:latin typeface="Courier New" pitchFamily="49" charset="0"/>
              </a:rPr>
              <a:t>conio.h</a:t>
            </a:r>
            <a:r>
              <a:rPr lang="en-US" sz="2400" dirty="0">
                <a:solidFill>
                  <a:srgbClr val="009900"/>
                </a:solidFill>
                <a:latin typeface="Courier New" pitchFamily="49" charset="0"/>
              </a:rPr>
              <a:t>&gt;</a:t>
            </a:r>
            <a:endParaRPr lang="ru-RU" sz="2400" dirty="0">
              <a:solidFill>
                <a:srgbClr val="0099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{</a:t>
            </a:r>
            <a:endParaRPr lang="ru-RU" sz="2400" dirty="0">
              <a:latin typeface="Courier New" pitchFamily="49" charset="0"/>
            </a:endParaRPr>
          </a:p>
          <a:p>
            <a:pPr>
              <a:defRPr/>
            </a:pP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("</a:t>
            </a:r>
            <a:r>
              <a:rPr lang="ru-RU" sz="2400" dirty="0">
                <a:latin typeface="Courier New" pitchFamily="49" charset="0"/>
              </a:rPr>
              <a:t>Привет!</a:t>
            </a:r>
            <a:r>
              <a:rPr lang="en-US" sz="2400" dirty="0">
                <a:latin typeface="Courier New" pitchFamily="49" charset="0"/>
              </a:rPr>
              <a:t>");</a:t>
            </a:r>
            <a:r>
              <a:rPr lang="ru-RU" sz="24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// </a:t>
            </a:r>
            <a:r>
              <a:rPr lang="ru-RU" sz="2400" dirty="0">
                <a:solidFill>
                  <a:schemeClr val="accent2"/>
                </a:solidFill>
                <a:latin typeface="Courier New" pitchFamily="49" charset="0"/>
              </a:rPr>
              <a:t>вывод на экран</a:t>
            </a:r>
            <a:endParaRPr lang="en-US" sz="24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ru-RU" sz="2400" dirty="0">
                <a:solidFill>
                  <a:schemeClr val="accent2"/>
                </a:solidFill>
                <a:latin typeface="Courier New" pitchFamily="49" charset="0"/>
              </a:rPr>
              <a:t>           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/* </a:t>
            </a:r>
            <a:r>
              <a:rPr lang="ru-RU" sz="2400" dirty="0">
                <a:solidFill>
                  <a:schemeClr val="accent2"/>
                </a:solidFill>
                <a:latin typeface="Courier New" pitchFamily="49" charset="0"/>
              </a:rPr>
              <a:t>ждать нажатия клавиши 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*/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endParaRPr lang="en-US" sz="24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}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444422" name="AutoShape 6"/>
          <p:cNvSpPr>
            <a:spLocks noChangeArrowheads="1"/>
          </p:cNvSpPr>
          <p:nvPr/>
        </p:nvSpPr>
        <p:spPr bwMode="auto">
          <a:xfrm>
            <a:off x="4332288" y="1193800"/>
            <a:ext cx="3544887" cy="1130300"/>
          </a:xfrm>
          <a:prstGeom prst="wedgeRoundRectCallout">
            <a:avLst>
              <a:gd name="adj1" fmla="val -66248"/>
              <a:gd name="adj2" fmla="val 610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 dirty="0"/>
              <a:t>файл </a:t>
            </a:r>
            <a:r>
              <a:rPr lang="en-US" sz="2000" i="1" dirty="0" err="1"/>
              <a:t>conio.h</a:t>
            </a:r>
            <a:r>
              <a:rPr lang="en-US" sz="2000" b="0" dirty="0"/>
              <a:t>: </a:t>
            </a:r>
            <a:r>
              <a:rPr lang="ru-RU" sz="2000" b="0" dirty="0"/>
              <a:t>описание функций для работы с клавиатурой и монитором</a:t>
            </a:r>
          </a:p>
        </p:txBody>
      </p:sp>
      <p:sp>
        <p:nvSpPr>
          <p:cNvPr id="444423" name="AutoShape 7"/>
          <p:cNvSpPr>
            <a:spLocks noChangeArrowheads="1"/>
          </p:cNvSpPr>
          <p:nvPr/>
        </p:nvSpPr>
        <p:spPr bwMode="auto">
          <a:xfrm>
            <a:off x="1171575" y="4973638"/>
            <a:ext cx="2085975" cy="1189037"/>
          </a:xfrm>
          <a:prstGeom prst="wedgeRoundRectCallout">
            <a:avLst>
              <a:gd name="adj1" fmla="val -40643"/>
              <a:gd name="adj2" fmla="val -11096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ждать нажатия на любую клавишу</a:t>
            </a:r>
          </a:p>
        </p:txBody>
      </p:sp>
      <p:sp>
        <p:nvSpPr>
          <p:cNvPr id="444424" name="AutoShape 8"/>
          <p:cNvSpPr>
            <a:spLocks noChangeArrowheads="1"/>
          </p:cNvSpPr>
          <p:nvPr/>
        </p:nvSpPr>
        <p:spPr bwMode="auto">
          <a:xfrm>
            <a:off x="5129213" y="2436813"/>
            <a:ext cx="2214562" cy="811212"/>
          </a:xfrm>
          <a:prstGeom prst="wedgeRoundRectCallout">
            <a:avLst>
              <a:gd name="adj1" fmla="val -84944"/>
              <a:gd name="adj2" fmla="val 7763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комментарий до конца строки</a:t>
            </a:r>
          </a:p>
        </p:txBody>
      </p:sp>
      <p:sp>
        <p:nvSpPr>
          <p:cNvPr id="444425" name="AutoShape 9"/>
          <p:cNvSpPr>
            <a:spLocks noChangeArrowheads="1"/>
          </p:cNvSpPr>
          <p:nvPr/>
        </p:nvSpPr>
        <p:spPr bwMode="auto">
          <a:xfrm>
            <a:off x="4038600" y="5008563"/>
            <a:ext cx="2838450" cy="820737"/>
          </a:xfrm>
          <a:prstGeom prst="wedgeRoundRectCallout">
            <a:avLst>
              <a:gd name="adj1" fmla="val -36640"/>
              <a:gd name="adj2" fmla="val -15740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комментарий между 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/*</a:t>
            </a:r>
            <a:r>
              <a:rPr lang="en-US" sz="2000" b="0"/>
              <a:t> </a:t>
            </a:r>
            <a:r>
              <a:rPr lang="ru-RU" sz="2000" b="0"/>
              <a:t>и 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*/</a:t>
            </a:r>
            <a:endParaRPr lang="ru-RU" sz="200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31755" name="Прямоугольник 12"/>
          <p:cNvSpPr>
            <a:spLocks noChangeArrowheads="1"/>
          </p:cNvSpPr>
          <p:nvPr/>
        </p:nvSpPr>
        <p:spPr bwMode="auto">
          <a:xfrm>
            <a:off x="552450" y="3838575"/>
            <a:ext cx="1714500" cy="39052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90000" tIns="0" rIns="90000" bIns="0" anchor="ctr"/>
          <a:lstStyle/>
          <a:p>
            <a:r>
              <a:rPr lang="en-US" sz="2400">
                <a:latin typeface="Courier New" pitchFamily="49" charset="0"/>
              </a:rPr>
              <a:t>getch();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2" grpId="0" animBg="1"/>
      <p:bldP spid="444423" grpId="0" animBg="1"/>
      <p:bldP spid="444424" grpId="0" animBg="1"/>
      <p:bldP spid="44442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BCB828-80A2-4A6F-9D5F-23B1482DF3DB}" type="slidenum">
              <a:rPr lang="ru-RU" smtClean="0"/>
              <a:pPr/>
              <a:t>150</a:t>
            </a:fld>
            <a:endParaRPr lang="ru-RU" smtClean="0"/>
          </a:p>
        </p:txBody>
      </p:sp>
      <p:sp>
        <p:nvSpPr>
          <p:cNvPr id="159747" name="Text Box 2"/>
          <p:cNvSpPr txBox="1">
            <a:spLocks noChangeArrowheads="1"/>
          </p:cNvSpPr>
          <p:nvPr/>
        </p:nvSpPr>
        <p:spPr bwMode="auto">
          <a:xfrm>
            <a:off x="369888" y="858838"/>
            <a:ext cx="4319587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«4»: </a:t>
            </a:r>
            <a:r>
              <a:rPr lang="ru-RU" sz="2100"/>
              <a:t>Квадрат двигается при нажатии стрелок, однако не может выйти за границы синего квадрата: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1900">
                <a:latin typeface="Courier New" pitchFamily="49" charset="0"/>
              </a:rPr>
              <a:t>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15000"/>
              </a:spcBef>
            </a:pPr>
            <a:r>
              <a:rPr lang="ru-RU" sz="2500">
                <a:solidFill>
                  <a:srgbClr val="3333FF"/>
                </a:solidFill>
              </a:rPr>
              <a:t>«5»: </a:t>
            </a:r>
            <a:r>
              <a:rPr lang="ru-RU" sz="2100"/>
              <a:t>Квадрат непрерывно двигается, при нажатии стрелок меняет направление и отталкивается от стенок синего квадрата: </a:t>
            </a:r>
          </a:p>
        </p:txBody>
      </p:sp>
      <p:sp>
        <p:nvSpPr>
          <p:cNvPr id="159748" name="Line 3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974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159750" name="Rectangle 5"/>
          <p:cNvSpPr>
            <a:spLocks noChangeArrowheads="1"/>
          </p:cNvSpPr>
          <p:nvPr/>
        </p:nvSpPr>
        <p:spPr bwMode="auto">
          <a:xfrm>
            <a:off x="4940300" y="981075"/>
            <a:ext cx="2401888" cy="2401888"/>
          </a:xfrm>
          <a:prstGeom prst="rect">
            <a:avLst/>
          </a:prstGeom>
          <a:solidFill>
            <a:srgbClr val="3333FF"/>
          </a:solidFill>
          <a:ln w="12700">
            <a:solidFill>
              <a:srgbClr val="3333FF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9751" name="Rectangle 6"/>
          <p:cNvSpPr>
            <a:spLocks noChangeArrowheads="1"/>
          </p:cNvSpPr>
          <p:nvPr/>
        </p:nvSpPr>
        <p:spPr bwMode="auto">
          <a:xfrm>
            <a:off x="5948363" y="2012950"/>
            <a:ext cx="268287" cy="268288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9752" name="AutoShape 7"/>
          <p:cNvSpPr>
            <a:spLocks noChangeArrowheads="1"/>
          </p:cNvSpPr>
          <p:nvPr/>
        </p:nvSpPr>
        <p:spPr bwMode="auto">
          <a:xfrm>
            <a:off x="5476875" y="2041525"/>
            <a:ext cx="314325" cy="211138"/>
          </a:xfrm>
          <a:prstGeom prst="leftArrow">
            <a:avLst>
              <a:gd name="adj1" fmla="val 50000"/>
              <a:gd name="adj2" fmla="val 37218"/>
            </a:avLst>
          </a:prstGeom>
          <a:solidFill>
            <a:schemeClr val="bg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9753" name="AutoShape 8"/>
          <p:cNvSpPr>
            <a:spLocks noChangeArrowheads="1"/>
          </p:cNvSpPr>
          <p:nvPr/>
        </p:nvSpPr>
        <p:spPr bwMode="auto">
          <a:xfrm flipH="1">
            <a:off x="6373813" y="2041525"/>
            <a:ext cx="314325" cy="211138"/>
          </a:xfrm>
          <a:prstGeom prst="leftArrow">
            <a:avLst>
              <a:gd name="adj1" fmla="val 50000"/>
              <a:gd name="adj2" fmla="val 37218"/>
            </a:avLst>
          </a:prstGeom>
          <a:solidFill>
            <a:schemeClr val="bg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9754" name="Rectangle 9"/>
          <p:cNvSpPr>
            <a:spLocks noChangeArrowheads="1"/>
          </p:cNvSpPr>
          <p:nvPr/>
        </p:nvSpPr>
        <p:spPr bwMode="auto">
          <a:xfrm>
            <a:off x="4967288" y="3881438"/>
            <a:ext cx="2401887" cy="2401887"/>
          </a:xfrm>
          <a:prstGeom prst="rect">
            <a:avLst/>
          </a:prstGeom>
          <a:solidFill>
            <a:srgbClr val="3333FF"/>
          </a:solidFill>
          <a:ln w="12700">
            <a:solidFill>
              <a:srgbClr val="3333FF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9755" name="AutoShape 10"/>
          <p:cNvSpPr>
            <a:spLocks noChangeArrowheads="1"/>
          </p:cNvSpPr>
          <p:nvPr/>
        </p:nvSpPr>
        <p:spPr bwMode="auto">
          <a:xfrm rot="-5400000">
            <a:off x="5080001" y="4729162"/>
            <a:ext cx="360362" cy="4619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9756" name="AutoShape 11"/>
          <p:cNvSpPr>
            <a:spLocks noChangeArrowheads="1"/>
          </p:cNvSpPr>
          <p:nvPr/>
        </p:nvSpPr>
        <p:spPr bwMode="auto">
          <a:xfrm rot="-5400000" flipH="1" flipV="1">
            <a:off x="6937376" y="4995862"/>
            <a:ext cx="360362" cy="4619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159757" name="Group 12"/>
          <p:cNvGrpSpPr>
            <a:grpSpLocks/>
          </p:cNvGrpSpPr>
          <p:nvPr/>
        </p:nvGrpSpPr>
        <p:grpSpPr bwMode="auto">
          <a:xfrm rot="-5400000">
            <a:off x="5467350" y="2058988"/>
            <a:ext cx="1211263" cy="211137"/>
            <a:chOff x="3450" y="1716"/>
            <a:chExt cx="763" cy="133"/>
          </a:xfrm>
        </p:grpSpPr>
        <p:sp>
          <p:nvSpPr>
            <p:cNvPr id="159771" name="AutoShape 13"/>
            <p:cNvSpPr>
              <a:spLocks noChangeArrowheads="1"/>
            </p:cNvSpPr>
            <p:nvPr/>
          </p:nvSpPr>
          <p:spPr bwMode="auto">
            <a:xfrm>
              <a:off x="3450" y="1716"/>
              <a:ext cx="198" cy="133"/>
            </a:xfrm>
            <a:prstGeom prst="leftArrow">
              <a:avLst>
                <a:gd name="adj1" fmla="val 50000"/>
                <a:gd name="adj2" fmla="val 37218"/>
              </a:avLst>
            </a:prstGeom>
            <a:solidFill>
              <a:schemeClr val="bg1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59772" name="AutoShape 14"/>
            <p:cNvSpPr>
              <a:spLocks noChangeArrowheads="1"/>
            </p:cNvSpPr>
            <p:nvPr/>
          </p:nvSpPr>
          <p:spPr bwMode="auto">
            <a:xfrm flipH="1">
              <a:off x="4015" y="1716"/>
              <a:ext cx="198" cy="133"/>
            </a:xfrm>
            <a:prstGeom prst="leftArrow">
              <a:avLst>
                <a:gd name="adj1" fmla="val 50000"/>
                <a:gd name="adj2" fmla="val 37218"/>
              </a:avLst>
            </a:prstGeom>
            <a:solidFill>
              <a:schemeClr val="bg1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159758" name="AutoShape 15"/>
          <p:cNvSpPr>
            <a:spLocks noChangeArrowheads="1"/>
          </p:cNvSpPr>
          <p:nvPr/>
        </p:nvSpPr>
        <p:spPr bwMode="auto">
          <a:xfrm rot="2700000">
            <a:off x="4776787" y="1984376"/>
            <a:ext cx="360363" cy="360362"/>
          </a:xfrm>
          <a:prstGeom prst="plus">
            <a:avLst>
              <a:gd name="adj" fmla="val 3871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9759" name="AutoShape 16"/>
          <p:cNvSpPr>
            <a:spLocks noChangeArrowheads="1"/>
          </p:cNvSpPr>
          <p:nvPr/>
        </p:nvSpPr>
        <p:spPr bwMode="auto">
          <a:xfrm rot="2700000">
            <a:off x="7132637" y="2003426"/>
            <a:ext cx="360363" cy="360362"/>
          </a:xfrm>
          <a:prstGeom prst="plus">
            <a:avLst>
              <a:gd name="adj" fmla="val 3871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9760" name="AutoShape 17"/>
          <p:cNvSpPr>
            <a:spLocks noChangeArrowheads="1"/>
          </p:cNvSpPr>
          <p:nvPr/>
        </p:nvSpPr>
        <p:spPr bwMode="auto">
          <a:xfrm rot="2700000">
            <a:off x="5940426" y="3186112"/>
            <a:ext cx="360362" cy="360363"/>
          </a:xfrm>
          <a:prstGeom prst="plus">
            <a:avLst>
              <a:gd name="adj" fmla="val 3871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9761" name="AutoShape 18"/>
          <p:cNvSpPr>
            <a:spLocks noChangeArrowheads="1"/>
          </p:cNvSpPr>
          <p:nvPr/>
        </p:nvSpPr>
        <p:spPr bwMode="auto">
          <a:xfrm rot="2700000">
            <a:off x="5876925" y="803275"/>
            <a:ext cx="360363" cy="360363"/>
          </a:xfrm>
          <a:prstGeom prst="plus">
            <a:avLst>
              <a:gd name="adj" fmla="val 3871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9762" name="Rectangle 19"/>
          <p:cNvSpPr>
            <a:spLocks noChangeArrowheads="1"/>
          </p:cNvSpPr>
          <p:nvPr/>
        </p:nvSpPr>
        <p:spPr bwMode="auto">
          <a:xfrm>
            <a:off x="6067425" y="4949825"/>
            <a:ext cx="268288" cy="268288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9763" name="AutoShape 20"/>
          <p:cNvSpPr>
            <a:spLocks noChangeArrowheads="1"/>
          </p:cNvSpPr>
          <p:nvPr/>
        </p:nvSpPr>
        <p:spPr bwMode="auto">
          <a:xfrm>
            <a:off x="5595938" y="4978400"/>
            <a:ext cx="314325" cy="211138"/>
          </a:xfrm>
          <a:prstGeom prst="leftArrow">
            <a:avLst>
              <a:gd name="adj1" fmla="val 50000"/>
              <a:gd name="adj2" fmla="val 37218"/>
            </a:avLst>
          </a:prstGeom>
          <a:solidFill>
            <a:schemeClr val="bg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9764" name="AutoShape 21"/>
          <p:cNvSpPr>
            <a:spLocks noChangeArrowheads="1"/>
          </p:cNvSpPr>
          <p:nvPr/>
        </p:nvSpPr>
        <p:spPr bwMode="auto">
          <a:xfrm flipH="1">
            <a:off x="6492875" y="4978400"/>
            <a:ext cx="314325" cy="211138"/>
          </a:xfrm>
          <a:prstGeom prst="leftArrow">
            <a:avLst>
              <a:gd name="adj1" fmla="val 50000"/>
              <a:gd name="adj2" fmla="val 37218"/>
            </a:avLst>
          </a:prstGeom>
          <a:solidFill>
            <a:schemeClr val="bg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159765" name="Group 22"/>
          <p:cNvGrpSpPr>
            <a:grpSpLocks/>
          </p:cNvGrpSpPr>
          <p:nvPr/>
        </p:nvGrpSpPr>
        <p:grpSpPr bwMode="auto">
          <a:xfrm rot="-5400000">
            <a:off x="5586412" y="4995863"/>
            <a:ext cx="1211263" cy="211138"/>
            <a:chOff x="3450" y="1716"/>
            <a:chExt cx="763" cy="133"/>
          </a:xfrm>
        </p:grpSpPr>
        <p:sp>
          <p:nvSpPr>
            <p:cNvPr id="159769" name="AutoShape 23"/>
            <p:cNvSpPr>
              <a:spLocks noChangeArrowheads="1"/>
            </p:cNvSpPr>
            <p:nvPr/>
          </p:nvSpPr>
          <p:spPr bwMode="auto">
            <a:xfrm>
              <a:off x="3450" y="1716"/>
              <a:ext cx="198" cy="133"/>
            </a:xfrm>
            <a:prstGeom prst="leftArrow">
              <a:avLst>
                <a:gd name="adj1" fmla="val 50000"/>
                <a:gd name="adj2" fmla="val 37218"/>
              </a:avLst>
            </a:prstGeom>
            <a:solidFill>
              <a:schemeClr val="bg1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59770" name="AutoShape 24"/>
            <p:cNvSpPr>
              <a:spLocks noChangeArrowheads="1"/>
            </p:cNvSpPr>
            <p:nvPr/>
          </p:nvSpPr>
          <p:spPr bwMode="auto">
            <a:xfrm flipH="1">
              <a:off x="4015" y="1716"/>
              <a:ext cx="198" cy="133"/>
            </a:xfrm>
            <a:prstGeom prst="leftArrow">
              <a:avLst>
                <a:gd name="adj1" fmla="val 50000"/>
                <a:gd name="adj2" fmla="val 37218"/>
              </a:avLst>
            </a:prstGeom>
            <a:solidFill>
              <a:schemeClr val="bg1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159766" name="Group 25"/>
          <p:cNvGrpSpPr>
            <a:grpSpLocks/>
          </p:cNvGrpSpPr>
          <p:nvPr/>
        </p:nvGrpSpPr>
        <p:grpSpPr bwMode="auto">
          <a:xfrm rot="5400000">
            <a:off x="5038725" y="4743451"/>
            <a:ext cx="2319337" cy="627062"/>
            <a:chOff x="3168" y="3412"/>
            <a:chExt cx="1461" cy="395"/>
          </a:xfrm>
        </p:grpSpPr>
        <p:sp>
          <p:nvSpPr>
            <p:cNvPr id="159767" name="AutoShape 26"/>
            <p:cNvSpPr>
              <a:spLocks noChangeArrowheads="1"/>
            </p:cNvSpPr>
            <p:nvPr/>
          </p:nvSpPr>
          <p:spPr bwMode="auto">
            <a:xfrm rot="-5400000">
              <a:off x="3200" y="3380"/>
              <a:ext cx="227" cy="2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3 h 21600"/>
                <a:gd name="T17" fmla="*/ 609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59768" name="AutoShape 27"/>
            <p:cNvSpPr>
              <a:spLocks noChangeArrowheads="1"/>
            </p:cNvSpPr>
            <p:nvPr/>
          </p:nvSpPr>
          <p:spPr bwMode="auto">
            <a:xfrm rot="-5400000" flipH="1" flipV="1">
              <a:off x="4370" y="3548"/>
              <a:ext cx="227" cy="2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3 h 21600"/>
                <a:gd name="T17" fmla="*/ 609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76B646-DEBD-4C7F-B8B1-1A0B9CC72507}" type="slidenum">
              <a:rPr lang="ru-RU" smtClean="0"/>
              <a:pPr/>
              <a:t>151</a:t>
            </a:fld>
            <a:endParaRPr lang="ru-RU" smtClean="0"/>
          </a:p>
        </p:txBody>
      </p:sp>
      <p:sp>
        <p:nvSpPr>
          <p:cNvPr id="800770" name="Rectangle 2"/>
          <p:cNvSpPr>
            <a:spLocks noChangeArrowheads="1"/>
          </p:cNvSpPr>
          <p:nvPr/>
        </p:nvSpPr>
        <p:spPr bwMode="auto">
          <a:xfrm>
            <a:off x="576263" y="3508375"/>
            <a:ext cx="3775075" cy="3000375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60772" name="Line 3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077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Вращение </a:t>
            </a:r>
            <a:r>
              <a:rPr lang="ru-RU" sz="3000" b="0"/>
              <a:t>(для 8-11 класса)</a:t>
            </a:r>
          </a:p>
        </p:txBody>
      </p:sp>
      <p:sp>
        <p:nvSpPr>
          <p:cNvPr id="800773" name="Text Box 5"/>
          <p:cNvSpPr txBox="1">
            <a:spLocks noChangeArrowheads="1"/>
          </p:cNvSpPr>
          <p:nvPr/>
        </p:nvSpPr>
        <p:spPr bwMode="auto">
          <a:xfrm>
            <a:off x="360363" y="868363"/>
            <a:ext cx="84201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 defTabSz="4429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Задача</a:t>
            </a:r>
            <a:r>
              <a:rPr lang="ru-RU" sz="2400" b="0"/>
              <a:t>: изобразить модель вращения Земли вокруг Солнца.</a:t>
            </a:r>
            <a:endParaRPr lang="en-US" sz="2400" b="0"/>
          </a:p>
          <a:p>
            <a:pPr marL="442913" indent="-442913" defTabSz="442913">
              <a:spcBef>
                <a:spcPct val="30000"/>
              </a:spcBef>
            </a:pPr>
            <a:r>
              <a:rPr lang="ru-RU" sz="2400">
                <a:solidFill>
                  <a:srgbClr val="3333FF"/>
                </a:solidFill>
              </a:rPr>
              <a:t>Проблема</a:t>
            </a:r>
            <a:r>
              <a:rPr lang="ru-RU" sz="2400" b="0"/>
              <a:t>: движение по окружности, как изменять координаты?</a:t>
            </a:r>
          </a:p>
          <a:p>
            <a:pPr marL="442913" indent="-442913" defTabSz="442913">
              <a:spcBef>
                <a:spcPct val="30000"/>
              </a:spcBef>
            </a:pPr>
            <a:r>
              <a:rPr lang="ru-RU" sz="2400">
                <a:solidFill>
                  <a:srgbClr val="3333FF"/>
                </a:solidFill>
              </a:rPr>
              <a:t>Решение</a:t>
            </a:r>
            <a:r>
              <a:rPr lang="ru-RU" sz="2400" b="0"/>
              <a:t>: использовать в качестве независимой переменной (менять в цикле) угол поворота </a:t>
            </a:r>
            <a:r>
              <a:rPr lang="el-GR" sz="2400" b="0" i="1">
                <a:latin typeface="Times New Roman" pitchFamily="18" charset="0"/>
                <a:cs typeface="Arial" charset="0"/>
              </a:rPr>
              <a:t>α</a:t>
            </a:r>
          </a:p>
        </p:txBody>
      </p:sp>
      <p:sp>
        <p:nvSpPr>
          <p:cNvPr id="800774" name="Oval 6"/>
          <p:cNvSpPr>
            <a:spLocks noChangeArrowheads="1"/>
          </p:cNvSpPr>
          <p:nvPr/>
        </p:nvSpPr>
        <p:spPr bwMode="auto">
          <a:xfrm>
            <a:off x="1184275" y="4900613"/>
            <a:ext cx="833438" cy="8334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00775" name="Oval 7"/>
          <p:cNvSpPr>
            <a:spLocks noChangeArrowheads="1"/>
          </p:cNvSpPr>
          <p:nvPr/>
        </p:nvSpPr>
        <p:spPr bwMode="auto">
          <a:xfrm>
            <a:off x="2611438" y="3741738"/>
            <a:ext cx="182562" cy="182562"/>
          </a:xfrm>
          <a:prstGeom prst="ellipse">
            <a:avLst/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00776" name="Line 8"/>
          <p:cNvSpPr>
            <a:spLocks noChangeShapeType="1"/>
          </p:cNvSpPr>
          <p:nvPr/>
        </p:nvSpPr>
        <p:spPr bwMode="auto">
          <a:xfrm flipV="1">
            <a:off x="1603375" y="3851275"/>
            <a:ext cx="1082675" cy="1460500"/>
          </a:xfrm>
          <a:prstGeom prst="line">
            <a:avLst/>
          </a:prstGeom>
          <a:noFill/>
          <a:ln w="19050">
            <a:pattFill prst="wdDnDiag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00777" name="Line 9"/>
          <p:cNvSpPr>
            <a:spLocks noChangeShapeType="1"/>
          </p:cNvSpPr>
          <p:nvPr/>
        </p:nvSpPr>
        <p:spPr bwMode="auto">
          <a:xfrm>
            <a:off x="1627188" y="5313363"/>
            <a:ext cx="1500187" cy="1587"/>
          </a:xfrm>
          <a:prstGeom prst="line">
            <a:avLst/>
          </a:prstGeom>
          <a:noFill/>
          <a:ln w="12700">
            <a:pattFill prst="wdDnDiag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60779" name="Text Box 10"/>
          <p:cNvSpPr txBox="1">
            <a:spLocks noChangeArrowheads="1"/>
          </p:cNvSpPr>
          <p:nvPr/>
        </p:nvSpPr>
        <p:spPr bwMode="auto">
          <a:xfrm>
            <a:off x="681038" y="5705475"/>
            <a:ext cx="1166812" cy="4635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00779" name="Oval 11"/>
          <p:cNvSpPr>
            <a:spLocks noChangeArrowheads="1"/>
          </p:cNvSpPr>
          <p:nvPr/>
        </p:nvSpPr>
        <p:spPr bwMode="auto">
          <a:xfrm>
            <a:off x="1570038" y="5262563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00780" name="Arc 12"/>
          <p:cNvSpPr>
            <a:spLocks/>
          </p:cNvSpPr>
          <p:nvPr/>
        </p:nvSpPr>
        <p:spPr bwMode="auto">
          <a:xfrm>
            <a:off x="1487488" y="4676775"/>
            <a:ext cx="865187" cy="650875"/>
          </a:xfrm>
          <a:custGeom>
            <a:avLst/>
            <a:gdLst>
              <a:gd name="T0" fmla="*/ 2147483647 w 21600"/>
              <a:gd name="T1" fmla="*/ 0 h 16264"/>
              <a:gd name="T2" fmla="*/ 2147483647 w 21600"/>
              <a:gd name="T3" fmla="*/ 2147483647 h 16264"/>
              <a:gd name="T4" fmla="*/ 0 w 21600"/>
              <a:gd name="T5" fmla="*/ 2147483647 h 16264"/>
              <a:gd name="T6" fmla="*/ 0 60000 65536"/>
              <a:gd name="T7" fmla="*/ 0 60000 65536"/>
              <a:gd name="T8" fmla="*/ 0 60000 65536"/>
              <a:gd name="T9" fmla="*/ 0 w 21600"/>
              <a:gd name="T10" fmla="*/ 0 h 16264"/>
              <a:gd name="T11" fmla="*/ 21600 w 21600"/>
              <a:gd name="T12" fmla="*/ 16264 h 16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64" fill="none" extrusionOk="0">
                <a:moveTo>
                  <a:pt x="14214" y="-1"/>
                </a:moveTo>
                <a:cubicBezTo>
                  <a:pt x="18907" y="4101"/>
                  <a:pt x="21600" y="10030"/>
                  <a:pt x="21600" y="16264"/>
                </a:cubicBezTo>
              </a:path>
              <a:path w="21600" h="16264" stroke="0" extrusionOk="0">
                <a:moveTo>
                  <a:pt x="14214" y="-1"/>
                </a:moveTo>
                <a:cubicBezTo>
                  <a:pt x="18907" y="4101"/>
                  <a:pt x="21600" y="10030"/>
                  <a:pt x="21600" y="16264"/>
                </a:cubicBezTo>
                <a:lnTo>
                  <a:pt x="0" y="16264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00781" name="Text Box 13"/>
          <p:cNvSpPr txBox="1">
            <a:spLocks noChangeArrowheads="1"/>
          </p:cNvSpPr>
          <p:nvPr/>
        </p:nvSpPr>
        <p:spPr bwMode="auto">
          <a:xfrm>
            <a:off x="2254250" y="4592638"/>
            <a:ext cx="338138" cy="4635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α</a:t>
            </a:r>
          </a:p>
        </p:txBody>
      </p:sp>
      <p:sp>
        <p:nvSpPr>
          <p:cNvPr id="800782" name="Text Box 14"/>
          <p:cNvSpPr txBox="1">
            <a:spLocks noChangeArrowheads="1"/>
          </p:cNvSpPr>
          <p:nvPr/>
        </p:nvSpPr>
        <p:spPr bwMode="auto">
          <a:xfrm>
            <a:off x="1739900" y="4062413"/>
            <a:ext cx="338138" cy="4635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el-GR" sz="2400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0783" name="Text Box 15"/>
          <p:cNvSpPr txBox="1">
            <a:spLocks noChangeArrowheads="1"/>
          </p:cNvSpPr>
          <p:nvPr/>
        </p:nvSpPr>
        <p:spPr bwMode="auto">
          <a:xfrm>
            <a:off x="2857500" y="3541713"/>
            <a:ext cx="1166813" cy="4635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b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400" b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00784" name="Text Box 16"/>
          <p:cNvSpPr txBox="1">
            <a:spLocks noChangeArrowheads="1"/>
          </p:cNvSpPr>
          <p:nvPr/>
        </p:nvSpPr>
        <p:spPr bwMode="auto">
          <a:xfrm>
            <a:off x="5018088" y="4244975"/>
            <a:ext cx="3289300" cy="15208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46800" rIns="18000" bIns="46800"/>
          <a:lstStyle/>
          <a:p>
            <a:pPr algn="ctr">
              <a:spcBef>
                <a:spcPct val="50000"/>
              </a:spcBef>
              <a:defRPr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3200" b="0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32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3200" b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3200" b="0" dirty="0" err="1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32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3200" b="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0785" name="Oval 17"/>
          <p:cNvSpPr>
            <a:spLocks noChangeArrowheads="1"/>
          </p:cNvSpPr>
          <p:nvPr/>
        </p:nvSpPr>
        <p:spPr bwMode="auto">
          <a:xfrm>
            <a:off x="2660650" y="3790950"/>
            <a:ext cx="82550" cy="82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0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0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0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0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0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0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0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0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0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0" grpId="0" animBg="1"/>
      <p:bldP spid="800773" grpId="0" build="p"/>
      <p:bldP spid="800774" grpId="0" animBg="1"/>
      <p:bldP spid="800775" grpId="0" animBg="1"/>
      <p:bldP spid="800776" grpId="0" animBg="1"/>
      <p:bldP spid="800777" grpId="0" animBg="1"/>
      <p:bldP spid="800779" grpId="0" animBg="1"/>
      <p:bldP spid="800780" grpId="0" animBg="1"/>
      <p:bldP spid="800781" grpId="0"/>
      <p:bldP spid="800782" grpId="0"/>
      <p:bldP spid="800783" grpId="0"/>
      <p:bldP spid="800784" grpId="0" animBg="1"/>
      <p:bldP spid="80078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C9D724-1638-45F1-A933-FAE486708DA1}" type="slidenum">
              <a:rPr lang="ru-RU" smtClean="0"/>
              <a:pPr/>
              <a:t>152</a:t>
            </a:fld>
            <a:endParaRPr lang="ru-RU" smtClean="0"/>
          </a:p>
        </p:txBody>
      </p:sp>
      <p:sp>
        <p:nvSpPr>
          <p:cNvPr id="16179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1796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Процедура</a:t>
            </a:r>
          </a:p>
        </p:txBody>
      </p:sp>
      <p:sp>
        <p:nvSpPr>
          <p:cNvPr id="802820" name="Rectangle 4"/>
          <p:cNvSpPr>
            <a:spLocks noChangeArrowheads="1"/>
          </p:cNvSpPr>
          <p:nvPr/>
        </p:nvSpPr>
        <p:spPr bwMode="auto">
          <a:xfrm>
            <a:off x="488950" y="1858963"/>
            <a:ext cx="8231188" cy="28241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30000"/>
              </a:spcBef>
              <a:defRPr/>
            </a:pPr>
            <a:r>
              <a:rPr lang="en-US" sz="2400" dirty="0">
                <a:latin typeface="Courier New" pitchFamily="49" charset="0"/>
              </a:rPr>
              <a:t>void Draw(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x,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y,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color )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en-US" sz="2400" dirty="0">
                <a:latin typeface="Courier New" pitchFamily="49" charset="0"/>
              </a:rPr>
              <a:t>{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en-US" sz="2400" dirty="0">
                <a:latin typeface="Courier New" pitchFamily="49" charset="0"/>
              </a:rPr>
              <a:t>const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r = 10;</a:t>
            </a:r>
          </a:p>
          <a:p>
            <a:pPr>
              <a:spcBef>
                <a:spcPct val="30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setcolor</a:t>
            </a:r>
            <a:r>
              <a:rPr lang="en-US" sz="2400" dirty="0">
                <a:latin typeface="Courier New" pitchFamily="49" charset="0"/>
              </a:rPr>
              <a:t> ( color );</a:t>
            </a:r>
          </a:p>
          <a:p>
            <a:pPr>
              <a:spcBef>
                <a:spcPct val="30000"/>
              </a:spcBef>
              <a:defRPr/>
            </a:pPr>
            <a:r>
              <a:rPr lang="en-US" sz="2400" dirty="0">
                <a:latin typeface="Courier New" pitchFamily="49" charset="0"/>
              </a:rPr>
              <a:t>circle ( x, y, r );</a:t>
            </a:r>
          </a:p>
          <a:p>
            <a:pPr>
              <a:spcBef>
                <a:spcPct val="30000"/>
              </a:spcBef>
              <a:defRPr/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802821" name="AutoShape 5"/>
          <p:cNvSpPr>
            <a:spLocks noChangeArrowheads="1"/>
          </p:cNvSpPr>
          <p:nvPr/>
        </p:nvSpPr>
        <p:spPr bwMode="auto">
          <a:xfrm>
            <a:off x="4430713" y="912813"/>
            <a:ext cx="3452812" cy="730250"/>
          </a:xfrm>
          <a:prstGeom prst="wedgeRoundRectCallout">
            <a:avLst>
              <a:gd name="adj1" fmla="val 727"/>
              <a:gd name="adj2" fmla="val 9847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dirty="0"/>
              <a:t>цвет</a:t>
            </a:r>
            <a:r>
              <a:rPr lang="ru-RU" sz="2200" b="0" dirty="0"/>
              <a:t>: желтый – рисуем, </a:t>
            </a:r>
            <a:br>
              <a:rPr lang="ru-RU" sz="2200" b="0" dirty="0"/>
            </a:br>
            <a:r>
              <a:rPr lang="ru-RU" sz="2200" b="0" dirty="0"/>
              <a:t>черный – стираем</a:t>
            </a:r>
          </a:p>
        </p:txBody>
      </p:sp>
      <p:sp>
        <p:nvSpPr>
          <p:cNvPr id="802822" name="AutoShape 6"/>
          <p:cNvSpPr>
            <a:spLocks noChangeArrowheads="1"/>
          </p:cNvSpPr>
          <p:nvPr/>
        </p:nvSpPr>
        <p:spPr bwMode="auto">
          <a:xfrm>
            <a:off x="4800600" y="3544888"/>
            <a:ext cx="2314575" cy="747712"/>
          </a:xfrm>
          <a:prstGeom prst="wedgeRoundRectCallout">
            <a:avLst>
              <a:gd name="adj1" fmla="val -84426"/>
              <a:gd name="adj2" fmla="val -4724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установили цвет линий</a:t>
            </a:r>
          </a:p>
        </p:txBody>
      </p:sp>
      <p:sp>
        <p:nvSpPr>
          <p:cNvPr id="802825" name="AutoShape 9"/>
          <p:cNvSpPr>
            <a:spLocks noChangeArrowheads="1"/>
          </p:cNvSpPr>
          <p:nvPr/>
        </p:nvSpPr>
        <p:spPr bwMode="auto">
          <a:xfrm>
            <a:off x="4578350" y="2819400"/>
            <a:ext cx="2335213" cy="447675"/>
          </a:xfrm>
          <a:prstGeom prst="wedgeRoundRectCallout">
            <a:avLst>
              <a:gd name="adj1" fmla="val -89447"/>
              <a:gd name="adj2" fmla="val 165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радиус Земли</a:t>
            </a:r>
          </a:p>
        </p:txBody>
      </p:sp>
      <p:sp>
        <p:nvSpPr>
          <p:cNvPr id="802826" name="Rectangle 10"/>
          <p:cNvSpPr>
            <a:spLocks noChangeArrowheads="1"/>
          </p:cNvSpPr>
          <p:nvPr/>
        </p:nvSpPr>
        <p:spPr bwMode="auto">
          <a:xfrm>
            <a:off x="2890838" y="4665663"/>
            <a:ext cx="2890837" cy="19304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02827" name="Oval 11"/>
          <p:cNvSpPr>
            <a:spLocks noChangeArrowheads="1"/>
          </p:cNvSpPr>
          <p:nvPr/>
        </p:nvSpPr>
        <p:spPr bwMode="auto">
          <a:xfrm>
            <a:off x="3700463" y="5167313"/>
            <a:ext cx="985837" cy="985837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02832" name="Oval 16"/>
          <p:cNvSpPr>
            <a:spLocks noChangeArrowheads="1"/>
          </p:cNvSpPr>
          <p:nvPr/>
        </p:nvSpPr>
        <p:spPr bwMode="auto">
          <a:xfrm>
            <a:off x="4148138" y="5618163"/>
            <a:ext cx="88900" cy="8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02833" name="Text Box 17"/>
          <p:cNvSpPr txBox="1">
            <a:spLocks noChangeArrowheads="1"/>
          </p:cNvSpPr>
          <p:nvPr/>
        </p:nvSpPr>
        <p:spPr bwMode="auto">
          <a:xfrm>
            <a:off x="3724275" y="5199063"/>
            <a:ext cx="963613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itchFamily="49" charset="0"/>
              </a:rPr>
              <a:t>x</a:t>
            </a:r>
            <a:r>
              <a:rPr lang="ru-RU" sz="200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en-US" sz="2000">
                <a:solidFill>
                  <a:schemeClr val="bg1"/>
                </a:solidFill>
                <a:latin typeface="Courier New" pitchFamily="49" charset="0"/>
              </a:rPr>
              <a:t>y</a:t>
            </a:r>
            <a:r>
              <a:rPr lang="ru-RU" sz="200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161805" name="Line 19"/>
          <p:cNvSpPr>
            <a:spLocks noChangeShapeType="1"/>
          </p:cNvSpPr>
          <p:nvPr/>
        </p:nvSpPr>
        <p:spPr bwMode="auto">
          <a:xfrm>
            <a:off x="4211638" y="5689600"/>
            <a:ext cx="323850" cy="3143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61806" name="Line 20"/>
          <p:cNvSpPr>
            <a:spLocks noChangeShapeType="1"/>
          </p:cNvSpPr>
          <p:nvPr/>
        </p:nvSpPr>
        <p:spPr bwMode="auto">
          <a:xfrm>
            <a:off x="4545013" y="6013450"/>
            <a:ext cx="7747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02837" name="Text Box 21"/>
          <p:cNvSpPr txBox="1">
            <a:spLocks noChangeArrowheads="1"/>
          </p:cNvSpPr>
          <p:nvPr/>
        </p:nvSpPr>
        <p:spPr bwMode="auto">
          <a:xfrm>
            <a:off x="4786313" y="5661025"/>
            <a:ext cx="787400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Courier New" pitchFamily="49" charset="0"/>
              </a:rPr>
              <a:t>r</a:t>
            </a:r>
            <a:endParaRPr lang="ru-RU" sz="200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1801813" y="2338388"/>
            <a:ext cx="1878012" cy="449262"/>
          </a:xfrm>
          <a:prstGeom prst="wedgeRoundRectCallout">
            <a:avLst>
              <a:gd name="adj1" fmla="val -74169"/>
              <a:gd name="adj2" fmla="val 7125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постоянная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28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2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02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0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02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02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0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0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0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0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0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0" grpId="0" build="p" animBg="1"/>
      <p:bldP spid="802821" grpId="0" animBg="1"/>
      <p:bldP spid="802822" grpId="0" animBg="1"/>
      <p:bldP spid="802825" grpId="0" animBg="1"/>
      <p:bldP spid="802826" grpId="0" animBg="1"/>
      <p:bldP spid="802827" grpId="0" animBg="1"/>
      <p:bldP spid="802832" grpId="0" animBg="1"/>
      <p:bldP spid="802833" grpId="0"/>
      <p:bldP spid="802837" grpId="0"/>
      <p:bldP spid="1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884F0A-C606-42D6-B330-EE31076586B7}" type="slidenum">
              <a:rPr lang="ru-RU" smtClean="0"/>
              <a:pPr/>
              <a:t>153</a:t>
            </a:fld>
            <a:endParaRPr lang="ru-RU" smtClean="0"/>
          </a:p>
        </p:txBody>
      </p:sp>
      <p:sp>
        <p:nvSpPr>
          <p:cNvPr id="16281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2820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Константы и переменные</a:t>
            </a:r>
          </a:p>
        </p:txBody>
      </p:sp>
      <p:sp>
        <p:nvSpPr>
          <p:cNvPr id="804868" name="Rectangle 4"/>
          <p:cNvSpPr>
            <a:spLocks noChangeArrowheads="1"/>
          </p:cNvSpPr>
          <p:nvPr/>
        </p:nvSpPr>
        <p:spPr bwMode="auto">
          <a:xfrm>
            <a:off x="454025" y="869950"/>
            <a:ext cx="8194675" cy="58499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#include &lt;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</a:rPr>
              <a:t>math.h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&gt;   </a:t>
            </a:r>
            <a:r>
              <a:rPr lang="en-US" sz="20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000" dirty="0">
                <a:solidFill>
                  <a:srgbClr val="3333FF"/>
                </a:solidFill>
                <a:latin typeface="Courier New" pitchFamily="49" charset="0"/>
              </a:rPr>
              <a:t>математические функции</a:t>
            </a:r>
          </a:p>
          <a:p>
            <a:pPr>
              <a:defRPr/>
            </a:pPr>
            <a:endParaRPr lang="en-US" sz="2000" dirty="0">
              <a:latin typeface="Courier New" pitchFamily="49" charset="0"/>
            </a:endParaRPr>
          </a:p>
          <a:p>
            <a:pPr>
              <a:defRPr/>
            </a:pPr>
            <a:endParaRPr lang="en-US" sz="2000" dirty="0">
              <a:latin typeface="Courier New" pitchFamily="49" charset="0"/>
            </a:endParaRPr>
          </a:p>
          <a:p>
            <a:pPr>
              <a:defRPr/>
            </a:pPr>
            <a:endParaRPr lang="en-US" sz="2000" dirty="0">
              <a:latin typeface="Courier New" pitchFamily="49" charset="0"/>
            </a:endParaRPr>
          </a:p>
          <a:p>
            <a:pPr>
              <a:defRPr/>
            </a:pPr>
            <a:endParaRPr lang="en-US" sz="2000" dirty="0">
              <a:latin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</a:rPr>
              <a:t>{</a:t>
            </a:r>
            <a:endParaRPr lang="ru-RU" sz="2000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dirty="0">
                <a:latin typeface="Courier New" pitchFamily="49" charset="0"/>
              </a:rPr>
              <a:t>  const</a:t>
            </a:r>
            <a:r>
              <a:rPr lang="ru-RU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</a:rPr>
              <a:t>rSun</a:t>
            </a:r>
            <a:r>
              <a:rPr lang="en-US" sz="2000" dirty="0">
                <a:latin typeface="Courier New" pitchFamily="49" charset="0"/>
              </a:rPr>
              <a:t> = 60,   </a:t>
            </a:r>
            <a:r>
              <a:rPr lang="en-US" sz="2000" dirty="0">
                <a:solidFill>
                  <a:srgbClr val="3333FF"/>
                </a:solidFill>
                <a:latin typeface="Courier New" pitchFamily="49" charset="0"/>
              </a:rPr>
              <a:t>//</a:t>
            </a:r>
            <a:r>
              <a:rPr lang="ru-RU" sz="2000" dirty="0">
                <a:solidFill>
                  <a:srgbClr val="3333FF"/>
                </a:solidFill>
                <a:latin typeface="Courier New" pitchFamily="49" charset="0"/>
              </a:rPr>
              <a:t> радиус Солнца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ru-RU" sz="2000" dirty="0">
                <a:latin typeface="Courier New" pitchFamily="49" charset="0"/>
              </a:rPr>
              <a:t>      </a:t>
            </a:r>
            <a:r>
              <a:rPr lang="en-US" sz="2000" dirty="0">
                <a:latin typeface="Courier New" pitchFamily="49" charset="0"/>
              </a:rPr>
              <a:t>L </a:t>
            </a:r>
            <a:r>
              <a:rPr lang="ru-RU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= 150,</a:t>
            </a:r>
            <a:r>
              <a:rPr lang="ru-RU" sz="2000" dirty="0">
                <a:latin typeface="Courier New" pitchFamily="49" charset="0"/>
              </a:rPr>
              <a:t>  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000" dirty="0">
                <a:solidFill>
                  <a:srgbClr val="3333FF"/>
                </a:solidFill>
                <a:latin typeface="Courier New" pitchFamily="49" charset="0"/>
              </a:rPr>
              <a:t>радиус орбиты Земли </a:t>
            </a:r>
            <a:endParaRPr lang="en-US" sz="20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000" dirty="0">
                <a:latin typeface="Courier New" pitchFamily="49" charset="0"/>
              </a:rPr>
              <a:t>        x0 = 200, </a:t>
            </a:r>
            <a:r>
              <a:rPr lang="ru-RU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000" dirty="0">
                <a:solidFill>
                  <a:srgbClr val="3333FF"/>
                </a:solidFill>
                <a:latin typeface="Courier New" pitchFamily="49" charset="0"/>
              </a:rPr>
              <a:t>координаты центра Солнца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ru-RU" sz="2000" dirty="0">
                <a:latin typeface="Courier New" pitchFamily="49" charset="0"/>
              </a:rPr>
              <a:t>      </a:t>
            </a:r>
            <a:r>
              <a:rPr lang="en-US" sz="2000" dirty="0">
                <a:latin typeface="Courier New" pitchFamily="49" charset="0"/>
              </a:rPr>
              <a:t>y0 = 200;</a:t>
            </a:r>
            <a:r>
              <a:rPr lang="ru-RU" sz="2000" dirty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  x, y, </a:t>
            </a:r>
            <a:r>
              <a:rPr lang="ru-RU" sz="2000" dirty="0">
                <a:latin typeface="Courier New" pitchFamily="49" charset="0"/>
              </a:rPr>
              <a:t>       </a:t>
            </a:r>
            <a:r>
              <a:rPr lang="en-US" sz="20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000" dirty="0">
                <a:solidFill>
                  <a:srgbClr val="3333FF"/>
                </a:solidFill>
                <a:latin typeface="Courier New" pitchFamily="49" charset="0"/>
              </a:rPr>
              <a:t>координаты Земли </a:t>
            </a:r>
            <a:endParaRPr lang="ru-RU" sz="2000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dirty="0">
                <a:latin typeface="Courier New" pitchFamily="49" charset="0"/>
              </a:rPr>
              <a:t>        code;</a:t>
            </a:r>
            <a:r>
              <a:rPr lang="ru-RU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      </a:t>
            </a:r>
            <a:r>
              <a:rPr lang="en-US" sz="20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000" dirty="0">
                <a:solidFill>
                  <a:srgbClr val="3333FF"/>
                </a:solidFill>
                <a:latin typeface="Courier New" pitchFamily="49" charset="0"/>
              </a:rPr>
              <a:t>код нажатой клавиши </a:t>
            </a:r>
            <a:endParaRPr lang="en-US" sz="2000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dirty="0">
                <a:latin typeface="Courier New" pitchFamily="49" charset="0"/>
              </a:rPr>
              <a:t>  float a</a:t>
            </a:r>
            <a:r>
              <a:rPr lang="ru-RU" sz="2000" dirty="0">
                <a:latin typeface="Courier New" pitchFamily="49" charset="0"/>
              </a:rPr>
              <a:t>, </a:t>
            </a:r>
            <a:r>
              <a:rPr lang="en-US" sz="2000" dirty="0">
                <a:latin typeface="Courier New" pitchFamily="49" charset="0"/>
              </a:rPr>
              <a:t>ha;</a:t>
            </a:r>
            <a:r>
              <a:rPr lang="ru-RU" sz="2000" dirty="0">
                <a:latin typeface="Courier New" pitchFamily="49" charset="0"/>
              </a:rPr>
              <a:t>     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000" dirty="0">
                <a:solidFill>
                  <a:srgbClr val="3333FF"/>
                </a:solidFill>
                <a:latin typeface="Courier New" pitchFamily="49" charset="0"/>
              </a:rPr>
              <a:t>угол поворота</a:t>
            </a:r>
            <a:r>
              <a:rPr lang="en-US" sz="2000" dirty="0">
                <a:solidFill>
                  <a:srgbClr val="3333FF"/>
                </a:solidFill>
                <a:latin typeface="Courier New" pitchFamily="49" charset="0"/>
              </a:rPr>
              <a:t>, </a:t>
            </a:r>
            <a:r>
              <a:rPr lang="ru-RU" sz="2000" dirty="0">
                <a:solidFill>
                  <a:srgbClr val="3333FF"/>
                </a:solidFill>
                <a:latin typeface="Courier New" pitchFamily="49" charset="0"/>
              </a:rPr>
              <a:t>шаг </a:t>
            </a:r>
            <a:endParaRPr lang="en-US" sz="20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initwindow</a:t>
            </a:r>
            <a:r>
              <a:rPr lang="en-US" sz="2000" dirty="0">
                <a:latin typeface="Courier New" pitchFamily="49" charset="0"/>
              </a:rPr>
              <a:t>( 500, 500 );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ru-RU" sz="2000" dirty="0">
                <a:latin typeface="Courier New" pitchFamily="49" charset="0"/>
              </a:rPr>
              <a:t>...</a:t>
            </a:r>
            <a:endParaRPr lang="en-US" sz="2000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dirty="0">
                <a:latin typeface="Courier New" pitchFamily="49" charset="0"/>
              </a:rPr>
              <a:t>}</a:t>
            </a:r>
          </a:p>
        </p:txBody>
      </p:sp>
      <p:sp>
        <p:nvSpPr>
          <p:cNvPr id="804869" name="AutoShape 5"/>
          <p:cNvSpPr>
            <a:spLocks noChangeArrowheads="1"/>
          </p:cNvSpPr>
          <p:nvPr/>
        </p:nvSpPr>
        <p:spPr bwMode="auto">
          <a:xfrm>
            <a:off x="508000" y="1306513"/>
            <a:ext cx="7011988" cy="1276350"/>
          </a:xfrm>
          <a:prstGeom prst="roundRect">
            <a:avLst>
              <a:gd name="adj" fmla="val 8398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 sz="1900">
                <a:latin typeface="Courier New" pitchFamily="49" charset="0"/>
              </a:rPr>
              <a:t>void Draw ( int x,</a:t>
            </a:r>
            <a:r>
              <a:rPr lang="ru-RU" sz="1900">
                <a:latin typeface="Courier New" pitchFamily="49" charset="0"/>
              </a:rPr>
              <a:t> </a:t>
            </a:r>
            <a:r>
              <a:rPr lang="en-US" sz="1900">
                <a:latin typeface="Courier New" pitchFamily="49" charset="0"/>
              </a:rPr>
              <a:t>int y, int color )</a:t>
            </a:r>
          </a:p>
          <a:p>
            <a:r>
              <a:rPr lang="en-US" sz="1900">
                <a:latin typeface="Courier New" pitchFamily="49" charset="0"/>
              </a:rPr>
              <a:t>{</a:t>
            </a:r>
          </a:p>
          <a:p>
            <a:r>
              <a:rPr lang="en-US" sz="1900">
                <a:latin typeface="Courier New" pitchFamily="49" charset="0"/>
              </a:rPr>
              <a:t>  ...</a:t>
            </a:r>
          </a:p>
          <a:p>
            <a:r>
              <a:rPr lang="en-US" sz="1900">
                <a:latin typeface="Courier New" pitchFamily="49" charset="0"/>
              </a:rPr>
              <a:t>}</a:t>
            </a:r>
            <a:endParaRPr lang="ru-RU" sz="19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48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4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4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04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04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4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04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4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04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048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048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048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048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8" grpId="0" build="p" animBg="1"/>
      <p:bldP spid="804869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4EB61-BA54-412D-923B-4491878AD779}" type="slidenum">
              <a:rPr lang="ru-RU" smtClean="0"/>
              <a:pPr/>
              <a:t>154</a:t>
            </a:fld>
            <a:endParaRPr lang="ru-RU" smtClean="0"/>
          </a:p>
        </p:txBody>
      </p:sp>
      <p:sp>
        <p:nvSpPr>
          <p:cNvPr id="806931" name="Rectangle 19"/>
          <p:cNvSpPr>
            <a:spLocks noChangeArrowheads="1"/>
          </p:cNvSpPr>
          <p:nvPr/>
        </p:nvSpPr>
        <p:spPr bwMode="auto">
          <a:xfrm>
            <a:off x="487363" y="933450"/>
            <a:ext cx="8332787" cy="57467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0000"/>
              </a:spcBef>
              <a:defRPr/>
            </a:pPr>
            <a:r>
              <a:rPr lang="en-US" sz="1900">
                <a:latin typeface="Courier New" pitchFamily="49" charset="0"/>
              </a:rPr>
              <a:t> </a:t>
            </a:r>
          </a:p>
        </p:txBody>
      </p:sp>
      <p:sp>
        <p:nvSpPr>
          <p:cNvPr id="16384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384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Основной цикл</a:t>
            </a:r>
          </a:p>
        </p:txBody>
      </p:sp>
      <p:sp>
        <p:nvSpPr>
          <p:cNvPr id="806917" name="Rectangle 5"/>
          <p:cNvSpPr>
            <a:spLocks noChangeArrowheads="1"/>
          </p:cNvSpPr>
          <p:nvPr/>
        </p:nvSpPr>
        <p:spPr bwMode="auto">
          <a:xfrm>
            <a:off x="627063" y="2687638"/>
            <a:ext cx="6599237" cy="3590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806924" name="Rectangle 12"/>
          <p:cNvSpPr>
            <a:spLocks noChangeArrowheads="1"/>
          </p:cNvSpPr>
          <p:nvPr/>
        </p:nvSpPr>
        <p:spPr bwMode="auto">
          <a:xfrm>
            <a:off x="452438" y="904875"/>
            <a:ext cx="8194675" cy="57816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100">
                <a:latin typeface="Courier New" pitchFamily="49" charset="0"/>
              </a:rPr>
              <a:t> circle ( x0, y0, rSun );</a:t>
            </a:r>
          </a:p>
          <a:p>
            <a:pPr>
              <a:spcBef>
                <a:spcPct val="10000"/>
              </a:spcBef>
            </a:pPr>
            <a:r>
              <a:rPr lang="en-US" sz="2100">
                <a:latin typeface="Courier New" pitchFamily="49" charset="0"/>
              </a:rPr>
              <a:t> setfillstyle(1, COLOR(255,255,0));</a:t>
            </a:r>
          </a:p>
          <a:p>
            <a:pPr>
              <a:spcBef>
                <a:spcPct val="10000"/>
              </a:spcBef>
            </a:pPr>
            <a:r>
              <a:rPr lang="en-US" sz="2100">
                <a:latin typeface="Courier New" pitchFamily="49" charset="0"/>
              </a:rPr>
              <a:t> floodfill(x0, y0, COLOR(255,255,255)); </a:t>
            </a:r>
          </a:p>
          <a:p>
            <a:pPr>
              <a:spcBef>
                <a:spcPct val="10000"/>
              </a:spcBef>
            </a:pPr>
            <a:r>
              <a:rPr lang="en-US" sz="2100">
                <a:latin typeface="Courier New" pitchFamily="49" charset="0"/>
              </a:rPr>
              <a:t> a = 0;         </a:t>
            </a:r>
            <a:r>
              <a:rPr lang="en-US" sz="210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100">
                <a:solidFill>
                  <a:srgbClr val="3333FF"/>
                </a:solidFill>
                <a:latin typeface="Courier New" pitchFamily="49" charset="0"/>
              </a:rPr>
              <a:t>начальный угол</a:t>
            </a:r>
            <a:endParaRPr lang="ru-RU" sz="210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2100">
                <a:latin typeface="Courier New" pitchFamily="49" charset="0"/>
              </a:rPr>
              <a:t> ha = M_PI/180; </a:t>
            </a:r>
            <a:r>
              <a:rPr lang="en-US" sz="210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100">
                <a:solidFill>
                  <a:srgbClr val="3333FF"/>
                </a:solidFill>
                <a:latin typeface="Courier New" pitchFamily="49" charset="0"/>
              </a:rPr>
              <a:t>шаг 1</a:t>
            </a:r>
            <a:r>
              <a:rPr lang="en-US" sz="2100" baseline="30000">
                <a:solidFill>
                  <a:srgbClr val="3333FF"/>
                </a:solidFill>
                <a:latin typeface="Courier New" pitchFamily="49" charset="0"/>
              </a:rPr>
              <a:t>o</a:t>
            </a:r>
            <a:r>
              <a:rPr lang="ru-RU" sz="2100">
                <a:solidFill>
                  <a:srgbClr val="3333FF"/>
                </a:solidFill>
                <a:latin typeface="Courier New" pitchFamily="49" charset="0"/>
              </a:rPr>
              <a:t> за </a:t>
            </a:r>
            <a:r>
              <a:rPr lang="en-US" sz="2100">
                <a:solidFill>
                  <a:srgbClr val="3333FF"/>
                </a:solidFill>
                <a:latin typeface="Courier New" pitchFamily="49" charset="0"/>
              </a:rPr>
              <a:t>20</a:t>
            </a:r>
            <a:r>
              <a:rPr lang="ru-RU" sz="2100">
                <a:solidFill>
                  <a:srgbClr val="3333FF"/>
                </a:solidFill>
              </a:rPr>
              <a:t> </a:t>
            </a:r>
            <a:r>
              <a:rPr lang="ru-RU" sz="2100">
                <a:solidFill>
                  <a:srgbClr val="3333FF"/>
                </a:solidFill>
                <a:latin typeface="Courier New" pitchFamily="49" charset="0"/>
              </a:rPr>
              <a:t>мс</a:t>
            </a:r>
            <a:endParaRPr lang="en-US" sz="210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100">
                <a:latin typeface="Courier New" pitchFamily="49" charset="0"/>
              </a:rPr>
              <a:t> while(1) {</a:t>
            </a:r>
          </a:p>
          <a:p>
            <a:pPr>
              <a:spcBef>
                <a:spcPct val="10000"/>
              </a:spcBef>
            </a:pPr>
            <a:r>
              <a:rPr lang="en-US" sz="2100">
                <a:latin typeface="Courier New" pitchFamily="49" charset="0"/>
              </a:rPr>
              <a:t>   x = x0 + L*cos(a);</a:t>
            </a:r>
          </a:p>
          <a:p>
            <a:pPr>
              <a:spcBef>
                <a:spcPct val="10000"/>
              </a:spcBef>
            </a:pPr>
            <a:r>
              <a:rPr lang="en-US" sz="2100">
                <a:latin typeface="Courier New" pitchFamily="49" charset="0"/>
              </a:rPr>
              <a:t>   y = y0 - L*sin(a);</a:t>
            </a:r>
          </a:p>
          <a:p>
            <a:pPr>
              <a:spcBef>
                <a:spcPct val="10000"/>
              </a:spcBef>
            </a:pPr>
            <a:r>
              <a:rPr lang="en-US" sz="2100">
                <a:latin typeface="Courier New" pitchFamily="49" charset="0"/>
              </a:rPr>
              <a:t>   Draw</a:t>
            </a:r>
            <a:r>
              <a:rPr lang="en-US" sz="2100"/>
              <a:t> </a:t>
            </a:r>
            <a:r>
              <a:rPr lang="en-US" sz="2100">
                <a:latin typeface="Courier New" pitchFamily="49" charset="0"/>
              </a:rPr>
              <a:t>(</a:t>
            </a:r>
            <a:r>
              <a:rPr lang="en-US" sz="2100"/>
              <a:t> </a:t>
            </a:r>
            <a:r>
              <a:rPr lang="en-US" sz="2100">
                <a:latin typeface="Courier New" pitchFamily="49" charset="0"/>
              </a:rPr>
              <a:t>x, y, COLOR(0,</a:t>
            </a:r>
            <a:r>
              <a:rPr lang="ru-RU" sz="2100">
                <a:latin typeface="Courier New" pitchFamily="49" charset="0"/>
              </a:rPr>
              <a:t>255</a:t>
            </a:r>
            <a:r>
              <a:rPr lang="en-US" sz="2100">
                <a:latin typeface="Courier New" pitchFamily="49" charset="0"/>
              </a:rPr>
              <a:t>,255)</a:t>
            </a:r>
            <a:r>
              <a:rPr lang="en-US" sz="2100"/>
              <a:t> </a:t>
            </a:r>
            <a:r>
              <a:rPr lang="en-US" sz="2100">
                <a:latin typeface="Courier New" pitchFamily="49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sz="2100">
                <a:latin typeface="Courier New" pitchFamily="49" charset="0"/>
              </a:rPr>
              <a:t>   delay</a:t>
            </a:r>
            <a:r>
              <a:rPr lang="en-US" sz="2100"/>
              <a:t> </a:t>
            </a:r>
            <a:r>
              <a:rPr lang="en-US" sz="2100">
                <a:latin typeface="Courier New" pitchFamily="49" charset="0"/>
              </a:rPr>
              <a:t>(</a:t>
            </a:r>
            <a:r>
              <a:rPr lang="en-US" sz="2100"/>
              <a:t> </a:t>
            </a:r>
            <a:r>
              <a:rPr lang="en-US" sz="2100">
                <a:latin typeface="Courier New" pitchFamily="49" charset="0"/>
              </a:rPr>
              <a:t>20</a:t>
            </a:r>
            <a:r>
              <a:rPr lang="en-US" sz="2100"/>
              <a:t> </a:t>
            </a:r>
            <a:r>
              <a:rPr lang="en-US" sz="2100">
                <a:latin typeface="Courier New" pitchFamily="49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sz="2100">
                <a:latin typeface="Courier New" pitchFamily="49" charset="0"/>
              </a:rPr>
              <a:t>   Draw(x, y, 0);</a:t>
            </a:r>
          </a:p>
          <a:p>
            <a:pPr>
              <a:spcBef>
                <a:spcPct val="10000"/>
              </a:spcBef>
            </a:pPr>
            <a:r>
              <a:rPr lang="en-US" sz="2100">
                <a:latin typeface="Courier New" pitchFamily="49" charset="0"/>
              </a:rPr>
              <a:t>   </a:t>
            </a:r>
          </a:p>
          <a:p>
            <a:pPr>
              <a:spcBef>
                <a:spcPct val="10000"/>
              </a:spcBef>
            </a:pPr>
            <a:endParaRPr lang="en-US" sz="210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2100">
                <a:latin typeface="Courier New" pitchFamily="49" charset="0"/>
              </a:rPr>
              <a:t>   a = a + ha;				</a:t>
            </a:r>
          </a:p>
          <a:p>
            <a:pPr>
              <a:spcBef>
                <a:spcPct val="10000"/>
              </a:spcBef>
            </a:pPr>
            <a:r>
              <a:rPr lang="en-US" sz="2100">
                <a:latin typeface="Courier New" pitchFamily="49" charset="0"/>
              </a:rPr>
              <a:t>   }</a:t>
            </a:r>
          </a:p>
          <a:p>
            <a:pPr>
              <a:spcBef>
                <a:spcPct val="20000"/>
              </a:spcBef>
            </a:pPr>
            <a:r>
              <a:rPr lang="en-US" sz="2100">
                <a:latin typeface="Courier New" pitchFamily="49" charset="0"/>
              </a:rPr>
              <a:t> closegraph();</a:t>
            </a:r>
          </a:p>
        </p:txBody>
      </p:sp>
      <p:sp>
        <p:nvSpPr>
          <p:cNvPr id="806919" name="AutoShape 7"/>
          <p:cNvSpPr>
            <a:spLocks noChangeArrowheads="1"/>
          </p:cNvSpPr>
          <p:nvPr/>
        </p:nvSpPr>
        <p:spPr bwMode="auto">
          <a:xfrm>
            <a:off x="6191250" y="222250"/>
            <a:ext cx="2622550" cy="1071563"/>
          </a:xfrm>
          <a:prstGeom prst="wedgeRoundRectCallout">
            <a:avLst>
              <a:gd name="adj1" fmla="val -48290"/>
              <a:gd name="adj2" fmla="val 7539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 dirty="0"/>
              <a:t>рисуем </a:t>
            </a:r>
            <a:r>
              <a:rPr lang="ru-RU" sz="2000" dirty="0"/>
              <a:t>Солнце</a:t>
            </a:r>
            <a:r>
              <a:rPr lang="en-US" sz="2000" b="0" dirty="0"/>
              <a:t>: </a:t>
            </a:r>
            <a:r>
              <a:rPr lang="ru-RU" sz="2000" b="0" dirty="0"/>
              <a:t>белый контур, желтая заливка</a:t>
            </a:r>
          </a:p>
        </p:txBody>
      </p:sp>
      <p:sp>
        <p:nvSpPr>
          <p:cNvPr id="806923" name="AutoShape 11"/>
          <p:cNvSpPr>
            <a:spLocks noChangeArrowheads="1"/>
          </p:cNvSpPr>
          <p:nvPr/>
        </p:nvSpPr>
        <p:spPr bwMode="auto">
          <a:xfrm>
            <a:off x="930275" y="4895850"/>
            <a:ext cx="5359400" cy="644525"/>
          </a:xfrm>
          <a:prstGeom prst="roundRect">
            <a:avLst>
              <a:gd name="adj" fmla="val 6398"/>
            </a:avLst>
          </a:prstGeom>
          <a:solidFill>
            <a:srgbClr val="E6E6FF"/>
          </a:solidFill>
          <a:ln w="12700">
            <a:noFill/>
            <a:round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 sz="2100" dirty="0">
                <a:latin typeface="Courier New" pitchFamily="49" charset="0"/>
              </a:rPr>
              <a:t>if ( </a:t>
            </a:r>
            <a:r>
              <a:rPr lang="en-US" sz="2100" dirty="0" err="1">
                <a:latin typeface="Courier New" pitchFamily="49" charset="0"/>
              </a:rPr>
              <a:t>kbhit</a:t>
            </a:r>
            <a:r>
              <a:rPr lang="en-US" sz="2100" dirty="0">
                <a:latin typeface="Courier New" pitchFamily="49" charset="0"/>
              </a:rPr>
              <a:t>() )</a:t>
            </a:r>
          </a:p>
          <a:p>
            <a:pPr>
              <a:defRPr/>
            </a:pPr>
            <a:r>
              <a:rPr lang="en-US" sz="2100" dirty="0">
                <a:latin typeface="Courier New" pitchFamily="49" charset="0"/>
              </a:rPr>
              <a:t>     if ( 27 == </a:t>
            </a:r>
            <a:r>
              <a:rPr lang="en-US" sz="2100" dirty="0" err="1">
                <a:latin typeface="Courier New" pitchFamily="49" charset="0"/>
              </a:rPr>
              <a:t>getch</a:t>
            </a:r>
            <a:r>
              <a:rPr lang="en-US" sz="2100" dirty="0">
                <a:latin typeface="Courier New" pitchFamily="49" charset="0"/>
              </a:rPr>
              <a:t>() ) break;</a:t>
            </a:r>
            <a:endParaRPr lang="ru-RU" sz="2100" dirty="0">
              <a:latin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874963" y="6048375"/>
            <a:ext cx="6105525" cy="663575"/>
            <a:chOff x="1583" y="3767"/>
            <a:chExt cx="3846" cy="418"/>
          </a:xfrm>
        </p:grpSpPr>
        <p:sp>
          <p:nvSpPr>
            <p:cNvPr id="163855" name="Text Box 15"/>
            <p:cNvSpPr txBox="1">
              <a:spLocks noChangeArrowheads="1"/>
            </p:cNvSpPr>
            <p:nvPr/>
          </p:nvSpPr>
          <p:spPr bwMode="auto">
            <a:xfrm>
              <a:off x="1877" y="3834"/>
              <a:ext cx="3552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>
                  <a:solidFill>
                    <a:srgbClr val="008000"/>
                  </a:solidFill>
                </a:rPr>
                <a:t>  </a:t>
              </a:r>
              <a:r>
                <a:rPr lang="en-US" sz="2000">
                  <a:solidFill>
                    <a:srgbClr val="008000"/>
                  </a:solidFill>
                  <a:latin typeface="Courier New" pitchFamily="49" charset="0"/>
                </a:rPr>
                <a:t>#include&lt;math.h&gt; </a:t>
              </a:r>
              <a:r>
                <a:rPr lang="en-US" sz="2000">
                  <a:latin typeface="Courier New" pitchFamily="49" charset="0"/>
                </a:rPr>
                <a:t>//</a:t>
              </a:r>
              <a:r>
                <a:rPr lang="ru-RU" sz="2000" b="0"/>
                <a:t> </a:t>
              </a:r>
              <a:r>
                <a:rPr lang="en-US" sz="2000">
                  <a:latin typeface="Courier New" pitchFamily="49" charset="0"/>
                </a:rPr>
                <a:t>sin, cos, M_PI</a:t>
              </a:r>
              <a:endParaRPr lang="ru-RU" sz="2000">
                <a:latin typeface="Courier New" pitchFamily="49" charset="0"/>
              </a:endParaRPr>
            </a:p>
          </p:txBody>
        </p:sp>
        <p:sp>
          <p:nvSpPr>
            <p:cNvPr id="163856" name="Oval 16"/>
            <p:cNvSpPr>
              <a:spLocks noChangeArrowheads="1"/>
            </p:cNvSpPr>
            <p:nvPr/>
          </p:nvSpPr>
          <p:spPr bwMode="auto">
            <a:xfrm>
              <a:off x="1583" y="3767"/>
              <a:ext cx="424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806920" name="AutoShape 8"/>
          <p:cNvSpPr>
            <a:spLocks noChangeArrowheads="1"/>
          </p:cNvSpPr>
          <p:nvPr/>
        </p:nvSpPr>
        <p:spPr bwMode="auto">
          <a:xfrm>
            <a:off x="4827588" y="2817813"/>
            <a:ext cx="1684337" cy="795337"/>
          </a:xfrm>
          <a:prstGeom prst="wedgeRoundRectCallout">
            <a:avLst>
              <a:gd name="adj1" fmla="val -106144"/>
              <a:gd name="adj2" fmla="val 3732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новые координаты</a:t>
            </a:r>
          </a:p>
        </p:txBody>
      </p:sp>
      <p:sp>
        <p:nvSpPr>
          <p:cNvPr id="806921" name="AutoShape 9"/>
          <p:cNvSpPr>
            <a:spLocks noChangeArrowheads="1"/>
          </p:cNvSpPr>
          <p:nvPr/>
        </p:nvSpPr>
        <p:spPr bwMode="auto">
          <a:xfrm>
            <a:off x="3468688" y="5640388"/>
            <a:ext cx="1931987" cy="415925"/>
          </a:xfrm>
          <a:prstGeom prst="wedgeRoundRectCallout">
            <a:avLst>
              <a:gd name="adj1" fmla="val -85517"/>
              <a:gd name="adj2" fmla="val -2931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поворот</a:t>
            </a:r>
            <a:r>
              <a:rPr lang="en-US" sz="2000" b="0"/>
              <a:t> </a:t>
            </a:r>
            <a:r>
              <a:rPr lang="ru-RU" sz="2000" b="0"/>
              <a:t>на </a:t>
            </a:r>
            <a:r>
              <a:rPr lang="en-US" sz="2000">
                <a:latin typeface="Courier New" pitchFamily="49" charset="0"/>
              </a:rPr>
              <a:t>ha</a:t>
            </a:r>
            <a:endParaRPr lang="ru-RU" sz="2000">
              <a:latin typeface="Courier New" pitchFamily="49" charset="0"/>
            </a:endParaRPr>
          </a:p>
        </p:txBody>
      </p:sp>
      <p:sp>
        <p:nvSpPr>
          <p:cNvPr id="806922" name="AutoShape 10"/>
          <p:cNvSpPr>
            <a:spLocks noChangeArrowheads="1"/>
          </p:cNvSpPr>
          <p:nvPr/>
        </p:nvSpPr>
        <p:spPr bwMode="auto">
          <a:xfrm>
            <a:off x="4132263" y="4122738"/>
            <a:ext cx="1598612" cy="433387"/>
          </a:xfrm>
          <a:prstGeom prst="wedgeRoundRectCallout">
            <a:avLst>
              <a:gd name="adj1" fmla="val -131957"/>
              <a:gd name="adj2" fmla="val 97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ждем </a:t>
            </a:r>
            <a:r>
              <a:rPr lang="en-US" sz="2000" b="0"/>
              <a:t>2</a:t>
            </a:r>
            <a:r>
              <a:rPr lang="ru-RU" sz="2000" b="0"/>
              <a:t>0 мс</a:t>
            </a:r>
          </a:p>
        </p:txBody>
      </p:sp>
      <p:sp>
        <p:nvSpPr>
          <p:cNvPr id="806925" name="AutoShape 13"/>
          <p:cNvSpPr>
            <a:spLocks noChangeArrowheads="1"/>
          </p:cNvSpPr>
          <p:nvPr/>
        </p:nvSpPr>
        <p:spPr bwMode="auto">
          <a:xfrm>
            <a:off x="6261100" y="4289425"/>
            <a:ext cx="1931988" cy="415925"/>
          </a:xfrm>
          <a:prstGeom prst="wedgeRoundRectCallout">
            <a:avLst>
              <a:gd name="adj1" fmla="val -45886"/>
              <a:gd name="adj2" fmla="val 1242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выход по </a:t>
            </a:r>
            <a:r>
              <a:rPr lang="en-US" sz="2000" b="0"/>
              <a:t>Esc</a:t>
            </a:r>
            <a:endParaRPr lang="ru-RU" sz="20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6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6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06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06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0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6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06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6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06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0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06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06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06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069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0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069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0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0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0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069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7" grpId="0" animBg="1"/>
      <p:bldP spid="806924" grpId="0" build="p"/>
      <p:bldP spid="806919" grpId="0" animBg="1"/>
      <p:bldP spid="806923" grpId="0" animBg="1"/>
      <p:bldP spid="806920" grpId="0" animBg="1"/>
      <p:bldP spid="806921" grpId="0" animBg="1"/>
      <p:bldP spid="806922" grpId="0" animBg="1"/>
      <p:bldP spid="80692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06109E-EE2E-4015-96C5-FE996BD73B01}" type="slidenum">
              <a:rPr lang="ru-RU" smtClean="0"/>
              <a:pPr/>
              <a:t>155</a:t>
            </a:fld>
            <a:endParaRPr lang="ru-RU" smtClean="0"/>
          </a:p>
        </p:txBody>
      </p:sp>
      <p:sp>
        <p:nvSpPr>
          <p:cNvPr id="164867" name="Text Box 2"/>
          <p:cNvSpPr txBox="1">
            <a:spLocks noChangeArrowheads="1"/>
          </p:cNvSpPr>
          <p:nvPr/>
        </p:nvSpPr>
        <p:spPr bwMode="auto">
          <a:xfrm>
            <a:off x="369888" y="858838"/>
            <a:ext cx="4319587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«4»: </a:t>
            </a:r>
            <a:r>
              <a:rPr lang="ru-RU" sz="2100"/>
              <a:t>Изобразить модель Солнца с двумя планетами, которые вращаются в противоположные стороны: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1900">
                <a:latin typeface="Courier New" pitchFamily="49" charset="0"/>
              </a:rPr>
              <a:t>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15000"/>
              </a:spcBef>
            </a:pPr>
            <a:r>
              <a:rPr lang="ru-RU" sz="2500">
                <a:solidFill>
                  <a:srgbClr val="3333FF"/>
                </a:solidFill>
              </a:rPr>
              <a:t>«5»: </a:t>
            </a:r>
            <a:r>
              <a:rPr lang="ru-RU" sz="2100"/>
              <a:t>Изобразить модель системы Солнце-Земля-Луна: </a:t>
            </a:r>
          </a:p>
        </p:txBody>
      </p:sp>
      <p:sp>
        <p:nvSpPr>
          <p:cNvPr id="164868" name="Line 3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6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164870" name="Rectangle 5"/>
          <p:cNvSpPr>
            <a:spLocks noChangeArrowheads="1"/>
          </p:cNvSpPr>
          <p:nvPr/>
        </p:nvSpPr>
        <p:spPr bwMode="auto">
          <a:xfrm>
            <a:off x="5100638" y="869950"/>
            <a:ext cx="2724150" cy="2544763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64871" name="Oval 6"/>
          <p:cNvSpPr>
            <a:spLocks noChangeArrowheads="1"/>
          </p:cNvSpPr>
          <p:nvPr/>
        </p:nvSpPr>
        <p:spPr bwMode="auto">
          <a:xfrm>
            <a:off x="6015038" y="1695450"/>
            <a:ext cx="895350" cy="8953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164872" name="Group 7"/>
          <p:cNvGrpSpPr>
            <a:grpSpLocks/>
          </p:cNvGrpSpPr>
          <p:nvPr/>
        </p:nvGrpSpPr>
        <p:grpSpPr bwMode="auto">
          <a:xfrm>
            <a:off x="6729413" y="1366838"/>
            <a:ext cx="527050" cy="663575"/>
            <a:chOff x="4284" y="873"/>
            <a:chExt cx="332" cy="418"/>
          </a:xfrm>
        </p:grpSpPr>
        <p:sp>
          <p:nvSpPr>
            <p:cNvPr id="164888" name="Arc 8"/>
            <p:cNvSpPr>
              <a:spLocks/>
            </p:cNvSpPr>
            <p:nvPr/>
          </p:nvSpPr>
          <p:spPr bwMode="auto">
            <a:xfrm>
              <a:off x="4284" y="937"/>
              <a:ext cx="332" cy="354"/>
            </a:xfrm>
            <a:custGeom>
              <a:avLst/>
              <a:gdLst>
                <a:gd name="T0" fmla="*/ 0 w 19137"/>
                <a:gd name="T1" fmla="*/ 0 h 18998"/>
                <a:gd name="T2" fmla="*/ 0 w 19137"/>
                <a:gd name="T3" fmla="*/ 0 h 18998"/>
                <a:gd name="T4" fmla="*/ 0 w 19137"/>
                <a:gd name="T5" fmla="*/ 0 h 18998"/>
                <a:gd name="T6" fmla="*/ 0 60000 65536"/>
                <a:gd name="T7" fmla="*/ 0 60000 65536"/>
                <a:gd name="T8" fmla="*/ 0 60000 65536"/>
                <a:gd name="T9" fmla="*/ 0 w 19137"/>
                <a:gd name="T10" fmla="*/ 0 h 18998"/>
                <a:gd name="T11" fmla="*/ 19137 w 19137"/>
                <a:gd name="T12" fmla="*/ 18998 h 18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37" h="18998" fill="none" extrusionOk="0">
                  <a:moveTo>
                    <a:pt x="10277" y="-1"/>
                  </a:moveTo>
                  <a:cubicBezTo>
                    <a:pt x="14058" y="2045"/>
                    <a:pt x="17143" y="5172"/>
                    <a:pt x="19137" y="8981"/>
                  </a:cubicBezTo>
                </a:path>
                <a:path w="19137" h="18998" stroke="0" extrusionOk="0">
                  <a:moveTo>
                    <a:pt x="10277" y="-1"/>
                  </a:moveTo>
                  <a:cubicBezTo>
                    <a:pt x="14058" y="2045"/>
                    <a:pt x="17143" y="5172"/>
                    <a:pt x="19137" y="8981"/>
                  </a:cubicBezTo>
                  <a:lnTo>
                    <a:pt x="0" y="1899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64889" name="Oval 9"/>
            <p:cNvSpPr>
              <a:spLocks noChangeArrowheads="1"/>
            </p:cNvSpPr>
            <p:nvPr/>
          </p:nvSpPr>
          <p:spPr bwMode="auto">
            <a:xfrm>
              <a:off x="4398" y="873"/>
              <a:ext cx="123" cy="123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164873" name="Group 10"/>
          <p:cNvGrpSpPr>
            <a:grpSpLocks/>
          </p:cNvGrpSpPr>
          <p:nvPr/>
        </p:nvGrpSpPr>
        <p:grpSpPr bwMode="auto">
          <a:xfrm>
            <a:off x="5524500" y="1252538"/>
            <a:ext cx="517525" cy="655637"/>
            <a:chOff x="3441" y="753"/>
            <a:chExt cx="326" cy="413"/>
          </a:xfrm>
        </p:grpSpPr>
        <p:sp>
          <p:nvSpPr>
            <p:cNvPr id="164886" name="Arc 11"/>
            <p:cNvSpPr>
              <a:spLocks/>
            </p:cNvSpPr>
            <p:nvPr/>
          </p:nvSpPr>
          <p:spPr bwMode="auto">
            <a:xfrm rot="20896897" flipH="1">
              <a:off x="3441" y="812"/>
              <a:ext cx="326" cy="354"/>
            </a:xfrm>
            <a:custGeom>
              <a:avLst/>
              <a:gdLst>
                <a:gd name="T0" fmla="*/ 0 w 18805"/>
                <a:gd name="T1" fmla="*/ 0 h 18998"/>
                <a:gd name="T2" fmla="*/ 0 w 18805"/>
                <a:gd name="T3" fmla="*/ 0 h 18998"/>
                <a:gd name="T4" fmla="*/ 0 w 18805"/>
                <a:gd name="T5" fmla="*/ 0 h 18998"/>
                <a:gd name="T6" fmla="*/ 0 60000 65536"/>
                <a:gd name="T7" fmla="*/ 0 60000 65536"/>
                <a:gd name="T8" fmla="*/ 0 60000 65536"/>
                <a:gd name="T9" fmla="*/ 0 w 18805"/>
                <a:gd name="T10" fmla="*/ 0 h 18998"/>
                <a:gd name="T11" fmla="*/ 18805 w 18805"/>
                <a:gd name="T12" fmla="*/ 18998 h 18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05" h="18998" fill="none" extrusionOk="0">
                  <a:moveTo>
                    <a:pt x="10277" y="-1"/>
                  </a:moveTo>
                  <a:cubicBezTo>
                    <a:pt x="13850" y="1932"/>
                    <a:pt x="16806" y="4834"/>
                    <a:pt x="18804" y="8371"/>
                  </a:cubicBezTo>
                </a:path>
                <a:path w="18805" h="18998" stroke="0" extrusionOk="0">
                  <a:moveTo>
                    <a:pt x="10277" y="-1"/>
                  </a:moveTo>
                  <a:cubicBezTo>
                    <a:pt x="13850" y="1932"/>
                    <a:pt x="16806" y="4834"/>
                    <a:pt x="18804" y="8371"/>
                  </a:cubicBezTo>
                  <a:lnTo>
                    <a:pt x="0" y="1899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64887" name="Oval 12"/>
            <p:cNvSpPr>
              <a:spLocks noChangeArrowheads="1"/>
            </p:cNvSpPr>
            <p:nvPr/>
          </p:nvSpPr>
          <p:spPr bwMode="auto">
            <a:xfrm rot="496586">
              <a:off x="3491" y="753"/>
              <a:ext cx="123" cy="12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164874" name="Rectangle 13"/>
          <p:cNvSpPr>
            <a:spLocks noChangeArrowheads="1"/>
          </p:cNvSpPr>
          <p:nvPr/>
        </p:nvSpPr>
        <p:spPr bwMode="auto">
          <a:xfrm>
            <a:off x="5110163" y="3908425"/>
            <a:ext cx="2724150" cy="2544763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64875" name="Oval 14"/>
          <p:cNvSpPr>
            <a:spLocks noChangeArrowheads="1"/>
          </p:cNvSpPr>
          <p:nvPr/>
        </p:nvSpPr>
        <p:spPr bwMode="auto">
          <a:xfrm>
            <a:off x="6024563" y="4733925"/>
            <a:ext cx="895350" cy="8953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64876" name="Oval 15"/>
          <p:cNvSpPr>
            <a:spLocks noChangeArrowheads="1"/>
          </p:cNvSpPr>
          <p:nvPr/>
        </p:nvSpPr>
        <p:spPr bwMode="auto">
          <a:xfrm>
            <a:off x="6700838" y="4219575"/>
            <a:ext cx="566737" cy="566738"/>
          </a:xfrm>
          <a:prstGeom prst="ellipse">
            <a:avLst/>
          </a:prstGeom>
          <a:noFill/>
          <a:ln w="12700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64877" name="Oval 16"/>
          <p:cNvSpPr>
            <a:spLocks noChangeArrowheads="1"/>
          </p:cNvSpPr>
          <p:nvPr/>
        </p:nvSpPr>
        <p:spPr bwMode="auto">
          <a:xfrm>
            <a:off x="5378450" y="1058863"/>
            <a:ext cx="2166938" cy="2166937"/>
          </a:xfrm>
          <a:prstGeom prst="ellipse">
            <a:avLst/>
          </a:prstGeom>
          <a:noFill/>
          <a:ln w="12700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64878" name="Oval 17"/>
          <p:cNvSpPr>
            <a:spLocks noChangeArrowheads="1"/>
          </p:cNvSpPr>
          <p:nvPr/>
        </p:nvSpPr>
        <p:spPr bwMode="auto">
          <a:xfrm>
            <a:off x="5578475" y="1258888"/>
            <a:ext cx="1766888" cy="1766887"/>
          </a:xfrm>
          <a:prstGeom prst="ellipse">
            <a:avLst/>
          </a:prstGeom>
          <a:noFill/>
          <a:ln w="12700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64879" name="Oval 18"/>
          <p:cNvSpPr>
            <a:spLocks noChangeArrowheads="1"/>
          </p:cNvSpPr>
          <p:nvPr/>
        </p:nvSpPr>
        <p:spPr bwMode="auto">
          <a:xfrm>
            <a:off x="5589588" y="4297363"/>
            <a:ext cx="1766887" cy="1766887"/>
          </a:xfrm>
          <a:prstGeom prst="ellipse">
            <a:avLst/>
          </a:prstGeom>
          <a:noFill/>
          <a:ln w="12700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164880" name="Group 19"/>
          <p:cNvGrpSpPr>
            <a:grpSpLocks/>
          </p:cNvGrpSpPr>
          <p:nvPr/>
        </p:nvGrpSpPr>
        <p:grpSpPr bwMode="auto">
          <a:xfrm rot="4493426">
            <a:off x="6909594" y="4142582"/>
            <a:ext cx="260350" cy="328612"/>
            <a:chOff x="4269" y="2630"/>
            <a:chExt cx="164" cy="207"/>
          </a:xfrm>
        </p:grpSpPr>
        <p:sp>
          <p:nvSpPr>
            <p:cNvPr id="164884" name="Arc 20"/>
            <p:cNvSpPr>
              <a:spLocks/>
            </p:cNvSpPr>
            <p:nvPr/>
          </p:nvSpPr>
          <p:spPr bwMode="auto">
            <a:xfrm rot="20896897" flipH="1">
              <a:off x="4269" y="2679"/>
              <a:ext cx="164" cy="158"/>
            </a:xfrm>
            <a:custGeom>
              <a:avLst/>
              <a:gdLst>
                <a:gd name="T0" fmla="*/ 0 w 21162"/>
                <a:gd name="T1" fmla="*/ 0 h 18998"/>
                <a:gd name="T2" fmla="*/ 0 w 21162"/>
                <a:gd name="T3" fmla="*/ 0 h 18998"/>
                <a:gd name="T4" fmla="*/ 0 w 21162"/>
                <a:gd name="T5" fmla="*/ 0 h 18998"/>
                <a:gd name="T6" fmla="*/ 0 60000 65536"/>
                <a:gd name="T7" fmla="*/ 0 60000 65536"/>
                <a:gd name="T8" fmla="*/ 0 60000 65536"/>
                <a:gd name="T9" fmla="*/ 0 w 21162"/>
                <a:gd name="T10" fmla="*/ 0 h 18998"/>
                <a:gd name="T11" fmla="*/ 21162 w 21162"/>
                <a:gd name="T12" fmla="*/ 18998 h 18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62" h="18998" fill="none" extrusionOk="0">
                  <a:moveTo>
                    <a:pt x="10277" y="-1"/>
                  </a:moveTo>
                  <a:cubicBezTo>
                    <a:pt x="15896" y="3039"/>
                    <a:pt x="19881" y="8410"/>
                    <a:pt x="21161" y="14669"/>
                  </a:cubicBezTo>
                </a:path>
                <a:path w="21162" h="18998" stroke="0" extrusionOk="0">
                  <a:moveTo>
                    <a:pt x="10277" y="-1"/>
                  </a:moveTo>
                  <a:cubicBezTo>
                    <a:pt x="15896" y="3039"/>
                    <a:pt x="19881" y="8410"/>
                    <a:pt x="21161" y="14669"/>
                  </a:cubicBezTo>
                  <a:lnTo>
                    <a:pt x="0" y="1899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64885" name="Oval 21"/>
            <p:cNvSpPr>
              <a:spLocks noChangeArrowheads="1"/>
            </p:cNvSpPr>
            <p:nvPr/>
          </p:nvSpPr>
          <p:spPr bwMode="auto">
            <a:xfrm rot="496586">
              <a:off x="4301" y="2630"/>
              <a:ext cx="81" cy="81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164881" name="Group 22"/>
          <p:cNvGrpSpPr>
            <a:grpSpLocks/>
          </p:cNvGrpSpPr>
          <p:nvPr/>
        </p:nvGrpSpPr>
        <p:grpSpPr bwMode="auto">
          <a:xfrm>
            <a:off x="6753225" y="4367213"/>
            <a:ext cx="527050" cy="725487"/>
            <a:chOff x="4290" y="2748"/>
            <a:chExt cx="332" cy="457"/>
          </a:xfrm>
        </p:grpSpPr>
        <p:sp>
          <p:nvSpPr>
            <p:cNvPr id="164882" name="Arc 23"/>
            <p:cNvSpPr>
              <a:spLocks/>
            </p:cNvSpPr>
            <p:nvPr/>
          </p:nvSpPr>
          <p:spPr bwMode="auto">
            <a:xfrm>
              <a:off x="4290" y="2851"/>
              <a:ext cx="332" cy="354"/>
            </a:xfrm>
            <a:custGeom>
              <a:avLst/>
              <a:gdLst>
                <a:gd name="T0" fmla="*/ 0 w 19137"/>
                <a:gd name="T1" fmla="*/ 0 h 18998"/>
                <a:gd name="T2" fmla="*/ 0 w 19137"/>
                <a:gd name="T3" fmla="*/ 0 h 18998"/>
                <a:gd name="T4" fmla="*/ 0 w 19137"/>
                <a:gd name="T5" fmla="*/ 0 h 18998"/>
                <a:gd name="T6" fmla="*/ 0 60000 65536"/>
                <a:gd name="T7" fmla="*/ 0 60000 65536"/>
                <a:gd name="T8" fmla="*/ 0 60000 65536"/>
                <a:gd name="T9" fmla="*/ 0 w 19137"/>
                <a:gd name="T10" fmla="*/ 0 h 18998"/>
                <a:gd name="T11" fmla="*/ 19137 w 19137"/>
                <a:gd name="T12" fmla="*/ 18998 h 18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37" h="18998" fill="none" extrusionOk="0">
                  <a:moveTo>
                    <a:pt x="10277" y="-1"/>
                  </a:moveTo>
                  <a:cubicBezTo>
                    <a:pt x="14058" y="2045"/>
                    <a:pt x="17143" y="5172"/>
                    <a:pt x="19137" y="8981"/>
                  </a:cubicBezTo>
                </a:path>
                <a:path w="19137" h="18998" stroke="0" extrusionOk="0">
                  <a:moveTo>
                    <a:pt x="10277" y="-1"/>
                  </a:moveTo>
                  <a:cubicBezTo>
                    <a:pt x="14058" y="2045"/>
                    <a:pt x="17143" y="5172"/>
                    <a:pt x="19137" y="8981"/>
                  </a:cubicBezTo>
                  <a:lnTo>
                    <a:pt x="0" y="1899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64883" name="Oval 24"/>
            <p:cNvSpPr>
              <a:spLocks noChangeArrowheads="1"/>
            </p:cNvSpPr>
            <p:nvPr/>
          </p:nvSpPr>
          <p:spPr bwMode="auto">
            <a:xfrm>
              <a:off x="4365" y="2748"/>
              <a:ext cx="162" cy="162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114425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smtClean="0">
                <a:solidFill>
                  <a:schemeClr val="accent2"/>
                </a:solidFill>
              </a:rPr>
            </a:br>
            <a:r>
              <a:rPr lang="ru-RU" sz="6600" b="1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6550" y="3886200"/>
            <a:ext cx="8526463" cy="906463"/>
          </a:xfrm>
        </p:spPr>
        <p:txBody>
          <a:bodyPr/>
          <a:lstStyle/>
          <a:p>
            <a:pPr eaLnBrk="1" hangingPunct="1"/>
            <a:r>
              <a:rPr lang="ru-RU" sz="4400" b="1" smtClean="0"/>
              <a:t>Тема </a:t>
            </a:r>
            <a:r>
              <a:rPr lang="en-US" sz="4400" b="1" smtClean="0"/>
              <a:t>14</a:t>
            </a:r>
            <a:r>
              <a:rPr lang="ru-RU" sz="4400" b="1" smtClean="0"/>
              <a:t>. Функции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44463" y="6216650"/>
            <a:ext cx="4108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/>
              <a:t>© </a:t>
            </a:r>
            <a:r>
              <a:rPr lang="ru-RU" sz="2400" b="0" i="1" smtClean="0"/>
              <a:t>К.Ю. Поляков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E86DC9-37D4-4065-A6E7-D70DFC0EC295}" type="slidenum">
              <a:rPr lang="ru-RU" smtClean="0"/>
              <a:pPr/>
              <a:t>157</a:t>
            </a:fld>
            <a:endParaRPr lang="ru-RU" smtClean="0"/>
          </a:p>
        </p:txBody>
      </p:sp>
      <p:sp>
        <p:nvSpPr>
          <p:cNvPr id="11268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Функции</a:t>
            </a:r>
          </a:p>
        </p:txBody>
      </p:sp>
      <p:sp>
        <p:nvSpPr>
          <p:cNvPr id="829444" name="Text Box 4"/>
          <p:cNvSpPr txBox="1">
            <a:spLocks noChangeArrowheads="1"/>
          </p:cNvSpPr>
          <p:nvPr/>
        </p:nvSpPr>
        <p:spPr bwMode="auto">
          <a:xfrm>
            <a:off x="400050" y="854075"/>
            <a:ext cx="84201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 defTabSz="4429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Функция</a:t>
            </a:r>
            <a:r>
              <a:rPr lang="ru-RU" sz="2400" b="0"/>
              <a:t> –</a:t>
            </a:r>
            <a:r>
              <a:rPr lang="en-US" sz="2400" b="0"/>
              <a:t> </a:t>
            </a:r>
            <a:r>
              <a:rPr lang="ru-RU" sz="2400" b="0"/>
              <a:t>это вспомогательный алгоритм (подпрограмма), результатом работы которого является некоторое значение.</a:t>
            </a:r>
            <a:r>
              <a:rPr lang="ru-RU" sz="2400">
                <a:solidFill>
                  <a:srgbClr val="3333FF"/>
                </a:solidFill>
              </a:rPr>
              <a:t> </a:t>
            </a:r>
          </a:p>
          <a:p>
            <a:pPr marL="176213" indent="-176213" defTabSz="442913">
              <a:spcBef>
                <a:spcPct val="50000"/>
              </a:spcBef>
            </a:pPr>
            <a:r>
              <a:rPr lang="ru-RU" sz="2600">
                <a:solidFill>
                  <a:srgbClr val="3333FF"/>
                </a:solidFill>
              </a:rPr>
              <a:t>Примеры</a:t>
            </a:r>
            <a:r>
              <a:rPr lang="ru-RU" sz="2600" b="0"/>
              <a:t>: </a:t>
            </a:r>
            <a:endParaRPr lang="en-US" sz="2600" b="0"/>
          </a:p>
          <a:p>
            <a:pPr marL="619125" lvl="1" indent="-263525" defTabSz="442913">
              <a:spcBef>
                <a:spcPct val="15000"/>
              </a:spcBef>
              <a:buFontTx/>
              <a:buChar char="•"/>
            </a:pPr>
            <a:r>
              <a:rPr lang="ru-RU" sz="2400" b="0"/>
              <a:t>вычисление </a:t>
            </a:r>
            <a:r>
              <a:rPr lang="en-US" sz="2400" b="0"/>
              <a:t> </a:t>
            </a:r>
            <a:r>
              <a:rPr lang="ru-RU" sz="2400" b="0"/>
              <a:t>модуля числа</a:t>
            </a:r>
            <a:r>
              <a:rPr lang="en-US" sz="2400" b="0"/>
              <a:t>,           </a:t>
            </a:r>
          </a:p>
          <a:p>
            <a:pPr marL="619125" lvl="1" indent="-263525" defTabSz="442913">
              <a:spcBef>
                <a:spcPct val="15000"/>
              </a:spcBef>
              <a:buFontTx/>
              <a:buChar char="•"/>
            </a:pPr>
            <a:r>
              <a:rPr lang="ru-RU" sz="2400" b="0"/>
              <a:t>расчет значений по сложным формулам</a:t>
            </a:r>
          </a:p>
          <a:p>
            <a:pPr marL="619125" lvl="1" indent="-263525" defTabSz="442913">
              <a:spcBef>
                <a:spcPct val="15000"/>
              </a:spcBef>
              <a:buFontTx/>
              <a:buChar char="•"/>
            </a:pPr>
            <a:r>
              <a:rPr lang="ru-RU" sz="2400" b="0"/>
              <a:t>ответ на вопрос (простое число или нет?)</a:t>
            </a:r>
          </a:p>
          <a:p>
            <a:pPr marL="176213" indent="-176213" defTabSz="442913">
              <a:spcBef>
                <a:spcPct val="50000"/>
              </a:spcBef>
            </a:pPr>
            <a:r>
              <a:rPr lang="ru-RU" sz="2600">
                <a:solidFill>
                  <a:srgbClr val="3333FF"/>
                </a:solidFill>
              </a:rPr>
              <a:t>Зачем?</a:t>
            </a:r>
            <a:r>
              <a:rPr lang="ru-RU" sz="2600" b="0"/>
              <a:t> </a:t>
            </a:r>
            <a:endParaRPr lang="en-US" sz="2600" b="0"/>
          </a:p>
          <a:p>
            <a:pPr marL="619125" lvl="1" indent="-263525" defTabSz="442913">
              <a:spcBef>
                <a:spcPct val="15000"/>
              </a:spcBef>
              <a:buFontTx/>
              <a:buChar char="•"/>
            </a:pPr>
            <a:r>
              <a:rPr lang="ru-RU" sz="2400" b="0"/>
              <a:t>для выполнения одинаковых расчетов в различных местах программы</a:t>
            </a:r>
          </a:p>
          <a:p>
            <a:pPr marL="619125" lvl="1" indent="-263525" defTabSz="442913">
              <a:spcBef>
                <a:spcPct val="15000"/>
              </a:spcBef>
              <a:buFontTx/>
              <a:buChar char="•"/>
            </a:pPr>
            <a:r>
              <a:rPr lang="ru-RU" sz="2400" b="0"/>
              <a:t>для создания общедоступных библиотек функций </a:t>
            </a:r>
          </a:p>
        </p:txBody>
      </p:sp>
      <p:graphicFrame>
        <p:nvGraphicFramePr>
          <p:cNvPr id="829446" name="Object 6"/>
          <p:cNvGraphicFramePr>
            <a:graphicFrameLocks noChangeAspect="1"/>
          </p:cNvGraphicFramePr>
          <p:nvPr/>
        </p:nvGraphicFramePr>
        <p:xfrm>
          <a:off x="5105400" y="2495550"/>
          <a:ext cx="542925" cy="514350"/>
        </p:xfrm>
        <a:graphic>
          <a:graphicData uri="http://schemas.openxmlformats.org/presentationml/2006/ole">
            <p:oleObj spid="_x0000_s11266" name="Формула" r:id="rId4" imgW="241200" imgH="228600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98638" y="5867400"/>
            <a:ext cx="5251450" cy="663575"/>
            <a:chOff x="406" y="3696"/>
            <a:chExt cx="3308" cy="418"/>
          </a:xfrm>
        </p:grpSpPr>
        <p:sp>
          <p:nvSpPr>
            <p:cNvPr id="11272" name="Text Box 9"/>
            <p:cNvSpPr txBox="1">
              <a:spLocks noChangeArrowheads="1"/>
            </p:cNvSpPr>
            <p:nvPr/>
          </p:nvSpPr>
          <p:spPr bwMode="auto">
            <a:xfrm>
              <a:off x="700" y="3763"/>
              <a:ext cx="3014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В чем отличие от процедур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11273" name="Oval 10"/>
            <p:cNvSpPr>
              <a:spLocks noChangeArrowheads="1"/>
            </p:cNvSpPr>
            <p:nvPr/>
          </p:nvSpPr>
          <p:spPr bwMode="auto">
            <a:xfrm>
              <a:off x="406" y="3696"/>
              <a:ext cx="430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2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2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4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93A737-0859-4E8D-A040-98059FE4DC4A}" type="slidenum">
              <a:rPr lang="ru-RU" smtClean="0"/>
              <a:pPr/>
              <a:t>158</a:t>
            </a:fld>
            <a:endParaRPr lang="ru-RU" smtClean="0"/>
          </a:p>
        </p:txBody>
      </p:sp>
      <p:sp>
        <p:nvSpPr>
          <p:cNvPr id="831490" name="Rectangle 2"/>
          <p:cNvSpPr>
            <a:spLocks noChangeArrowheads="1"/>
          </p:cNvSpPr>
          <p:nvPr/>
        </p:nvSpPr>
        <p:spPr bwMode="auto">
          <a:xfrm>
            <a:off x="463550" y="3876675"/>
            <a:ext cx="8277225" cy="21875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endParaRPr lang="en-US" sz="2400">
              <a:latin typeface="Courier New" pitchFamily="49" charset="0"/>
            </a:endParaRPr>
          </a:p>
        </p:txBody>
      </p:sp>
      <p:sp>
        <p:nvSpPr>
          <p:cNvPr id="166916" name="Line 3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691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Функции</a:t>
            </a:r>
          </a:p>
        </p:txBody>
      </p:sp>
      <p:sp>
        <p:nvSpPr>
          <p:cNvPr id="831493" name="Text Box 5"/>
          <p:cNvSpPr txBox="1">
            <a:spLocks noChangeArrowheads="1"/>
          </p:cNvSpPr>
          <p:nvPr/>
        </p:nvSpPr>
        <p:spPr bwMode="auto">
          <a:xfrm>
            <a:off x="388938" y="854075"/>
            <a:ext cx="84201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 defTabSz="442913">
              <a:spcBef>
                <a:spcPct val="50000"/>
              </a:spcBef>
            </a:pPr>
            <a:r>
              <a:rPr lang="ru-RU" sz="2600">
                <a:solidFill>
                  <a:srgbClr val="3333FF"/>
                </a:solidFill>
              </a:rPr>
              <a:t>Задача: </a:t>
            </a:r>
            <a:r>
              <a:rPr lang="ru-RU" sz="2600" b="0"/>
              <a:t>составить функцию, которая вычисляет наибольшее из двух значений, и привести пример ее использования</a:t>
            </a:r>
          </a:p>
          <a:p>
            <a:pPr marL="176213" indent="-176213" defTabSz="442913">
              <a:spcBef>
                <a:spcPct val="50000"/>
              </a:spcBef>
            </a:pPr>
            <a:r>
              <a:rPr lang="ru-RU" sz="2600">
                <a:solidFill>
                  <a:srgbClr val="3333FF"/>
                </a:solidFill>
              </a:rPr>
              <a:t>Функция:</a:t>
            </a:r>
          </a:p>
        </p:txBody>
      </p:sp>
      <p:sp>
        <p:nvSpPr>
          <p:cNvPr id="831494" name="AutoShape 6"/>
          <p:cNvSpPr>
            <a:spLocks noChangeArrowheads="1"/>
          </p:cNvSpPr>
          <p:nvPr/>
        </p:nvSpPr>
        <p:spPr bwMode="auto">
          <a:xfrm>
            <a:off x="3389313" y="2620963"/>
            <a:ext cx="2274887" cy="900112"/>
          </a:xfrm>
          <a:prstGeom prst="wedgeRoundRectCallout">
            <a:avLst>
              <a:gd name="adj1" fmla="val -51465"/>
              <a:gd name="adj2" fmla="val 118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формальные параметры</a:t>
            </a:r>
          </a:p>
        </p:txBody>
      </p:sp>
      <p:sp>
        <p:nvSpPr>
          <p:cNvPr id="831496" name="AutoShape 8"/>
          <p:cNvSpPr>
            <a:spLocks noChangeArrowheads="1"/>
          </p:cNvSpPr>
          <p:nvPr/>
        </p:nvSpPr>
        <p:spPr bwMode="auto">
          <a:xfrm>
            <a:off x="619125" y="4029075"/>
            <a:ext cx="666750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31497" name="AutoShape 9"/>
          <p:cNvSpPr>
            <a:spLocks noChangeArrowheads="1"/>
          </p:cNvSpPr>
          <p:nvPr/>
        </p:nvSpPr>
        <p:spPr bwMode="auto">
          <a:xfrm>
            <a:off x="3306763" y="4905375"/>
            <a:ext cx="1689100" cy="3317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31498" name="AutoShape 10"/>
          <p:cNvSpPr>
            <a:spLocks noChangeArrowheads="1"/>
          </p:cNvSpPr>
          <p:nvPr/>
        </p:nvSpPr>
        <p:spPr bwMode="auto">
          <a:xfrm>
            <a:off x="3298825" y="5354638"/>
            <a:ext cx="1689100" cy="3317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31499" name="Rectangle 11"/>
          <p:cNvSpPr>
            <a:spLocks noChangeArrowheads="1"/>
          </p:cNvSpPr>
          <p:nvPr/>
        </p:nvSpPr>
        <p:spPr bwMode="auto">
          <a:xfrm>
            <a:off x="601663" y="4003675"/>
            <a:ext cx="5894387" cy="22002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</a:pPr>
            <a:r>
              <a:rPr lang="en-US" sz="2400">
                <a:latin typeface="Courier New" pitchFamily="49" charset="0"/>
              </a:rPr>
              <a:t>int Max ( int a, int b )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</a:pPr>
            <a:r>
              <a:rPr lang="en-US" sz="2400">
                <a:latin typeface="Courier New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en-US" sz="2400">
                <a:latin typeface="Courier New" pitchFamily="49" charset="0"/>
              </a:rPr>
              <a:t>  if ( a &gt; b ) return a ;</a:t>
            </a:r>
          </a:p>
          <a:p>
            <a:pPr>
              <a:spcBef>
                <a:spcPct val="25000"/>
              </a:spcBef>
            </a:pPr>
            <a:r>
              <a:rPr lang="en-US" sz="2400">
                <a:latin typeface="Courier New" pitchFamily="49" charset="0"/>
              </a:rPr>
              <a:t>  else         return b ;     </a:t>
            </a:r>
          </a:p>
          <a:p>
            <a:pPr>
              <a:spcBef>
                <a:spcPct val="15000"/>
              </a:spcBef>
            </a:pPr>
            <a:r>
              <a:rPr lang="en-US" sz="2400">
                <a:latin typeface="Courier New" pitchFamily="49" charset="0"/>
              </a:rPr>
              <a:t>}</a:t>
            </a:r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791200" y="3868738"/>
            <a:ext cx="3005138" cy="901700"/>
          </a:xfrm>
          <a:prstGeom prst="wedgeRoundRectCallout">
            <a:avLst>
              <a:gd name="adj1" fmla="val -79852"/>
              <a:gd name="adj2" fmla="val 6719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return</a:t>
            </a:r>
            <a:r>
              <a:rPr lang="en-US" sz="2400" b="0"/>
              <a:t> - </a:t>
            </a:r>
            <a:r>
              <a:rPr lang="ru-RU" sz="2400" b="0"/>
              <a:t>вернуть результат функции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35013" y="2754313"/>
            <a:ext cx="2274887" cy="900112"/>
          </a:xfrm>
          <a:prstGeom prst="wedgeRoundRectCallout">
            <a:avLst>
              <a:gd name="adj1" fmla="val -31367"/>
              <a:gd name="adj2" fmla="val 9141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тип результата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1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3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31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31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3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31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3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3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31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3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493" grpId="0" build="p"/>
      <p:bldP spid="831494" grpId="0" animBg="1"/>
      <p:bldP spid="831496" grpId="0" animBg="1"/>
      <p:bldP spid="831497" grpId="0" animBg="1"/>
      <p:bldP spid="831498" grpId="0" animBg="1"/>
      <p:bldP spid="831499" grpId="0" build="p"/>
      <p:bldP spid="831500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276FED-0483-4454-A7BA-0BC40ABE64CF}" type="slidenum">
              <a:rPr lang="ru-RU" smtClean="0"/>
              <a:pPr/>
              <a:t>159</a:t>
            </a:fld>
            <a:endParaRPr lang="ru-RU" smtClean="0"/>
          </a:p>
        </p:txBody>
      </p:sp>
      <p:sp>
        <p:nvSpPr>
          <p:cNvPr id="16793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7940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Функции</a:t>
            </a:r>
          </a:p>
        </p:txBody>
      </p:sp>
      <p:sp>
        <p:nvSpPr>
          <p:cNvPr id="833540" name="Text Box 4"/>
          <p:cNvSpPr txBox="1">
            <a:spLocks noChangeArrowheads="1"/>
          </p:cNvSpPr>
          <p:nvPr/>
        </p:nvSpPr>
        <p:spPr bwMode="auto">
          <a:xfrm>
            <a:off x="388938" y="855663"/>
            <a:ext cx="842010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29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Особенности:</a:t>
            </a:r>
          </a:p>
          <a:p>
            <a:pPr marL="442913" lvl="1" indent="-263525" defTabSz="442913">
              <a:spcBef>
                <a:spcPct val="15000"/>
              </a:spcBef>
              <a:buFontTx/>
              <a:buChar char="•"/>
            </a:pPr>
            <a:r>
              <a:rPr lang="ru-RU" sz="2400" b="0"/>
              <a:t>в начале заголовка ставится </a:t>
            </a:r>
            <a:r>
              <a:rPr lang="ru-RU" sz="2400"/>
              <a:t>тип результата</a:t>
            </a:r>
            <a:endParaRPr lang="en-US" sz="2400">
              <a:latin typeface="Courier New" pitchFamily="49" charset="0"/>
            </a:endParaRPr>
          </a:p>
          <a:p>
            <a:pPr marL="442913" lvl="1" indent="-263525" defTabSz="442913">
              <a:spcBef>
                <a:spcPct val="215000"/>
              </a:spcBef>
              <a:buFontTx/>
              <a:buChar char="•"/>
            </a:pPr>
            <a:r>
              <a:rPr lang="ru-RU" sz="2400" b="0"/>
              <a:t>формальные параметры описываются так же, как и для процедур</a:t>
            </a:r>
          </a:p>
          <a:p>
            <a:pPr marL="442913" lvl="1" indent="-263525" defTabSz="442913">
              <a:spcBef>
                <a:spcPct val="215000"/>
              </a:spcBef>
              <a:buFontTx/>
              <a:buChar char="•"/>
            </a:pPr>
            <a:r>
              <a:rPr lang="ru-RU" sz="2400" b="0"/>
              <a:t>можно использовать параметры-переменные</a:t>
            </a:r>
          </a:p>
          <a:p>
            <a:pPr marL="442913" lvl="1" indent="-263525" defTabSz="442913">
              <a:spcBef>
                <a:spcPct val="215000"/>
              </a:spcBef>
              <a:buFontTx/>
              <a:buChar char="•"/>
            </a:pPr>
            <a:r>
              <a:rPr lang="ru-RU" sz="2400" b="0"/>
              <a:t>функции </a:t>
            </a:r>
            <a:r>
              <a:rPr lang="ru-RU" sz="2400" b="0" i="1"/>
              <a:t>обычно</a:t>
            </a:r>
            <a:r>
              <a:rPr lang="ru-RU" sz="2400" b="0"/>
              <a:t> располагаются до</a:t>
            </a:r>
            <a:r>
              <a:rPr lang="ru-RU" sz="2400"/>
              <a:t> </a:t>
            </a:r>
            <a:r>
              <a:rPr lang="ru-RU" sz="2400" b="0"/>
              <a:t>основной программы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36650" y="1863725"/>
            <a:ext cx="6848475" cy="446088"/>
            <a:chOff x="716" y="1092"/>
            <a:chExt cx="4314" cy="281"/>
          </a:xfrm>
        </p:grpSpPr>
        <p:sp>
          <p:nvSpPr>
            <p:cNvPr id="833542" name="Rectangle 6"/>
            <p:cNvSpPr>
              <a:spLocks noChangeArrowheads="1"/>
            </p:cNvSpPr>
            <p:nvPr/>
          </p:nvSpPr>
          <p:spPr bwMode="auto">
            <a:xfrm>
              <a:off x="716" y="1092"/>
              <a:ext cx="4314" cy="28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90000" tIns="46800" rIns="90000" bIns="46800"/>
            <a:lstStyle/>
            <a:p>
              <a:pPr>
                <a:spcBef>
                  <a:spcPct val="25000"/>
                </a:spcBef>
                <a:defRPr/>
              </a:pPr>
              <a:r>
                <a:rPr lang="ru-RU" sz="2400" dirty="0">
                  <a:latin typeface="Courier New" pitchFamily="49" charset="0"/>
                </a:rPr>
                <a:t>      </a:t>
              </a:r>
              <a:r>
                <a:rPr lang="en-US" sz="2400" dirty="0">
                  <a:latin typeface="Courier New" pitchFamily="49" charset="0"/>
                </a:rPr>
                <a:t>Max (</a:t>
              </a:r>
              <a:r>
                <a:rPr lang="ru-RU" sz="2400" dirty="0">
                  <a:latin typeface="Courier New" pitchFamily="49" charset="0"/>
                </a:rPr>
                <a:t> </a:t>
              </a:r>
              <a:r>
                <a:rPr lang="en-US" sz="2400" dirty="0" err="1">
                  <a:latin typeface="Courier New" pitchFamily="49" charset="0"/>
                </a:rPr>
                <a:t>int</a:t>
              </a:r>
              <a:r>
                <a:rPr lang="en-US" sz="2400" dirty="0">
                  <a:latin typeface="Courier New" pitchFamily="49" charset="0"/>
                </a:rPr>
                <a:t> a, </a:t>
              </a:r>
              <a:r>
                <a:rPr lang="en-US" sz="2400" dirty="0" err="1">
                  <a:latin typeface="Courier New" pitchFamily="49" charset="0"/>
                </a:rPr>
                <a:t>int</a:t>
              </a:r>
              <a:r>
                <a:rPr lang="en-US" sz="2400" dirty="0">
                  <a:latin typeface="Courier New" pitchFamily="49" charset="0"/>
                </a:rPr>
                <a:t> b )</a:t>
              </a:r>
            </a:p>
          </p:txBody>
        </p:sp>
        <p:sp>
          <p:nvSpPr>
            <p:cNvPr id="167951" name="AutoShape 7"/>
            <p:cNvSpPr>
              <a:spLocks noChangeArrowheads="1"/>
            </p:cNvSpPr>
            <p:nvPr/>
          </p:nvSpPr>
          <p:spPr bwMode="auto">
            <a:xfrm>
              <a:off x="779" y="1115"/>
              <a:ext cx="484" cy="22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15000"/>
                </a:spcBef>
              </a:pPr>
              <a:r>
                <a:rPr lang="en-US" sz="2400">
                  <a:latin typeface="Courier New" pitchFamily="49" charset="0"/>
                </a:rPr>
                <a:t>int</a:t>
              </a:r>
              <a:endParaRPr lang="ru-RU" sz="2400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136650" y="3375025"/>
            <a:ext cx="6867525" cy="430213"/>
            <a:chOff x="716" y="1983"/>
            <a:chExt cx="4326" cy="271"/>
          </a:xfrm>
        </p:grpSpPr>
        <p:sp>
          <p:nvSpPr>
            <p:cNvPr id="833548" name="Rectangle 12"/>
            <p:cNvSpPr>
              <a:spLocks noChangeArrowheads="1"/>
            </p:cNvSpPr>
            <p:nvPr/>
          </p:nvSpPr>
          <p:spPr bwMode="auto">
            <a:xfrm>
              <a:off x="716" y="1983"/>
              <a:ext cx="4326" cy="27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90000" tIns="46800" rIns="90000" bIns="46800"/>
            <a:lstStyle/>
            <a:p>
              <a:pPr>
                <a:spcBef>
                  <a:spcPct val="25000"/>
                </a:spcBef>
                <a:defRPr/>
              </a:pPr>
              <a:r>
                <a:rPr lang="en-US" sz="2400">
                  <a:latin typeface="Courier New" pitchFamily="49" charset="0"/>
                </a:rPr>
                <a:t>float qq (                         )</a:t>
              </a:r>
            </a:p>
          </p:txBody>
        </p:sp>
        <p:sp>
          <p:nvSpPr>
            <p:cNvPr id="167949" name="AutoShape 13"/>
            <p:cNvSpPr>
              <a:spLocks noChangeArrowheads="1"/>
            </p:cNvSpPr>
            <p:nvPr/>
          </p:nvSpPr>
          <p:spPr bwMode="auto">
            <a:xfrm>
              <a:off x="1991" y="2004"/>
              <a:ext cx="2680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15000"/>
                </a:spcBef>
              </a:pPr>
              <a:r>
                <a:rPr lang="en-US" sz="2400">
                  <a:latin typeface="Courier New" pitchFamily="49" charset="0"/>
                </a:rPr>
                <a:t>int a, float x, char c</a:t>
              </a:r>
              <a:endParaRPr lang="ru-RU" sz="2400">
                <a:latin typeface="Courier New" pitchFamily="49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136650" y="4529138"/>
            <a:ext cx="6880225" cy="409575"/>
            <a:chOff x="716" y="2676"/>
            <a:chExt cx="4334" cy="258"/>
          </a:xfrm>
        </p:grpSpPr>
        <p:sp>
          <p:nvSpPr>
            <p:cNvPr id="833551" name="Rectangle 15"/>
            <p:cNvSpPr>
              <a:spLocks noChangeArrowheads="1"/>
            </p:cNvSpPr>
            <p:nvPr/>
          </p:nvSpPr>
          <p:spPr bwMode="auto">
            <a:xfrm>
              <a:off x="716" y="2676"/>
              <a:ext cx="4334" cy="25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90000" tIns="46800" rIns="90000" bIns="46800"/>
            <a:lstStyle/>
            <a:p>
              <a:pPr>
                <a:spcBef>
                  <a:spcPct val="25000"/>
                </a:spcBef>
                <a:defRPr/>
              </a:pPr>
              <a:r>
                <a:rPr lang="en-US" sz="2400">
                  <a:latin typeface="Courier New" pitchFamily="49" charset="0"/>
                </a:rPr>
                <a:t>int Vasya (int   a, int   b )</a:t>
              </a:r>
            </a:p>
          </p:txBody>
        </p:sp>
        <p:sp>
          <p:nvSpPr>
            <p:cNvPr id="167946" name="AutoShape 16"/>
            <p:cNvSpPr>
              <a:spLocks noChangeArrowheads="1"/>
            </p:cNvSpPr>
            <p:nvPr/>
          </p:nvSpPr>
          <p:spPr bwMode="auto">
            <a:xfrm>
              <a:off x="2458" y="2705"/>
              <a:ext cx="244" cy="20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2400">
                  <a:latin typeface="Courier New" pitchFamily="49" charset="0"/>
                </a:rPr>
                <a:t>&amp;</a:t>
              </a:r>
              <a:endParaRPr lang="ru-RU" sz="2400">
                <a:latin typeface="Courier New" pitchFamily="49" charset="0"/>
              </a:endParaRPr>
            </a:p>
          </p:txBody>
        </p:sp>
        <p:sp>
          <p:nvSpPr>
            <p:cNvPr id="167947" name="AutoShape 19"/>
            <p:cNvSpPr>
              <a:spLocks noChangeArrowheads="1"/>
            </p:cNvSpPr>
            <p:nvPr/>
          </p:nvSpPr>
          <p:spPr bwMode="auto">
            <a:xfrm>
              <a:off x="3492" y="2705"/>
              <a:ext cx="244" cy="20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2400">
                  <a:latin typeface="Courier New" pitchFamily="49" charset="0"/>
                </a:rPr>
                <a:t>&amp;</a:t>
              </a:r>
              <a:endParaRPr lang="ru-RU" sz="240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3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33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33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33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AD3F92-F543-4488-A66C-786D379D56F6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3277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Переход на новую строку</a:t>
            </a:r>
          </a:p>
        </p:txBody>
      </p:sp>
      <p:sp>
        <p:nvSpPr>
          <p:cNvPr id="446469" name="Rectangle 5"/>
          <p:cNvSpPr>
            <a:spLocks noChangeArrowheads="1"/>
          </p:cNvSpPr>
          <p:nvPr/>
        </p:nvSpPr>
        <p:spPr bwMode="auto">
          <a:xfrm>
            <a:off x="533400" y="1674813"/>
            <a:ext cx="4867275" cy="26685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400" dirty="0">
                <a:solidFill>
                  <a:srgbClr val="009900"/>
                </a:solidFill>
                <a:latin typeface="Courier New" pitchFamily="49" charset="0"/>
              </a:rPr>
              <a:t>#include &lt;</a:t>
            </a:r>
            <a:r>
              <a:rPr lang="en-US" sz="2400" dirty="0" err="1">
                <a:solidFill>
                  <a:srgbClr val="009900"/>
                </a:solidFill>
                <a:latin typeface="Courier New" pitchFamily="49" charset="0"/>
              </a:rPr>
              <a:t>stdio.h</a:t>
            </a:r>
            <a:r>
              <a:rPr lang="en-US" sz="2400" dirty="0">
                <a:solidFill>
                  <a:srgbClr val="009900"/>
                </a:solidFill>
                <a:latin typeface="Courier New" pitchFamily="49" charset="0"/>
              </a:rPr>
              <a:t>&gt;</a:t>
            </a:r>
            <a:endParaRPr lang="ru-RU" sz="2400" dirty="0">
              <a:solidFill>
                <a:srgbClr val="0099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9900"/>
                </a:solidFill>
                <a:latin typeface="Courier New" pitchFamily="49" charset="0"/>
              </a:rPr>
              <a:t>#include &lt;</a:t>
            </a:r>
            <a:r>
              <a:rPr lang="en-US" sz="2400" dirty="0" err="1">
                <a:solidFill>
                  <a:srgbClr val="009900"/>
                </a:solidFill>
                <a:latin typeface="Courier New" pitchFamily="49" charset="0"/>
              </a:rPr>
              <a:t>conio.h</a:t>
            </a:r>
            <a:r>
              <a:rPr lang="en-US" sz="2400" dirty="0">
                <a:solidFill>
                  <a:srgbClr val="009900"/>
                </a:solidFill>
                <a:latin typeface="Courier New" pitchFamily="49" charset="0"/>
              </a:rPr>
              <a:t>&gt;</a:t>
            </a:r>
            <a:endParaRPr lang="ru-RU" sz="2400" dirty="0">
              <a:solidFill>
                <a:srgbClr val="0099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("</a:t>
            </a:r>
            <a:r>
              <a:rPr lang="ru-RU" sz="2400" dirty="0" err="1">
                <a:latin typeface="Courier New" pitchFamily="49" charset="0"/>
              </a:rPr>
              <a:t>Привет,</a:t>
            </a:r>
            <a:r>
              <a:rPr lang="ru-RU" sz="2400" dirty="0" err="1">
                <a:solidFill>
                  <a:srgbClr val="3333FF"/>
                </a:solidFill>
                <a:latin typeface="Courier New" pitchFamily="49" charset="0"/>
              </a:rPr>
              <a:t>\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n</a:t>
            </a:r>
            <a:r>
              <a:rPr lang="en-US" sz="24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Courier New" pitchFamily="49" charset="0"/>
              </a:rPr>
              <a:t>Вася!</a:t>
            </a:r>
            <a:r>
              <a:rPr lang="en-US" sz="2400" dirty="0">
                <a:latin typeface="Courier New" pitchFamily="49" charset="0"/>
              </a:rPr>
              <a:t>");</a:t>
            </a:r>
            <a:r>
              <a:rPr lang="ru-RU" sz="2400" dirty="0"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2400" dirty="0" err="1">
                <a:latin typeface="Courier New" pitchFamily="49" charset="0"/>
              </a:rPr>
              <a:t>getch</a:t>
            </a:r>
            <a:r>
              <a:rPr lang="en-US" sz="2400" dirty="0">
                <a:latin typeface="Courier New" pitchFamily="49" charset="0"/>
              </a:rPr>
              <a:t>();</a:t>
            </a:r>
            <a:endParaRPr lang="ru-RU" sz="2400" dirty="0">
              <a:latin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}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446471" name="Rectangle 7"/>
          <p:cNvSpPr>
            <a:spLocks noChangeArrowheads="1"/>
          </p:cNvSpPr>
          <p:nvPr/>
        </p:nvSpPr>
        <p:spPr bwMode="auto">
          <a:xfrm>
            <a:off x="1590675" y="5351463"/>
            <a:ext cx="3676650" cy="822325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r>
              <a:rPr lang="ru-RU" sz="2400">
                <a:solidFill>
                  <a:schemeClr val="bg1"/>
                </a:solidFill>
                <a:latin typeface="Courier New" pitchFamily="49" charset="0"/>
              </a:rPr>
              <a:t>Привет,</a:t>
            </a:r>
          </a:p>
          <a:p>
            <a:r>
              <a:rPr lang="ru-RU" sz="2400">
                <a:solidFill>
                  <a:schemeClr val="bg1"/>
                </a:solidFill>
                <a:latin typeface="Courier New" pitchFamily="49" charset="0"/>
              </a:rPr>
              <a:t>Вася!</a:t>
            </a:r>
          </a:p>
        </p:txBody>
      </p:sp>
      <p:sp>
        <p:nvSpPr>
          <p:cNvPr id="446472" name="Rectangle 8"/>
          <p:cNvSpPr>
            <a:spLocks noChangeArrowheads="1"/>
          </p:cNvSpPr>
          <p:nvPr/>
        </p:nvSpPr>
        <p:spPr bwMode="auto">
          <a:xfrm>
            <a:off x="561975" y="4808538"/>
            <a:ext cx="1751013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ru-RU" sz="2400">
                <a:solidFill>
                  <a:schemeClr val="accent2"/>
                </a:solidFill>
              </a:rPr>
              <a:t>на экране:</a:t>
            </a:r>
          </a:p>
        </p:txBody>
      </p:sp>
      <p:sp>
        <p:nvSpPr>
          <p:cNvPr id="446473" name="AutoShape 9"/>
          <p:cNvSpPr>
            <a:spLocks noChangeArrowheads="1"/>
          </p:cNvSpPr>
          <p:nvPr/>
        </p:nvSpPr>
        <p:spPr bwMode="auto">
          <a:xfrm>
            <a:off x="4405313" y="1627188"/>
            <a:ext cx="3538537" cy="1335087"/>
          </a:xfrm>
          <a:prstGeom prst="wedgeRoundRectCallout">
            <a:avLst>
              <a:gd name="adj1" fmla="val -69836"/>
              <a:gd name="adj2" fmla="val 641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 dirty="0"/>
              <a:t>последовательность </a:t>
            </a:r>
            <a:br>
              <a:rPr lang="ru-RU" sz="2000" b="0" dirty="0"/>
            </a:br>
            <a:r>
              <a:rPr lang="en-US" sz="2800" dirty="0">
                <a:solidFill>
                  <a:srgbClr val="3333FF"/>
                </a:solidFill>
                <a:latin typeface="Courier New" pitchFamily="49" charset="0"/>
              </a:rPr>
              <a:t>\n</a:t>
            </a:r>
            <a:r>
              <a:rPr lang="ru-RU" sz="28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000" b="0" dirty="0"/>
              <a:t>(код 10)</a:t>
            </a:r>
          </a:p>
          <a:p>
            <a:pPr algn="ctr">
              <a:defRPr/>
            </a:pPr>
            <a:r>
              <a:rPr lang="ru-RU" sz="2000" b="0" dirty="0"/>
              <a:t>переход на новую строку</a:t>
            </a:r>
          </a:p>
        </p:txBody>
      </p:sp>
      <p:sp>
        <p:nvSpPr>
          <p:cNvPr id="32778" name="Прямоугольник 10"/>
          <p:cNvSpPr>
            <a:spLocks noChangeArrowheads="1"/>
          </p:cNvSpPr>
          <p:nvPr/>
        </p:nvSpPr>
        <p:spPr bwMode="auto">
          <a:xfrm>
            <a:off x="3330575" y="3168650"/>
            <a:ext cx="441325" cy="369888"/>
          </a:xfrm>
          <a:prstGeom prst="rect">
            <a:avLst/>
          </a:prstGeom>
          <a:solidFill>
            <a:schemeClr val="bg1">
              <a:alpha val="78038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/>
          <a:p>
            <a:r>
              <a:rPr lang="ru-RU" sz="2400">
                <a:solidFill>
                  <a:srgbClr val="3333FF"/>
                </a:solidFill>
                <a:latin typeface="Courier New" pitchFamily="49" charset="0"/>
              </a:rPr>
              <a:t>\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n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1" grpId="0" animBg="1"/>
      <p:bldP spid="446472" grpId="0"/>
      <p:bldP spid="446473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06E998-86AD-421E-AEDD-CB7372E1E867}" type="slidenum">
              <a:rPr lang="ru-RU" smtClean="0"/>
              <a:pPr/>
              <a:t>160</a:t>
            </a:fld>
            <a:endParaRPr lang="ru-RU" smtClean="0"/>
          </a:p>
        </p:txBody>
      </p:sp>
      <p:sp>
        <p:nvSpPr>
          <p:cNvPr id="16896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8964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Функции</a:t>
            </a:r>
          </a:p>
        </p:txBody>
      </p:sp>
      <p:sp>
        <p:nvSpPr>
          <p:cNvPr id="835588" name="Text Box 4"/>
          <p:cNvSpPr txBox="1">
            <a:spLocks noChangeArrowheads="1"/>
          </p:cNvSpPr>
          <p:nvPr/>
        </p:nvSpPr>
        <p:spPr bwMode="auto">
          <a:xfrm>
            <a:off x="388938" y="855663"/>
            <a:ext cx="8420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2913">
              <a:spcBef>
                <a:spcPct val="50000"/>
              </a:spcBef>
            </a:pPr>
            <a:r>
              <a:rPr lang="ru-RU" sz="2600">
                <a:solidFill>
                  <a:srgbClr val="3333FF"/>
                </a:solidFill>
              </a:rPr>
              <a:t>Особенности:</a:t>
            </a:r>
          </a:p>
          <a:p>
            <a:pPr marL="442913" lvl="1" indent="-263525" defTabSz="442913">
              <a:spcBef>
                <a:spcPct val="15000"/>
              </a:spcBef>
              <a:buFontTx/>
              <a:buChar char="•"/>
            </a:pPr>
            <a:r>
              <a:rPr lang="ru-RU" sz="2600" b="0"/>
              <a:t>можно объявлять и использовать </a:t>
            </a:r>
            <a:r>
              <a:rPr lang="ru-RU" sz="2600"/>
              <a:t>локальные переменные</a:t>
            </a:r>
            <a:endParaRPr lang="ru-RU" sz="2600" b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38288" y="2314575"/>
            <a:ext cx="5835650" cy="2193925"/>
            <a:chOff x="969" y="1458"/>
            <a:chExt cx="3676" cy="1382"/>
          </a:xfrm>
        </p:grpSpPr>
        <p:sp>
          <p:nvSpPr>
            <p:cNvPr id="835593" name="Rectangle 9"/>
            <p:cNvSpPr>
              <a:spLocks noChangeArrowheads="1"/>
            </p:cNvSpPr>
            <p:nvPr/>
          </p:nvSpPr>
          <p:spPr bwMode="auto">
            <a:xfrm>
              <a:off x="969" y="1458"/>
              <a:ext cx="3676" cy="1382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25000"/>
                </a:spcBef>
                <a:defRPr/>
              </a:pPr>
              <a:r>
                <a:rPr lang="en-US" sz="2400">
                  <a:latin typeface="Courier New" pitchFamily="49" charset="0"/>
                </a:rPr>
                <a:t>float qq ( int a, int b)</a:t>
              </a:r>
            </a:p>
            <a:p>
              <a:pPr>
                <a:spcBef>
                  <a:spcPct val="25000"/>
                </a:spcBef>
                <a:defRPr/>
              </a:pPr>
              <a:r>
                <a:rPr lang="en-US" sz="2400">
                  <a:latin typeface="Courier New" pitchFamily="49" charset="0"/>
                </a:rPr>
                <a:t>{</a:t>
              </a:r>
            </a:p>
            <a:p>
              <a:pPr>
                <a:spcBef>
                  <a:spcPct val="25000"/>
                </a:spcBef>
                <a:defRPr/>
              </a:pPr>
              <a:endParaRPr lang="en-US" sz="2400">
                <a:latin typeface="Courier New" pitchFamily="49" charset="0"/>
              </a:endParaRPr>
            </a:p>
            <a:p>
              <a:pPr>
                <a:spcBef>
                  <a:spcPct val="25000"/>
                </a:spcBef>
                <a:defRPr/>
              </a:pPr>
              <a:r>
                <a:rPr lang="en-US" sz="2400">
                  <a:latin typeface="Courier New" pitchFamily="49" charset="0"/>
                </a:rPr>
                <a:t>...</a:t>
              </a:r>
            </a:p>
            <a:p>
              <a:pPr>
                <a:defRPr/>
              </a:pPr>
              <a:r>
                <a:rPr lang="en-US" sz="2400">
                  <a:latin typeface="Courier New" pitchFamily="49" charset="0"/>
                </a:rPr>
                <a:t>}</a:t>
              </a:r>
            </a:p>
          </p:txBody>
        </p:sp>
        <p:sp>
          <p:nvSpPr>
            <p:cNvPr id="168972" name="AutoShape 10"/>
            <p:cNvSpPr>
              <a:spLocks noChangeArrowheads="1"/>
            </p:cNvSpPr>
            <p:nvPr/>
          </p:nvSpPr>
          <p:spPr bwMode="auto">
            <a:xfrm>
              <a:off x="1040" y="2072"/>
              <a:ext cx="1428" cy="2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15000"/>
                </a:spcBef>
              </a:pPr>
              <a:r>
                <a:rPr lang="en-US" sz="2400">
                  <a:latin typeface="Courier New" pitchFamily="49" charset="0"/>
                </a:rPr>
                <a:t>float x, y;</a:t>
              </a:r>
              <a:endParaRPr lang="ru-RU" sz="2400">
                <a:latin typeface="Courier New" pitchFamily="49" charset="0"/>
              </a:endParaRPr>
            </a:p>
          </p:txBody>
        </p:sp>
      </p:grpSp>
      <p:sp>
        <p:nvSpPr>
          <p:cNvPr id="835601" name="AutoShape 17"/>
          <p:cNvSpPr>
            <a:spLocks noChangeArrowheads="1"/>
          </p:cNvSpPr>
          <p:nvPr/>
        </p:nvSpPr>
        <p:spPr bwMode="auto">
          <a:xfrm>
            <a:off x="4581525" y="3535363"/>
            <a:ext cx="2243138" cy="842962"/>
          </a:xfrm>
          <a:prstGeom prst="wedgeRoundRectCallout">
            <a:avLst>
              <a:gd name="adj1" fmla="val -82005"/>
              <a:gd name="adj2" fmla="val -4943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локальные переменные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65175" y="4865688"/>
            <a:ext cx="7715250" cy="1306512"/>
            <a:chOff x="564" y="2984"/>
            <a:chExt cx="4860" cy="823"/>
          </a:xfrm>
        </p:grpSpPr>
        <p:sp>
          <p:nvSpPr>
            <p:cNvPr id="168969" name="Text Box 19"/>
            <p:cNvSpPr txBox="1">
              <a:spLocks noChangeArrowheads="1"/>
            </p:cNvSpPr>
            <p:nvPr/>
          </p:nvSpPr>
          <p:spPr bwMode="auto">
            <a:xfrm>
              <a:off x="858" y="3051"/>
              <a:ext cx="4566" cy="75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82563" indent="-182563" eaLnBrk="0" hangingPunct="0">
                <a:spcBef>
                  <a:spcPct val="50000"/>
                </a:spcBef>
              </a:pPr>
              <a:r>
                <a:rPr lang="ru-RU" sz="2400"/>
                <a:t>  Локальные переменные недоступны в основной программе и других процедурах и функциях.</a:t>
              </a:r>
            </a:p>
          </p:txBody>
        </p:sp>
        <p:sp>
          <p:nvSpPr>
            <p:cNvPr id="168970" name="Oval 20"/>
            <p:cNvSpPr>
              <a:spLocks noChangeArrowheads="1"/>
            </p:cNvSpPr>
            <p:nvPr/>
          </p:nvSpPr>
          <p:spPr bwMode="auto">
            <a:xfrm>
              <a:off x="564" y="2984"/>
              <a:ext cx="430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5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3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8" grpId="0" build="p"/>
      <p:bldP spid="835601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F10D57-B864-47B6-A80A-E671DE14A970}" type="slidenum">
              <a:rPr lang="ru-RU" smtClean="0"/>
              <a:pPr/>
              <a:t>161</a:t>
            </a:fld>
            <a:endParaRPr lang="ru-RU" smtClean="0"/>
          </a:p>
        </p:txBody>
      </p:sp>
      <p:sp>
        <p:nvSpPr>
          <p:cNvPr id="837648" name="Rectangle 16"/>
          <p:cNvSpPr>
            <a:spLocks noChangeArrowheads="1"/>
          </p:cNvSpPr>
          <p:nvPr/>
        </p:nvSpPr>
        <p:spPr bwMode="auto">
          <a:xfrm>
            <a:off x="498475" y="909638"/>
            <a:ext cx="8008938" cy="51863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0000"/>
              </a:spcBef>
              <a:defRPr/>
            </a:pPr>
            <a:endParaRPr lang="en-US" sz="2500">
              <a:latin typeface="Courier New" pitchFamily="49" charset="0"/>
            </a:endParaRPr>
          </a:p>
          <a:p>
            <a:pPr>
              <a:spcBef>
                <a:spcPct val="10000"/>
              </a:spcBef>
              <a:defRPr/>
            </a:pPr>
            <a:endParaRPr lang="en-US" sz="2500">
              <a:latin typeface="Courier New" pitchFamily="49" charset="0"/>
            </a:endParaRPr>
          </a:p>
        </p:txBody>
      </p:sp>
      <p:sp>
        <p:nvSpPr>
          <p:cNvPr id="837649" name="Rectangle 17"/>
          <p:cNvSpPr>
            <a:spLocks noChangeArrowheads="1"/>
          </p:cNvSpPr>
          <p:nvPr/>
        </p:nvSpPr>
        <p:spPr bwMode="auto">
          <a:xfrm>
            <a:off x="655638" y="4765675"/>
            <a:ext cx="3121025" cy="45243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16998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9990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Программа</a:t>
            </a:r>
          </a:p>
        </p:txBody>
      </p:sp>
      <p:sp>
        <p:nvSpPr>
          <p:cNvPr id="837636" name="Rectangle 4"/>
          <p:cNvSpPr>
            <a:spLocks noChangeArrowheads="1"/>
          </p:cNvSpPr>
          <p:nvPr/>
        </p:nvSpPr>
        <p:spPr bwMode="auto">
          <a:xfrm>
            <a:off x="487363" y="920750"/>
            <a:ext cx="7504112" cy="518636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>
              <a:spcBef>
                <a:spcPct val="10000"/>
              </a:spcBef>
            </a:pPr>
            <a:endParaRPr lang="en-US" sz="250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endParaRPr lang="en-US" sz="250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endParaRPr lang="en-US" sz="250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endParaRPr lang="en-US" sz="250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2500">
                <a:latin typeface="Courier New" pitchFamily="49" charset="0"/>
              </a:rPr>
              <a:t>main()</a:t>
            </a:r>
          </a:p>
          <a:p>
            <a:pPr>
              <a:spcBef>
                <a:spcPct val="10000"/>
              </a:spcBef>
            </a:pPr>
            <a:r>
              <a:rPr lang="en-US" sz="2500">
                <a:latin typeface="Courier New" pitchFamily="49" charset="0"/>
              </a:rPr>
              <a:t>{</a:t>
            </a:r>
          </a:p>
          <a:p>
            <a:pPr>
              <a:spcBef>
                <a:spcPct val="10000"/>
              </a:spcBef>
            </a:pPr>
            <a:r>
              <a:rPr lang="en-US" sz="2500">
                <a:latin typeface="Courier New" pitchFamily="49" charset="0"/>
              </a:rPr>
              <a:t> int a, b, </a:t>
            </a:r>
            <a:r>
              <a:rPr lang="ru-RU" sz="2500">
                <a:latin typeface="Courier New" pitchFamily="49" charset="0"/>
              </a:rPr>
              <a:t>с</a:t>
            </a:r>
            <a:r>
              <a:rPr lang="en-US" sz="2500">
                <a:latin typeface="Courier New" pitchFamily="49" charset="0"/>
              </a:rPr>
              <a:t>;</a:t>
            </a:r>
          </a:p>
          <a:p>
            <a:pPr>
              <a:spcBef>
                <a:spcPct val="15000"/>
              </a:spcBef>
            </a:pPr>
            <a:r>
              <a:rPr lang="en-US" sz="2500">
                <a:latin typeface="Courier New" pitchFamily="49" charset="0"/>
              </a:rPr>
              <a:t> printf</a:t>
            </a:r>
            <a:r>
              <a:rPr lang="en-US" sz="2400"/>
              <a:t> </a:t>
            </a:r>
            <a:r>
              <a:rPr lang="en-US" sz="2500">
                <a:latin typeface="Courier New" pitchFamily="49" charset="0"/>
              </a:rPr>
              <a:t>(</a:t>
            </a:r>
            <a:r>
              <a:rPr lang="en-US" sz="2500"/>
              <a:t> </a:t>
            </a:r>
            <a:r>
              <a:rPr lang="en-US" sz="2500">
                <a:latin typeface="Courier New" pitchFamily="49" charset="0"/>
              </a:rPr>
              <a:t>"</a:t>
            </a:r>
            <a:r>
              <a:rPr lang="ru-RU" sz="2500">
                <a:latin typeface="Courier New" pitchFamily="49" charset="0"/>
              </a:rPr>
              <a:t>Введите два числа</a:t>
            </a:r>
            <a:r>
              <a:rPr lang="en-US" sz="2500">
                <a:latin typeface="Courier New" pitchFamily="49" charset="0"/>
              </a:rPr>
              <a:t>\n" );</a:t>
            </a:r>
            <a:endParaRPr lang="ru-RU" sz="2500">
              <a:latin typeface="Courier New" pitchFamily="49" charset="0"/>
            </a:endParaRPr>
          </a:p>
          <a:p>
            <a:pPr>
              <a:spcBef>
                <a:spcPct val="15000"/>
              </a:spcBef>
            </a:pPr>
            <a:r>
              <a:rPr lang="ru-RU" sz="2500">
                <a:latin typeface="Courier New" pitchFamily="49" charset="0"/>
              </a:rPr>
              <a:t> </a:t>
            </a:r>
            <a:r>
              <a:rPr lang="en-US" sz="2500">
                <a:latin typeface="Courier New" pitchFamily="49" charset="0"/>
              </a:rPr>
              <a:t>scanf</a:t>
            </a:r>
            <a:r>
              <a:rPr lang="en-US" sz="2400"/>
              <a:t> </a:t>
            </a:r>
            <a:r>
              <a:rPr lang="en-US" sz="2500">
                <a:latin typeface="Courier New" pitchFamily="49" charset="0"/>
              </a:rPr>
              <a:t>(</a:t>
            </a:r>
            <a:r>
              <a:rPr lang="en-US" sz="2500"/>
              <a:t> </a:t>
            </a:r>
            <a:r>
              <a:rPr lang="en-US" sz="2500">
                <a:latin typeface="Courier New" pitchFamily="49" charset="0"/>
              </a:rPr>
              <a:t>"%d%d", &amp;a, &amp;b</a:t>
            </a:r>
            <a:r>
              <a:rPr lang="en-US" sz="2400"/>
              <a:t> </a:t>
            </a:r>
            <a:r>
              <a:rPr lang="en-US" sz="2500">
                <a:latin typeface="Courier New" pitchFamily="49" charset="0"/>
              </a:rPr>
              <a:t>);</a:t>
            </a:r>
          </a:p>
          <a:p>
            <a:pPr>
              <a:spcBef>
                <a:spcPct val="15000"/>
              </a:spcBef>
            </a:pPr>
            <a:r>
              <a:rPr lang="en-US" sz="2500">
                <a:latin typeface="Courier New" pitchFamily="49" charset="0"/>
              </a:rPr>
              <a:t> c = Max</a:t>
            </a:r>
            <a:r>
              <a:rPr lang="en-US" sz="2400"/>
              <a:t> </a:t>
            </a:r>
            <a:r>
              <a:rPr lang="en-US" sz="2500">
                <a:latin typeface="Courier New" pitchFamily="49" charset="0"/>
              </a:rPr>
              <a:t>(</a:t>
            </a:r>
            <a:r>
              <a:rPr lang="en-US" sz="2400"/>
              <a:t> </a:t>
            </a:r>
            <a:r>
              <a:rPr lang="en-US" sz="2500">
                <a:latin typeface="Courier New" pitchFamily="49" charset="0"/>
              </a:rPr>
              <a:t>a, b</a:t>
            </a:r>
            <a:r>
              <a:rPr lang="en-US" sz="2400"/>
              <a:t> </a:t>
            </a:r>
            <a:r>
              <a:rPr lang="en-US" sz="2500">
                <a:latin typeface="Courier New" pitchFamily="49" charset="0"/>
              </a:rPr>
              <a:t>);</a:t>
            </a:r>
          </a:p>
          <a:p>
            <a:pPr>
              <a:spcBef>
                <a:spcPct val="15000"/>
              </a:spcBef>
            </a:pPr>
            <a:r>
              <a:rPr lang="en-US" sz="2500">
                <a:latin typeface="Courier New" pitchFamily="49" charset="0"/>
              </a:rPr>
              <a:t> printf</a:t>
            </a:r>
            <a:r>
              <a:rPr lang="en-US" sz="2400"/>
              <a:t> </a:t>
            </a:r>
            <a:r>
              <a:rPr lang="en-US" sz="2500">
                <a:latin typeface="Courier New" pitchFamily="49" charset="0"/>
              </a:rPr>
              <a:t>(</a:t>
            </a:r>
            <a:r>
              <a:rPr lang="en-US" sz="2400"/>
              <a:t> "</a:t>
            </a:r>
            <a:r>
              <a:rPr lang="ru-RU" sz="2500">
                <a:latin typeface="Courier New" pitchFamily="49" charset="0"/>
              </a:rPr>
              <a:t>Наибольшее число </a:t>
            </a:r>
            <a:r>
              <a:rPr lang="en-US" sz="2500">
                <a:latin typeface="Courier New" pitchFamily="49" charset="0"/>
              </a:rPr>
              <a:t>%d"</a:t>
            </a:r>
            <a:r>
              <a:rPr lang="ru-RU" sz="2500">
                <a:latin typeface="Courier New" pitchFamily="49" charset="0"/>
              </a:rPr>
              <a:t>, </a:t>
            </a:r>
            <a:r>
              <a:rPr lang="en-US" sz="2500">
                <a:latin typeface="Courier New" pitchFamily="49" charset="0"/>
              </a:rPr>
              <a:t>c );</a:t>
            </a:r>
          </a:p>
          <a:p>
            <a:pPr>
              <a:spcBef>
                <a:spcPct val="10000"/>
              </a:spcBef>
            </a:pPr>
            <a:r>
              <a:rPr lang="en-US" sz="2500">
                <a:latin typeface="Courier New" pitchFamily="49" charset="0"/>
              </a:rPr>
              <a:t>}</a:t>
            </a:r>
          </a:p>
        </p:txBody>
      </p:sp>
      <p:sp>
        <p:nvSpPr>
          <p:cNvPr id="837637" name="AutoShape 5"/>
          <p:cNvSpPr>
            <a:spLocks noChangeArrowheads="1"/>
          </p:cNvSpPr>
          <p:nvPr/>
        </p:nvSpPr>
        <p:spPr bwMode="auto">
          <a:xfrm>
            <a:off x="617538" y="1033463"/>
            <a:ext cx="7210425" cy="1582737"/>
          </a:xfrm>
          <a:prstGeom prst="roundRect">
            <a:avLst>
              <a:gd name="adj" fmla="val 4431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10800" rIns="90000" bIns="10800" anchor="ctr"/>
          <a:lstStyle/>
          <a:p>
            <a:pPr>
              <a:spcBef>
                <a:spcPct val="10000"/>
              </a:spcBef>
            </a:pPr>
            <a:r>
              <a:rPr lang="en-US" sz="2300">
                <a:latin typeface="Courier New" pitchFamily="49" charset="0"/>
              </a:rPr>
              <a:t>int Max ( int a, int b )</a:t>
            </a:r>
          </a:p>
          <a:p>
            <a:pPr>
              <a:spcBef>
                <a:spcPct val="10000"/>
              </a:spcBef>
            </a:pPr>
            <a:r>
              <a:rPr lang="en-US" sz="2300">
                <a:latin typeface="Courier New" pitchFamily="49" charset="0"/>
              </a:rPr>
              <a:t>{</a:t>
            </a:r>
          </a:p>
          <a:p>
            <a:pPr>
              <a:spcBef>
                <a:spcPct val="10000"/>
              </a:spcBef>
            </a:pPr>
            <a:r>
              <a:rPr lang="en-US" sz="2300">
                <a:latin typeface="Courier New" pitchFamily="49" charset="0"/>
              </a:rPr>
              <a:t> ...  </a:t>
            </a:r>
          </a:p>
          <a:p>
            <a:pPr>
              <a:spcBef>
                <a:spcPct val="10000"/>
              </a:spcBef>
            </a:pPr>
            <a:r>
              <a:rPr lang="en-US" sz="2300">
                <a:latin typeface="Courier New" pitchFamily="49" charset="0"/>
              </a:rPr>
              <a:t>}</a:t>
            </a:r>
            <a:endParaRPr lang="ru-RU" sz="2300">
              <a:latin typeface="Courier New" pitchFamily="49" charset="0"/>
            </a:endParaRPr>
          </a:p>
        </p:txBody>
      </p:sp>
      <p:sp>
        <p:nvSpPr>
          <p:cNvPr id="837644" name="AutoShape 12"/>
          <p:cNvSpPr>
            <a:spLocks noChangeArrowheads="1"/>
          </p:cNvSpPr>
          <p:nvPr/>
        </p:nvSpPr>
        <p:spPr bwMode="auto">
          <a:xfrm>
            <a:off x="3757613" y="2767013"/>
            <a:ext cx="2435225" cy="904875"/>
          </a:xfrm>
          <a:prstGeom prst="wedgeRoundRectCallout">
            <a:avLst>
              <a:gd name="adj1" fmla="val -79532"/>
              <a:gd name="adj2" fmla="val 17368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/>
              <a:t>фактические</a:t>
            </a:r>
            <a:r>
              <a:rPr lang="ru-RU" sz="2400" b="0"/>
              <a:t> параметры</a:t>
            </a:r>
          </a:p>
        </p:txBody>
      </p:sp>
      <p:sp>
        <p:nvSpPr>
          <p:cNvPr id="837645" name="AutoShape 13"/>
          <p:cNvSpPr>
            <a:spLocks noChangeArrowheads="1"/>
          </p:cNvSpPr>
          <p:nvPr/>
        </p:nvSpPr>
        <p:spPr bwMode="auto">
          <a:xfrm>
            <a:off x="5432425" y="4302125"/>
            <a:ext cx="1636713" cy="882650"/>
          </a:xfrm>
          <a:prstGeom prst="wedgeRoundRectCallout">
            <a:avLst>
              <a:gd name="adj1" fmla="val -147380"/>
              <a:gd name="adj2" fmla="val 3417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/>
              <a:t>вызов</a:t>
            </a:r>
            <a:r>
              <a:rPr lang="ru-RU" sz="2400" b="0"/>
              <a:t> функции</a:t>
            </a:r>
          </a:p>
        </p:txBody>
      </p:sp>
      <p:sp>
        <p:nvSpPr>
          <p:cNvPr id="837647" name="AutoShape 15"/>
          <p:cNvSpPr>
            <a:spLocks noChangeArrowheads="1"/>
          </p:cNvSpPr>
          <p:nvPr/>
        </p:nvSpPr>
        <p:spPr bwMode="auto">
          <a:xfrm>
            <a:off x="4230688" y="1519238"/>
            <a:ext cx="2424112" cy="904875"/>
          </a:xfrm>
          <a:prstGeom prst="wedgeRoundRectCallout">
            <a:avLst>
              <a:gd name="adj1" fmla="val -64537"/>
              <a:gd name="adj2" fmla="val -6771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/>
              <a:t>формальные</a:t>
            </a:r>
            <a:r>
              <a:rPr lang="ru-RU" sz="2400" b="0"/>
              <a:t> параметры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76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3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37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37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37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7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37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37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3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3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3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37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48" grpId="0" build="p" animBg="1"/>
      <p:bldP spid="837649" grpId="0" animBg="1"/>
      <p:bldP spid="837636" grpId="0" build="p"/>
      <p:bldP spid="837637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3B9EC8-FC63-4261-8DE3-71813190E178}" type="slidenum">
              <a:rPr lang="ru-RU" smtClean="0"/>
              <a:pPr/>
              <a:t>162</a:t>
            </a:fld>
            <a:endParaRPr lang="ru-RU" smtClean="0"/>
          </a:p>
        </p:txBody>
      </p:sp>
      <p:sp>
        <p:nvSpPr>
          <p:cNvPr id="17101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101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7101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171014" name="Text Box 5"/>
          <p:cNvSpPr txBox="1">
            <a:spLocks noChangeArrowheads="1"/>
          </p:cNvSpPr>
          <p:nvPr/>
        </p:nvSpPr>
        <p:spPr bwMode="auto">
          <a:xfrm>
            <a:off x="381000" y="842963"/>
            <a:ext cx="842010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75" indent="-714375">
              <a:spcBef>
                <a:spcPct val="50000"/>
              </a:spcBef>
              <a:tabLst>
                <a:tab pos="714375" algn="l"/>
              </a:tabLst>
            </a:pPr>
            <a:r>
              <a:rPr lang="ru-RU" sz="2400">
                <a:solidFill>
                  <a:srgbClr val="3333FF"/>
                </a:solidFill>
              </a:rPr>
              <a:t>«4»: </a:t>
            </a:r>
            <a:r>
              <a:rPr lang="ru-RU" sz="2400"/>
              <a:t>Составить функцию, которая определяет сумму всех чисел от 1 до </a:t>
            </a:r>
            <a:r>
              <a:rPr lang="en-US" sz="2400"/>
              <a:t>N </a:t>
            </a:r>
            <a:r>
              <a:rPr lang="ru-RU" sz="2400"/>
              <a:t>и привести пример ее использования.</a:t>
            </a:r>
            <a:endParaRPr lang="ru-RU" sz="2000"/>
          </a:p>
          <a:p>
            <a:pPr marL="714375" indent="-714375">
              <a:lnSpc>
                <a:spcPct val="90000"/>
              </a:lnSpc>
              <a:spcBef>
                <a:spcPct val="15000"/>
              </a:spcBef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    </a:t>
            </a:r>
            <a:r>
              <a:rPr lang="ru-RU" sz="2000">
                <a:solidFill>
                  <a:srgbClr val="3333FF"/>
                </a:solidFill>
              </a:rPr>
              <a:t>Пример: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	 </a:t>
            </a:r>
            <a:r>
              <a:rPr lang="ru-RU" sz="2400">
                <a:latin typeface="Courier New" pitchFamily="49" charset="0"/>
              </a:rPr>
              <a:t>Введите число: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	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ru-RU" sz="2400">
                <a:solidFill>
                  <a:srgbClr val="FF0000"/>
                </a:solidFill>
                <a:latin typeface="Courier New" pitchFamily="49" charset="0"/>
              </a:rPr>
              <a:t>00</a:t>
            </a:r>
            <a:endParaRPr lang="en-US" sz="2400">
              <a:solidFill>
                <a:srgbClr val="FF0000"/>
              </a:solidFill>
              <a:latin typeface="Courier New" pitchFamily="49" charset="0"/>
            </a:endParaRPr>
          </a:p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	 сумма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ru-RU" sz="2400">
                <a:latin typeface="Courier New" pitchFamily="49" charset="0"/>
              </a:rPr>
              <a:t>чисел от 1 до 100 = 5050</a:t>
            </a:r>
          </a:p>
          <a:p>
            <a:pPr marL="714375" indent="-714375">
              <a:spcBef>
                <a:spcPts val="1200"/>
              </a:spcBef>
              <a:tabLst>
                <a:tab pos="714375" algn="l"/>
              </a:tabLst>
            </a:pPr>
            <a:r>
              <a:rPr lang="ru-RU" sz="2400">
                <a:solidFill>
                  <a:srgbClr val="3333FF"/>
                </a:solidFill>
              </a:rPr>
              <a:t>«5»: </a:t>
            </a:r>
            <a:r>
              <a:rPr lang="ru-RU" sz="2400"/>
              <a:t>Составить функцию, которая определяет, сколько зерен попросил положить на </a:t>
            </a:r>
            <a:r>
              <a:rPr lang="en-US" sz="2400"/>
              <a:t>N-</a:t>
            </a:r>
            <a:r>
              <a:rPr lang="ru-RU" sz="2400"/>
              <a:t>ую клетку изобретатель шахмат (на 1-ую – 1 зерно, на 2-ую – 2 зерна, на 3-ю – 4 зерна, …)</a:t>
            </a:r>
            <a:endParaRPr lang="ru-RU" sz="2000"/>
          </a:p>
          <a:p>
            <a:pPr marL="714375" indent="-714375">
              <a:spcBef>
                <a:spcPts val="1200"/>
              </a:spcBef>
              <a:tabLst>
                <a:tab pos="714375" algn="l"/>
              </a:tabLst>
            </a:pPr>
            <a:r>
              <a:rPr lang="ru-RU" sz="2000">
                <a:solidFill>
                  <a:srgbClr val="3333FF"/>
                </a:solidFill>
              </a:rPr>
              <a:t>	Пример: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000"/>
              <a:t>             </a:t>
            </a:r>
            <a:r>
              <a:rPr lang="ru-RU" sz="2000">
                <a:latin typeface="Courier New" pitchFamily="49" charset="0"/>
              </a:rPr>
              <a:t>	</a:t>
            </a:r>
            <a:r>
              <a:rPr lang="ru-RU" sz="2400">
                <a:latin typeface="Courier New" pitchFamily="49" charset="0"/>
              </a:rPr>
              <a:t>Введите номер клетки: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	 </a:t>
            </a:r>
            <a:r>
              <a:rPr lang="ru-RU" sz="2400">
                <a:solidFill>
                  <a:srgbClr val="FF0000"/>
                </a:solidFill>
                <a:latin typeface="Courier New" pitchFamily="49" charset="0"/>
              </a:rPr>
              <a:t>28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	 На 28-ой клетке 134217728 зерен.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583E91-7696-43AB-8CB1-EEA0DF96BA2E}" type="slidenum">
              <a:rPr lang="ru-RU" smtClean="0"/>
              <a:pPr/>
              <a:t>163</a:t>
            </a:fld>
            <a:endParaRPr lang="ru-RU" smtClean="0"/>
          </a:p>
        </p:txBody>
      </p:sp>
      <p:sp>
        <p:nvSpPr>
          <p:cNvPr id="12292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 </a:t>
            </a:r>
            <a:r>
              <a:rPr lang="ru-RU" sz="3000" b="0"/>
              <a:t>(вариант 2 для </a:t>
            </a:r>
            <a:r>
              <a:rPr lang="en-US" sz="3000" b="0"/>
              <a:t>9</a:t>
            </a:r>
            <a:r>
              <a:rPr lang="ru-RU" sz="3000" b="0"/>
              <a:t>-11 класса)</a:t>
            </a:r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369888" y="842963"/>
            <a:ext cx="8640762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75" indent="-714375">
              <a:spcBef>
                <a:spcPct val="50000"/>
              </a:spcBef>
              <a:tabLst>
                <a:tab pos="714375" algn="l"/>
              </a:tabLst>
            </a:pPr>
            <a:r>
              <a:rPr lang="ru-RU" sz="2400">
                <a:solidFill>
                  <a:srgbClr val="3333FF"/>
                </a:solidFill>
              </a:rPr>
              <a:t>«4»: </a:t>
            </a:r>
            <a:r>
              <a:rPr lang="ru-RU" sz="2400"/>
              <a:t>Составить функцию, которая определяет наибольший общий делитель двух натуральных и привести пример ее использования.</a:t>
            </a:r>
            <a:endParaRPr lang="ru-RU" sz="2000"/>
          </a:p>
          <a:p>
            <a:pPr marL="714375" indent="-714375">
              <a:lnSpc>
                <a:spcPct val="90000"/>
              </a:lnSpc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    </a:t>
            </a:r>
            <a:r>
              <a:rPr lang="ru-RU" sz="2400">
                <a:solidFill>
                  <a:srgbClr val="3333FF"/>
                </a:solidFill>
              </a:rPr>
              <a:t>Пример: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	 Введите два числа: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	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14 21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	 НОД(14,21)=7</a:t>
            </a:r>
          </a:p>
          <a:p>
            <a:pPr marL="714375" indent="-714375">
              <a:spcBef>
                <a:spcPct val="50000"/>
              </a:spcBef>
              <a:tabLst>
                <a:tab pos="714375" algn="l"/>
              </a:tabLst>
            </a:pPr>
            <a:r>
              <a:rPr lang="ru-RU" sz="2400">
                <a:solidFill>
                  <a:srgbClr val="3333FF"/>
                </a:solidFill>
              </a:rPr>
              <a:t>«5»: </a:t>
            </a:r>
            <a:r>
              <a:rPr lang="ru-RU" sz="2400"/>
              <a:t>Составить функцию, которая вычисляет функцию синус как сумму ряда (с точностью 0.001)</a:t>
            </a:r>
            <a:endParaRPr lang="ru-RU" sz="2000"/>
          </a:p>
          <a:p>
            <a:pPr marL="714375" indent="-714375">
              <a:spcBef>
                <a:spcPct val="50000"/>
              </a:spcBef>
              <a:tabLst>
                <a:tab pos="714375" algn="l"/>
              </a:tabLst>
            </a:pPr>
            <a:endParaRPr lang="ru-RU" sz="2000"/>
          </a:p>
          <a:p>
            <a:pPr marL="714375" indent="-714375">
              <a:spcBef>
                <a:spcPct val="60000"/>
              </a:spcBef>
              <a:tabLst>
                <a:tab pos="714375" algn="l"/>
              </a:tabLst>
            </a:pPr>
            <a:r>
              <a:rPr lang="ru-RU" sz="2800">
                <a:latin typeface="Courier New" pitchFamily="49" charset="0"/>
              </a:rPr>
              <a:t>   </a:t>
            </a:r>
            <a:r>
              <a:rPr lang="ru-RU" sz="2400">
                <a:solidFill>
                  <a:srgbClr val="3333FF"/>
                </a:solidFill>
              </a:rPr>
              <a:t>Пример: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400"/>
              <a:t>         </a:t>
            </a:r>
            <a:r>
              <a:rPr lang="ru-RU" sz="2400">
                <a:latin typeface="Courier New" pitchFamily="49" charset="0"/>
              </a:rPr>
              <a:t>	Введите угол в градусах: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	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45</a:t>
            </a:r>
            <a:endParaRPr lang="ru-RU" sz="2400">
              <a:solidFill>
                <a:srgbClr val="FF0000"/>
              </a:solidFill>
              <a:latin typeface="Courier New" pitchFamily="49" charset="0"/>
            </a:endParaRPr>
          </a:p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	 </a:t>
            </a:r>
            <a:r>
              <a:rPr lang="en-US" sz="2400">
                <a:latin typeface="Courier New" pitchFamily="49" charset="0"/>
              </a:rPr>
              <a:t>sin(45) = 0.707</a:t>
            </a:r>
            <a:endParaRPr lang="ru-RU" sz="2400">
              <a:latin typeface="Courier New" pitchFamily="49" charset="0"/>
            </a:endParaRP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1792288" y="4324350"/>
          <a:ext cx="3048000" cy="739775"/>
        </p:xfrm>
        <a:graphic>
          <a:graphicData uri="http://schemas.openxmlformats.org/presentationml/2006/ole">
            <p:oleObj spid="_x0000_s12290" name="Формула" r:id="rId4" imgW="1726920" imgH="419040" progId="Equation.3">
              <p:embed/>
            </p:oleObj>
          </a:graphicData>
        </a:graphic>
      </p:graphicFrame>
      <p:sp>
        <p:nvSpPr>
          <p:cNvPr id="845831" name="Rectangle 7"/>
          <p:cNvSpPr>
            <a:spLocks noChangeArrowheads="1"/>
          </p:cNvSpPr>
          <p:nvPr/>
        </p:nvSpPr>
        <p:spPr bwMode="auto">
          <a:xfrm>
            <a:off x="5219700" y="4459288"/>
            <a:ext cx="1939925" cy="5064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400" i="1" dirty="0">
                <a:latin typeface="Times New Roman" pitchFamily="18" charset="0"/>
              </a:rPr>
              <a:t>x</a:t>
            </a:r>
            <a:r>
              <a:rPr lang="en-US" dirty="0"/>
              <a:t> </a:t>
            </a:r>
            <a:r>
              <a:rPr lang="ru-RU" dirty="0"/>
              <a:t>в радианах!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74C0F0-BDDC-43DA-B368-56125EFC44DF}" type="slidenum">
              <a:rPr lang="ru-RU" smtClean="0"/>
              <a:pPr/>
              <a:t>164</a:t>
            </a:fld>
            <a:endParaRPr lang="ru-RU" smtClean="0"/>
          </a:p>
        </p:txBody>
      </p:sp>
      <p:sp>
        <p:nvSpPr>
          <p:cNvPr id="17203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2036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Логические функции</a:t>
            </a:r>
          </a:p>
        </p:txBody>
      </p:sp>
      <p:sp>
        <p:nvSpPr>
          <p:cNvPr id="839684" name="Text Box 4"/>
          <p:cNvSpPr txBox="1">
            <a:spLocks noChangeArrowheads="1"/>
          </p:cNvSpPr>
          <p:nvPr/>
        </p:nvSpPr>
        <p:spPr bwMode="auto">
          <a:xfrm>
            <a:off x="388938" y="855663"/>
            <a:ext cx="84201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 defTabSz="442913">
              <a:spcBef>
                <a:spcPct val="50000"/>
              </a:spcBef>
            </a:pPr>
            <a:r>
              <a:rPr lang="ru-RU" sz="2200">
                <a:solidFill>
                  <a:srgbClr val="3333FF"/>
                </a:solidFill>
              </a:rPr>
              <a:t>Задача: </a:t>
            </a:r>
            <a:r>
              <a:rPr lang="ru-RU" sz="2200"/>
              <a:t>составить функцию, которая определяет, верно ли, что заданное число – простое.</a:t>
            </a:r>
          </a:p>
          <a:p>
            <a:pPr marL="268288" indent="-268288" defTabSz="442913">
              <a:spcBef>
                <a:spcPct val="50000"/>
              </a:spcBef>
            </a:pPr>
            <a:r>
              <a:rPr lang="ru-RU" sz="2200">
                <a:solidFill>
                  <a:srgbClr val="3333FF"/>
                </a:solidFill>
              </a:rPr>
              <a:t>Особенности:</a:t>
            </a:r>
          </a:p>
          <a:p>
            <a:pPr marL="803275" lvl="1" indent="-263525" defTabSz="442913">
              <a:spcBef>
                <a:spcPct val="15000"/>
              </a:spcBef>
              <a:buFontTx/>
              <a:buChar char="•"/>
            </a:pPr>
            <a:r>
              <a:rPr lang="ru-RU" sz="2200" b="0"/>
              <a:t>ответ – </a:t>
            </a:r>
            <a:r>
              <a:rPr lang="ru-RU" sz="2200"/>
              <a:t>логическое</a:t>
            </a:r>
            <a:r>
              <a:rPr lang="ru-RU" sz="2200" b="0"/>
              <a:t> значение: «да» (1)</a:t>
            </a:r>
            <a:r>
              <a:rPr lang="en-US" sz="2200" b="0"/>
              <a:t> </a:t>
            </a:r>
            <a:r>
              <a:rPr lang="ru-RU" sz="2200" b="0"/>
              <a:t>или «нет» (</a:t>
            </a:r>
            <a:r>
              <a:rPr lang="ru-RU" sz="2200" b="0">
                <a:latin typeface="Courier New" pitchFamily="49" charset="0"/>
              </a:rPr>
              <a:t>0</a:t>
            </a:r>
            <a:r>
              <a:rPr lang="ru-RU" sz="2200" b="0"/>
              <a:t>)</a:t>
            </a:r>
            <a:endParaRPr lang="en-US" sz="2200" b="0"/>
          </a:p>
          <a:p>
            <a:pPr marL="803275" lvl="1" indent="-263525" defTabSz="442913">
              <a:spcBef>
                <a:spcPct val="15000"/>
              </a:spcBef>
              <a:buFontTx/>
              <a:buChar char="•"/>
            </a:pPr>
            <a:r>
              <a:rPr lang="ru-RU" sz="2200" b="0"/>
              <a:t>результат функции можно использовать как логическую величину </a:t>
            </a:r>
            <a:r>
              <a:rPr lang="ru-RU" sz="2200"/>
              <a:t>в условиях</a:t>
            </a:r>
            <a:r>
              <a:rPr lang="ru-RU" sz="2200" b="0"/>
              <a:t> (</a:t>
            </a:r>
            <a:r>
              <a:rPr lang="en-US" sz="2200">
                <a:latin typeface="Courier New" pitchFamily="49" charset="0"/>
              </a:rPr>
              <a:t>if</a:t>
            </a:r>
            <a:r>
              <a:rPr lang="en-US" sz="2200" b="0">
                <a:latin typeface="Courier New" pitchFamily="49" charset="0"/>
              </a:rPr>
              <a:t>, </a:t>
            </a:r>
            <a:r>
              <a:rPr lang="en-US" sz="2200">
                <a:latin typeface="Courier New" pitchFamily="49" charset="0"/>
              </a:rPr>
              <a:t>while</a:t>
            </a:r>
            <a:r>
              <a:rPr lang="ru-RU" sz="2200" b="0"/>
              <a:t>)</a:t>
            </a:r>
            <a:endParaRPr lang="en-US" sz="2200" b="0"/>
          </a:p>
          <a:p>
            <a:pPr marL="268288" indent="-268288" defTabSz="442913">
              <a:spcBef>
                <a:spcPct val="50000"/>
              </a:spcBef>
            </a:pPr>
            <a:r>
              <a:rPr lang="ru-RU" sz="2200">
                <a:solidFill>
                  <a:srgbClr val="3333FF"/>
                </a:solidFill>
              </a:rPr>
              <a:t>Алгоритм:</a:t>
            </a:r>
            <a:r>
              <a:rPr lang="ru-RU" sz="2200" b="0">
                <a:solidFill>
                  <a:srgbClr val="3333FF"/>
                </a:solidFill>
              </a:rPr>
              <a:t> </a:t>
            </a:r>
            <a:r>
              <a:rPr lang="ru-RU" sz="2200" b="0"/>
              <a:t>считаем число делителей в интервале от </a:t>
            </a:r>
            <a:r>
              <a:rPr lang="ru-RU" sz="2200"/>
              <a:t>2</a:t>
            </a:r>
            <a:r>
              <a:rPr lang="ru-RU" sz="2200" b="0"/>
              <a:t> до </a:t>
            </a:r>
            <a:r>
              <a:rPr lang="en-US" sz="2200"/>
              <a:t>N-1</a:t>
            </a:r>
            <a:r>
              <a:rPr lang="en-US" sz="2200" b="0"/>
              <a:t>, </a:t>
            </a:r>
            <a:r>
              <a:rPr lang="ru-RU" sz="2200" b="0"/>
              <a:t>если оно не равно нулю – число составное. </a:t>
            </a:r>
          </a:p>
        </p:txBody>
      </p:sp>
      <p:sp>
        <p:nvSpPr>
          <p:cNvPr id="839685" name="Rectangle 5"/>
          <p:cNvSpPr>
            <a:spLocks noChangeArrowheads="1"/>
          </p:cNvSpPr>
          <p:nvPr/>
        </p:nvSpPr>
        <p:spPr bwMode="auto">
          <a:xfrm>
            <a:off x="1474788" y="4119563"/>
            <a:ext cx="6297612" cy="24733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25000"/>
              </a:spcBef>
              <a:defRPr/>
            </a:pPr>
            <a:endParaRPr lang="en-US" sz="19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839686" name="Rectangle 6"/>
          <p:cNvSpPr>
            <a:spLocks noChangeArrowheads="1"/>
          </p:cNvSpPr>
          <p:nvPr/>
        </p:nvSpPr>
        <p:spPr bwMode="auto">
          <a:xfrm>
            <a:off x="1524000" y="4491038"/>
            <a:ext cx="4868863" cy="8255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76913" y="5562600"/>
            <a:ext cx="3144837" cy="663575"/>
            <a:chOff x="1133" y="3696"/>
            <a:chExt cx="1981" cy="418"/>
          </a:xfrm>
        </p:grpSpPr>
        <p:sp>
          <p:nvSpPr>
            <p:cNvPr id="172042" name="Text Box 8"/>
            <p:cNvSpPr txBox="1">
              <a:spLocks noChangeArrowheads="1"/>
            </p:cNvSpPr>
            <p:nvPr/>
          </p:nvSpPr>
          <p:spPr bwMode="auto">
            <a:xfrm>
              <a:off x="1427" y="3763"/>
              <a:ext cx="1687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Как улучшить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172043" name="Oval 9"/>
            <p:cNvSpPr>
              <a:spLocks noChangeArrowheads="1"/>
            </p:cNvSpPr>
            <p:nvPr/>
          </p:nvSpPr>
          <p:spPr bwMode="auto">
            <a:xfrm>
              <a:off x="1133" y="3696"/>
              <a:ext cx="430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839690" name="Rectangle 10"/>
          <p:cNvSpPr>
            <a:spLocks noChangeArrowheads="1"/>
          </p:cNvSpPr>
          <p:nvPr/>
        </p:nvSpPr>
        <p:spPr bwMode="auto">
          <a:xfrm>
            <a:off x="1485900" y="4119563"/>
            <a:ext cx="5953125" cy="242093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25000"/>
              </a:spcBef>
            </a:pPr>
            <a:r>
              <a:rPr lang="en-US" sz="2100">
                <a:latin typeface="Courier New" pitchFamily="49" charset="0"/>
              </a:rPr>
              <a:t>count = 0;</a:t>
            </a:r>
          </a:p>
          <a:p>
            <a:pPr>
              <a:spcBef>
                <a:spcPct val="25000"/>
              </a:spcBef>
            </a:pPr>
            <a:r>
              <a:rPr lang="en-US" sz="2100">
                <a:latin typeface="Courier New" pitchFamily="49" charset="0"/>
              </a:rPr>
              <a:t>for </a:t>
            </a:r>
            <a:r>
              <a:rPr lang="ru-RU" sz="2100">
                <a:latin typeface="Courier New" pitchFamily="49" charset="0"/>
              </a:rPr>
              <a:t>(</a:t>
            </a:r>
            <a:r>
              <a:rPr lang="en-US" sz="2100">
                <a:latin typeface="Courier New" pitchFamily="49" charset="0"/>
              </a:rPr>
              <a:t>i</a:t>
            </a:r>
            <a:r>
              <a:rPr lang="en-US" sz="2000"/>
              <a:t> </a:t>
            </a:r>
            <a:r>
              <a:rPr lang="en-US" sz="2100">
                <a:latin typeface="Courier New" pitchFamily="49" charset="0"/>
              </a:rPr>
              <a:t>=</a:t>
            </a:r>
            <a:r>
              <a:rPr lang="en-US" sz="2000"/>
              <a:t> </a:t>
            </a:r>
            <a:r>
              <a:rPr lang="en-US" sz="2100">
                <a:latin typeface="Courier New" pitchFamily="49" charset="0"/>
              </a:rPr>
              <a:t>2; i</a:t>
            </a:r>
            <a:r>
              <a:rPr lang="en-US" sz="2000"/>
              <a:t> </a:t>
            </a:r>
            <a:r>
              <a:rPr lang="en-US" sz="2100">
                <a:latin typeface="Courier New" pitchFamily="49" charset="0"/>
              </a:rPr>
              <a:t>&lt;</a:t>
            </a:r>
            <a:r>
              <a:rPr lang="en-US" sz="2000"/>
              <a:t> </a:t>
            </a:r>
            <a:r>
              <a:rPr lang="en-US" sz="2100">
                <a:latin typeface="Courier New" pitchFamily="49" charset="0"/>
              </a:rPr>
              <a:t>N; i</a:t>
            </a:r>
            <a:r>
              <a:rPr lang="en-US" sz="2000"/>
              <a:t> </a:t>
            </a:r>
            <a:r>
              <a:rPr lang="en-US" sz="2100">
                <a:latin typeface="Courier New" pitchFamily="49" charset="0"/>
              </a:rPr>
              <a:t>++) </a:t>
            </a:r>
            <a:endParaRPr lang="ru-RU" sz="2100">
              <a:latin typeface="Courier New" pitchFamily="49" charset="0"/>
            </a:endParaRPr>
          </a:p>
          <a:p>
            <a:pPr>
              <a:spcBef>
                <a:spcPct val="25000"/>
              </a:spcBef>
            </a:pPr>
            <a:r>
              <a:rPr lang="en-US" sz="2100">
                <a:latin typeface="Courier New" pitchFamily="49" charset="0"/>
              </a:rPr>
              <a:t>  if (</a:t>
            </a:r>
            <a:r>
              <a:rPr lang="en-US" sz="2100"/>
              <a:t> </a:t>
            </a:r>
            <a:r>
              <a:rPr lang="en-US" sz="2100">
                <a:latin typeface="Courier New" pitchFamily="49" charset="0"/>
              </a:rPr>
              <a:t>N % i == 0) count ++;</a:t>
            </a:r>
          </a:p>
          <a:p>
            <a:pPr>
              <a:spcBef>
                <a:spcPct val="25000"/>
              </a:spcBef>
            </a:pPr>
            <a:r>
              <a:rPr lang="en-US" sz="2100">
                <a:latin typeface="Courier New" pitchFamily="49" charset="0"/>
              </a:rPr>
              <a:t>if ( count =</a:t>
            </a:r>
            <a:r>
              <a:rPr lang="ru-RU" sz="2100">
                <a:latin typeface="Courier New" pitchFamily="49" charset="0"/>
              </a:rPr>
              <a:t>=</a:t>
            </a:r>
            <a:r>
              <a:rPr lang="en-US" sz="2100">
                <a:latin typeface="Courier New" pitchFamily="49" charset="0"/>
              </a:rPr>
              <a:t> 0 )</a:t>
            </a:r>
            <a:endParaRPr lang="ru-RU" sz="2100">
              <a:latin typeface="Courier New" pitchFamily="49" charset="0"/>
            </a:endParaRPr>
          </a:p>
          <a:p>
            <a:pPr>
              <a:spcBef>
                <a:spcPct val="25000"/>
              </a:spcBef>
            </a:pPr>
            <a:r>
              <a:rPr lang="ru-RU" sz="2100">
                <a:latin typeface="Courier New" pitchFamily="49" charset="0"/>
              </a:rPr>
              <a:t>     </a:t>
            </a:r>
            <a:r>
              <a:rPr lang="en-US" sz="2100">
                <a:solidFill>
                  <a:srgbClr val="3333FF"/>
                </a:solidFill>
                <a:latin typeface="Courier New" pitchFamily="49" charset="0"/>
              </a:rPr>
              <a:t>//</a:t>
            </a:r>
            <a:r>
              <a:rPr lang="ru-RU" sz="2100">
                <a:solidFill>
                  <a:srgbClr val="3333FF"/>
                </a:solidFill>
                <a:latin typeface="Courier New" pitchFamily="49" charset="0"/>
              </a:rPr>
              <a:t> число </a:t>
            </a:r>
            <a:r>
              <a:rPr lang="en-US" sz="2100">
                <a:solidFill>
                  <a:srgbClr val="3333FF"/>
                </a:solidFill>
                <a:latin typeface="Courier New" pitchFamily="49" charset="0"/>
              </a:rPr>
              <a:t>N </a:t>
            </a:r>
            <a:r>
              <a:rPr lang="ru-RU" sz="2100">
                <a:solidFill>
                  <a:srgbClr val="3333FF"/>
                </a:solidFill>
                <a:latin typeface="Courier New" pitchFamily="49" charset="0"/>
              </a:rPr>
              <a:t>простое</a:t>
            </a:r>
            <a:r>
              <a:rPr lang="en-US" sz="2100">
                <a:solidFill>
                  <a:srgbClr val="3333FF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ct val="25000"/>
              </a:spcBef>
            </a:pPr>
            <a:r>
              <a:rPr lang="en-US" sz="2100">
                <a:latin typeface="Courier New" pitchFamily="49" charset="0"/>
              </a:rPr>
              <a:t>else </a:t>
            </a:r>
            <a:r>
              <a:rPr lang="en-US" sz="2100">
                <a:solidFill>
                  <a:srgbClr val="3333FF"/>
                </a:solidFill>
                <a:latin typeface="Courier New" pitchFamily="49" charset="0"/>
              </a:rPr>
              <a:t>//</a:t>
            </a:r>
            <a:r>
              <a:rPr lang="ru-RU" sz="2100">
                <a:solidFill>
                  <a:srgbClr val="3333FF"/>
                </a:solidFill>
                <a:latin typeface="Courier New" pitchFamily="49" charset="0"/>
              </a:rPr>
              <a:t> число </a:t>
            </a:r>
            <a:r>
              <a:rPr lang="en-US" sz="2100">
                <a:solidFill>
                  <a:srgbClr val="3333FF"/>
                </a:solidFill>
                <a:latin typeface="Courier New" pitchFamily="49" charset="0"/>
              </a:rPr>
              <a:t>N </a:t>
            </a:r>
            <a:r>
              <a:rPr lang="ru-RU" sz="2100">
                <a:solidFill>
                  <a:srgbClr val="3333FF"/>
                </a:solidFill>
                <a:latin typeface="Courier New" pitchFamily="49" charset="0"/>
              </a:rPr>
              <a:t>составное</a:t>
            </a:r>
            <a:endParaRPr lang="en-US" sz="2100">
              <a:solidFill>
                <a:srgbClr val="3333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3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3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3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4" grpId="0" build="p"/>
      <p:bldP spid="839685" grpId="0" animBg="1"/>
      <p:bldP spid="839686" grpId="0" animBg="1"/>
      <p:bldP spid="839690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725B89-9CBA-462D-9B4D-5F2FD69DD005}" type="slidenum">
              <a:rPr lang="ru-RU" smtClean="0"/>
              <a:pPr/>
              <a:t>165</a:t>
            </a:fld>
            <a:endParaRPr lang="ru-RU" smtClean="0"/>
          </a:p>
        </p:txBody>
      </p:sp>
      <p:sp>
        <p:nvSpPr>
          <p:cNvPr id="13316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Функция: простое число или нет</a:t>
            </a:r>
          </a:p>
        </p:txBody>
      </p:sp>
      <p:sp>
        <p:nvSpPr>
          <p:cNvPr id="841732" name="Rectangle 4"/>
          <p:cNvSpPr>
            <a:spLocks noChangeArrowheads="1"/>
          </p:cNvSpPr>
          <p:nvPr/>
        </p:nvSpPr>
        <p:spPr bwMode="auto">
          <a:xfrm>
            <a:off x="1069975" y="1436688"/>
            <a:ext cx="5253038" cy="28225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spcBef>
                <a:spcPts val="200"/>
              </a:spcBef>
              <a:defRPr/>
            </a:pP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Prime (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N ) </a:t>
            </a:r>
          </a:p>
          <a:p>
            <a:pPr>
              <a:spcBef>
                <a:spcPts val="2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defRPr/>
            </a:pP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count = 0,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for (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2;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*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&lt;=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N;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++)</a:t>
            </a:r>
          </a:p>
          <a:p>
            <a:pPr>
              <a:spcBef>
                <a:spcPts val="2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 if (N %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== 0) count ++;</a:t>
            </a:r>
          </a:p>
          <a:p>
            <a:pPr>
              <a:spcBef>
                <a:spcPts val="2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return (count == 0);  </a:t>
            </a:r>
          </a:p>
          <a:p>
            <a:pPr>
              <a:spcBef>
                <a:spcPts val="2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}</a:t>
            </a:r>
            <a:endParaRPr lang="ru-RU" sz="2400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4614863" y="1743075"/>
            <a:ext cx="3636962" cy="560388"/>
            <a:chOff x="2275" y="662"/>
            <a:chExt cx="2034" cy="353"/>
          </a:xfrm>
          <a:solidFill>
            <a:srgbClr val="E6E6FF"/>
          </a:solidFill>
        </p:grpSpPr>
        <p:sp>
          <p:nvSpPr>
            <p:cNvPr id="841738" name="AutoShape 10"/>
            <p:cNvSpPr>
              <a:spLocks noChangeArrowheads="1"/>
            </p:cNvSpPr>
            <p:nvPr/>
          </p:nvSpPr>
          <p:spPr bwMode="auto">
            <a:xfrm>
              <a:off x="2275" y="662"/>
              <a:ext cx="2034" cy="353"/>
            </a:xfrm>
            <a:prstGeom prst="wedgeRoundRectCallout">
              <a:avLst>
                <a:gd name="adj1" fmla="val -59491"/>
                <a:gd name="adj2" fmla="val 121671"/>
                <a:gd name="adj3" fmla="val 16667"/>
              </a:avLst>
            </a:prstGeom>
            <a:grpFill/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90000" tIns="46800" rIns="90000" bIns="46800" anchor="ctr"/>
            <a:lstStyle/>
            <a:p>
              <a:pPr>
                <a:defRPr/>
              </a:pPr>
              <a:r>
                <a:rPr lang="ru-RU" sz="2400" b="0" dirty="0"/>
                <a:t>  перебор только до</a:t>
              </a:r>
            </a:p>
          </p:txBody>
        </p:sp>
        <p:graphicFrame>
          <p:nvGraphicFramePr>
            <p:cNvPr id="13314" name="Object 11"/>
            <p:cNvGraphicFramePr>
              <a:graphicFrameLocks noChangeAspect="1"/>
            </p:cNvGraphicFramePr>
            <p:nvPr/>
          </p:nvGraphicFramePr>
          <p:xfrm>
            <a:off x="3922" y="708"/>
            <a:ext cx="295" cy="231"/>
          </p:xfrm>
          <a:graphic>
            <a:graphicData uri="http://schemas.openxmlformats.org/presentationml/2006/ole">
              <p:oleObj spid="_x0000_s13314" name="Формула" r:id="rId4" imgW="291960" imgH="228600" progId="Equation.3">
                <p:embed/>
              </p:oleObj>
            </a:graphicData>
          </a:graphic>
        </p:graphicFrame>
      </p:grpSp>
      <p:sp>
        <p:nvSpPr>
          <p:cNvPr id="841740" name="AutoShape 12"/>
          <p:cNvSpPr>
            <a:spLocks noChangeArrowheads="1"/>
          </p:cNvSpPr>
          <p:nvPr/>
        </p:nvSpPr>
        <p:spPr bwMode="auto">
          <a:xfrm>
            <a:off x="1646238" y="4914900"/>
            <a:ext cx="4965700" cy="893763"/>
          </a:xfrm>
          <a:prstGeom prst="wedgeRoundRectCallout">
            <a:avLst>
              <a:gd name="adj1" fmla="val -12394"/>
              <a:gd name="adj2" fmla="val -18128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US" sz="2400" dirty="0">
                <a:latin typeface="Courier New" pitchFamily="49" charset="0"/>
              </a:rPr>
              <a:t>if (count == 0) return 1;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else            return 0;</a:t>
            </a: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17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4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1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1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41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41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4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2" grpId="0" build="p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499279-8C68-4BCA-AE62-60C23DDDE5FA}" type="slidenum">
              <a:rPr lang="ru-RU" smtClean="0"/>
              <a:pPr/>
              <a:t>166</a:t>
            </a:fld>
            <a:endParaRPr lang="ru-RU" smtClean="0"/>
          </a:p>
        </p:txBody>
      </p:sp>
      <p:sp>
        <p:nvSpPr>
          <p:cNvPr id="17305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3060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Логические функции</a:t>
            </a:r>
          </a:p>
        </p:txBody>
      </p:sp>
      <p:sp>
        <p:nvSpPr>
          <p:cNvPr id="841732" name="Rectangle 4"/>
          <p:cNvSpPr>
            <a:spLocks noChangeArrowheads="1"/>
          </p:cNvSpPr>
          <p:nvPr/>
        </p:nvSpPr>
        <p:spPr bwMode="auto">
          <a:xfrm>
            <a:off x="423863" y="912813"/>
            <a:ext cx="8362950" cy="55991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0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#include &lt;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stdio.h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10000"/>
              </a:spcBef>
              <a:defRPr/>
            </a:pP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defRPr/>
            </a:pP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defRPr/>
            </a:pP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defRPr/>
            </a:pP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ts val="2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main()</a:t>
            </a:r>
          </a:p>
          <a:p>
            <a:pPr>
              <a:spcBef>
                <a:spcPts val="2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N;</a:t>
            </a:r>
          </a:p>
          <a:p>
            <a:pPr>
              <a:spcBef>
                <a:spcPts val="2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printf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"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Введите целое число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\n"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);</a:t>
            </a:r>
            <a:endParaRPr lang="ru-RU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ts val="200"/>
              </a:spcBef>
              <a:defRPr/>
            </a:pP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scanf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"%d", &amp;N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ts val="2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 if ( Prime(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N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) ) </a:t>
            </a:r>
          </a:p>
          <a:p>
            <a:pPr>
              <a:spcBef>
                <a:spcPts val="2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     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printf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("%d -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простое число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", N);</a:t>
            </a:r>
            <a:endParaRPr lang="ru-RU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ts val="200"/>
              </a:spcBef>
              <a:defRPr/>
            </a:pP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else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printf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("%d -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составное число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", N); </a:t>
            </a:r>
            <a:endParaRPr lang="ru-RU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ts val="2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41733" name="AutoShape 5"/>
          <p:cNvSpPr>
            <a:spLocks noChangeArrowheads="1"/>
          </p:cNvSpPr>
          <p:nvPr/>
        </p:nvSpPr>
        <p:spPr bwMode="auto">
          <a:xfrm>
            <a:off x="514350" y="1412875"/>
            <a:ext cx="4292600" cy="1481138"/>
          </a:xfrm>
          <a:prstGeom prst="roundRect">
            <a:avLst>
              <a:gd name="adj" fmla="val 4431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lIns="90000" tIns="10800" rIns="90000" bIns="1080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en-US" sz="2200">
                <a:latin typeface="Courier New" pitchFamily="49" charset="0"/>
              </a:rPr>
              <a:t>int Prime ( int N ) </a:t>
            </a:r>
          </a:p>
          <a:p>
            <a:pPr>
              <a:spcBef>
                <a:spcPts val="200"/>
              </a:spcBef>
            </a:pPr>
            <a:r>
              <a:rPr lang="en-US" sz="2200">
                <a:latin typeface="Courier New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ru-RU" sz="2200">
                <a:latin typeface="Courier New" pitchFamily="49" charset="0"/>
              </a:rPr>
              <a:t>...</a:t>
            </a:r>
          </a:p>
          <a:p>
            <a:pPr>
              <a:spcBef>
                <a:spcPts val="200"/>
              </a:spcBef>
            </a:pPr>
            <a:r>
              <a:rPr lang="en-US" sz="2200">
                <a:latin typeface="Courier New" pitchFamily="49" charset="0"/>
              </a:rPr>
              <a:t>}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841735" name="AutoShape 7"/>
          <p:cNvSpPr>
            <a:spLocks noChangeArrowheads="1"/>
          </p:cNvSpPr>
          <p:nvPr/>
        </p:nvSpPr>
        <p:spPr bwMode="auto">
          <a:xfrm>
            <a:off x="4741863" y="1598613"/>
            <a:ext cx="1436687" cy="442912"/>
          </a:xfrm>
          <a:prstGeom prst="wedgeRoundRectCallout">
            <a:avLst>
              <a:gd name="adj1" fmla="val -113264"/>
              <a:gd name="adj2" fmla="val 353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 dirty="0"/>
              <a:t>функция</a:t>
            </a:r>
          </a:p>
        </p:txBody>
      </p:sp>
      <p:sp>
        <p:nvSpPr>
          <p:cNvPr id="841742" name="Rectangle 14"/>
          <p:cNvSpPr>
            <a:spLocks noChangeArrowheads="1"/>
          </p:cNvSpPr>
          <p:nvPr/>
        </p:nvSpPr>
        <p:spPr bwMode="auto">
          <a:xfrm>
            <a:off x="1619250" y="4941888"/>
            <a:ext cx="1871663" cy="31115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Prime(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)</a:t>
            </a: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17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4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41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41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417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41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41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41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417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417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417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7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4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2" grpId="0" build="p" animBg="1"/>
      <p:bldP spid="841733" grpId="0" animBg="1"/>
      <p:bldP spid="841742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DC5BC3-9504-4A7F-8F83-3FEB2F661CE5}" type="slidenum">
              <a:rPr lang="ru-RU" smtClean="0"/>
              <a:pPr/>
              <a:t>167</a:t>
            </a:fld>
            <a:endParaRPr lang="ru-RU" smtClean="0"/>
          </a:p>
        </p:txBody>
      </p:sp>
      <p:sp>
        <p:nvSpPr>
          <p:cNvPr id="17408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408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7408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174086" name="Text Box 5"/>
          <p:cNvSpPr txBox="1">
            <a:spLocks noChangeArrowheads="1"/>
          </p:cNvSpPr>
          <p:nvPr/>
        </p:nvSpPr>
        <p:spPr bwMode="auto">
          <a:xfrm>
            <a:off x="381000" y="842963"/>
            <a:ext cx="8420100" cy="515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75" indent="-714375">
              <a:spcBef>
                <a:spcPct val="50000"/>
              </a:spcBef>
              <a:tabLst>
                <a:tab pos="714375" algn="l"/>
              </a:tabLst>
            </a:pPr>
            <a:r>
              <a:rPr lang="ru-RU" sz="2400">
                <a:solidFill>
                  <a:srgbClr val="3333FF"/>
                </a:solidFill>
              </a:rPr>
              <a:t>«4»: </a:t>
            </a:r>
            <a:r>
              <a:rPr lang="ru-RU" sz="2400"/>
              <a:t>Составить функцию, которая определяет</a:t>
            </a:r>
            <a:r>
              <a:rPr lang="en-US" sz="2400"/>
              <a:t>, </a:t>
            </a:r>
            <a:r>
              <a:rPr lang="ru-RU" sz="2400"/>
              <a:t>верно ли, что  сумма его цифр – четное число.</a:t>
            </a:r>
            <a:endParaRPr lang="ru-RU" sz="2000"/>
          </a:p>
          <a:p>
            <a:pPr marL="714375" indent="-714375">
              <a:lnSpc>
                <a:spcPct val="90000"/>
              </a:lnSpc>
              <a:spcBef>
                <a:spcPct val="15000"/>
              </a:spcBef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    </a:t>
            </a:r>
            <a:r>
              <a:rPr lang="ru-RU" sz="2000">
                <a:solidFill>
                  <a:srgbClr val="3333FF"/>
                </a:solidFill>
              </a:rPr>
              <a:t>Пример: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	 </a:t>
            </a:r>
            <a:r>
              <a:rPr lang="ru-RU" sz="2400">
                <a:latin typeface="Courier New" pitchFamily="49" charset="0"/>
              </a:rPr>
              <a:t>Введите число: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	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ru-RU" sz="2400">
                <a:solidFill>
                  <a:srgbClr val="FF0000"/>
                </a:solidFill>
                <a:latin typeface="Courier New" pitchFamily="49" charset="0"/>
              </a:rPr>
              <a:t>36</a:t>
            </a:r>
            <a:endParaRPr lang="en-US" sz="2400">
              <a:solidFill>
                <a:srgbClr val="FF0000"/>
              </a:solidFill>
              <a:latin typeface="Courier New" pitchFamily="49" charset="0"/>
            </a:endParaRPr>
          </a:p>
          <a:p>
            <a:pPr marL="714375" indent="-714375">
              <a:tabLst>
                <a:tab pos="714375" algn="l"/>
              </a:tabLst>
            </a:pPr>
            <a:r>
              <a:rPr lang="en-US" sz="2400">
                <a:latin typeface="Courier New" pitchFamily="49" charset="0"/>
              </a:rPr>
              <a:t>   </a:t>
            </a:r>
            <a:r>
              <a:rPr lang="ru-RU" sz="2400"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ru-RU" sz="2400">
                <a:latin typeface="Courier New" pitchFamily="49" charset="0"/>
              </a:rPr>
              <a:t>Сумма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ru-RU" sz="2400">
                <a:latin typeface="Courier New" pitchFamily="49" charset="0"/>
              </a:rPr>
              <a:t>цифр четная.</a:t>
            </a:r>
          </a:p>
          <a:p>
            <a:pPr marL="714375" indent="-714375">
              <a:spcBef>
                <a:spcPts val="1200"/>
              </a:spcBef>
              <a:tabLst>
                <a:tab pos="714375" algn="l"/>
              </a:tabLst>
            </a:pPr>
            <a:r>
              <a:rPr lang="ru-RU" sz="2400">
                <a:solidFill>
                  <a:srgbClr val="3333FF"/>
                </a:solidFill>
              </a:rPr>
              <a:t>«5»: </a:t>
            </a:r>
            <a:r>
              <a:rPr lang="ru-RU" sz="2400"/>
              <a:t>Составить функцию, которая определяет, верно ли, что в заданном числе все цифры стоят по возрастанию.</a:t>
            </a:r>
          </a:p>
          <a:p>
            <a:pPr marL="714375" indent="-714375">
              <a:spcBef>
                <a:spcPts val="1200"/>
              </a:spcBef>
              <a:tabLst>
                <a:tab pos="714375" algn="l"/>
              </a:tabLst>
            </a:pPr>
            <a:r>
              <a:rPr lang="ru-RU" sz="2000">
                <a:solidFill>
                  <a:srgbClr val="3333FF"/>
                </a:solidFill>
              </a:rPr>
              <a:t>	Пример: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000"/>
              <a:t>             </a:t>
            </a:r>
            <a:r>
              <a:rPr lang="ru-RU" sz="2000">
                <a:latin typeface="Courier New" pitchFamily="49" charset="0"/>
              </a:rPr>
              <a:t>	</a:t>
            </a:r>
            <a:r>
              <a:rPr lang="ru-RU" sz="2400">
                <a:latin typeface="Courier New" pitchFamily="49" charset="0"/>
              </a:rPr>
              <a:t>Введите число: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	 </a:t>
            </a:r>
            <a:r>
              <a:rPr lang="ru-RU" sz="2400">
                <a:solidFill>
                  <a:srgbClr val="FF0000"/>
                </a:solidFill>
                <a:latin typeface="Courier New" pitchFamily="49" charset="0"/>
              </a:rPr>
              <a:t>258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	 Верно.</a:t>
            </a:r>
          </a:p>
        </p:txBody>
      </p:sp>
      <p:sp>
        <p:nvSpPr>
          <p:cNvPr id="174087" name="Прямоугольник 6"/>
          <p:cNvSpPr>
            <a:spLocks noChangeArrowheads="1"/>
          </p:cNvSpPr>
          <p:nvPr/>
        </p:nvSpPr>
        <p:spPr bwMode="auto">
          <a:xfrm>
            <a:off x="4865688" y="4759325"/>
            <a:ext cx="28749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Введите число: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400">
                <a:solidFill>
                  <a:srgbClr val="FF0000"/>
                </a:solidFill>
                <a:latin typeface="Courier New" pitchFamily="49" charset="0"/>
              </a:rPr>
              <a:t>528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Неверно.</a:t>
            </a:r>
            <a:endParaRPr lang="ru-RU" sz="2400"/>
          </a:p>
        </p:txBody>
      </p:sp>
      <p:sp>
        <p:nvSpPr>
          <p:cNvPr id="174088" name="Прямоугольник 7"/>
          <p:cNvSpPr>
            <a:spLocks noChangeArrowheads="1"/>
          </p:cNvSpPr>
          <p:nvPr/>
        </p:nvSpPr>
        <p:spPr bwMode="auto">
          <a:xfrm>
            <a:off x="4875213" y="1962150"/>
            <a:ext cx="3860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Введите число:</a:t>
            </a:r>
          </a:p>
          <a:p>
            <a:pPr marL="714375" indent="-714375">
              <a:tabLst>
                <a:tab pos="714375" algn="l"/>
              </a:tabLst>
            </a:pP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245</a:t>
            </a:r>
          </a:p>
          <a:p>
            <a:pPr marL="714375" indent="-714375"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Сумма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ru-RU" sz="2400">
                <a:latin typeface="Courier New" pitchFamily="49" charset="0"/>
              </a:rPr>
              <a:t>цифр нечетная.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114425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smtClean="0">
                <a:solidFill>
                  <a:schemeClr val="accent2"/>
                </a:solidFill>
              </a:rPr>
            </a:br>
            <a:r>
              <a:rPr lang="ru-RU" sz="6600" b="1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6550" y="3886200"/>
            <a:ext cx="8526463" cy="906463"/>
          </a:xfrm>
        </p:spPr>
        <p:txBody>
          <a:bodyPr/>
          <a:lstStyle/>
          <a:p>
            <a:pPr eaLnBrk="1" hangingPunct="1"/>
            <a:r>
              <a:rPr lang="ru-RU" sz="4400" b="1" smtClean="0"/>
              <a:t>Тема </a:t>
            </a:r>
            <a:r>
              <a:rPr lang="en-US" sz="4400" b="1" smtClean="0"/>
              <a:t>15</a:t>
            </a:r>
            <a:r>
              <a:rPr lang="ru-RU" sz="4400" b="1" smtClean="0"/>
              <a:t>. Случайные числа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44463" y="6216650"/>
            <a:ext cx="42735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/>
              <a:t>© </a:t>
            </a:r>
            <a:r>
              <a:rPr lang="ru-RU" sz="2400" b="0" i="1" smtClean="0"/>
              <a:t>К.Ю. Поляков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8FE059-1C65-4764-906E-4EB72E47B15A}" type="slidenum">
              <a:rPr lang="ru-RU" smtClean="0"/>
              <a:pPr/>
              <a:t>169</a:t>
            </a:fld>
            <a:endParaRPr lang="ru-RU" smtClean="0"/>
          </a:p>
        </p:txBody>
      </p:sp>
      <p:sp>
        <p:nvSpPr>
          <p:cNvPr id="17613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6132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Случайные числа</a:t>
            </a:r>
          </a:p>
        </p:txBody>
      </p:sp>
      <p:sp>
        <p:nvSpPr>
          <p:cNvPr id="812036" name="Text Box 4"/>
          <p:cNvSpPr txBox="1">
            <a:spLocks noChangeArrowheads="1"/>
          </p:cNvSpPr>
          <p:nvPr/>
        </p:nvSpPr>
        <p:spPr bwMode="auto">
          <a:xfrm>
            <a:off x="360363" y="868363"/>
            <a:ext cx="8420100" cy="561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defTabSz="442913">
              <a:spcBef>
                <a:spcPct val="50000"/>
              </a:spcBef>
              <a:defRPr/>
            </a:pPr>
            <a:r>
              <a:rPr lang="ru-RU" sz="2400" dirty="0">
                <a:solidFill>
                  <a:srgbClr val="3333FF"/>
                </a:solidFill>
              </a:rPr>
              <a:t>Случайные явления</a:t>
            </a:r>
            <a:r>
              <a:rPr lang="ru-RU" sz="2400" b="0" dirty="0"/>
              <a:t>: везде…</a:t>
            </a:r>
            <a:endParaRPr lang="en-US" sz="2400" b="0" dirty="0"/>
          </a:p>
          <a:p>
            <a:pPr marL="534988" lvl="1" indent="-180975" defTabSz="442913">
              <a:spcBef>
                <a:spcPct val="15000"/>
              </a:spcBef>
              <a:buFontTx/>
              <a:buChar char="•"/>
              <a:defRPr/>
            </a:pPr>
            <a:r>
              <a:rPr lang="ru-RU" sz="2400" b="0" dirty="0"/>
              <a:t>бросание монеты («орел» или «решка»)</a:t>
            </a:r>
          </a:p>
          <a:p>
            <a:pPr marL="534988" lvl="1" indent="-180975" defTabSz="442913">
              <a:spcBef>
                <a:spcPct val="15000"/>
              </a:spcBef>
              <a:buFontTx/>
              <a:buChar char="•"/>
              <a:defRPr/>
            </a:pPr>
            <a:r>
              <a:rPr lang="ru-RU" sz="2400" b="0" dirty="0"/>
              <a:t>падение снега</a:t>
            </a:r>
          </a:p>
          <a:p>
            <a:pPr marL="534988" lvl="1" indent="-180975" defTabSz="442913">
              <a:spcBef>
                <a:spcPct val="15000"/>
              </a:spcBef>
              <a:buFontTx/>
              <a:buChar char="•"/>
              <a:defRPr/>
            </a:pPr>
            <a:r>
              <a:rPr lang="ru-RU" sz="2400" b="0" dirty="0"/>
              <a:t>броуновское движение</a:t>
            </a:r>
          </a:p>
          <a:p>
            <a:pPr marL="534988" lvl="1" indent="-180975" defTabSz="442913">
              <a:spcBef>
                <a:spcPct val="15000"/>
              </a:spcBef>
              <a:buFontTx/>
              <a:buChar char="•"/>
              <a:defRPr/>
            </a:pPr>
            <a:r>
              <a:rPr lang="ru-RU" sz="2400" b="0" dirty="0"/>
              <a:t>помехи при телефонной связи</a:t>
            </a:r>
          </a:p>
          <a:p>
            <a:pPr marL="534988" lvl="1" indent="-180975" defTabSz="442913">
              <a:spcBef>
                <a:spcPct val="15000"/>
              </a:spcBef>
              <a:buFontTx/>
              <a:buChar char="•"/>
              <a:defRPr/>
            </a:pPr>
            <a:r>
              <a:rPr lang="ru-RU" sz="2400" b="0" dirty="0"/>
              <a:t>шум </a:t>
            </a:r>
            <a:r>
              <a:rPr lang="ru-RU" sz="2400" b="0" dirty="0" err="1"/>
              <a:t>радиоэфира</a:t>
            </a:r>
            <a:endParaRPr lang="ru-RU" sz="2400" b="0" dirty="0"/>
          </a:p>
          <a:p>
            <a:pPr marL="174625" indent="-174625" defTabSz="442913">
              <a:spcBef>
                <a:spcPct val="30000"/>
              </a:spcBef>
              <a:defRPr/>
            </a:pPr>
            <a:r>
              <a:rPr lang="ru-RU" sz="2400" dirty="0">
                <a:solidFill>
                  <a:srgbClr val="3333FF"/>
                </a:solidFill>
              </a:rPr>
              <a:t>Случайные числа</a:t>
            </a:r>
            <a:r>
              <a:rPr lang="ru-RU" sz="2400" b="0" dirty="0"/>
              <a:t> – это такая последовательность чисел, для которой невозможно предсказать следующее даже зная все предыдущие.</a:t>
            </a:r>
          </a:p>
          <a:p>
            <a:pPr marL="174625" indent="-174625" defTabSz="442913">
              <a:spcBef>
                <a:spcPct val="30000"/>
              </a:spcBef>
              <a:defRPr/>
            </a:pPr>
            <a:r>
              <a:rPr lang="ru-RU" sz="2400" dirty="0">
                <a:solidFill>
                  <a:srgbClr val="3333FF"/>
                </a:solidFill>
              </a:rPr>
              <a:t>Проблема</a:t>
            </a:r>
            <a:r>
              <a:rPr lang="ru-RU" sz="2400" b="0" dirty="0"/>
              <a:t>: как получить на компьютере?</a:t>
            </a:r>
          </a:p>
          <a:p>
            <a:pPr marL="174625" indent="-174625" defTabSz="442913">
              <a:spcBef>
                <a:spcPct val="30000"/>
              </a:spcBef>
              <a:defRPr/>
            </a:pPr>
            <a:r>
              <a:rPr lang="ru-RU" sz="2400" dirty="0">
                <a:solidFill>
                  <a:srgbClr val="3333FF"/>
                </a:solidFill>
              </a:rPr>
              <a:t>Возможные решения</a:t>
            </a:r>
            <a:r>
              <a:rPr lang="ru-RU" sz="2400" b="0" dirty="0"/>
              <a:t>:</a:t>
            </a:r>
            <a:endParaRPr lang="el-GR" sz="2400" b="0" i="1" dirty="0">
              <a:latin typeface="Times New Roman" pitchFamily="18" charset="0"/>
              <a:cs typeface="Arial" charset="0"/>
            </a:endParaRPr>
          </a:p>
          <a:p>
            <a:pPr marL="534988" lvl="1" indent="-180975" defTabSz="442913">
              <a:spcBef>
                <a:spcPct val="15000"/>
              </a:spcBef>
              <a:buFontTx/>
              <a:buChar char="•"/>
              <a:defRPr/>
            </a:pPr>
            <a:r>
              <a:rPr lang="ru-RU" sz="2400" b="0" dirty="0">
                <a:latin typeface="+mj-lt"/>
                <a:cs typeface="Arial" charset="0"/>
              </a:rPr>
              <a:t>использовать внешний источник шумовых помех</a:t>
            </a:r>
          </a:p>
          <a:p>
            <a:pPr marL="534988" lvl="1" indent="-180975" defTabSz="442913">
              <a:spcBef>
                <a:spcPct val="15000"/>
              </a:spcBef>
              <a:buFontTx/>
              <a:buChar char="•"/>
              <a:defRPr/>
            </a:pPr>
            <a:r>
              <a:rPr lang="ru-RU" sz="2400" b="0" dirty="0">
                <a:latin typeface="+mj-lt"/>
                <a:cs typeface="Arial" charset="0"/>
              </a:rPr>
              <a:t>с помощью математических преобразований</a:t>
            </a:r>
            <a:endParaRPr lang="el-GR" sz="2400" b="0" dirty="0">
              <a:latin typeface="+mj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2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2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2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2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2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2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12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2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BBAA45-D86A-4069-8B15-2E965A73695C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3379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369888" y="942975"/>
            <a:ext cx="84201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75" indent="-714375">
              <a:spcBef>
                <a:spcPct val="50000"/>
              </a:spcBef>
              <a:tabLst>
                <a:tab pos="714375" algn="l"/>
              </a:tabLst>
            </a:pPr>
            <a:r>
              <a:rPr lang="ru-RU" sz="2400">
                <a:solidFill>
                  <a:srgbClr val="3333FF"/>
                </a:solidFill>
              </a:rPr>
              <a:t>«4»: </a:t>
            </a:r>
            <a:r>
              <a:rPr lang="ru-RU" sz="2400"/>
              <a:t>Вывести на экран текст "лесенкой"</a:t>
            </a:r>
          </a:p>
          <a:p>
            <a:pPr marL="714375" indent="-714375">
              <a:spcBef>
                <a:spcPct val="15000"/>
              </a:spcBef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	 Вася</a:t>
            </a:r>
          </a:p>
          <a:p>
            <a:pPr marL="714375" indent="-714375">
              <a:spcBef>
                <a:spcPct val="15000"/>
              </a:spcBef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          пошел</a:t>
            </a:r>
          </a:p>
          <a:p>
            <a:pPr marL="714375" indent="-714375">
              <a:spcBef>
                <a:spcPct val="15000"/>
              </a:spcBef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               гулять</a:t>
            </a:r>
          </a:p>
          <a:p>
            <a:pPr marL="714375" indent="-714375">
              <a:spcBef>
                <a:spcPct val="50000"/>
              </a:spcBef>
              <a:tabLst>
                <a:tab pos="714375" algn="l"/>
              </a:tabLst>
            </a:pPr>
            <a:r>
              <a:rPr lang="ru-RU" sz="2400">
                <a:solidFill>
                  <a:srgbClr val="3333FF"/>
                </a:solidFill>
              </a:rPr>
              <a:t>«5»: </a:t>
            </a:r>
            <a:r>
              <a:rPr lang="ru-RU" sz="2400"/>
              <a:t>Вывести на экран рисунок из букв</a:t>
            </a:r>
          </a:p>
          <a:p>
            <a:pPr marL="714375" indent="-714375">
              <a:lnSpc>
                <a:spcPct val="80000"/>
              </a:lnSpc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		  </a:t>
            </a:r>
            <a:r>
              <a:rPr lang="en-US" sz="2000">
                <a:latin typeface="Courier New" pitchFamily="49" charset="0"/>
              </a:rPr>
              <a:t> </a:t>
            </a:r>
            <a:r>
              <a:rPr lang="ru-RU" sz="2000">
                <a:latin typeface="Courier New" pitchFamily="49" charset="0"/>
              </a:rPr>
              <a:t>Ж</a:t>
            </a:r>
            <a:endParaRPr lang="en-US" sz="2000">
              <a:latin typeface="Courier New" pitchFamily="49" charset="0"/>
            </a:endParaRPr>
          </a:p>
          <a:p>
            <a:pPr marL="714375" indent="-714375">
              <a:lnSpc>
                <a:spcPct val="80000"/>
              </a:lnSpc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		  ЖЖЖ</a:t>
            </a:r>
            <a:endParaRPr lang="en-US" sz="2000">
              <a:latin typeface="Courier New" pitchFamily="49" charset="0"/>
            </a:endParaRPr>
          </a:p>
          <a:p>
            <a:pPr marL="714375" indent="-714375">
              <a:lnSpc>
                <a:spcPct val="80000"/>
              </a:lnSpc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       ЖЖЖЖЖ  </a:t>
            </a:r>
          </a:p>
          <a:p>
            <a:pPr marL="714375" indent="-714375">
              <a:lnSpc>
                <a:spcPct val="80000"/>
              </a:lnSpc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      ЖЖЖЖЖЖЖ</a:t>
            </a:r>
          </a:p>
          <a:p>
            <a:pPr marL="714375" indent="-714375">
              <a:lnSpc>
                <a:spcPct val="80000"/>
              </a:lnSpc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       </a:t>
            </a:r>
            <a:r>
              <a:rPr lang="en-US" sz="2000">
                <a:latin typeface="Courier New" pitchFamily="49" charset="0"/>
              </a:rPr>
              <a:t>HH HH</a:t>
            </a:r>
          </a:p>
          <a:p>
            <a:pPr marL="714375" indent="-714375">
              <a:lnSpc>
                <a:spcPct val="80000"/>
              </a:lnSpc>
              <a:tabLst>
                <a:tab pos="714375" algn="l"/>
              </a:tabLst>
            </a:pPr>
            <a:r>
              <a:rPr lang="en-US" sz="2000">
                <a:latin typeface="Courier New" pitchFamily="49" charset="0"/>
              </a:rPr>
              <a:t>       ZZZZZ</a:t>
            </a:r>
            <a:r>
              <a:rPr lang="ru-RU" sz="20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E9364-5E23-419A-9F8C-EA43B984B5F9}" type="slidenum">
              <a:rPr lang="ru-RU" smtClean="0"/>
              <a:pPr/>
              <a:t>170</a:t>
            </a:fld>
            <a:endParaRPr lang="ru-RU" smtClean="0"/>
          </a:p>
        </p:txBody>
      </p:sp>
      <p:sp>
        <p:nvSpPr>
          <p:cNvPr id="14342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343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Псевдослучайные числа</a:t>
            </a:r>
          </a:p>
        </p:txBody>
      </p:sp>
      <p:sp>
        <p:nvSpPr>
          <p:cNvPr id="814084" name="Text Box 4"/>
          <p:cNvSpPr txBox="1">
            <a:spLocks noChangeArrowheads="1"/>
          </p:cNvSpPr>
          <p:nvPr/>
        </p:nvSpPr>
        <p:spPr bwMode="auto">
          <a:xfrm>
            <a:off x="360363" y="812800"/>
            <a:ext cx="8628062" cy="58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442913">
              <a:spcBef>
                <a:spcPct val="30000"/>
              </a:spcBef>
            </a:pPr>
            <a:r>
              <a:rPr lang="ru-RU" sz="2200">
                <a:solidFill>
                  <a:srgbClr val="3333FF"/>
                </a:solidFill>
              </a:rPr>
              <a:t>Псевдослучайные числа</a:t>
            </a:r>
            <a:r>
              <a:rPr lang="ru-RU" sz="2200" b="0"/>
              <a:t> – это такая последовательность чисел, которая обладает свойствами случайных чисел, но каждое следующее число вычисляется по заданной формуле.</a:t>
            </a:r>
          </a:p>
          <a:p>
            <a:pPr marL="342900" indent="-342900" defTabSz="442913">
              <a:spcBef>
                <a:spcPct val="30000"/>
              </a:spcBef>
            </a:pPr>
            <a:r>
              <a:rPr lang="ru-RU" sz="2200">
                <a:solidFill>
                  <a:srgbClr val="3333FF"/>
                </a:solidFill>
              </a:rPr>
              <a:t>Примеры</a:t>
            </a:r>
            <a:r>
              <a:rPr lang="ru-RU" sz="2200" b="0"/>
              <a:t>:</a:t>
            </a:r>
          </a:p>
          <a:p>
            <a:pPr marL="696913" lvl="1" indent="-342900" defTabSz="442913">
              <a:spcBef>
                <a:spcPct val="30000"/>
              </a:spcBef>
              <a:buFontTx/>
              <a:buAutoNum type="arabicPeriod"/>
            </a:pPr>
            <a:r>
              <a:rPr lang="ru-RU" sz="2200" b="0"/>
              <a:t>Случайные </a:t>
            </a:r>
            <a:r>
              <a:rPr lang="ru-RU" sz="2200" b="0" i="1"/>
              <a:t>целые</a:t>
            </a:r>
            <a:r>
              <a:rPr lang="ru-RU" sz="2200" b="0"/>
              <a:t> числа </a:t>
            </a:r>
            <a:r>
              <a:rPr lang="en-US" sz="2200" b="0"/>
              <a:t>[0,m) </a:t>
            </a:r>
            <a:r>
              <a:rPr lang="ru-RU" sz="2200" b="0"/>
              <a:t>(</a:t>
            </a:r>
            <a:r>
              <a:rPr lang="ru-RU" sz="2200"/>
              <a:t>линейный конгруэнтный метод</a:t>
            </a:r>
            <a:r>
              <a:rPr lang="ru-RU" sz="2200" b="0"/>
              <a:t>)</a:t>
            </a:r>
            <a:endParaRPr lang="en-US" sz="2200" b="0"/>
          </a:p>
          <a:p>
            <a:pPr marL="696913" lvl="1" indent="-342900" defTabSz="442913">
              <a:spcBef>
                <a:spcPct val="30000"/>
              </a:spcBef>
            </a:pPr>
            <a:r>
              <a:rPr lang="en-US" sz="2200" b="0"/>
              <a:t>    </a:t>
            </a:r>
            <a:endParaRPr lang="ru-RU" sz="2200" b="0"/>
          </a:p>
          <a:p>
            <a:pPr marL="696913" lvl="1" indent="-342900" defTabSz="442913">
              <a:spcBef>
                <a:spcPct val="30000"/>
              </a:spcBef>
            </a:pPr>
            <a:endParaRPr lang="ru-RU" sz="2200" b="0"/>
          </a:p>
          <a:p>
            <a:pPr marL="696913" lvl="1" indent="-342900" defTabSz="442913">
              <a:spcBef>
                <a:spcPct val="30000"/>
              </a:spcBef>
            </a:pPr>
            <a:r>
              <a:rPr lang="en-US" sz="2200" b="0"/>
              <a:t>    </a:t>
            </a:r>
            <a:endParaRPr lang="ru-RU" sz="2200" b="0"/>
          </a:p>
          <a:p>
            <a:pPr marL="696913" lvl="1" indent="-342900" defTabSz="442913">
              <a:spcBef>
                <a:spcPts val="1200"/>
              </a:spcBef>
              <a:buFontTx/>
              <a:buAutoNum type="arabicPeriod" startAt="2"/>
            </a:pPr>
            <a:r>
              <a:rPr lang="ru-RU" sz="2200" b="0"/>
              <a:t>Случайные </a:t>
            </a:r>
            <a:r>
              <a:rPr lang="ru-RU" sz="2200" b="0" i="1"/>
              <a:t>вещественные</a:t>
            </a:r>
            <a:r>
              <a:rPr lang="ru-RU" sz="2200" b="0"/>
              <a:t> числа </a:t>
            </a:r>
            <a:r>
              <a:rPr lang="en-US" sz="2200" b="0"/>
              <a:t>[0,1]</a:t>
            </a:r>
          </a:p>
          <a:p>
            <a:pPr marL="342900" indent="-342900" defTabSz="442913">
              <a:spcBef>
                <a:spcPts val="4800"/>
              </a:spcBef>
            </a:pPr>
            <a:r>
              <a:rPr lang="ru-RU" sz="2200">
                <a:solidFill>
                  <a:srgbClr val="3333FF"/>
                </a:solidFill>
              </a:rPr>
              <a:t>Литература</a:t>
            </a:r>
            <a:r>
              <a:rPr lang="ru-RU" sz="2200" b="0"/>
              <a:t>:</a:t>
            </a:r>
          </a:p>
          <a:p>
            <a:pPr marL="696913" lvl="1" indent="-342900" defTabSz="442913">
              <a:spcBef>
                <a:spcPct val="30000"/>
              </a:spcBef>
            </a:pPr>
            <a:r>
              <a:rPr lang="ru-RU" sz="2200" b="0"/>
              <a:t>Д. Кнут, Искусство программирования для ЭВМ, т.2.</a:t>
            </a:r>
          </a:p>
        </p:txBody>
      </p:sp>
      <p:graphicFrame>
        <p:nvGraphicFramePr>
          <p:cNvPr id="814085" name="Object 5"/>
          <p:cNvGraphicFramePr>
            <a:graphicFrameLocks noChangeAspect="1"/>
          </p:cNvGraphicFramePr>
          <p:nvPr/>
        </p:nvGraphicFramePr>
        <p:xfrm>
          <a:off x="2487613" y="3684588"/>
          <a:ext cx="5661025" cy="471487"/>
        </p:xfrm>
        <a:graphic>
          <a:graphicData uri="http://schemas.openxmlformats.org/presentationml/2006/ole">
            <p:oleObj spid="_x0000_s14338" name="Формула" r:id="rId4" imgW="2743200" imgH="228600" progId="Equation.3">
              <p:embed/>
            </p:oleObj>
          </a:graphicData>
        </a:graphic>
      </p:graphicFrame>
      <p:graphicFrame>
        <p:nvGraphicFramePr>
          <p:cNvPr id="814086" name="Object 6"/>
          <p:cNvGraphicFramePr>
            <a:graphicFrameLocks noChangeAspect="1"/>
          </p:cNvGraphicFramePr>
          <p:nvPr/>
        </p:nvGraphicFramePr>
        <p:xfrm>
          <a:off x="2058988" y="5230813"/>
          <a:ext cx="2386012" cy="539750"/>
        </p:xfrm>
        <a:graphic>
          <a:graphicData uri="http://schemas.openxmlformats.org/presentationml/2006/ole">
            <p:oleObj spid="_x0000_s14339" name="Формула" r:id="rId5" imgW="1066680" imgH="241200" progId="Equation.3">
              <p:embed/>
            </p:oleObj>
          </a:graphicData>
        </a:graphic>
      </p:graphicFrame>
      <p:sp>
        <p:nvSpPr>
          <p:cNvPr id="814087" name="AutoShape 7"/>
          <p:cNvSpPr>
            <a:spLocks noChangeArrowheads="1"/>
          </p:cNvSpPr>
          <p:nvPr/>
        </p:nvSpPr>
        <p:spPr bwMode="auto">
          <a:xfrm>
            <a:off x="4975225" y="5240338"/>
            <a:ext cx="3032125" cy="511175"/>
          </a:xfrm>
          <a:prstGeom prst="wedgeRoundRectCallout">
            <a:avLst>
              <a:gd name="adj1" fmla="val -67690"/>
              <a:gd name="adj2" fmla="val 295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дробная часть числа</a:t>
            </a:r>
          </a:p>
        </p:txBody>
      </p:sp>
      <p:sp>
        <p:nvSpPr>
          <p:cNvPr id="814088" name="AutoShape 8"/>
          <p:cNvSpPr>
            <a:spLocks noChangeArrowheads="1"/>
          </p:cNvSpPr>
          <p:nvPr/>
        </p:nvSpPr>
        <p:spPr bwMode="auto">
          <a:xfrm>
            <a:off x="5075238" y="2190750"/>
            <a:ext cx="3121025" cy="415925"/>
          </a:xfrm>
          <a:prstGeom prst="wedgeRoundRectCallout">
            <a:avLst>
              <a:gd name="adj1" fmla="val -36447"/>
              <a:gd name="adj2" fmla="val 21370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200" b="0"/>
              <a:t>a, c, m - </a:t>
            </a:r>
            <a:r>
              <a:rPr lang="ru-RU" sz="2200" b="0"/>
              <a:t>целые числа</a:t>
            </a:r>
          </a:p>
        </p:txBody>
      </p:sp>
      <p:graphicFrame>
        <p:nvGraphicFramePr>
          <p:cNvPr id="814089" name="Object 9"/>
          <p:cNvGraphicFramePr>
            <a:graphicFrameLocks noChangeAspect="1"/>
          </p:cNvGraphicFramePr>
          <p:nvPr/>
        </p:nvGraphicFramePr>
        <p:xfrm>
          <a:off x="2476500" y="3194050"/>
          <a:ext cx="3170238" cy="471488"/>
        </p:xfrm>
        <a:graphic>
          <a:graphicData uri="http://schemas.openxmlformats.org/presentationml/2006/ole">
            <p:oleObj spid="_x0000_s14340" name="Формула" r:id="rId6" imgW="1536480" imgH="228600" progId="Equation.3">
              <p:embed/>
            </p:oleObj>
          </a:graphicData>
        </a:graphic>
      </p:graphicFrame>
      <p:sp>
        <p:nvSpPr>
          <p:cNvPr id="814090" name="AutoShape 10"/>
          <p:cNvSpPr>
            <a:spLocks noChangeArrowheads="1"/>
          </p:cNvSpPr>
          <p:nvPr/>
        </p:nvSpPr>
        <p:spPr bwMode="auto">
          <a:xfrm>
            <a:off x="1398588" y="4305300"/>
            <a:ext cx="2549525" cy="411163"/>
          </a:xfrm>
          <a:prstGeom prst="wedgeRoundRectCallout">
            <a:avLst>
              <a:gd name="adj1" fmla="val 36520"/>
              <a:gd name="adj2" fmla="val -12025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простое число</a:t>
            </a:r>
          </a:p>
        </p:txBody>
      </p:sp>
      <p:sp>
        <p:nvSpPr>
          <p:cNvPr id="814091" name="AutoShape 11"/>
          <p:cNvSpPr>
            <a:spLocks noChangeArrowheads="1"/>
          </p:cNvSpPr>
          <p:nvPr/>
        </p:nvSpPr>
        <p:spPr bwMode="auto">
          <a:xfrm>
            <a:off x="7391400" y="3119438"/>
            <a:ext cx="1157288" cy="415925"/>
          </a:xfrm>
          <a:prstGeom prst="wedgeRoundRectCallout">
            <a:avLst>
              <a:gd name="adj1" fmla="val -44922"/>
              <a:gd name="adj2" fmla="val 8947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2</a:t>
            </a:r>
            <a:r>
              <a:rPr lang="ru-RU" sz="2200" b="0" baseline="30000"/>
              <a:t>30</a:t>
            </a:r>
            <a:r>
              <a:rPr lang="ru-RU" sz="2200" b="0"/>
              <a:t>-1</a:t>
            </a:r>
          </a:p>
        </p:txBody>
      </p:sp>
      <p:sp>
        <p:nvSpPr>
          <p:cNvPr id="814092" name="AutoShape 12"/>
          <p:cNvSpPr>
            <a:spLocks noChangeArrowheads="1"/>
          </p:cNvSpPr>
          <p:nvPr/>
        </p:nvSpPr>
        <p:spPr bwMode="auto">
          <a:xfrm>
            <a:off x="2408238" y="5851525"/>
            <a:ext cx="2454275" cy="415925"/>
          </a:xfrm>
          <a:prstGeom prst="wedgeRoundRectCallout">
            <a:avLst>
              <a:gd name="adj1" fmla="val 22679"/>
              <a:gd name="adj2" fmla="val -9785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например, </a:t>
            </a:r>
            <a:r>
              <a:rPr lang="en-US" sz="2200" b="0"/>
              <a:t> </a:t>
            </a:r>
            <a:r>
              <a:rPr lang="en-US" sz="2200">
                <a:latin typeface="Courier New" pitchFamily="49" charset="0"/>
              </a:rPr>
              <a:t>k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=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5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814093" name="AutoShape 13"/>
          <p:cNvSpPr>
            <a:spLocks noChangeArrowheads="1"/>
          </p:cNvSpPr>
          <p:nvPr/>
        </p:nvSpPr>
        <p:spPr bwMode="auto">
          <a:xfrm>
            <a:off x="4818063" y="4283075"/>
            <a:ext cx="2925762" cy="400050"/>
          </a:xfrm>
          <a:prstGeom prst="wedgeRoundRectCallout">
            <a:avLst>
              <a:gd name="adj1" fmla="val -3126"/>
              <a:gd name="adj2" fmla="val -11794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остаток от деления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4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4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4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4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4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1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1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4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1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14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14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4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629AF5-7589-40D4-8D76-F6FD9B32F6BF}" type="slidenum">
              <a:rPr lang="ru-RU" smtClean="0"/>
              <a:pPr/>
              <a:t>171</a:t>
            </a:fld>
            <a:endParaRPr lang="ru-RU" smtClean="0"/>
          </a:p>
        </p:txBody>
      </p:sp>
      <p:sp>
        <p:nvSpPr>
          <p:cNvPr id="17715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7156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Распределение случайных чисел</a:t>
            </a:r>
          </a:p>
        </p:txBody>
      </p:sp>
      <p:sp>
        <p:nvSpPr>
          <p:cNvPr id="816132" name="Text Box 4"/>
          <p:cNvSpPr txBox="1">
            <a:spLocks noChangeArrowheads="1"/>
          </p:cNvSpPr>
          <p:nvPr/>
        </p:nvSpPr>
        <p:spPr bwMode="auto">
          <a:xfrm>
            <a:off x="360363" y="868363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defTabSz="4429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Модель</a:t>
            </a:r>
            <a:r>
              <a:rPr lang="ru-RU" sz="2400" b="0"/>
              <a:t>: снежинки падают на отрезок </a:t>
            </a:r>
            <a:r>
              <a:rPr lang="en-US" sz="2400" b="0"/>
              <a:t>[a,b]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89025" y="2546350"/>
            <a:ext cx="2949575" cy="2538413"/>
            <a:chOff x="686" y="1604"/>
            <a:chExt cx="1858" cy="1599"/>
          </a:xfrm>
        </p:grpSpPr>
        <p:sp>
          <p:nvSpPr>
            <p:cNvPr id="177174" name="Freeform 6" descr="Крупная клетка"/>
            <p:cNvSpPr>
              <a:spLocks/>
            </p:cNvSpPr>
            <p:nvPr/>
          </p:nvSpPr>
          <p:spPr bwMode="auto">
            <a:xfrm>
              <a:off x="1021" y="2249"/>
              <a:ext cx="975" cy="693"/>
            </a:xfrm>
            <a:custGeom>
              <a:avLst/>
              <a:gdLst>
                <a:gd name="T0" fmla="*/ 0 w 975"/>
                <a:gd name="T1" fmla="*/ 690 h 693"/>
                <a:gd name="T2" fmla="*/ 0 w 975"/>
                <a:gd name="T3" fmla="*/ 0 h 693"/>
                <a:gd name="T4" fmla="*/ 975 w 975"/>
                <a:gd name="T5" fmla="*/ 0 h 693"/>
                <a:gd name="T6" fmla="*/ 975 w 975"/>
                <a:gd name="T7" fmla="*/ 693 h 693"/>
                <a:gd name="T8" fmla="*/ 0 w 975"/>
                <a:gd name="T9" fmla="*/ 690 h 6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5"/>
                <a:gd name="T16" fmla="*/ 0 h 693"/>
                <a:gd name="T17" fmla="*/ 975 w 975"/>
                <a:gd name="T18" fmla="*/ 693 h 6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5" h="693">
                  <a:moveTo>
                    <a:pt x="0" y="690"/>
                  </a:moveTo>
                  <a:lnTo>
                    <a:pt x="0" y="0"/>
                  </a:lnTo>
                  <a:lnTo>
                    <a:pt x="975" y="0"/>
                  </a:lnTo>
                  <a:lnTo>
                    <a:pt x="975" y="693"/>
                  </a:lnTo>
                  <a:lnTo>
                    <a:pt x="0" y="690"/>
                  </a:lnTo>
                  <a:close/>
                </a:path>
              </a:pathLst>
            </a:cu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7175" name="Line 7"/>
            <p:cNvSpPr>
              <a:spLocks noChangeShapeType="1"/>
            </p:cNvSpPr>
            <p:nvPr/>
          </p:nvSpPr>
          <p:spPr bwMode="auto">
            <a:xfrm>
              <a:off x="686" y="2942"/>
              <a:ext cx="18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7176" name="Rectangle 8"/>
            <p:cNvSpPr>
              <a:spLocks noChangeArrowheads="1"/>
            </p:cNvSpPr>
            <p:nvPr/>
          </p:nvSpPr>
          <p:spPr bwMode="auto">
            <a:xfrm>
              <a:off x="913" y="2990"/>
              <a:ext cx="185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18000" tIns="0" rIns="18000" bIns="0" anchor="ctr"/>
            <a:lstStyle/>
            <a:p>
              <a:pPr algn="ctr"/>
              <a:r>
                <a:rPr lang="en-US"/>
                <a:t>a</a:t>
              </a:r>
              <a:endParaRPr lang="ru-RU"/>
            </a:p>
          </p:txBody>
        </p:sp>
        <p:sp>
          <p:nvSpPr>
            <p:cNvPr id="177177" name="Rectangle 9"/>
            <p:cNvSpPr>
              <a:spLocks noChangeArrowheads="1"/>
            </p:cNvSpPr>
            <p:nvPr/>
          </p:nvSpPr>
          <p:spPr bwMode="auto">
            <a:xfrm>
              <a:off x="1934" y="3004"/>
              <a:ext cx="185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18000" tIns="0" rIns="18000" bIns="0" anchor="ctr"/>
            <a:lstStyle/>
            <a:p>
              <a:pPr algn="ctr"/>
              <a:r>
                <a:rPr lang="en-US"/>
                <a:t>b</a:t>
              </a:r>
              <a:endParaRPr lang="ru-RU"/>
            </a:p>
          </p:txBody>
        </p:sp>
        <p:sp>
          <p:nvSpPr>
            <p:cNvPr id="177178" name="Line 10"/>
            <p:cNvSpPr>
              <a:spLocks noChangeShapeType="1"/>
            </p:cNvSpPr>
            <p:nvPr/>
          </p:nvSpPr>
          <p:spPr bwMode="auto">
            <a:xfrm>
              <a:off x="1022" y="1604"/>
              <a:ext cx="0" cy="1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7179" name="Line 11"/>
            <p:cNvSpPr>
              <a:spLocks noChangeShapeType="1"/>
            </p:cNvSpPr>
            <p:nvPr/>
          </p:nvSpPr>
          <p:spPr bwMode="auto">
            <a:xfrm>
              <a:off x="1996" y="1611"/>
              <a:ext cx="0" cy="1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932363" y="2546350"/>
            <a:ext cx="2949575" cy="2538413"/>
            <a:chOff x="3107" y="1604"/>
            <a:chExt cx="1858" cy="1599"/>
          </a:xfrm>
        </p:grpSpPr>
        <p:sp>
          <p:nvSpPr>
            <p:cNvPr id="177168" name="Freeform 13" descr="Крупная клетка"/>
            <p:cNvSpPr>
              <a:spLocks/>
            </p:cNvSpPr>
            <p:nvPr/>
          </p:nvSpPr>
          <p:spPr bwMode="auto">
            <a:xfrm>
              <a:off x="3442" y="1787"/>
              <a:ext cx="975" cy="1155"/>
            </a:xfrm>
            <a:custGeom>
              <a:avLst/>
              <a:gdLst>
                <a:gd name="T0" fmla="*/ 0 w 975"/>
                <a:gd name="T1" fmla="*/ 1152 h 1155"/>
                <a:gd name="T2" fmla="*/ 0 w 975"/>
                <a:gd name="T3" fmla="*/ 720 h 1155"/>
                <a:gd name="T4" fmla="*/ 177 w 975"/>
                <a:gd name="T5" fmla="*/ 504 h 1155"/>
                <a:gd name="T6" fmla="*/ 321 w 975"/>
                <a:gd name="T7" fmla="*/ 201 h 1155"/>
                <a:gd name="T8" fmla="*/ 690 w 975"/>
                <a:gd name="T9" fmla="*/ 72 h 1155"/>
                <a:gd name="T10" fmla="*/ 975 w 975"/>
                <a:gd name="T11" fmla="*/ 633 h 1155"/>
                <a:gd name="T12" fmla="*/ 975 w 975"/>
                <a:gd name="T13" fmla="*/ 1155 h 1155"/>
                <a:gd name="T14" fmla="*/ 0 w 975"/>
                <a:gd name="T15" fmla="*/ 1152 h 11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75"/>
                <a:gd name="T25" fmla="*/ 0 h 1155"/>
                <a:gd name="T26" fmla="*/ 975 w 975"/>
                <a:gd name="T27" fmla="*/ 1155 h 115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75" h="1155">
                  <a:moveTo>
                    <a:pt x="0" y="1152"/>
                  </a:moveTo>
                  <a:lnTo>
                    <a:pt x="0" y="720"/>
                  </a:lnTo>
                  <a:cubicBezTo>
                    <a:pt x="0" y="720"/>
                    <a:pt x="177" y="504"/>
                    <a:pt x="177" y="504"/>
                  </a:cubicBezTo>
                  <a:cubicBezTo>
                    <a:pt x="177" y="504"/>
                    <a:pt x="236" y="273"/>
                    <a:pt x="321" y="201"/>
                  </a:cubicBezTo>
                  <a:cubicBezTo>
                    <a:pt x="406" y="129"/>
                    <a:pt x="581" y="0"/>
                    <a:pt x="690" y="72"/>
                  </a:cubicBezTo>
                  <a:cubicBezTo>
                    <a:pt x="799" y="144"/>
                    <a:pt x="928" y="453"/>
                    <a:pt x="975" y="633"/>
                  </a:cubicBezTo>
                  <a:lnTo>
                    <a:pt x="975" y="1155"/>
                  </a:lnTo>
                  <a:lnTo>
                    <a:pt x="0" y="1152"/>
                  </a:lnTo>
                  <a:close/>
                </a:path>
              </a:pathLst>
            </a:cu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7169" name="Line 14"/>
            <p:cNvSpPr>
              <a:spLocks noChangeShapeType="1"/>
            </p:cNvSpPr>
            <p:nvPr/>
          </p:nvSpPr>
          <p:spPr bwMode="auto">
            <a:xfrm>
              <a:off x="3107" y="2942"/>
              <a:ext cx="18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7170" name="Rectangle 15"/>
            <p:cNvSpPr>
              <a:spLocks noChangeArrowheads="1"/>
            </p:cNvSpPr>
            <p:nvPr/>
          </p:nvSpPr>
          <p:spPr bwMode="auto">
            <a:xfrm>
              <a:off x="3334" y="2990"/>
              <a:ext cx="185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18000" tIns="0" rIns="18000" bIns="0" anchor="ctr"/>
            <a:lstStyle/>
            <a:p>
              <a:pPr algn="ctr"/>
              <a:r>
                <a:rPr lang="en-US"/>
                <a:t>a</a:t>
              </a:r>
              <a:endParaRPr lang="ru-RU"/>
            </a:p>
          </p:txBody>
        </p:sp>
        <p:sp>
          <p:nvSpPr>
            <p:cNvPr id="177171" name="Rectangle 16"/>
            <p:cNvSpPr>
              <a:spLocks noChangeArrowheads="1"/>
            </p:cNvSpPr>
            <p:nvPr/>
          </p:nvSpPr>
          <p:spPr bwMode="auto">
            <a:xfrm>
              <a:off x="4355" y="3004"/>
              <a:ext cx="185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18000" tIns="0" rIns="18000" bIns="0" anchor="ctr"/>
            <a:lstStyle/>
            <a:p>
              <a:pPr algn="ctr"/>
              <a:r>
                <a:rPr lang="en-US"/>
                <a:t>b</a:t>
              </a:r>
              <a:endParaRPr lang="ru-RU"/>
            </a:p>
          </p:txBody>
        </p:sp>
        <p:sp>
          <p:nvSpPr>
            <p:cNvPr id="177172" name="Line 17"/>
            <p:cNvSpPr>
              <a:spLocks noChangeShapeType="1"/>
            </p:cNvSpPr>
            <p:nvPr/>
          </p:nvSpPr>
          <p:spPr bwMode="auto">
            <a:xfrm>
              <a:off x="3443" y="1604"/>
              <a:ext cx="0" cy="1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7173" name="Line 18"/>
            <p:cNvSpPr>
              <a:spLocks noChangeShapeType="1"/>
            </p:cNvSpPr>
            <p:nvPr/>
          </p:nvSpPr>
          <p:spPr bwMode="auto">
            <a:xfrm>
              <a:off x="4417" y="1611"/>
              <a:ext cx="0" cy="1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816147" name="Rectangle 19"/>
          <p:cNvSpPr>
            <a:spLocks noChangeArrowheads="1"/>
          </p:cNvSpPr>
          <p:nvPr/>
        </p:nvSpPr>
        <p:spPr bwMode="auto">
          <a:xfrm>
            <a:off x="2963863" y="1406525"/>
            <a:ext cx="2919412" cy="53498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400">
                <a:solidFill>
                  <a:srgbClr val="3333FF"/>
                </a:solidFill>
              </a:rPr>
              <a:t>распределение</a:t>
            </a:r>
          </a:p>
        </p:txBody>
      </p:sp>
      <p:sp>
        <p:nvSpPr>
          <p:cNvPr id="816148" name="Rectangle 20"/>
          <p:cNvSpPr>
            <a:spLocks noChangeArrowheads="1"/>
          </p:cNvSpPr>
          <p:nvPr/>
        </p:nvSpPr>
        <p:spPr bwMode="auto">
          <a:xfrm>
            <a:off x="977900" y="2016125"/>
            <a:ext cx="2919413" cy="53498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/>
              <a:t>равномерное</a:t>
            </a:r>
          </a:p>
        </p:txBody>
      </p:sp>
      <p:sp>
        <p:nvSpPr>
          <p:cNvPr id="816149" name="Rectangle 21"/>
          <p:cNvSpPr>
            <a:spLocks noChangeArrowheads="1"/>
          </p:cNvSpPr>
          <p:nvPr/>
        </p:nvSpPr>
        <p:spPr bwMode="auto">
          <a:xfrm>
            <a:off x="4775200" y="2035175"/>
            <a:ext cx="2919413" cy="53498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/>
              <a:t>неравномерное</a:t>
            </a:r>
          </a:p>
        </p:txBody>
      </p:sp>
      <p:sp>
        <p:nvSpPr>
          <p:cNvPr id="816150" name="Line 22"/>
          <p:cNvSpPr>
            <a:spLocks noChangeShapeType="1"/>
          </p:cNvSpPr>
          <p:nvPr/>
        </p:nvSpPr>
        <p:spPr bwMode="auto">
          <a:xfrm flipH="1">
            <a:off x="2751138" y="1903413"/>
            <a:ext cx="1477962" cy="258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16151" name="Line 23"/>
          <p:cNvSpPr>
            <a:spLocks noChangeShapeType="1"/>
          </p:cNvSpPr>
          <p:nvPr/>
        </p:nvSpPr>
        <p:spPr bwMode="auto">
          <a:xfrm>
            <a:off x="4487863" y="1903413"/>
            <a:ext cx="1477962" cy="258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09613" y="5340350"/>
            <a:ext cx="7948612" cy="663575"/>
            <a:chOff x="429" y="3183"/>
            <a:chExt cx="5007" cy="418"/>
          </a:xfrm>
        </p:grpSpPr>
        <p:sp>
          <p:nvSpPr>
            <p:cNvPr id="177166" name="Text Box 25"/>
            <p:cNvSpPr txBox="1">
              <a:spLocks noChangeArrowheads="1"/>
            </p:cNvSpPr>
            <p:nvPr/>
          </p:nvSpPr>
          <p:spPr bwMode="auto">
            <a:xfrm>
              <a:off x="723" y="3250"/>
              <a:ext cx="4713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Сколько может быть разных распределений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177167" name="Oval 26"/>
            <p:cNvSpPr>
              <a:spLocks noChangeArrowheads="1"/>
            </p:cNvSpPr>
            <p:nvPr/>
          </p:nvSpPr>
          <p:spPr bwMode="auto">
            <a:xfrm>
              <a:off x="429" y="3183"/>
              <a:ext cx="430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1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1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2" grpId="0" build="p"/>
      <p:bldP spid="816147" grpId="0"/>
      <p:bldP spid="816148" grpId="0"/>
      <p:bldP spid="816149" grpId="0"/>
      <p:bldP spid="816150" grpId="0" animBg="1"/>
      <p:bldP spid="816151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EBE683-7D5D-4735-9C68-603B86A3C2E8}" type="slidenum">
              <a:rPr lang="ru-RU" smtClean="0"/>
              <a:pPr/>
              <a:t>172</a:t>
            </a:fld>
            <a:endParaRPr lang="ru-RU" smtClean="0"/>
          </a:p>
        </p:txBody>
      </p:sp>
      <p:sp>
        <p:nvSpPr>
          <p:cNvPr id="15366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7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Распределение случайных чисел</a:t>
            </a: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388938" y="869950"/>
            <a:ext cx="84201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defTabSz="442913">
              <a:spcBef>
                <a:spcPct val="50000"/>
              </a:spcBef>
            </a:pPr>
            <a:r>
              <a:rPr lang="ru-RU" sz="2000">
                <a:solidFill>
                  <a:srgbClr val="3333FF"/>
                </a:solidFill>
              </a:rPr>
              <a:t>Особенности</a:t>
            </a:r>
            <a:r>
              <a:rPr lang="ru-RU" sz="2000" b="0"/>
              <a:t>: </a:t>
            </a:r>
          </a:p>
          <a:p>
            <a:pPr marL="534988" lvl="1" indent="-180975" defTabSz="442913">
              <a:spcBef>
                <a:spcPct val="15000"/>
              </a:spcBef>
              <a:buFontTx/>
              <a:buChar char="•"/>
            </a:pPr>
            <a:r>
              <a:rPr lang="ru-RU" sz="2000" b="0"/>
              <a:t>распределение – это характеристика </a:t>
            </a:r>
            <a:r>
              <a:rPr lang="ru-RU" sz="2000"/>
              <a:t>всей последовательности</a:t>
            </a:r>
            <a:r>
              <a:rPr lang="ru-RU" sz="2000" b="0"/>
              <a:t>, а не одного числа</a:t>
            </a:r>
          </a:p>
          <a:p>
            <a:pPr marL="534988" lvl="1" indent="-180975" defTabSz="442913">
              <a:spcBef>
                <a:spcPct val="15000"/>
              </a:spcBef>
              <a:buFontTx/>
              <a:buChar char="•"/>
            </a:pPr>
            <a:r>
              <a:rPr lang="ru-RU" sz="2000"/>
              <a:t>равномерное</a:t>
            </a:r>
            <a:r>
              <a:rPr lang="ru-RU" sz="2000" b="0"/>
              <a:t> распределение одно, компьютерные датчики (псевдо)случайных чисел дают равномерное распределение</a:t>
            </a:r>
          </a:p>
          <a:p>
            <a:pPr marL="534988" lvl="1" indent="-180975" defTabSz="442913">
              <a:spcBef>
                <a:spcPct val="15000"/>
              </a:spcBef>
              <a:buFontTx/>
              <a:buChar char="•"/>
            </a:pPr>
            <a:r>
              <a:rPr lang="ru-RU" sz="2000" b="0"/>
              <a:t>неравномерных – много</a:t>
            </a:r>
          </a:p>
          <a:p>
            <a:pPr marL="534988" lvl="1" indent="-180975" defTabSz="442913">
              <a:spcBef>
                <a:spcPct val="15000"/>
              </a:spcBef>
              <a:buFontTx/>
              <a:buChar char="•"/>
            </a:pPr>
            <a:r>
              <a:rPr lang="ru-RU" sz="2000" b="0"/>
              <a:t>любое неравномерное можно получить с помощью равномерного</a:t>
            </a:r>
            <a:endParaRPr lang="en-US" sz="2000" b="0"/>
          </a:p>
        </p:txBody>
      </p:sp>
      <p:sp>
        <p:nvSpPr>
          <p:cNvPr id="329733" name="Freeform 5" descr="Крупная клетка"/>
          <p:cNvSpPr>
            <a:spLocks/>
          </p:cNvSpPr>
          <p:nvPr/>
        </p:nvSpPr>
        <p:spPr bwMode="auto">
          <a:xfrm>
            <a:off x="1720850" y="3962400"/>
            <a:ext cx="1547813" cy="1104900"/>
          </a:xfrm>
          <a:custGeom>
            <a:avLst/>
            <a:gdLst>
              <a:gd name="T0" fmla="*/ 0 w 975"/>
              <a:gd name="T1" fmla="*/ 2147483647 h 696"/>
              <a:gd name="T2" fmla="*/ 2147483647 w 975"/>
              <a:gd name="T3" fmla="*/ 0 h 696"/>
              <a:gd name="T4" fmla="*/ 2147483647 w 975"/>
              <a:gd name="T5" fmla="*/ 2147483647 h 696"/>
              <a:gd name="T6" fmla="*/ 0 w 975"/>
              <a:gd name="T7" fmla="*/ 2147483647 h 696"/>
              <a:gd name="T8" fmla="*/ 0 60000 65536"/>
              <a:gd name="T9" fmla="*/ 0 60000 65536"/>
              <a:gd name="T10" fmla="*/ 0 60000 65536"/>
              <a:gd name="T11" fmla="*/ 0 60000 65536"/>
              <a:gd name="T12" fmla="*/ 0 w 975"/>
              <a:gd name="T13" fmla="*/ 0 h 696"/>
              <a:gd name="T14" fmla="*/ 975 w 975"/>
              <a:gd name="T15" fmla="*/ 696 h 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5" h="696">
                <a:moveTo>
                  <a:pt x="0" y="693"/>
                </a:moveTo>
                <a:lnTo>
                  <a:pt x="483" y="0"/>
                </a:lnTo>
                <a:lnTo>
                  <a:pt x="975" y="696"/>
                </a:lnTo>
                <a:lnTo>
                  <a:pt x="0" y="693"/>
                </a:lnTo>
                <a:close/>
              </a:path>
            </a:pathLst>
          </a:custGeom>
          <a:pattFill prst="lgCheck">
            <a:fgClr>
              <a:schemeClr val="tx1"/>
            </a:fgClr>
            <a:bgClr>
              <a:schemeClr val="bg1"/>
            </a:bgClr>
          </a:pattFill>
          <a:ln w="12700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329734" name="Line 6"/>
          <p:cNvSpPr>
            <a:spLocks noChangeShapeType="1"/>
          </p:cNvSpPr>
          <p:nvPr/>
        </p:nvSpPr>
        <p:spPr bwMode="auto">
          <a:xfrm>
            <a:off x="1189038" y="5067300"/>
            <a:ext cx="2949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329735" name="Rectangle 7"/>
          <p:cNvSpPr>
            <a:spLocks noChangeArrowheads="1"/>
          </p:cNvSpPr>
          <p:nvPr/>
        </p:nvSpPr>
        <p:spPr bwMode="auto">
          <a:xfrm>
            <a:off x="1543050" y="5041900"/>
            <a:ext cx="293688" cy="3159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18000" tIns="0" rIns="18000" bIns="0" anchor="ctr"/>
          <a:lstStyle/>
          <a:p>
            <a:pPr algn="ctr"/>
            <a:r>
              <a:rPr lang="en-US"/>
              <a:t>a</a:t>
            </a:r>
            <a:endParaRPr lang="ru-RU"/>
          </a:p>
        </p:txBody>
      </p:sp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3135313" y="5072063"/>
            <a:ext cx="293687" cy="3159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18000" tIns="0" rIns="18000" bIns="0" anchor="ctr"/>
          <a:lstStyle/>
          <a:p>
            <a:pPr algn="ctr"/>
            <a:r>
              <a:rPr lang="en-US"/>
              <a:t>b</a:t>
            </a:r>
            <a:endParaRPr lang="ru-RU"/>
          </a:p>
        </p:txBody>
      </p:sp>
      <p:sp>
        <p:nvSpPr>
          <p:cNvPr id="329737" name="Line 9"/>
          <p:cNvSpPr>
            <a:spLocks noChangeShapeType="1"/>
          </p:cNvSpPr>
          <p:nvPr/>
        </p:nvSpPr>
        <p:spPr bwMode="auto">
          <a:xfrm>
            <a:off x="1722438" y="3802063"/>
            <a:ext cx="0" cy="1263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329738" name="Line 10"/>
          <p:cNvSpPr>
            <a:spLocks noChangeShapeType="1"/>
          </p:cNvSpPr>
          <p:nvPr/>
        </p:nvSpPr>
        <p:spPr bwMode="auto">
          <a:xfrm>
            <a:off x="3268663" y="3830638"/>
            <a:ext cx="0" cy="1246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aphicFrame>
        <p:nvGraphicFramePr>
          <p:cNvPr id="329739" name="Object 11"/>
          <p:cNvGraphicFramePr>
            <a:graphicFrameLocks noChangeAspect="1"/>
          </p:cNvGraphicFramePr>
          <p:nvPr/>
        </p:nvGraphicFramePr>
        <p:xfrm>
          <a:off x="1811338" y="5200650"/>
          <a:ext cx="1563687" cy="879475"/>
        </p:xfrm>
        <a:graphic>
          <a:graphicData uri="http://schemas.openxmlformats.org/presentationml/2006/ole">
            <p:oleObj spid="_x0000_s15362" name="Формула" r:id="rId4" imgW="698400" imgH="393480" progId="Equation.3">
              <p:embed/>
            </p:oleObj>
          </a:graphicData>
        </a:graphic>
      </p:graphicFrame>
      <p:sp>
        <p:nvSpPr>
          <p:cNvPr id="329741" name="Line 13"/>
          <p:cNvSpPr>
            <a:spLocks noChangeShapeType="1"/>
          </p:cNvSpPr>
          <p:nvPr/>
        </p:nvSpPr>
        <p:spPr bwMode="auto">
          <a:xfrm>
            <a:off x="5233988" y="5076825"/>
            <a:ext cx="2949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329742" name="Rectangle 14"/>
          <p:cNvSpPr>
            <a:spLocks noChangeArrowheads="1"/>
          </p:cNvSpPr>
          <p:nvPr/>
        </p:nvSpPr>
        <p:spPr bwMode="auto">
          <a:xfrm>
            <a:off x="5588000" y="5051425"/>
            <a:ext cx="293688" cy="3159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18000" tIns="0" rIns="18000" bIns="0" anchor="ctr"/>
          <a:lstStyle/>
          <a:p>
            <a:pPr algn="ctr"/>
            <a:r>
              <a:rPr lang="en-US"/>
              <a:t>a</a:t>
            </a:r>
            <a:endParaRPr lang="ru-RU"/>
          </a:p>
        </p:txBody>
      </p:sp>
      <p:sp>
        <p:nvSpPr>
          <p:cNvPr id="329743" name="Rectangle 15"/>
          <p:cNvSpPr>
            <a:spLocks noChangeArrowheads="1"/>
          </p:cNvSpPr>
          <p:nvPr/>
        </p:nvSpPr>
        <p:spPr bwMode="auto">
          <a:xfrm>
            <a:off x="7180263" y="5081588"/>
            <a:ext cx="293687" cy="3159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18000" tIns="0" rIns="18000" bIns="0" anchor="ctr"/>
          <a:lstStyle/>
          <a:p>
            <a:pPr algn="ctr"/>
            <a:r>
              <a:rPr lang="en-US"/>
              <a:t>b</a:t>
            </a:r>
            <a:endParaRPr lang="ru-RU"/>
          </a:p>
        </p:txBody>
      </p:sp>
      <p:sp>
        <p:nvSpPr>
          <p:cNvPr id="329744" name="Line 16"/>
          <p:cNvSpPr>
            <a:spLocks noChangeShapeType="1"/>
          </p:cNvSpPr>
          <p:nvPr/>
        </p:nvSpPr>
        <p:spPr bwMode="auto">
          <a:xfrm>
            <a:off x="5767388" y="3811588"/>
            <a:ext cx="0" cy="1263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329745" name="Line 17"/>
          <p:cNvSpPr>
            <a:spLocks noChangeShapeType="1"/>
          </p:cNvSpPr>
          <p:nvPr/>
        </p:nvSpPr>
        <p:spPr bwMode="auto">
          <a:xfrm>
            <a:off x="7313613" y="3840163"/>
            <a:ext cx="0" cy="1246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786438" y="3757613"/>
            <a:ext cx="1525587" cy="1311275"/>
            <a:chOff x="2568" y="2216"/>
            <a:chExt cx="903" cy="826"/>
          </a:xfrm>
        </p:grpSpPr>
        <p:sp>
          <p:nvSpPr>
            <p:cNvPr id="15383" name="Freeform 19" descr="Крупная клетка"/>
            <p:cNvSpPr>
              <a:spLocks/>
            </p:cNvSpPr>
            <p:nvPr/>
          </p:nvSpPr>
          <p:spPr bwMode="auto">
            <a:xfrm>
              <a:off x="2568" y="2216"/>
              <a:ext cx="458" cy="826"/>
            </a:xfrm>
            <a:custGeom>
              <a:avLst/>
              <a:gdLst>
                <a:gd name="T0" fmla="*/ 0 w 458"/>
                <a:gd name="T1" fmla="*/ 826 h 826"/>
                <a:gd name="T2" fmla="*/ 158 w 458"/>
                <a:gd name="T3" fmla="*/ 822 h 826"/>
                <a:gd name="T4" fmla="*/ 236 w 458"/>
                <a:gd name="T5" fmla="*/ 788 h 826"/>
                <a:gd name="T6" fmla="*/ 276 w 458"/>
                <a:gd name="T7" fmla="*/ 718 h 826"/>
                <a:gd name="T8" fmla="*/ 312 w 458"/>
                <a:gd name="T9" fmla="*/ 594 h 826"/>
                <a:gd name="T10" fmla="*/ 340 w 458"/>
                <a:gd name="T11" fmla="*/ 454 h 826"/>
                <a:gd name="T12" fmla="*/ 372 w 458"/>
                <a:gd name="T13" fmla="*/ 288 h 826"/>
                <a:gd name="T14" fmla="*/ 396 w 458"/>
                <a:gd name="T15" fmla="*/ 140 h 826"/>
                <a:gd name="T16" fmla="*/ 417 w 458"/>
                <a:gd name="T17" fmla="*/ 39 h 826"/>
                <a:gd name="T18" fmla="*/ 452 w 458"/>
                <a:gd name="T19" fmla="*/ 0 h 826"/>
                <a:gd name="T20" fmla="*/ 452 w 458"/>
                <a:gd name="T21" fmla="*/ 824 h 826"/>
                <a:gd name="T22" fmla="*/ 14 w 458"/>
                <a:gd name="T23" fmla="*/ 824 h 8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8"/>
                <a:gd name="T37" fmla="*/ 0 h 826"/>
                <a:gd name="T38" fmla="*/ 458 w 458"/>
                <a:gd name="T39" fmla="*/ 826 h 82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8" h="826">
                  <a:moveTo>
                    <a:pt x="0" y="826"/>
                  </a:moveTo>
                  <a:lnTo>
                    <a:pt x="158" y="822"/>
                  </a:lnTo>
                  <a:cubicBezTo>
                    <a:pt x="197" y="816"/>
                    <a:pt x="216" y="805"/>
                    <a:pt x="236" y="788"/>
                  </a:cubicBezTo>
                  <a:cubicBezTo>
                    <a:pt x="255" y="771"/>
                    <a:pt x="263" y="749"/>
                    <a:pt x="276" y="718"/>
                  </a:cubicBezTo>
                  <a:cubicBezTo>
                    <a:pt x="289" y="687"/>
                    <a:pt x="301" y="638"/>
                    <a:pt x="312" y="594"/>
                  </a:cubicBezTo>
                  <a:cubicBezTo>
                    <a:pt x="323" y="550"/>
                    <a:pt x="330" y="506"/>
                    <a:pt x="340" y="454"/>
                  </a:cubicBezTo>
                  <a:lnTo>
                    <a:pt x="372" y="288"/>
                  </a:lnTo>
                  <a:cubicBezTo>
                    <a:pt x="381" y="236"/>
                    <a:pt x="389" y="181"/>
                    <a:pt x="396" y="140"/>
                  </a:cubicBezTo>
                  <a:cubicBezTo>
                    <a:pt x="403" y="99"/>
                    <a:pt x="408" y="62"/>
                    <a:pt x="417" y="39"/>
                  </a:cubicBezTo>
                  <a:cubicBezTo>
                    <a:pt x="426" y="16"/>
                    <a:pt x="437" y="0"/>
                    <a:pt x="452" y="0"/>
                  </a:cubicBezTo>
                  <a:cubicBezTo>
                    <a:pt x="458" y="519"/>
                    <a:pt x="455" y="663"/>
                    <a:pt x="452" y="824"/>
                  </a:cubicBezTo>
                  <a:cubicBezTo>
                    <a:pt x="233" y="824"/>
                    <a:pt x="14" y="824"/>
                    <a:pt x="14" y="824"/>
                  </a:cubicBezTo>
                </a:path>
              </a:pathLst>
            </a:cu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5384" name="Freeform 21" descr="Крупная клетка"/>
            <p:cNvSpPr>
              <a:spLocks/>
            </p:cNvSpPr>
            <p:nvPr/>
          </p:nvSpPr>
          <p:spPr bwMode="auto">
            <a:xfrm flipH="1">
              <a:off x="3013" y="2216"/>
              <a:ext cx="458" cy="826"/>
            </a:xfrm>
            <a:custGeom>
              <a:avLst/>
              <a:gdLst>
                <a:gd name="T0" fmla="*/ 0 w 458"/>
                <a:gd name="T1" fmla="*/ 826 h 826"/>
                <a:gd name="T2" fmla="*/ 158 w 458"/>
                <a:gd name="T3" fmla="*/ 822 h 826"/>
                <a:gd name="T4" fmla="*/ 236 w 458"/>
                <a:gd name="T5" fmla="*/ 788 h 826"/>
                <a:gd name="T6" fmla="*/ 276 w 458"/>
                <a:gd name="T7" fmla="*/ 718 h 826"/>
                <a:gd name="T8" fmla="*/ 312 w 458"/>
                <a:gd name="T9" fmla="*/ 594 h 826"/>
                <a:gd name="T10" fmla="*/ 340 w 458"/>
                <a:gd name="T11" fmla="*/ 454 h 826"/>
                <a:gd name="T12" fmla="*/ 372 w 458"/>
                <a:gd name="T13" fmla="*/ 288 h 826"/>
                <a:gd name="T14" fmla="*/ 396 w 458"/>
                <a:gd name="T15" fmla="*/ 140 h 826"/>
                <a:gd name="T16" fmla="*/ 417 w 458"/>
                <a:gd name="T17" fmla="*/ 39 h 826"/>
                <a:gd name="T18" fmla="*/ 452 w 458"/>
                <a:gd name="T19" fmla="*/ 0 h 826"/>
                <a:gd name="T20" fmla="*/ 452 w 458"/>
                <a:gd name="T21" fmla="*/ 824 h 826"/>
                <a:gd name="T22" fmla="*/ 14 w 458"/>
                <a:gd name="T23" fmla="*/ 824 h 8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8"/>
                <a:gd name="T37" fmla="*/ 0 h 826"/>
                <a:gd name="T38" fmla="*/ 458 w 458"/>
                <a:gd name="T39" fmla="*/ 826 h 82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8" h="826">
                  <a:moveTo>
                    <a:pt x="0" y="826"/>
                  </a:moveTo>
                  <a:lnTo>
                    <a:pt x="158" y="822"/>
                  </a:lnTo>
                  <a:cubicBezTo>
                    <a:pt x="197" y="816"/>
                    <a:pt x="216" y="805"/>
                    <a:pt x="236" y="788"/>
                  </a:cubicBezTo>
                  <a:cubicBezTo>
                    <a:pt x="255" y="771"/>
                    <a:pt x="263" y="749"/>
                    <a:pt x="276" y="718"/>
                  </a:cubicBezTo>
                  <a:cubicBezTo>
                    <a:pt x="289" y="687"/>
                    <a:pt x="301" y="638"/>
                    <a:pt x="312" y="594"/>
                  </a:cubicBezTo>
                  <a:cubicBezTo>
                    <a:pt x="323" y="550"/>
                    <a:pt x="330" y="506"/>
                    <a:pt x="340" y="454"/>
                  </a:cubicBezTo>
                  <a:lnTo>
                    <a:pt x="372" y="288"/>
                  </a:lnTo>
                  <a:cubicBezTo>
                    <a:pt x="381" y="236"/>
                    <a:pt x="389" y="181"/>
                    <a:pt x="396" y="140"/>
                  </a:cubicBezTo>
                  <a:cubicBezTo>
                    <a:pt x="403" y="99"/>
                    <a:pt x="408" y="62"/>
                    <a:pt x="417" y="39"/>
                  </a:cubicBezTo>
                  <a:cubicBezTo>
                    <a:pt x="426" y="16"/>
                    <a:pt x="437" y="0"/>
                    <a:pt x="452" y="0"/>
                  </a:cubicBezTo>
                  <a:cubicBezTo>
                    <a:pt x="458" y="519"/>
                    <a:pt x="455" y="663"/>
                    <a:pt x="452" y="824"/>
                  </a:cubicBezTo>
                  <a:cubicBezTo>
                    <a:pt x="233" y="824"/>
                    <a:pt x="14" y="824"/>
                    <a:pt x="14" y="824"/>
                  </a:cubicBezTo>
                </a:path>
              </a:pathLst>
            </a:cu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noFill/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aphicFrame>
        <p:nvGraphicFramePr>
          <p:cNvPr id="329751" name="Object 23"/>
          <p:cNvGraphicFramePr>
            <a:graphicFrameLocks noChangeAspect="1"/>
          </p:cNvGraphicFramePr>
          <p:nvPr/>
        </p:nvGraphicFramePr>
        <p:xfrm>
          <a:off x="5365750" y="5335588"/>
          <a:ext cx="2582863" cy="800100"/>
        </p:xfrm>
        <a:graphic>
          <a:graphicData uri="http://schemas.openxmlformats.org/presentationml/2006/ole">
            <p:oleObj spid="_x0000_s15363" name="Формула" r:id="rId5" imgW="1269720" imgH="393480" progId="Equation.3">
              <p:embed/>
            </p:oleObj>
          </a:graphicData>
        </a:graphic>
      </p:graphicFrame>
      <p:grpSp>
        <p:nvGrpSpPr>
          <p:cNvPr id="3" name="Группа 25"/>
          <p:cNvGrpSpPr>
            <a:grpSpLocks/>
          </p:cNvGrpSpPr>
          <p:nvPr/>
        </p:nvGrpSpPr>
        <p:grpSpPr bwMode="auto">
          <a:xfrm>
            <a:off x="2106613" y="6170613"/>
            <a:ext cx="4930775" cy="469900"/>
            <a:chOff x="1469571" y="6169932"/>
            <a:chExt cx="4931229" cy="470354"/>
          </a:xfrm>
        </p:grpSpPr>
        <p:sp>
          <p:nvSpPr>
            <p:cNvPr id="24" name="Скругленный прямоугольник 23"/>
            <p:cNvSpPr/>
            <p:nvPr/>
          </p:nvSpPr>
          <p:spPr bwMode="auto">
            <a:xfrm>
              <a:off x="1469571" y="6171521"/>
              <a:ext cx="4931229" cy="468765"/>
            </a:xfrm>
            <a:prstGeom prst="roundRect">
              <a:avLst/>
            </a:prstGeom>
            <a:solidFill>
              <a:srgbClr val="D1D1F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ru-RU" dirty="0"/>
                <a:t>                   </a:t>
              </a:r>
              <a:r>
                <a:rPr lang="ru-RU" sz="2000" b="0" dirty="0"/>
                <a:t>равномерное распределение</a:t>
              </a:r>
              <a:r>
                <a:rPr lang="ru-RU" dirty="0"/>
                <a:t>  </a:t>
              </a:r>
            </a:p>
          </p:txBody>
        </p:sp>
        <p:graphicFrame>
          <p:nvGraphicFramePr>
            <p:cNvPr id="4" name="Object 23"/>
            <p:cNvGraphicFramePr>
              <a:graphicFrameLocks noChangeAspect="1"/>
            </p:cNvGraphicFramePr>
            <p:nvPr/>
          </p:nvGraphicFramePr>
          <p:xfrm>
            <a:off x="1584779" y="6169932"/>
            <a:ext cx="1109663" cy="438150"/>
          </p:xfrm>
          <a:graphic>
            <a:graphicData uri="http://schemas.openxmlformats.org/presentationml/2006/ole">
              <p:oleObj spid="_x0000_s15364" name="Формула" r:id="rId6" imgW="545760" imgH="215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9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9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9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9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2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build="p"/>
      <p:bldP spid="329733" grpId="0" animBg="1"/>
      <p:bldP spid="329734" grpId="0" animBg="1"/>
      <p:bldP spid="329735" grpId="0"/>
      <p:bldP spid="329736" grpId="0"/>
      <p:bldP spid="329737" grpId="0" animBg="1"/>
      <p:bldP spid="329738" grpId="0" animBg="1"/>
      <p:bldP spid="329741" grpId="0" animBg="1"/>
      <p:bldP spid="329742" grpId="0"/>
      <p:bldP spid="329743" grpId="0"/>
      <p:bldP spid="329744" grpId="0" animBg="1"/>
      <p:bldP spid="32974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1BE7F8-9A82-4EFF-89E2-7E25830718CE}" type="slidenum">
              <a:rPr lang="ru-RU" smtClean="0"/>
              <a:pPr/>
              <a:t>173</a:t>
            </a:fld>
            <a:endParaRPr lang="ru-RU" smtClean="0"/>
          </a:p>
        </p:txBody>
      </p:sp>
      <p:sp>
        <p:nvSpPr>
          <p:cNvPr id="17817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8180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Генератор случайных чисел в Си</a:t>
            </a:r>
          </a:p>
        </p:txBody>
      </p:sp>
      <p:sp>
        <p:nvSpPr>
          <p:cNvPr id="820228" name="Text Box 4"/>
          <p:cNvSpPr txBox="1">
            <a:spLocks noChangeArrowheads="1"/>
          </p:cNvSpPr>
          <p:nvPr/>
        </p:nvSpPr>
        <p:spPr bwMode="auto">
          <a:xfrm>
            <a:off x="234950" y="1512888"/>
            <a:ext cx="89090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defTabSz="442913">
              <a:spcBef>
                <a:spcPct val="50000"/>
              </a:spcBef>
            </a:pPr>
            <a:r>
              <a:rPr lang="en-US" sz="2400">
                <a:solidFill>
                  <a:srgbClr val="3333FF"/>
                </a:solidFill>
              </a:rPr>
              <a:t>RAND_MAX</a:t>
            </a:r>
            <a:r>
              <a:rPr lang="en-US" sz="2400" b="0"/>
              <a:t> – </a:t>
            </a:r>
            <a:r>
              <a:rPr lang="ru-RU" sz="2400" b="0"/>
              <a:t>максимальное случайное целое число</a:t>
            </a:r>
            <a:br>
              <a:rPr lang="ru-RU" sz="2400" b="0"/>
            </a:br>
            <a:r>
              <a:rPr lang="ru-RU" sz="2400" b="0"/>
              <a:t>                       (обычно </a:t>
            </a:r>
            <a:r>
              <a:rPr lang="en-US" sz="2400" b="0"/>
              <a:t>RAND_MAX = 32767</a:t>
            </a:r>
            <a:r>
              <a:rPr lang="ru-RU" sz="2400" b="0"/>
              <a:t>)</a:t>
            </a:r>
            <a:endParaRPr lang="ru-RU" sz="2400" b="0">
              <a:solidFill>
                <a:srgbClr val="3333FF"/>
              </a:solidFill>
            </a:endParaRPr>
          </a:p>
          <a:p>
            <a:pPr marL="174625" indent="-174625" defTabSz="442913">
              <a:spcBef>
                <a:spcPct val="50000"/>
              </a:spcBef>
            </a:pPr>
            <a:r>
              <a:rPr lang="en-US" sz="28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rand() </a:t>
            </a:r>
            <a:r>
              <a:rPr lang="en-US" sz="2400" b="0"/>
              <a:t>– </a:t>
            </a:r>
            <a:r>
              <a:rPr lang="ru-RU" sz="2400" b="0"/>
              <a:t>случайное целое</a:t>
            </a:r>
            <a:r>
              <a:rPr lang="en-US" sz="2400" b="0"/>
              <a:t> </a:t>
            </a:r>
            <a:r>
              <a:rPr lang="ru-RU" sz="2400" b="0"/>
              <a:t>число в интервале                  </a:t>
            </a:r>
            <a:br>
              <a:rPr lang="ru-RU" sz="2400" b="0"/>
            </a:br>
            <a:r>
              <a:rPr lang="ru-RU" sz="2400" b="0"/>
              <a:t>                   </a:t>
            </a:r>
            <a:r>
              <a:rPr lang="en-US" sz="2400" b="0"/>
              <a:t>[0,RAND_MAX]</a:t>
            </a:r>
            <a:r>
              <a:rPr lang="ru-RU" sz="2400" b="0"/>
              <a:t> </a:t>
            </a:r>
            <a:endParaRPr lang="en-US" sz="2400" b="0"/>
          </a:p>
          <a:p>
            <a:pPr marL="174625" indent="-174625" defTabSz="442913">
              <a:spcBef>
                <a:spcPct val="30000"/>
              </a:spcBef>
            </a:pPr>
            <a:endParaRPr lang="ru-RU" sz="2400">
              <a:solidFill>
                <a:srgbClr val="3333FF"/>
              </a:solidFill>
            </a:endParaRPr>
          </a:p>
          <a:p>
            <a:pPr marL="174625" indent="-174625" defTabSz="442913">
              <a:spcBef>
                <a:spcPct val="30000"/>
              </a:spcBef>
            </a:pPr>
            <a:endParaRPr lang="ru-RU" sz="2400">
              <a:solidFill>
                <a:srgbClr val="3333FF"/>
              </a:solidFill>
            </a:endParaRPr>
          </a:p>
          <a:p>
            <a:pPr marL="174625" indent="-174625" defTabSz="442913">
              <a:spcBef>
                <a:spcPct val="30000"/>
              </a:spcBef>
            </a:pPr>
            <a:endParaRPr lang="ru-RU" sz="2400">
              <a:solidFill>
                <a:srgbClr val="3333FF"/>
              </a:solidFill>
            </a:endParaRPr>
          </a:p>
          <a:p>
            <a:pPr marL="174625" indent="-174625" defTabSz="442913">
              <a:spcBef>
                <a:spcPts val="1800"/>
              </a:spcBef>
            </a:pPr>
            <a:r>
              <a:rPr lang="en-US" sz="28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srand</a:t>
            </a:r>
            <a:r>
              <a:rPr lang="ru-RU" sz="28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8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>
                <a:solidFill>
                  <a:srgbClr val="3333FF"/>
                </a:solidFill>
              </a:rPr>
              <a:t> </a:t>
            </a:r>
            <a:r>
              <a:rPr lang="en-US" sz="2400" b="0"/>
              <a:t>– </a:t>
            </a:r>
            <a:r>
              <a:rPr lang="ru-RU" sz="2400" b="0"/>
              <a:t>установить</a:t>
            </a:r>
            <a:r>
              <a:rPr lang="en-US" sz="2400" b="0"/>
              <a:t> </a:t>
            </a:r>
            <a:r>
              <a:rPr lang="ru-RU" sz="2400" b="0"/>
              <a:t>начальное значение     </a:t>
            </a:r>
            <a:br>
              <a:rPr lang="ru-RU" sz="2400" b="0"/>
            </a:br>
            <a:r>
              <a:rPr lang="ru-RU" sz="2400" b="0"/>
              <a:t>            </a:t>
            </a:r>
            <a:r>
              <a:rPr lang="en-US" sz="2400" b="0"/>
              <a:t>          </a:t>
            </a:r>
            <a:r>
              <a:rPr lang="ru-RU" sz="2400" b="0"/>
              <a:t>последовательности случайных чисел</a:t>
            </a:r>
            <a:r>
              <a:rPr lang="en-US" sz="2400" b="0"/>
              <a:t> N</a:t>
            </a:r>
            <a:r>
              <a:rPr lang="ru-RU" sz="2400" b="0"/>
              <a:t>: </a:t>
            </a:r>
            <a:endParaRPr lang="en-US" sz="2400" b="0"/>
          </a:p>
        </p:txBody>
      </p:sp>
      <p:sp>
        <p:nvSpPr>
          <p:cNvPr id="820232" name="Rectangle 8"/>
          <p:cNvSpPr>
            <a:spLocks noChangeArrowheads="1"/>
          </p:cNvSpPr>
          <p:nvPr/>
        </p:nvSpPr>
        <p:spPr bwMode="auto">
          <a:xfrm>
            <a:off x="407988" y="879475"/>
            <a:ext cx="8194675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8000"/>
                </a:solidFill>
                <a:latin typeface="Courier New" pitchFamily="49" charset="0"/>
              </a:rPr>
              <a:t>#include &lt;</a:t>
            </a:r>
            <a:r>
              <a:rPr lang="en-US" sz="2400" dirty="0" err="1">
                <a:solidFill>
                  <a:srgbClr val="008000"/>
                </a:solidFill>
                <a:latin typeface="Courier New" pitchFamily="49" charset="0"/>
              </a:rPr>
              <a:t>stdlib.h</a:t>
            </a:r>
            <a:r>
              <a:rPr lang="en-US" sz="2400" dirty="0">
                <a:solidFill>
                  <a:srgbClr val="008000"/>
                </a:solidFill>
                <a:latin typeface="Courier New" pitchFamily="49" charset="0"/>
              </a:rPr>
              <a:t>&gt; 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случайные числа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7388" y="3467100"/>
            <a:ext cx="8194675" cy="13128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4625" indent="-174625" defTabSz="4429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x, y;</a:t>
            </a:r>
          </a:p>
          <a:p>
            <a:pPr marL="174625" indent="-174625" defTabSz="4429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x = rand();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первое число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[0,RAND_MAX]   </a:t>
            </a:r>
          </a:p>
          <a:p>
            <a:pPr marL="174625" indent="-174625" defTabSz="4429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y = rand();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уже другое число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09613" y="5846763"/>
            <a:ext cx="8194675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4625" indent="-174625" defTabSz="4429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srand</a:t>
            </a:r>
            <a:r>
              <a:rPr lang="en-US" sz="2400" dirty="0">
                <a:latin typeface="Courier New" pitchFamily="49" charset="0"/>
              </a:rPr>
              <a:t> ( 345 );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начнем с 345</a:t>
            </a: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0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0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8" grpId="0" build="p"/>
      <p:bldP spid="7" grpId="0" animBg="1"/>
      <p:bldP spid="8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F0065F-1CD8-4B59-8519-46610FD4AA59}" type="slidenum">
              <a:rPr lang="ru-RU" smtClean="0"/>
              <a:pPr/>
              <a:t>174</a:t>
            </a:fld>
            <a:endParaRPr lang="ru-RU" smtClean="0"/>
          </a:p>
        </p:txBody>
      </p:sp>
      <p:sp>
        <p:nvSpPr>
          <p:cNvPr id="17920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9204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Целые числа в заданном интервале</a:t>
            </a:r>
          </a:p>
        </p:txBody>
      </p:sp>
      <p:sp>
        <p:nvSpPr>
          <p:cNvPr id="820228" name="Text Box 4"/>
          <p:cNvSpPr txBox="1">
            <a:spLocks noChangeArrowheads="1"/>
          </p:cNvSpPr>
          <p:nvPr/>
        </p:nvSpPr>
        <p:spPr bwMode="auto">
          <a:xfrm>
            <a:off x="390525" y="844550"/>
            <a:ext cx="87534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defTabSz="442913">
              <a:spcBef>
                <a:spcPts val="1800"/>
              </a:spcBef>
              <a:defRPr/>
            </a:pPr>
            <a:endParaRPr lang="en-US" sz="100" dirty="0">
              <a:solidFill>
                <a:srgbClr val="3333FF"/>
              </a:solidFill>
            </a:endParaRPr>
          </a:p>
          <a:p>
            <a:pPr marL="174625" indent="-174625" defTabSz="442913">
              <a:spcBef>
                <a:spcPts val="600"/>
              </a:spcBef>
              <a:defRPr/>
            </a:pPr>
            <a:r>
              <a:rPr lang="ru-RU" sz="2400" dirty="0">
                <a:solidFill>
                  <a:srgbClr val="3333FF"/>
                </a:solidFill>
              </a:rPr>
              <a:t>Целые числа в интервале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[0,N-1]</a:t>
            </a:r>
            <a:r>
              <a:rPr lang="ru-RU" sz="2400" b="0" dirty="0"/>
              <a:t>: </a:t>
            </a:r>
            <a:endParaRPr lang="en-US" sz="2400" b="0" dirty="0"/>
          </a:p>
          <a:p>
            <a:pPr marL="174625" indent="-174625" defTabSz="442913">
              <a:spcBef>
                <a:spcPct val="15000"/>
              </a:spcBef>
              <a:defRPr/>
            </a:pPr>
            <a:endParaRPr lang="en-US" sz="2400" dirty="0">
              <a:latin typeface="Courier New" pitchFamily="49" charset="0"/>
            </a:endParaRPr>
          </a:p>
          <a:p>
            <a:pPr marL="174625" indent="-174625" defTabSz="442913">
              <a:spcBef>
                <a:spcPct val="15000"/>
              </a:spcBef>
              <a:defRPr/>
            </a:pPr>
            <a:endParaRPr lang="en-US" sz="2400" dirty="0">
              <a:latin typeface="Courier New" pitchFamily="49" charset="0"/>
            </a:endParaRPr>
          </a:p>
          <a:p>
            <a:pPr marL="174625" indent="-174625" defTabSz="442913">
              <a:spcBef>
                <a:spcPct val="15000"/>
              </a:spcBef>
              <a:defRPr/>
            </a:pPr>
            <a:endParaRPr lang="en-US" sz="2400" dirty="0">
              <a:latin typeface="Courier New" pitchFamily="49" charset="0"/>
            </a:endParaRPr>
          </a:p>
          <a:p>
            <a:pPr marL="174625" indent="-174625" defTabSz="442913">
              <a:spcBef>
                <a:spcPct val="15000"/>
              </a:spcBef>
              <a:defRPr/>
            </a:pPr>
            <a:endParaRPr lang="ru-RU" sz="1050" dirty="0">
              <a:solidFill>
                <a:srgbClr val="3333FF"/>
              </a:solidFill>
            </a:endParaRPr>
          </a:p>
          <a:p>
            <a:pPr marL="174625" indent="-174625" defTabSz="442913">
              <a:spcBef>
                <a:spcPct val="15000"/>
              </a:spcBef>
              <a:defRPr/>
            </a:pPr>
            <a:r>
              <a:rPr lang="ru-RU" sz="2400" dirty="0">
                <a:solidFill>
                  <a:srgbClr val="3333FF"/>
                </a:solidFill>
              </a:rPr>
              <a:t>Примеры:</a:t>
            </a:r>
            <a:endParaRPr lang="en-US" sz="2400" dirty="0">
              <a:latin typeface="Courier New" pitchFamily="49" charset="0"/>
            </a:endParaRPr>
          </a:p>
          <a:p>
            <a:pPr marL="174625" indent="-174625" defTabSz="4429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</a:t>
            </a: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 marL="174625" indent="-174625" defTabSz="442913">
              <a:spcBef>
                <a:spcPts val="6000"/>
              </a:spcBef>
              <a:defRPr/>
            </a:pPr>
            <a:r>
              <a:rPr lang="ru-RU" sz="2400" dirty="0">
                <a:solidFill>
                  <a:srgbClr val="3333FF"/>
                </a:solidFill>
              </a:rPr>
              <a:t>Целые числа в интервале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ru-RU" sz="2400" b="0" dirty="0"/>
              <a:t>: </a:t>
            </a:r>
            <a:endParaRPr lang="en-US" sz="2400" b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8975" y="1481138"/>
            <a:ext cx="6276975" cy="120015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random(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N) { 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rand()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N; 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47713" y="3295650"/>
            <a:ext cx="7570787" cy="88582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4625" indent="-174625" defTabSz="442913">
              <a:spcBef>
                <a:spcPct val="15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x = random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);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интервал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[0,99]   </a:t>
            </a:r>
          </a:p>
          <a:p>
            <a:pPr marL="174625" indent="-174625" defTabSz="442913">
              <a:spcBef>
                <a:spcPct val="15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x = random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);  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интервал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[0,z-1]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47713" y="4941888"/>
            <a:ext cx="8094662" cy="887412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4625" indent="-174625" defTabSz="442913">
              <a:spcBef>
                <a:spcPct val="15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x = random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a; 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интервал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[a,z-1+a] </a:t>
            </a:r>
          </a:p>
          <a:p>
            <a:pPr marL="174625" indent="-174625" defTabSz="442913">
              <a:spcBef>
                <a:spcPct val="15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x = random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(b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–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1)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</a:rPr>
              <a:t>a;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интервал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[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a,b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]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0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20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8" grpId="0" build="p"/>
      <p:bldP spid="7" grpId="0" animBg="1"/>
      <p:bldP spid="9" grpId="0" build="p" animBg="1"/>
      <p:bldP spid="10" grpId="0" build="p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8A55B0-3683-416B-B741-89B42FC2FBB2}" type="slidenum">
              <a:rPr lang="ru-RU" smtClean="0"/>
              <a:pPr/>
              <a:t>175</a:t>
            </a:fld>
            <a:endParaRPr lang="ru-RU" smtClean="0"/>
          </a:p>
        </p:txBody>
      </p:sp>
      <p:sp>
        <p:nvSpPr>
          <p:cNvPr id="18022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0228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Генератор случайных чисел в Си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361950" y="898525"/>
            <a:ext cx="87820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defTabSz="442913">
              <a:spcBef>
                <a:spcPct val="15000"/>
              </a:spcBef>
              <a:defRPr/>
            </a:pPr>
            <a:r>
              <a:rPr lang="ru-RU" sz="2400" dirty="0">
                <a:solidFill>
                  <a:srgbClr val="3333FF"/>
                </a:solidFill>
              </a:rPr>
              <a:t>Вещественные числа в интервале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[0,1]</a:t>
            </a:r>
          </a:p>
          <a:p>
            <a:pPr marL="174625" indent="-174625" defTabSz="442913">
              <a:spcBef>
                <a:spcPct val="50000"/>
              </a:spcBef>
              <a:defRPr/>
            </a:pPr>
            <a:r>
              <a:rPr lang="en-US" sz="2400" dirty="0">
                <a:latin typeface="Courier New" pitchFamily="49" charset="0"/>
              </a:rPr>
              <a:t> float x;</a:t>
            </a:r>
          </a:p>
          <a:p>
            <a:pPr marL="174625" indent="-174625" defTabSz="442913">
              <a:spcBef>
                <a:spcPct val="30000"/>
              </a:spcBef>
              <a:defRPr/>
            </a:pPr>
            <a:r>
              <a:rPr lang="en-US" sz="2400" dirty="0">
                <a:latin typeface="Courier New" pitchFamily="49" charset="0"/>
              </a:rPr>
              <a:t> x = 1.*rand()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/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ourier New" pitchFamily="49" charset="0"/>
              </a:rPr>
              <a:t>RAND_MAX;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интервал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[0,1]</a:t>
            </a:r>
          </a:p>
          <a:p>
            <a:pPr marL="174625" indent="-174625" defTabSz="442913">
              <a:spcBef>
                <a:spcPct val="30000"/>
              </a:spcBef>
              <a:defRPr/>
            </a:pPr>
            <a:r>
              <a:rPr lang="ru-RU" sz="2400" dirty="0">
                <a:solidFill>
                  <a:srgbClr val="3333FF"/>
                </a:solidFill>
              </a:rPr>
              <a:t>Вещественные числа в интервале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[0,z]</a:t>
            </a:r>
          </a:p>
          <a:p>
            <a:pPr marL="174625" indent="-174625" defTabSz="442913">
              <a:spcBef>
                <a:spcPct val="30000"/>
              </a:spcBef>
              <a:defRPr/>
            </a:pPr>
            <a:r>
              <a:rPr lang="en-US" sz="2400" dirty="0">
                <a:latin typeface="Courier New" pitchFamily="49" charset="0"/>
              </a:rPr>
              <a:t>  x = 1.*z*rand()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/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RAND_MAX; </a:t>
            </a:r>
          </a:p>
          <a:p>
            <a:pPr marL="174625" indent="-174625" defTabSz="442913">
              <a:spcBef>
                <a:spcPct val="50000"/>
              </a:spcBef>
              <a:defRPr/>
            </a:pPr>
            <a:r>
              <a:rPr lang="ru-RU" sz="2400" dirty="0">
                <a:solidFill>
                  <a:srgbClr val="3333FF"/>
                </a:solidFill>
              </a:rPr>
              <a:t>Вещественные числа в интервале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a,z+a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74625" indent="-174625" defTabSz="442913">
              <a:spcBef>
                <a:spcPct val="30000"/>
              </a:spcBef>
              <a:defRPr/>
            </a:pPr>
            <a:r>
              <a:rPr lang="en-US" sz="2400" dirty="0">
                <a:latin typeface="Courier New" pitchFamily="49" charset="0"/>
              </a:rPr>
              <a:t>  x = 1.*z*rand()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/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RAND_MAX + a; </a:t>
            </a:r>
          </a:p>
          <a:p>
            <a:pPr marL="174625" indent="-174625" defTabSz="442913">
              <a:spcBef>
                <a:spcPct val="50000"/>
              </a:spcBef>
              <a:defRPr/>
            </a:pPr>
            <a:r>
              <a:rPr lang="ru-RU" sz="2400" dirty="0">
                <a:solidFill>
                  <a:srgbClr val="3333FF"/>
                </a:solidFill>
              </a:rPr>
              <a:t>Вещественные числа в интервале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74625" indent="-174625" defTabSz="442913">
              <a:spcBef>
                <a:spcPct val="30000"/>
              </a:spcBef>
              <a:defRPr/>
            </a:pPr>
            <a:r>
              <a:rPr lang="en-US" sz="2400" dirty="0">
                <a:latin typeface="Courier New" pitchFamily="49" charset="0"/>
              </a:rPr>
              <a:t>  x = 1.*(b-a)*rand()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/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RAND_MAX + a; </a:t>
            </a:r>
          </a:p>
        </p:txBody>
      </p:sp>
      <p:sp>
        <p:nvSpPr>
          <p:cNvPr id="851975" name="AutoShape 7"/>
          <p:cNvSpPr>
            <a:spLocks noChangeArrowheads="1"/>
          </p:cNvSpPr>
          <p:nvPr/>
        </p:nvSpPr>
        <p:spPr bwMode="auto">
          <a:xfrm>
            <a:off x="2643188" y="1309688"/>
            <a:ext cx="4367212" cy="527050"/>
          </a:xfrm>
          <a:prstGeom prst="wedgeRoundRectCallout">
            <a:avLst>
              <a:gd name="adj1" fmla="val -49454"/>
              <a:gd name="adj2" fmla="val 85843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45791" dir="2021404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000" dirty="0">
                <a:latin typeface="Courier New" pitchFamily="49" charset="0"/>
              </a:rPr>
              <a:t>[0,RAND_MAX]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[0,32767]</a:t>
            </a:r>
            <a:endParaRPr lang="ru-RU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5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5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51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1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51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51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519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2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24525B-0470-4252-8A5B-F27390E42D5C}" type="slidenum">
              <a:rPr lang="ru-RU" smtClean="0"/>
              <a:pPr/>
              <a:t>176</a:t>
            </a:fld>
            <a:endParaRPr lang="ru-RU" smtClean="0"/>
          </a:p>
        </p:txBody>
      </p:sp>
      <p:sp>
        <p:nvSpPr>
          <p:cNvPr id="18125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1252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Случайные числа</a:t>
            </a: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388938" y="869950"/>
            <a:ext cx="8640762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defTabSz="442913">
              <a:spcBef>
                <a:spcPct val="50000"/>
              </a:spcBef>
              <a:defRPr/>
            </a:pPr>
            <a:r>
              <a:rPr lang="ru-RU" sz="2600" dirty="0">
                <a:solidFill>
                  <a:srgbClr val="3333FF"/>
                </a:solidFill>
              </a:rPr>
              <a:t>Задача</a:t>
            </a:r>
            <a:r>
              <a:rPr lang="ru-RU" sz="2600" b="0" dirty="0"/>
              <a:t>: заполнить прямоугольник </a:t>
            </a:r>
            <a:br>
              <a:rPr lang="ru-RU" sz="2600" b="0" dirty="0"/>
            </a:br>
            <a:r>
              <a:rPr lang="en-US" sz="2600" b="0" dirty="0"/>
              <a:t>4</a:t>
            </a:r>
            <a:r>
              <a:rPr lang="ru-RU" sz="2600" b="0" dirty="0"/>
              <a:t>00 на </a:t>
            </a:r>
            <a:r>
              <a:rPr lang="en-US" sz="2600" b="0" dirty="0"/>
              <a:t>3</a:t>
            </a:r>
            <a:r>
              <a:rPr lang="ru-RU" sz="2600" b="0" dirty="0"/>
              <a:t>00 пикселей равномерно </a:t>
            </a:r>
            <a:br>
              <a:rPr lang="ru-RU" sz="2600" b="0" dirty="0"/>
            </a:br>
            <a:r>
              <a:rPr lang="ru-RU" sz="2600" b="0" dirty="0"/>
              <a:t>точками случайного цвета</a:t>
            </a:r>
          </a:p>
          <a:p>
            <a:pPr marL="174625" indent="-174625" defTabSz="442913">
              <a:spcBef>
                <a:spcPct val="50000"/>
              </a:spcBef>
              <a:defRPr/>
            </a:pPr>
            <a:r>
              <a:rPr lang="ru-RU" sz="2600" dirty="0">
                <a:solidFill>
                  <a:srgbClr val="3333FF"/>
                </a:solidFill>
              </a:rPr>
              <a:t>Как получить случайные координаты точки?</a:t>
            </a:r>
          </a:p>
          <a:p>
            <a:pPr marL="534988" lvl="1" indent="-180975" defTabSz="442913"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x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random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400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 marL="534988" lvl="1" indent="-180975" defTabSz="442913"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y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random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300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 marL="174625" indent="-174625" defTabSz="442913">
              <a:spcBef>
                <a:spcPct val="50000"/>
              </a:spcBef>
              <a:defRPr/>
            </a:pPr>
            <a:r>
              <a:rPr lang="ru-RU" sz="2600" dirty="0">
                <a:solidFill>
                  <a:srgbClr val="3333FF"/>
                </a:solidFill>
              </a:rPr>
              <a:t>Как добиться равномерности?</a:t>
            </a:r>
          </a:p>
          <a:p>
            <a:pPr marL="174625" indent="-174625" defTabSz="442913">
              <a:spcBef>
                <a:spcPct val="15000"/>
              </a:spcBef>
              <a:defRPr/>
            </a:pPr>
            <a:r>
              <a:rPr lang="ru-RU" sz="3000" b="0" dirty="0">
                <a:solidFill>
                  <a:srgbClr val="3333FF"/>
                </a:solidFill>
              </a:rPr>
              <a:t>    </a:t>
            </a:r>
            <a:r>
              <a:rPr lang="ru-RU" sz="2600" b="0" dirty="0"/>
              <a:t>обеспечивается автоматически при использовании </a:t>
            </a:r>
            <a:r>
              <a:rPr lang="en-US" sz="2600" b="0" dirty="0"/>
              <a:t> </a:t>
            </a:r>
            <a:br>
              <a:rPr lang="en-US" sz="2600" b="0" dirty="0"/>
            </a:br>
            <a:r>
              <a:rPr lang="en-US" sz="2600" b="0" dirty="0"/>
              <a:t>   </a:t>
            </a:r>
            <a:r>
              <a:rPr lang="ru-RU" sz="2600" b="0" dirty="0"/>
              <a:t>функции </a:t>
            </a:r>
            <a:r>
              <a:rPr lang="en-US" sz="2600" dirty="0">
                <a:latin typeface="Courier New" pitchFamily="49" charset="0"/>
              </a:rPr>
              <a:t>random</a:t>
            </a:r>
          </a:p>
          <a:p>
            <a:pPr marL="174625" indent="-174625" defTabSz="442913">
              <a:spcBef>
                <a:spcPct val="50000"/>
              </a:spcBef>
              <a:defRPr/>
            </a:pPr>
            <a:r>
              <a:rPr lang="ru-RU" sz="2600" dirty="0">
                <a:solidFill>
                  <a:srgbClr val="3333FF"/>
                </a:solidFill>
              </a:rPr>
              <a:t>Как получить случайный цвет?</a:t>
            </a:r>
            <a:endParaRPr lang="ru-RU" sz="2600" dirty="0"/>
          </a:p>
          <a:p>
            <a:pPr marL="534988" lvl="1" indent="-180975" defTabSz="442913"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R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random(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25</a:t>
            </a:r>
            <a:r>
              <a:rPr lang="ru-RU" sz="2200" dirty="0">
                <a:latin typeface="Courier New" pitchFamily="49" charset="0"/>
              </a:rPr>
              <a:t>6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latin typeface="Courier New" pitchFamily="49" charset="0"/>
              </a:rPr>
              <a:t>); G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random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25</a:t>
            </a:r>
            <a:r>
              <a:rPr lang="ru-RU" sz="2200" dirty="0">
                <a:latin typeface="Courier New" pitchFamily="49" charset="0"/>
              </a:rPr>
              <a:t>6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 marL="534988" lvl="1" indent="-180975" defTabSz="442913"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B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random(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25</a:t>
            </a:r>
            <a:r>
              <a:rPr lang="ru-RU" sz="2200" dirty="0">
                <a:latin typeface="Courier New" pitchFamily="49" charset="0"/>
              </a:rPr>
              <a:t>6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 marL="534988" lvl="1" indent="-180975" defTabSz="442913">
              <a:spcBef>
                <a:spcPct val="15000"/>
              </a:spcBef>
              <a:defRPr/>
            </a:pPr>
            <a:endParaRPr lang="en-US" sz="2200" dirty="0">
              <a:latin typeface="Courier New" pitchFamily="49" charset="0"/>
            </a:endParaRPr>
          </a:p>
        </p:txBody>
      </p:sp>
      <p:pic>
        <p:nvPicPr>
          <p:cNvPr id="181254" name="Picture 5"/>
          <p:cNvPicPr>
            <a:picLocks noChangeAspect="1" noChangeArrowheads="1"/>
          </p:cNvPicPr>
          <p:nvPr/>
        </p:nvPicPr>
        <p:blipFill>
          <a:blip r:embed="rId3">
            <a:lum bright="6000" contrast="78000"/>
          </a:blip>
          <a:srcRect/>
          <a:stretch>
            <a:fillRect/>
          </a:stretch>
        </p:blipFill>
        <p:spPr bwMode="auto">
          <a:xfrm>
            <a:off x="6523038" y="950913"/>
            <a:ext cx="1617662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37163" y="6081713"/>
            <a:ext cx="2278062" cy="527050"/>
          </a:xfrm>
          <a:prstGeom prst="wedgeRoundRectCallout">
            <a:avLst>
              <a:gd name="adj1" fmla="val -89037"/>
              <a:gd name="adj2" fmla="val -43219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45791" dir="2021404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000" dirty="0">
                <a:latin typeface="Courier New" pitchFamily="49" charset="0"/>
              </a:rPr>
              <a:t>COLOR(R,G,B)</a:t>
            </a:r>
            <a:endParaRPr lang="ru-RU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2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2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22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2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22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22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6" grpId="0" build="p"/>
      <p:bldP spid="7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A3257B-19EB-4C8C-BB64-CD8A58A0248F}" type="slidenum">
              <a:rPr lang="ru-RU" smtClean="0"/>
              <a:pPr/>
              <a:t>177</a:t>
            </a:fld>
            <a:endParaRPr lang="ru-RU" smtClean="0"/>
          </a:p>
        </p:txBody>
      </p:sp>
      <p:sp>
        <p:nvSpPr>
          <p:cNvPr id="18227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2276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Программа</a:t>
            </a:r>
          </a:p>
        </p:txBody>
      </p:sp>
      <p:sp>
        <p:nvSpPr>
          <p:cNvPr id="824324" name="Rectangle 4"/>
          <p:cNvSpPr>
            <a:spLocks noChangeArrowheads="1"/>
          </p:cNvSpPr>
          <p:nvPr/>
        </p:nvSpPr>
        <p:spPr bwMode="auto">
          <a:xfrm>
            <a:off x="454025" y="844550"/>
            <a:ext cx="8194675" cy="54197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#include &lt;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graphics.h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#include &lt;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conio.h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#include &lt;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stdlib.h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10000"/>
              </a:spcBef>
              <a:defRPr/>
            </a:pP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defRPr/>
            </a:pP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defRPr/>
            </a:pP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main()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 x, y, R, G, B;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initwindow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( 500, 500 );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  //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цикл до нажатия на </a:t>
            </a:r>
            <a:r>
              <a:rPr lang="en-US" sz="2400" i="1" dirty="0">
                <a:solidFill>
                  <a:srgbClr val="3333FF"/>
                </a:solidFill>
                <a:latin typeface="Courier New" pitchFamily="49" charset="0"/>
              </a:rPr>
              <a:t>Esc</a:t>
            </a: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closegraph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();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24325" name="Rectangle 5"/>
          <p:cNvSpPr>
            <a:spLocks noChangeArrowheads="1"/>
          </p:cNvSpPr>
          <p:nvPr/>
        </p:nvSpPr>
        <p:spPr bwMode="auto">
          <a:xfrm>
            <a:off x="560388" y="2109788"/>
            <a:ext cx="5840412" cy="12350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random(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N) { 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rand() % N; 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  <a:defRPr/>
            </a:pPr>
            <a:endParaRPr lang="ru-RU" sz="2400" dirty="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824328" name="AutoShape 8"/>
          <p:cNvSpPr>
            <a:spLocks noChangeArrowheads="1"/>
          </p:cNvSpPr>
          <p:nvPr/>
        </p:nvSpPr>
        <p:spPr bwMode="auto">
          <a:xfrm>
            <a:off x="4832350" y="847725"/>
            <a:ext cx="3698875" cy="1314450"/>
          </a:xfrm>
          <a:prstGeom prst="wedgeRoundRectCallout">
            <a:avLst>
              <a:gd name="adj1" fmla="val -34120"/>
              <a:gd name="adj2" fmla="val 7251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функция для получения случайного числа от </a:t>
            </a:r>
            <a:r>
              <a:rPr lang="en-US" sz="2400" b="0" dirty="0"/>
              <a:t>0 </a:t>
            </a:r>
            <a:r>
              <a:rPr lang="ru-RU" sz="2400" b="0" dirty="0"/>
              <a:t>до </a:t>
            </a:r>
            <a:r>
              <a:rPr lang="en-US" sz="2400" b="0" dirty="0"/>
              <a:t>N-1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43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2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2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2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2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43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24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4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43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24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4" grpId="0" build="p" animBg="1"/>
      <p:bldP spid="82432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63110C-A71C-4024-BFD0-1868BC65648D}" type="slidenum">
              <a:rPr lang="ru-RU" smtClean="0"/>
              <a:pPr/>
              <a:t>178</a:t>
            </a:fld>
            <a:endParaRPr lang="ru-RU" smtClean="0"/>
          </a:p>
        </p:txBody>
      </p:sp>
      <p:sp>
        <p:nvSpPr>
          <p:cNvPr id="18329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3300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Основной цикл</a:t>
            </a:r>
          </a:p>
        </p:txBody>
      </p:sp>
      <p:sp>
        <p:nvSpPr>
          <p:cNvPr id="824324" name="Rectangle 4"/>
          <p:cNvSpPr>
            <a:spLocks noChangeArrowheads="1"/>
          </p:cNvSpPr>
          <p:nvPr/>
        </p:nvSpPr>
        <p:spPr bwMode="auto">
          <a:xfrm>
            <a:off x="454025" y="1993900"/>
            <a:ext cx="8194675" cy="42370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while ( 1 ) {</a:t>
            </a:r>
          </a:p>
          <a:p>
            <a:pPr>
              <a:spcBef>
                <a:spcPct val="10000"/>
              </a:spcBef>
              <a:defRPr/>
            </a:pP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10000"/>
              </a:spcBef>
              <a:defRPr/>
            </a:pPr>
            <a:endParaRPr lang="ru-RU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x = random(400); </a:t>
            </a:r>
            <a:endParaRPr lang="ru-RU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y = random(300);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 R = random(25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6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); </a:t>
            </a:r>
            <a:endParaRPr lang="ru-RU" sz="24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G = random(25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6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 B = random(25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6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putpixel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( x, y, COLOR(R,G,B));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}</a:t>
            </a:r>
            <a:endParaRPr lang="ru-RU" sz="2400" dirty="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824325" name="Rectangle 5"/>
          <p:cNvSpPr>
            <a:spLocks noChangeArrowheads="1"/>
          </p:cNvSpPr>
          <p:nvPr/>
        </p:nvSpPr>
        <p:spPr bwMode="auto">
          <a:xfrm>
            <a:off x="838200" y="2432050"/>
            <a:ext cx="5975350" cy="84613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spcBef>
                <a:spcPct val="10000"/>
              </a:spcBef>
              <a:defRPr/>
            </a:pPr>
            <a:r>
              <a:rPr lang="en-US" sz="2400" dirty="0">
                <a:latin typeface="Courier New" pitchFamily="49" charset="0"/>
              </a:rPr>
              <a:t>if ( </a:t>
            </a:r>
            <a:r>
              <a:rPr lang="en-US" sz="2400" dirty="0" err="1">
                <a:latin typeface="Courier New" pitchFamily="49" charset="0"/>
              </a:rPr>
              <a:t>kbhit</a:t>
            </a:r>
            <a:r>
              <a:rPr lang="en-US" sz="2400" dirty="0">
                <a:latin typeface="Courier New" pitchFamily="49" charset="0"/>
              </a:rPr>
              <a:t>() )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>
                <a:latin typeface="Courier New" pitchFamily="49" charset="0"/>
              </a:rPr>
              <a:t>    if ( 27 == </a:t>
            </a:r>
            <a:r>
              <a:rPr lang="en-US" sz="2400" dirty="0" err="1">
                <a:latin typeface="Courier New" pitchFamily="49" charset="0"/>
              </a:rPr>
              <a:t>getch</a:t>
            </a:r>
            <a:r>
              <a:rPr lang="en-US" sz="2400" dirty="0">
                <a:latin typeface="Courier New" pitchFamily="49" charset="0"/>
              </a:rPr>
              <a:t>() ) break;</a:t>
            </a:r>
          </a:p>
          <a:p>
            <a:pPr>
              <a:spcBef>
                <a:spcPct val="10000"/>
              </a:spcBef>
              <a:defRPr/>
            </a:pPr>
            <a:endParaRPr lang="ru-RU" sz="2400" dirty="0">
              <a:latin typeface="Courier New" pitchFamily="49" charset="0"/>
            </a:endParaRPr>
          </a:p>
        </p:txBody>
      </p:sp>
      <p:sp>
        <p:nvSpPr>
          <p:cNvPr id="824326" name="AutoShape 6"/>
          <p:cNvSpPr>
            <a:spLocks noChangeArrowheads="1"/>
          </p:cNvSpPr>
          <p:nvPr/>
        </p:nvSpPr>
        <p:spPr bwMode="auto">
          <a:xfrm>
            <a:off x="4887913" y="3389313"/>
            <a:ext cx="2319337" cy="858837"/>
          </a:xfrm>
          <a:prstGeom prst="wedgeRoundRectCallout">
            <a:avLst>
              <a:gd name="adj1" fmla="val -97224"/>
              <a:gd name="adj2" fmla="val -35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случайные координаты</a:t>
            </a:r>
          </a:p>
        </p:txBody>
      </p:sp>
      <p:sp>
        <p:nvSpPr>
          <p:cNvPr id="824327" name="AutoShape 7"/>
          <p:cNvSpPr>
            <a:spLocks noChangeArrowheads="1"/>
          </p:cNvSpPr>
          <p:nvPr/>
        </p:nvSpPr>
        <p:spPr bwMode="auto">
          <a:xfrm>
            <a:off x="4581525" y="4668838"/>
            <a:ext cx="3168650" cy="571500"/>
          </a:xfrm>
          <a:prstGeom prst="wedgeRoundRectCallout">
            <a:avLst>
              <a:gd name="adj1" fmla="val -73429"/>
              <a:gd name="adj2" fmla="val -2928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случайный цвет</a:t>
            </a:r>
          </a:p>
        </p:txBody>
      </p:sp>
      <p:sp>
        <p:nvSpPr>
          <p:cNvPr id="824328" name="AutoShape 8"/>
          <p:cNvSpPr>
            <a:spLocks noChangeArrowheads="1"/>
          </p:cNvSpPr>
          <p:nvPr/>
        </p:nvSpPr>
        <p:spPr bwMode="auto">
          <a:xfrm>
            <a:off x="6159500" y="1449388"/>
            <a:ext cx="1738313" cy="881062"/>
          </a:xfrm>
          <a:prstGeom prst="wedgeRoundRectCallout">
            <a:avLst>
              <a:gd name="adj1" fmla="val -34120"/>
              <a:gd name="adj2" fmla="val 7251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выход по </a:t>
            </a:r>
            <a:r>
              <a:rPr lang="en-US" sz="2400" b="0" i="1"/>
              <a:t>Esc</a:t>
            </a:r>
            <a:endParaRPr lang="ru-RU" sz="2400" b="0" i="1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620838" y="892175"/>
            <a:ext cx="2305050" cy="881063"/>
          </a:xfrm>
          <a:prstGeom prst="wedgeRoundRectCallout">
            <a:avLst>
              <a:gd name="adj1" fmla="val -31700"/>
              <a:gd name="adj2" fmla="val 8137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бесконечный цикл???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43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43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2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4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2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2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24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2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4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4" grpId="0" build="p" animBg="1"/>
      <p:bldP spid="824325" grpId="0" build="p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50A1C9-3C35-44C9-A1F1-279D7E248742}" type="slidenum">
              <a:rPr lang="ru-RU" smtClean="0"/>
              <a:pPr/>
              <a:t>179</a:t>
            </a:fld>
            <a:endParaRPr lang="ru-RU" smtClean="0"/>
          </a:p>
        </p:txBody>
      </p:sp>
      <p:pic>
        <p:nvPicPr>
          <p:cNvPr id="1843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5050" y="1060450"/>
            <a:ext cx="32956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24" name="Text Box 3"/>
          <p:cNvSpPr txBox="1">
            <a:spLocks noChangeArrowheads="1"/>
          </p:cNvSpPr>
          <p:nvPr/>
        </p:nvSpPr>
        <p:spPr bwMode="auto">
          <a:xfrm>
            <a:off x="369888" y="858838"/>
            <a:ext cx="443865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«4»: </a:t>
            </a:r>
            <a:r>
              <a:rPr lang="ru-RU" sz="2100"/>
              <a:t>Ввести с клавиатуры координаты углов прямоугольника и заполнить его точками случайного цвета.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1900">
                <a:latin typeface="Courier New" pitchFamily="49" charset="0"/>
              </a:rPr>
              <a:t>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ru-RU" sz="19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15000"/>
              </a:spcBef>
            </a:pPr>
            <a:r>
              <a:rPr lang="ru-RU" sz="2500">
                <a:solidFill>
                  <a:srgbClr val="3333FF"/>
                </a:solidFill>
              </a:rPr>
              <a:t>«5»: </a:t>
            </a:r>
            <a:r>
              <a:rPr lang="ru-RU" sz="2100"/>
              <a:t>Заполнить треугольник точками случайного цвета (равномерно или неравномерно).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2100">
                <a:solidFill>
                  <a:srgbClr val="3333FF"/>
                </a:solidFill>
              </a:rPr>
              <a:t>Подсказка</a:t>
            </a:r>
            <a:r>
              <a:rPr lang="ru-RU" sz="2100"/>
              <a:t>: возьмите равнобедренный треугольник с углом 45</a:t>
            </a:r>
            <a:r>
              <a:rPr lang="ru-RU" sz="2100" baseline="30000"/>
              <a:t>о</a:t>
            </a:r>
            <a:r>
              <a:rPr lang="ru-RU" sz="2100"/>
              <a:t>.</a:t>
            </a:r>
          </a:p>
        </p:txBody>
      </p:sp>
      <p:sp>
        <p:nvSpPr>
          <p:cNvPr id="184325" name="Line 4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326" name="Text Box 5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184327" name="Rectangle 6"/>
          <p:cNvSpPr>
            <a:spLocks noChangeArrowheads="1"/>
          </p:cNvSpPr>
          <p:nvPr/>
        </p:nvSpPr>
        <p:spPr bwMode="auto">
          <a:xfrm>
            <a:off x="4746625" y="969963"/>
            <a:ext cx="3833813" cy="2687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71016" name="AutoShape 7"/>
          <p:cNvSpPr>
            <a:spLocks noChangeArrowheads="1"/>
          </p:cNvSpPr>
          <p:nvPr/>
        </p:nvSpPr>
        <p:spPr bwMode="auto">
          <a:xfrm>
            <a:off x="4440238" y="1582738"/>
            <a:ext cx="1185862" cy="442912"/>
          </a:xfrm>
          <a:prstGeom prst="wedgeRoundRectCallout">
            <a:avLst>
              <a:gd name="adj1" fmla="val 65528"/>
              <a:gd name="adj2" fmla="val 4498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1600" b="0"/>
              <a:t>(100,100)</a:t>
            </a:r>
          </a:p>
        </p:txBody>
      </p:sp>
      <p:sp>
        <p:nvSpPr>
          <p:cNvPr id="171017" name="AutoShape 8"/>
          <p:cNvSpPr>
            <a:spLocks noChangeArrowheads="1"/>
          </p:cNvSpPr>
          <p:nvPr/>
        </p:nvSpPr>
        <p:spPr bwMode="auto">
          <a:xfrm>
            <a:off x="7729538" y="3136900"/>
            <a:ext cx="1138237" cy="442913"/>
          </a:xfrm>
          <a:prstGeom prst="wedgeRoundRectCallout">
            <a:avLst>
              <a:gd name="adj1" fmla="val -52231"/>
              <a:gd name="adj2" fmla="val -8512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1600" b="0"/>
              <a:t>(300,200)</a:t>
            </a:r>
          </a:p>
        </p:txBody>
      </p:sp>
      <p:pic>
        <p:nvPicPr>
          <p:cNvPr id="184330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9675" y="4162425"/>
            <a:ext cx="3489325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114425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smtClean="0">
                <a:solidFill>
                  <a:schemeClr val="accent2"/>
                </a:solidFill>
              </a:rPr>
            </a:br>
            <a:r>
              <a:rPr lang="ru-RU" sz="6600" b="1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06463"/>
          </a:xfrm>
        </p:spPr>
        <p:txBody>
          <a:bodyPr/>
          <a:lstStyle/>
          <a:p>
            <a:pPr eaLnBrk="1" hangingPunct="1"/>
            <a:r>
              <a:rPr lang="ru-RU" sz="4400" b="1" smtClean="0"/>
              <a:t>Тема 2. Переменные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44463" y="6216650"/>
            <a:ext cx="40560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/>
              <a:t>© </a:t>
            </a:r>
            <a:r>
              <a:rPr lang="ru-RU" sz="2400" b="0" i="1" smtClean="0"/>
              <a:t>К.Ю. Поляков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8181D6-F9CC-4EEC-A6A7-2B1DD3D12093}" type="slidenum">
              <a:rPr lang="ru-RU" smtClean="0"/>
              <a:pPr/>
              <a:t>180</a:t>
            </a:fld>
            <a:endParaRPr lang="ru-RU" smtClean="0"/>
          </a:p>
        </p:txBody>
      </p:sp>
      <p:sp>
        <p:nvSpPr>
          <p:cNvPr id="18534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534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18534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Конец фильма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5A3B73-71CD-4A11-BAFB-40193308E252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3584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Что такое переменная?</a:t>
            </a:r>
          </a:p>
        </p:txBody>
      </p:sp>
      <p:sp>
        <p:nvSpPr>
          <p:cNvPr id="448518" name="Rectangle 6"/>
          <p:cNvSpPr>
            <a:spLocks noChangeArrowheads="1"/>
          </p:cNvSpPr>
          <p:nvPr/>
        </p:nvSpPr>
        <p:spPr bwMode="auto">
          <a:xfrm>
            <a:off x="384175" y="830263"/>
            <a:ext cx="8420100" cy="40830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marL="268288" indent="-268288"/>
            <a:r>
              <a:rPr lang="ru-RU" sz="2400">
                <a:solidFill>
                  <a:srgbClr val="3333FF"/>
                </a:solidFill>
              </a:rPr>
              <a:t>Переменная</a:t>
            </a:r>
            <a:r>
              <a:rPr lang="ru-RU" sz="2400"/>
              <a:t> – это</a:t>
            </a:r>
            <a:r>
              <a:rPr lang="en-US" sz="2400"/>
              <a:t> </a:t>
            </a:r>
            <a:r>
              <a:rPr lang="ru-RU" sz="2400"/>
              <a:t>ячейка в памяти компьютера, которая имеет имя и хранит некоторое значение. </a:t>
            </a:r>
          </a:p>
          <a:p>
            <a:pPr marL="720725" lvl="1" indent="-273050">
              <a:buFontTx/>
              <a:buChar char="•"/>
            </a:pPr>
            <a:r>
              <a:rPr lang="ru-RU" sz="2400" b="0"/>
              <a:t>Значение переменной может меняться во время выполнения программы. </a:t>
            </a:r>
          </a:p>
          <a:p>
            <a:pPr marL="720725" lvl="1" indent="-273050">
              <a:buFontTx/>
              <a:buChar char="•"/>
            </a:pPr>
            <a:r>
              <a:rPr lang="ru-RU" sz="2400" b="0"/>
              <a:t>При записи в ячейку нового значения старое стирается.</a:t>
            </a:r>
            <a:r>
              <a:rPr lang="ru-RU" sz="2000" b="0"/>
              <a:t> </a:t>
            </a:r>
          </a:p>
          <a:p>
            <a:pPr marL="268288" indent="-268288">
              <a:spcBef>
                <a:spcPct val="20000"/>
              </a:spcBef>
            </a:pPr>
            <a:r>
              <a:rPr lang="ru-RU" sz="2400">
                <a:solidFill>
                  <a:srgbClr val="3333FF"/>
                </a:solidFill>
              </a:rPr>
              <a:t>Типы переменных</a:t>
            </a:r>
          </a:p>
          <a:p>
            <a:pPr marL="720725" lvl="1" indent="-273050">
              <a:spcBef>
                <a:spcPct val="20000"/>
              </a:spcBef>
              <a:buFontTx/>
              <a:buChar char="•"/>
            </a:pPr>
            <a:r>
              <a:rPr lang="en-US" sz="2400"/>
              <a:t>int</a:t>
            </a:r>
            <a:r>
              <a:rPr lang="ru-RU" sz="2400">
                <a:solidFill>
                  <a:srgbClr val="3333FF"/>
                </a:solidFill>
              </a:rPr>
              <a:t> </a:t>
            </a:r>
            <a:r>
              <a:rPr lang="en-US" sz="2400">
                <a:solidFill>
                  <a:srgbClr val="3333FF"/>
                </a:solidFill>
              </a:rPr>
              <a:t>   </a:t>
            </a:r>
            <a:r>
              <a:rPr lang="ru-RU" sz="2400" b="0"/>
              <a:t>– целое число (</a:t>
            </a:r>
            <a:r>
              <a:rPr lang="en-US" sz="2400" b="0"/>
              <a:t>4</a:t>
            </a:r>
            <a:r>
              <a:rPr lang="ru-RU" sz="2400" b="0"/>
              <a:t> байта)</a:t>
            </a:r>
            <a:endParaRPr lang="en-US" sz="2400" b="0"/>
          </a:p>
          <a:p>
            <a:pPr marL="720725" lvl="1" indent="-273050">
              <a:spcBef>
                <a:spcPct val="20000"/>
              </a:spcBef>
              <a:buFontTx/>
              <a:buChar char="•"/>
            </a:pPr>
            <a:r>
              <a:rPr lang="en-US" sz="2400"/>
              <a:t>float</a:t>
            </a:r>
            <a:r>
              <a:rPr lang="en-US" sz="2400" b="0"/>
              <a:t> – </a:t>
            </a:r>
            <a:r>
              <a:rPr lang="ru-RU" sz="2400" b="0"/>
              <a:t>вещественное число, </a:t>
            </a:r>
            <a:r>
              <a:rPr lang="en-US" sz="2400" b="0" i="1"/>
              <a:t>floating point</a:t>
            </a:r>
            <a:r>
              <a:rPr lang="ru-RU" sz="2400" b="0"/>
              <a:t> (4 байта)</a:t>
            </a:r>
          </a:p>
          <a:p>
            <a:pPr marL="720725" lvl="1" indent="-273050">
              <a:spcBef>
                <a:spcPct val="20000"/>
              </a:spcBef>
              <a:buFontTx/>
              <a:buChar char="•"/>
            </a:pPr>
            <a:r>
              <a:rPr lang="en-US" sz="2400"/>
              <a:t>char</a:t>
            </a:r>
            <a:r>
              <a:rPr lang="en-US" sz="2400" b="0"/>
              <a:t> – </a:t>
            </a:r>
            <a:r>
              <a:rPr lang="ru-RU" sz="2400" b="0"/>
              <a:t>символ</a:t>
            </a:r>
            <a:r>
              <a:rPr lang="en-US" sz="2400" b="0"/>
              <a:t>, </a:t>
            </a:r>
            <a:r>
              <a:rPr lang="en-US" sz="2400" b="0" i="1"/>
              <a:t>character</a:t>
            </a:r>
            <a:r>
              <a:rPr lang="ru-RU" sz="2400" b="0"/>
              <a:t> (1 байт)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8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8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8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8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8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8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8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114425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smtClean="0">
                <a:solidFill>
                  <a:schemeClr val="accent2"/>
                </a:solidFill>
              </a:rPr>
            </a:br>
            <a:r>
              <a:rPr lang="ru-RU" sz="6600" b="1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06463"/>
          </a:xfrm>
        </p:spPr>
        <p:txBody>
          <a:bodyPr/>
          <a:lstStyle/>
          <a:p>
            <a:pPr eaLnBrk="1" hangingPunct="1"/>
            <a:r>
              <a:rPr lang="ru-RU" sz="4400" b="1" smtClean="0"/>
              <a:t>Тема 1. Введение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44463" y="6216650"/>
            <a:ext cx="40560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 dirty="0"/>
              <a:t>© </a:t>
            </a:r>
            <a:r>
              <a:rPr lang="ru-RU" sz="2400" b="0" i="1" dirty="0" smtClean="0"/>
              <a:t>К.Ю. Поляков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23997B-DB7D-4AF9-8E59-7304EC556D6B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3686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Имена переменных</a:t>
            </a:r>
          </a:p>
        </p:txBody>
      </p:sp>
      <p:sp>
        <p:nvSpPr>
          <p:cNvPr id="472070" name="Text Box 6"/>
          <p:cNvSpPr txBox="1">
            <a:spLocks noChangeArrowheads="1"/>
          </p:cNvSpPr>
          <p:nvPr/>
        </p:nvSpPr>
        <p:spPr bwMode="auto">
          <a:xfrm>
            <a:off x="395288" y="866775"/>
            <a:ext cx="8320087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/>
            <a:r>
              <a:rPr lang="ru-RU" sz="2400">
                <a:solidFill>
                  <a:srgbClr val="3333FF"/>
                </a:solidFill>
              </a:rPr>
              <a:t>Могут</a:t>
            </a:r>
            <a:r>
              <a:rPr lang="ru-RU" sz="2400" b="0">
                <a:solidFill>
                  <a:srgbClr val="3333FF"/>
                </a:solidFill>
              </a:rPr>
              <a:t> </a:t>
            </a:r>
            <a:r>
              <a:rPr lang="ru-RU" sz="2400">
                <a:solidFill>
                  <a:srgbClr val="3333FF"/>
                </a:solidFill>
              </a:rPr>
              <a:t>включать</a:t>
            </a:r>
          </a:p>
          <a:p>
            <a:pPr marL="892175" lvl="1" indent="-271463" defTabSz="722313">
              <a:buFontTx/>
              <a:buChar char="•"/>
            </a:pPr>
            <a:r>
              <a:rPr lang="ru-RU" sz="2400"/>
              <a:t>латинские буквы (</a:t>
            </a:r>
            <a:r>
              <a:rPr lang="en-US" sz="2400"/>
              <a:t>A-Z</a:t>
            </a:r>
            <a:r>
              <a:rPr lang="ru-RU" sz="2400"/>
              <a:t>, </a:t>
            </a:r>
            <a:r>
              <a:rPr lang="en-US" sz="2400"/>
              <a:t>a-z)</a:t>
            </a:r>
            <a:endParaRPr lang="ru-RU" sz="2400"/>
          </a:p>
          <a:p>
            <a:pPr marL="892175" lvl="1" indent="-271463" defTabSz="722313">
              <a:spcBef>
                <a:spcPct val="10000"/>
              </a:spcBef>
              <a:buFontTx/>
              <a:buChar char="•"/>
            </a:pPr>
            <a:r>
              <a:rPr lang="ru-RU" sz="2400"/>
              <a:t>знак подчеркивания _</a:t>
            </a:r>
          </a:p>
          <a:p>
            <a:pPr marL="892175" lvl="1" indent="-271463" defTabSz="722313">
              <a:buFontTx/>
              <a:buChar char="•"/>
            </a:pPr>
            <a:r>
              <a:rPr lang="ru-RU" sz="2400"/>
              <a:t>цифры 0-9</a:t>
            </a:r>
            <a:endParaRPr lang="en-US" sz="2400"/>
          </a:p>
          <a:p>
            <a:pPr marL="892175" lvl="1" indent="-271463" defTabSz="722313">
              <a:buFontTx/>
              <a:buChar char="•"/>
            </a:pPr>
            <a:endParaRPr lang="en-US" sz="2400"/>
          </a:p>
          <a:p>
            <a:pPr marL="892175" lvl="1" indent="-271463" defTabSz="722313">
              <a:buFontTx/>
              <a:buChar char="•"/>
            </a:pPr>
            <a:endParaRPr lang="ru-RU" sz="2400"/>
          </a:p>
          <a:p>
            <a:pPr marL="271463" indent="-271463" defTabSz="722313">
              <a:spcBef>
                <a:spcPct val="20000"/>
              </a:spcBef>
            </a:pPr>
            <a:r>
              <a:rPr lang="ru-RU" sz="2400">
                <a:solidFill>
                  <a:srgbClr val="FF0000"/>
                </a:solidFill>
              </a:rPr>
              <a:t>НЕ могут включать</a:t>
            </a:r>
          </a:p>
          <a:p>
            <a:pPr marL="892175" lvl="1" indent="-271463" defTabSz="722313">
              <a:buFontTx/>
              <a:buChar char="•"/>
            </a:pPr>
            <a:r>
              <a:rPr lang="ru-RU" sz="2400"/>
              <a:t>русские буквы</a:t>
            </a:r>
          </a:p>
          <a:p>
            <a:pPr marL="892175" lvl="1" indent="-271463" defTabSz="722313">
              <a:buFontTx/>
              <a:buChar char="•"/>
            </a:pPr>
            <a:r>
              <a:rPr lang="ru-RU" sz="2400"/>
              <a:t>пробелы</a:t>
            </a:r>
          </a:p>
          <a:p>
            <a:pPr marL="892175" lvl="1" indent="-271463" defTabSz="722313">
              <a:buFontTx/>
              <a:buChar char="•"/>
            </a:pPr>
            <a:r>
              <a:rPr lang="ru-RU" sz="2400"/>
              <a:t>скобки, знаки +, =, !, </a:t>
            </a:r>
            <a:r>
              <a:rPr lang="en-US" sz="2400"/>
              <a:t>?</a:t>
            </a:r>
            <a:r>
              <a:rPr lang="ru-RU" sz="2400"/>
              <a:t> и др.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90663" y="2425700"/>
            <a:ext cx="6456362" cy="663575"/>
            <a:chOff x="1204" y="2399"/>
            <a:chExt cx="4067" cy="418"/>
          </a:xfrm>
        </p:grpSpPr>
        <p:sp>
          <p:nvSpPr>
            <p:cNvPr id="36873" name="Text Box 8"/>
            <p:cNvSpPr txBox="1">
              <a:spLocks noChangeArrowheads="1"/>
            </p:cNvSpPr>
            <p:nvPr/>
          </p:nvSpPr>
          <p:spPr bwMode="auto">
            <a:xfrm>
              <a:off x="1498" y="2466"/>
              <a:ext cx="3773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 Имя не может начинаться с цифры!</a:t>
              </a:r>
            </a:p>
          </p:txBody>
        </p:sp>
        <p:sp>
          <p:nvSpPr>
            <p:cNvPr id="36874" name="Oval 9"/>
            <p:cNvSpPr>
              <a:spLocks noChangeArrowheads="1"/>
            </p:cNvSpPr>
            <p:nvPr/>
          </p:nvSpPr>
          <p:spPr bwMode="auto">
            <a:xfrm>
              <a:off x="1204" y="2399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472074" name="Text Box 10"/>
          <p:cNvSpPr txBox="1">
            <a:spLocks noChangeArrowheads="1"/>
          </p:cNvSpPr>
          <p:nvPr/>
        </p:nvSpPr>
        <p:spPr bwMode="auto">
          <a:xfrm>
            <a:off x="450850" y="4956175"/>
            <a:ext cx="8088313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/>
            <a:r>
              <a:rPr lang="ru-RU" sz="2300">
                <a:solidFill>
                  <a:srgbClr val="3333FF"/>
                </a:solidFill>
              </a:rPr>
              <a:t>Какие имена правильные?</a:t>
            </a:r>
          </a:p>
          <a:p>
            <a:pPr marL="271463" indent="-271463" defTabSz="722313"/>
            <a:r>
              <a:rPr lang="ru-RU" sz="2300"/>
              <a:t> </a:t>
            </a:r>
            <a:r>
              <a:rPr lang="en-US" sz="2800"/>
              <a:t>AXby    R&amp;B    4Wheel    </a:t>
            </a:r>
            <a:r>
              <a:rPr lang="ru-RU" sz="2800"/>
              <a:t>Вася </a:t>
            </a:r>
            <a:r>
              <a:rPr lang="en-US" sz="2800"/>
              <a:t>   “PesBarbos” TU154    [QuQu]     _ABBA    A+B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2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2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2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20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20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0" grpId="0" build="p" bldLvl="2"/>
      <p:bldP spid="4720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F72C3D-5F92-4D34-BB5A-38C3C18FD779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3789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Объявление переменных</a:t>
            </a: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384175" y="830263"/>
            <a:ext cx="8420100" cy="8223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marL="268288" indent="-268288"/>
            <a:r>
              <a:rPr lang="ru-RU" sz="2400">
                <a:solidFill>
                  <a:srgbClr val="3333FF"/>
                </a:solidFill>
              </a:rPr>
              <a:t>Объявить переменную</a:t>
            </a:r>
            <a:r>
              <a:rPr lang="ru-RU" sz="2400"/>
              <a:t> </a:t>
            </a:r>
            <a:r>
              <a:rPr lang="ru-RU" sz="2400" b="0"/>
              <a:t>= определить ее имя, тип, начальное значение, и выделить ей место в памяти</a:t>
            </a:r>
            <a:r>
              <a:rPr lang="ru-RU" sz="2400"/>
              <a:t>. </a:t>
            </a:r>
          </a:p>
        </p:txBody>
      </p:sp>
      <p:sp>
        <p:nvSpPr>
          <p:cNvPr id="450566" name="Rectangle 6"/>
          <p:cNvSpPr>
            <a:spLocks noChangeArrowheads="1"/>
          </p:cNvSpPr>
          <p:nvPr/>
        </p:nvSpPr>
        <p:spPr bwMode="auto">
          <a:xfrm>
            <a:off x="485775" y="1719263"/>
            <a:ext cx="4959350" cy="36099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400" dirty="0"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fr-FR" sz="2400" dirty="0">
                <a:latin typeface="Courier New" pitchFamily="49" charset="0"/>
              </a:rPr>
              <a:t>int a;</a:t>
            </a:r>
          </a:p>
          <a:p>
            <a:pPr>
              <a:spcBef>
                <a:spcPct val="40000"/>
              </a:spcBef>
              <a:defRPr/>
            </a:pPr>
            <a:r>
              <a:rPr lang="fr-FR" sz="2400" dirty="0">
                <a:latin typeface="Courier New" pitchFamily="49" charset="0"/>
              </a:rPr>
              <a:t>float b, c;</a:t>
            </a:r>
          </a:p>
          <a:p>
            <a:pPr>
              <a:spcBef>
                <a:spcPct val="40000"/>
              </a:spcBef>
              <a:defRPr/>
            </a:pPr>
            <a:r>
              <a:rPr lang="fr-FR" sz="2400" dirty="0">
                <a:latin typeface="Courier New" pitchFamily="49" charset="0"/>
              </a:rPr>
              <a:t>int Tu104, Il86=23, Yak42;</a:t>
            </a:r>
          </a:p>
          <a:p>
            <a:pPr>
              <a:spcBef>
                <a:spcPct val="40000"/>
              </a:spcBef>
              <a:defRPr/>
            </a:pPr>
            <a:r>
              <a:rPr lang="fr-FR" sz="2400" dirty="0">
                <a:latin typeface="Courier New" pitchFamily="49" charset="0"/>
              </a:rPr>
              <a:t>float x=4.56, y, z;</a:t>
            </a:r>
          </a:p>
          <a:p>
            <a:pPr>
              <a:spcBef>
                <a:spcPct val="40000"/>
              </a:spcBef>
              <a:defRPr/>
            </a:pPr>
            <a:r>
              <a:rPr lang="fr-FR" sz="2400" dirty="0">
                <a:latin typeface="Courier New" pitchFamily="49" charset="0"/>
              </a:rPr>
              <a:t>char c, c2='A', m;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}</a:t>
            </a:r>
            <a:endParaRPr lang="ru-RU" sz="2400" dirty="0">
              <a:latin typeface="Courier New" pitchFamily="49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2438" y="5583238"/>
            <a:ext cx="7843837" cy="941387"/>
            <a:chOff x="331" y="3348"/>
            <a:chExt cx="4941" cy="593"/>
          </a:xfrm>
        </p:grpSpPr>
        <p:sp>
          <p:nvSpPr>
            <p:cNvPr id="37904" name="Text Box 8"/>
            <p:cNvSpPr txBox="1">
              <a:spLocks noChangeArrowheads="1"/>
            </p:cNvSpPr>
            <p:nvPr/>
          </p:nvSpPr>
          <p:spPr bwMode="auto">
            <a:xfrm>
              <a:off x="625" y="3415"/>
              <a:ext cx="4647" cy="52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 Если начальное значение не задано, в этой </a:t>
              </a:r>
              <a:br>
                <a:rPr lang="ru-RU" sz="2400"/>
              </a:br>
              <a:r>
                <a:rPr lang="ru-RU" sz="2400"/>
                <a:t>   ячейке находится «мусор»!</a:t>
              </a:r>
            </a:p>
          </p:txBody>
        </p:sp>
        <p:sp>
          <p:nvSpPr>
            <p:cNvPr id="37905" name="Oval 9"/>
            <p:cNvSpPr>
              <a:spLocks noChangeArrowheads="1"/>
            </p:cNvSpPr>
            <p:nvPr/>
          </p:nvSpPr>
          <p:spPr bwMode="auto">
            <a:xfrm>
              <a:off x="331" y="3348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450571" name="AutoShape 11"/>
          <p:cNvSpPr>
            <a:spLocks noChangeArrowheads="1"/>
          </p:cNvSpPr>
          <p:nvPr/>
        </p:nvSpPr>
        <p:spPr bwMode="auto">
          <a:xfrm>
            <a:off x="2741613" y="1728788"/>
            <a:ext cx="2906712" cy="449262"/>
          </a:xfrm>
          <a:prstGeom prst="wedgeRoundRectCallout">
            <a:avLst>
              <a:gd name="adj1" fmla="val -86537"/>
              <a:gd name="adj2" fmla="val 15530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целая переменная </a:t>
            </a:r>
            <a:r>
              <a:rPr lang="en-US" sz="2000"/>
              <a:t>a</a:t>
            </a:r>
            <a:endParaRPr lang="ru-RU" sz="2000"/>
          </a:p>
        </p:txBody>
      </p:sp>
      <p:sp>
        <p:nvSpPr>
          <p:cNvPr id="450572" name="AutoShape 12"/>
          <p:cNvSpPr>
            <a:spLocks noChangeArrowheads="1"/>
          </p:cNvSpPr>
          <p:nvPr/>
        </p:nvSpPr>
        <p:spPr bwMode="auto">
          <a:xfrm>
            <a:off x="3740150" y="2087563"/>
            <a:ext cx="2674938" cy="736600"/>
          </a:xfrm>
          <a:prstGeom prst="wedgeRoundRectCallout">
            <a:avLst>
              <a:gd name="adj1" fmla="val -96648"/>
              <a:gd name="adj2" fmla="val 10668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вещественные переменные </a:t>
            </a:r>
            <a:r>
              <a:rPr lang="en-US" sz="2000"/>
              <a:t>b </a:t>
            </a:r>
            <a:r>
              <a:rPr lang="ru-RU" b="0"/>
              <a:t>и </a:t>
            </a:r>
            <a:r>
              <a:rPr lang="en-US" sz="2000"/>
              <a:t>c</a:t>
            </a:r>
            <a:endParaRPr lang="ru-RU" sz="2000"/>
          </a:p>
        </p:txBody>
      </p:sp>
      <p:sp>
        <p:nvSpPr>
          <p:cNvPr id="450573" name="AutoShape 13"/>
          <p:cNvSpPr>
            <a:spLocks noChangeArrowheads="1"/>
          </p:cNvSpPr>
          <p:nvPr/>
        </p:nvSpPr>
        <p:spPr bwMode="auto">
          <a:xfrm>
            <a:off x="5024438" y="2393950"/>
            <a:ext cx="2960687" cy="1077913"/>
          </a:xfrm>
          <a:prstGeom prst="wedgeRoundRectCallout">
            <a:avLst>
              <a:gd name="adj1" fmla="val -65926"/>
              <a:gd name="adj2" fmla="val 5530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целые переменные </a:t>
            </a:r>
            <a:r>
              <a:rPr lang="en-US" sz="2000"/>
              <a:t>Tu104</a:t>
            </a:r>
            <a:r>
              <a:rPr lang="en-US" sz="2000" b="0"/>
              <a:t>, </a:t>
            </a:r>
            <a:r>
              <a:rPr lang="en-US" sz="2000"/>
              <a:t>Il86 </a:t>
            </a:r>
            <a:r>
              <a:rPr lang="ru-RU" b="0"/>
              <a:t>и </a:t>
            </a:r>
            <a:r>
              <a:rPr lang="en-US" sz="2000"/>
              <a:t>Yak42</a:t>
            </a:r>
          </a:p>
          <a:p>
            <a:pPr algn="ctr">
              <a:defRPr/>
            </a:pPr>
            <a:r>
              <a:rPr lang="en-US" sz="2000"/>
              <a:t>Il86 = 23</a:t>
            </a:r>
            <a:endParaRPr lang="ru-RU" sz="2000"/>
          </a:p>
        </p:txBody>
      </p:sp>
      <p:sp>
        <p:nvSpPr>
          <p:cNvPr id="450574" name="AutoShape 14"/>
          <p:cNvSpPr>
            <a:spLocks noChangeArrowheads="1"/>
          </p:cNvSpPr>
          <p:nvPr/>
        </p:nvSpPr>
        <p:spPr bwMode="auto">
          <a:xfrm>
            <a:off x="5457825" y="3159125"/>
            <a:ext cx="2960688" cy="1077913"/>
          </a:xfrm>
          <a:prstGeom prst="wedgeRoundRectCallout">
            <a:avLst>
              <a:gd name="adj1" fmla="val -89944"/>
              <a:gd name="adj2" fmla="val 5103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вещественные переменные </a:t>
            </a:r>
            <a:r>
              <a:rPr lang="en-US" sz="2000"/>
              <a:t>x</a:t>
            </a:r>
            <a:r>
              <a:rPr lang="en-US" sz="2000" b="0"/>
              <a:t>, </a:t>
            </a:r>
            <a:r>
              <a:rPr lang="en-US" sz="2000"/>
              <a:t>y </a:t>
            </a:r>
            <a:r>
              <a:rPr lang="ru-RU" b="0"/>
              <a:t>и</a:t>
            </a:r>
            <a:r>
              <a:rPr lang="en-US" b="0"/>
              <a:t> </a:t>
            </a:r>
            <a:r>
              <a:rPr lang="en-US"/>
              <a:t>z</a:t>
            </a:r>
            <a:endParaRPr lang="en-US" sz="2000"/>
          </a:p>
          <a:p>
            <a:pPr algn="ctr">
              <a:defRPr/>
            </a:pPr>
            <a:r>
              <a:rPr lang="en-US" sz="2000"/>
              <a:t>x = 4,56</a:t>
            </a:r>
            <a:endParaRPr lang="ru-RU" sz="2000"/>
          </a:p>
        </p:txBody>
      </p:sp>
      <p:sp>
        <p:nvSpPr>
          <p:cNvPr id="450575" name="Oval 15"/>
          <p:cNvSpPr>
            <a:spLocks noChangeArrowheads="1"/>
          </p:cNvSpPr>
          <p:nvPr/>
        </p:nvSpPr>
        <p:spPr bwMode="auto">
          <a:xfrm>
            <a:off x="2192338" y="4167188"/>
            <a:ext cx="222250" cy="2222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cs typeface="Arial" charset="0"/>
              </a:rPr>
              <a:t>·</a:t>
            </a:r>
          </a:p>
        </p:txBody>
      </p:sp>
      <p:sp>
        <p:nvSpPr>
          <p:cNvPr id="450576" name="AutoShape 16"/>
          <p:cNvSpPr>
            <a:spLocks noChangeArrowheads="1"/>
          </p:cNvSpPr>
          <p:nvPr/>
        </p:nvSpPr>
        <p:spPr bwMode="auto">
          <a:xfrm>
            <a:off x="757238" y="2344738"/>
            <a:ext cx="2674937" cy="1109662"/>
          </a:xfrm>
          <a:prstGeom prst="wedgeRoundRectCallout">
            <a:avLst>
              <a:gd name="adj1" fmla="val 9347"/>
              <a:gd name="adj2" fmla="val 12001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 dirty="0"/>
              <a:t>целая и дробная части отделяются </a:t>
            </a:r>
            <a:r>
              <a:rPr lang="ru-RU" sz="2000" dirty="0"/>
              <a:t>точкой</a:t>
            </a:r>
          </a:p>
        </p:txBody>
      </p:sp>
      <p:sp>
        <p:nvSpPr>
          <p:cNvPr id="450577" name="AutoShape 17"/>
          <p:cNvSpPr>
            <a:spLocks noChangeArrowheads="1"/>
          </p:cNvSpPr>
          <p:nvPr/>
        </p:nvSpPr>
        <p:spPr bwMode="auto">
          <a:xfrm>
            <a:off x="5300663" y="4238625"/>
            <a:ext cx="3146425" cy="1077913"/>
          </a:xfrm>
          <a:prstGeom prst="wedgeRoundRectCallout">
            <a:avLst>
              <a:gd name="adj1" fmla="val -96116"/>
              <a:gd name="adj2" fmla="val -37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символьные переменные </a:t>
            </a:r>
            <a:r>
              <a:rPr lang="en-US" sz="2000"/>
              <a:t>c</a:t>
            </a:r>
            <a:r>
              <a:rPr lang="en-US" sz="2000" b="0"/>
              <a:t>, </a:t>
            </a:r>
            <a:r>
              <a:rPr lang="en-US" sz="2000"/>
              <a:t>c2 </a:t>
            </a:r>
            <a:r>
              <a:rPr lang="ru-RU" b="0"/>
              <a:t>и</a:t>
            </a:r>
            <a:r>
              <a:rPr lang="en-US" b="0"/>
              <a:t> </a:t>
            </a:r>
            <a:r>
              <a:rPr lang="en-US"/>
              <a:t>m</a:t>
            </a:r>
            <a:endParaRPr lang="en-US" sz="2000"/>
          </a:p>
          <a:p>
            <a:pPr algn="ctr">
              <a:defRPr/>
            </a:pPr>
            <a:r>
              <a:rPr lang="en-US" sz="2000"/>
              <a:t>c2 = 'A'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5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0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05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0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50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0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450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5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0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50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5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0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50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450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50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505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50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/>
      <p:bldP spid="450566" grpId="0" build="p" animBg="1"/>
      <p:bldP spid="450571" grpId="0" animBg="1"/>
      <p:bldP spid="450571" grpId="1" animBg="1"/>
      <p:bldP spid="450572" grpId="0" animBg="1"/>
      <p:bldP spid="450572" grpId="1" animBg="1"/>
      <p:bldP spid="450573" grpId="0" animBg="1"/>
      <p:bldP spid="450573" grpId="1" animBg="1"/>
      <p:bldP spid="450574" grpId="0" animBg="1"/>
      <p:bldP spid="450574" grpId="1" animBg="1"/>
      <p:bldP spid="450575" grpId="0" animBg="1"/>
      <p:bldP spid="450575" grpId="1" animBg="1"/>
      <p:bldP spid="450576" grpId="0" animBg="1"/>
      <p:bldP spid="450576" grpId="1" animBg="1"/>
      <p:bldP spid="450577" grpId="0" animBg="1"/>
      <p:bldP spid="45057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C1E4C-E067-4260-8442-FF2CED05C18D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Оператор присваивания</a:t>
            </a:r>
          </a:p>
        </p:txBody>
      </p:sp>
      <p:sp>
        <p:nvSpPr>
          <p:cNvPr id="452613" name="Rectangle 5"/>
          <p:cNvSpPr>
            <a:spLocks noChangeArrowheads="1"/>
          </p:cNvSpPr>
          <p:nvPr/>
        </p:nvSpPr>
        <p:spPr bwMode="auto">
          <a:xfrm>
            <a:off x="384175" y="830263"/>
            <a:ext cx="7634288" cy="267983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marL="268288" indent="-268288">
              <a:spcBef>
                <a:spcPct val="50000"/>
              </a:spcBef>
            </a:pPr>
            <a:r>
              <a:rPr lang="ru-RU" sz="2400" dirty="0">
                <a:solidFill>
                  <a:srgbClr val="3333FF"/>
                </a:solidFill>
              </a:rPr>
              <a:t>Оператор</a:t>
            </a:r>
            <a:r>
              <a:rPr lang="ru-RU" sz="2400" b="0" dirty="0"/>
              <a:t> – это команда языка программирования высокого уровня.</a:t>
            </a:r>
          </a:p>
          <a:p>
            <a:pPr marL="268288" indent="-268288"/>
            <a:r>
              <a:rPr lang="ru-RU" sz="2400" dirty="0">
                <a:solidFill>
                  <a:srgbClr val="3333FF"/>
                </a:solidFill>
              </a:rPr>
              <a:t>Оператор присваивания</a:t>
            </a:r>
            <a:r>
              <a:rPr lang="ru-RU" sz="2400" b="0" dirty="0"/>
              <a:t> служит </a:t>
            </a:r>
            <a:r>
              <a:rPr lang="ru-RU" sz="2400" b="0" dirty="0" smtClean="0"/>
              <a:t>для изменения </a:t>
            </a:r>
            <a:r>
              <a:rPr lang="ru-RU" sz="2400" b="0" dirty="0" smtClean="0"/>
              <a:t>значения переменной </a:t>
            </a:r>
            <a:r>
              <a:rPr lang="ru-RU" sz="2400" b="0" dirty="0" smtClean="0"/>
              <a:t>или задания её начального значения (инициализации)</a:t>
            </a:r>
            <a:r>
              <a:rPr lang="ru-RU" sz="2400" b="0" dirty="0" smtClean="0"/>
              <a:t>.</a:t>
            </a:r>
            <a:endParaRPr lang="ru-RU" sz="2400" dirty="0"/>
          </a:p>
          <a:p>
            <a:pPr marL="268288" indent="-268288"/>
            <a:endParaRPr lang="en-US" sz="2400" dirty="0">
              <a:solidFill>
                <a:srgbClr val="3333FF"/>
              </a:solidFill>
            </a:endParaRPr>
          </a:p>
          <a:p>
            <a:pPr marL="268288" indent="-268288"/>
            <a:r>
              <a:rPr lang="ru-RU" sz="2400" dirty="0">
                <a:solidFill>
                  <a:srgbClr val="3333FF"/>
                </a:solidFill>
              </a:rPr>
              <a:t>Пример</a:t>
            </a:r>
          </a:p>
        </p:txBody>
      </p:sp>
      <p:sp>
        <p:nvSpPr>
          <p:cNvPr id="452614" name="Rectangle 6"/>
          <p:cNvSpPr>
            <a:spLocks noChangeArrowheads="1"/>
          </p:cNvSpPr>
          <p:nvPr/>
        </p:nvSpPr>
        <p:spPr bwMode="auto">
          <a:xfrm>
            <a:off x="782638" y="3686175"/>
            <a:ext cx="4330700" cy="16240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Courier New" pitchFamily="49" charset="0"/>
              </a:rPr>
              <a:t>a 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sz="2400">
                <a:latin typeface="Courier New" pitchFamily="49" charset="0"/>
              </a:rPr>
              <a:t> 5;</a:t>
            </a:r>
          </a:p>
          <a:p>
            <a:pPr>
              <a:spcBef>
                <a:spcPct val="50000"/>
              </a:spcBef>
              <a:defRPr/>
            </a:pPr>
            <a:r>
              <a:rPr lang="en-US" sz="2400">
                <a:latin typeface="Courier New" pitchFamily="49" charset="0"/>
              </a:rPr>
              <a:t>x 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sz="2400">
                <a:latin typeface="Courier New" pitchFamily="49" charset="0"/>
              </a:rPr>
              <a:t> a + 20;</a:t>
            </a:r>
          </a:p>
          <a:p>
            <a:pPr>
              <a:spcBef>
                <a:spcPct val="50000"/>
              </a:spcBef>
              <a:defRPr/>
            </a:pPr>
            <a:r>
              <a:rPr lang="en-US" sz="2400">
                <a:latin typeface="Courier New" pitchFamily="49" charset="0"/>
              </a:rPr>
              <a:t>y 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sz="2400">
                <a:latin typeface="Courier New" pitchFamily="49" charset="0"/>
              </a:rPr>
              <a:t> (a + x) * (x – a);</a:t>
            </a:r>
            <a:endParaRPr lang="ru-RU" sz="2400">
              <a:latin typeface="Courier New" pitchFamily="49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863850" y="2595563"/>
            <a:ext cx="912813" cy="922337"/>
            <a:chOff x="1804" y="1449"/>
            <a:chExt cx="575" cy="581"/>
          </a:xfrm>
          <a:solidFill>
            <a:srgbClr val="E6E6FF"/>
          </a:solidFill>
        </p:grpSpPr>
        <p:sp>
          <p:nvSpPr>
            <p:cNvPr id="452615" name="AutoShape 7"/>
            <p:cNvSpPr>
              <a:spLocks noChangeArrowheads="1"/>
            </p:cNvSpPr>
            <p:nvPr/>
          </p:nvSpPr>
          <p:spPr bwMode="auto">
            <a:xfrm>
              <a:off x="1804" y="1507"/>
              <a:ext cx="575" cy="523"/>
            </a:xfrm>
            <a:prstGeom prst="wedgeRoundRectCallout">
              <a:avLst>
                <a:gd name="adj1" fmla="val -146176"/>
                <a:gd name="adj2" fmla="val 93403"/>
                <a:gd name="adj3" fmla="val 16667"/>
              </a:avLst>
            </a:prstGeom>
            <a:grpFill/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0"/>
            <a:lstStyle/>
            <a:p>
              <a:pPr algn="ctr">
                <a:defRPr/>
              </a:pPr>
              <a:endParaRPr lang="en-US" sz="2000">
                <a:latin typeface="Courier New" pitchFamily="49" charset="0"/>
              </a:endParaRPr>
            </a:p>
            <a:p>
              <a:pPr algn="ctr">
                <a:defRPr/>
              </a:pPr>
              <a:r>
                <a:rPr lang="en-US" sz="2800">
                  <a:latin typeface="Courier New" pitchFamily="49" charset="0"/>
                </a:rPr>
                <a:t>?</a:t>
              </a:r>
              <a:endParaRPr lang="ru-RU" sz="2800">
                <a:latin typeface="Courier New" pitchFamily="49" charset="0"/>
              </a:endParaRPr>
            </a:p>
          </p:txBody>
        </p:sp>
        <p:sp>
          <p:nvSpPr>
            <p:cNvPr id="39965" name="Rectangle 21"/>
            <p:cNvSpPr>
              <a:spLocks noChangeArrowheads="1"/>
            </p:cNvSpPr>
            <p:nvPr/>
          </p:nvSpPr>
          <p:spPr bwMode="auto">
            <a:xfrm>
              <a:off x="1970" y="1449"/>
              <a:ext cx="248" cy="32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sz="2800">
                  <a:latin typeface="Courier New" pitchFamily="49" charset="0"/>
                </a:rPr>
                <a:t>a</a:t>
              </a:r>
              <a:endParaRPr lang="ru-RU" sz="2800">
                <a:latin typeface="Courier New" pitchFamily="49" charset="0"/>
              </a:endParaRPr>
            </a:p>
          </p:txBody>
        </p:sp>
      </p:grp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3124200" y="3040063"/>
            <a:ext cx="363538" cy="40005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10800" rIns="90000" bIns="10800">
            <a:spAutoFit/>
          </a:bodyPr>
          <a:lstStyle/>
          <a:p>
            <a:pPr>
              <a:defRPr/>
            </a:pPr>
            <a:r>
              <a:rPr lang="en-US" sz="2400">
                <a:latin typeface="Courier New" pitchFamily="49" charset="0"/>
              </a:rPr>
              <a:t>5</a:t>
            </a:r>
            <a:endParaRPr lang="ru-RU" sz="2400">
              <a:latin typeface="Courier New" pitchFamily="49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519488" y="2973388"/>
            <a:ext cx="881062" cy="457200"/>
            <a:chOff x="2013" y="1687"/>
            <a:chExt cx="555" cy="288"/>
          </a:xfrm>
        </p:grpSpPr>
        <p:sp>
          <p:nvSpPr>
            <p:cNvPr id="38934" name="Rectangle 18"/>
            <p:cNvSpPr>
              <a:spLocks noChangeArrowheads="1"/>
            </p:cNvSpPr>
            <p:nvPr/>
          </p:nvSpPr>
          <p:spPr bwMode="auto">
            <a:xfrm>
              <a:off x="2339" y="1687"/>
              <a:ext cx="22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400">
                  <a:latin typeface="Courier New" pitchFamily="49" charset="0"/>
                </a:rPr>
                <a:t>5</a:t>
              </a:r>
              <a:endParaRPr lang="ru-RU" sz="2400">
                <a:latin typeface="Courier New" pitchFamily="49" charset="0"/>
              </a:endParaRPr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 flipH="1">
              <a:off x="2013" y="1839"/>
              <a:ext cx="3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508500" y="3519488"/>
            <a:ext cx="912813" cy="922337"/>
            <a:chOff x="2840" y="2031"/>
            <a:chExt cx="575" cy="581"/>
          </a:xfrm>
          <a:solidFill>
            <a:srgbClr val="E6E6FF"/>
          </a:solidFill>
        </p:grpSpPr>
        <p:sp>
          <p:nvSpPr>
            <p:cNvPr id="452635" name="AutoShape 27"/>
            <p:cNvSpPr>
              <a:spLocks noChangeArrowheads="1"/>
            </p:cNvSpPr>
            <p:nvPr/>
          </p:nvSpPr>
          <p:spPr bwMode="auto">
            <a:xfrm>
              <a:off x="2840" y="2089"/>
              <a:ext cx="575" cy="523"/>
            </a:xfrm>
            <a:prstGeom prst="wedgeRoundRectCallout">
              <a:avLst>
                <a:gd name="adj1" fmla="val -222176"/>
                <a:gd name="adj2" fmla="val 53440"/>
                <a:gd name="adj3" fmla="val 16667"/>
              </a:avLst>
            </a:prstGeom>
            <a:grpFill/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0"/>
            <a:lstStyle/>
            <a:p>
              <a:pPr algn="ctr">
                <a:defRPr/>
              </a:pPr>
              <a:endParaRPr lang="en-US" sz="2000">
                <a:latin typeface="Courier New" pitchFamily="49" charset="0"/>
              </a:endParaRPr>
            </a:p>
            <a:p>
              <a:pPr algn="ctr">
                <a:defRPr/>
              </a:pPr>
              <a:r>
                <a:rPr lang="en-US" sz="2800">
                  <a:latin typeface="Courier New" pitchFamily="49" charset="0"/>
                </a:rPr>
                <a:t>?</a:t>
              </a:r>
              <a:endParaRPr lang="ru-RU" sz="2800">
                <a:latin typeface="Courier New" pitchFamily="49" charset="0"/>
              </a:endParaRPr>
            </a:p>
          </p:txBody>
        </p:sp>
        <p:sp>
          <p:nvSpPr>
            <p:cNvPr id="39961" name="Rectangle 28"/>
            <p:cNvSpPr>
              <a:spLocks noChangeArrowheads="1"/>
            </p:cNvSpPr>
            <p:nvPr/>
          </p:nvSpPr>
          <p:spPr bwMode="auto">
            <a:xfrm>
              <a:off x="3006" y="2031"/>
              <a:ext cx="248" cy="32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sz="2800">
                  <a:latin typeface="Courier New" pitchFamily="49" charset="0"/>
                </a:rPr>
                <a:t>x</a:t>
              </a:r>
              <a:endParaRPr lang="ru-RU" sz="2800">
                <a:latin typeface="Courier New" pitchFamily="49" charset="0"/>
              </a:endParaRP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5319713" y="3905250"/>
            <a:ext cx="1527175" cy="457200"/>
            <a:chOff x="3351" y="2274"/>
            <a:chExt cx="962" cy="288"/>
          </a:xfrm>
        </p:grpSpPr>
        <p:sp>
          <p:nvSpPr>
            <p:cNvPr id="38932" name="Rectangle 30"/>
            <p:cNvSpPr>
              <a:spLocks noChangeArrowheads="1"/>
            </p:cNvSpPr>
            <p:nvPr/>
          </p:nvSpPr>
          <p:spPr bwMode="auto">
            <a:xfrm>
              <a:off x="3677" y="2274"/>
              <a:ext cx="6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sz="2400">
                  <a:latin typeface="Courier New" pitchFamily="49" charset="0"/>
                </a:rPr>
                <a:t>5+20</a:t>
              </a:r>
              <a:endParaRPr lang="ru-RU" sz="2400">
                <a:latin typeface="Courier New" pitchFamily="49" charset="0"/>
              </a:endParaRPr>
            </a:p>
          </p:txBody>
        </p:sp>
        <p:sp>
          <p:nvSpPr>
            <p:cNvPr id="38933" name="Line 31"/>
            <p:cNvSpPr>
              <a:spLocks noChangeShapeType="1"/>
            </p:cNvSpPr>
            <p:nvPr/>
          </p:nvSpPr>
          <p:spPr bwMode="auto">
            <a:xfrm flipH="1">
              <a:off x="3351" y="2426"/>
              <a:ext cx="3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452640" name="Rectangle 32"/>
          <p:cNvSpPr>
            <a:spLocks noChangeArrowheads="1"/>
          </p:cNvSpPr>
          <p:nvPr/>
        </p:nvSpPr>
        <p:spPr bwMode="auto">
          <a:xfrm>
            <a:off x="4702175" y="3944938"/>
            <a:ext cx="539750" cy="40005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25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452643" name="Freeform 35"/>
          <p:cNvSpPr>
            <a:spLocks/>
          </p:cNvSpPr>
          <p:nvPr/>
        </p:nvSpPr>
        <p:spPr bwMode="auto">
          <a:xfrm>
            <a:off x="3500438" y="3125788"/>
            <a:ext cx="2513012" cy="827087"/>
          </a:xfrm>
          <a:custGeom>
            <a:avLst/>
            <a:gdLst>
              <a:gd name="T0" fmla="*/ 0 w 1583"/>
              <a:gd name="T1" fmla="*/ 2147483647 h 521"/>
              <a:gd name="T2" fmla="*/ 2147483647 w 1583"/>
              <a:gd name="T3" fmla="*/ 2147483647 h 521"/>
              <a:gd name="T4" fmla="*/ 2147483647 w 1583"/>
              <a:gd name="T5" fmla="*/ 2147483647 h 521"/>
              <a:gd name="T6" fmla="*/ 2147483647 w 1583"/>
              <a:gd name="T7" fmla="*/ 2147483647 h 521"/>
              <a:gd name="T8" fmla="*/ 2147483647 w 1583"/>
              <a:gd name="T9" fmla="*/ 2147483647 h 5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3"/>
              <a:gd name="T16" fmla="*/ 0 h 521"/>
              <a:gd name="T17" fmla="*/ 1583 w 1583"/>
              <a:gd name="T18" fmla="*/ 521 h 5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3" h="521">
                <a:moveTo>
                  <a:pt x="0" y="143"/>
                </a:moveTo>
                <a:cubicBezTo>
                  <a:pt x="144" y="189"/>
                  <a:pt x="289" y="235"/>
                  <a:pt x="483" y="213"/>
                </a:cubicBezTo>
                <a:cubicBezTo>
                  <a:pt x="677" y="191"/>
                  <a:pt x="998" y="18"/>
                  <a:pt x="1164" y="9"/>
                </a:cubicBezTo>
                <a:cubicBezTo>
                  <a:pt x="1330" y="0"/>
                  <a:pt x="1408" y="75"/>
                  <a:pt x="1478" y="160"/>
                </a:cubicBezTo>
                <a:cubicBezTo>
                  <a:pt x="1548" y="245"/>
                  <a:pt x="1565" y="383"/>
                  <a:pt x="1583" y="52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921375" y="4784725"/>
            <a:ext cx="912813" cy="931863"/>
            <a:chOff x="3730" y="3014"/>
            <a:chExt cx="575" cy="587"/>
          </a:xfrm>
          <a:solidFill>
            <a:srgbClr val="E6E6FF"/>
          </a:solidFill>
        </p:grpSpPr>
        <p:sp>
          <p:nvSpPr>
            <p:cNvPr id="452644" name="AutoShape 36"/>
            <p:cNvSpPr>
              <a:spLocks noChangeArrowheads="1"/>
            </p:cNvSpPr>
            <p:nvPr/>
          </p:nvSpPr>
          <p:spPr bwMode="auto">
            <a:xfrm>
              <a:off x="3730" y="3078"/>
              <a:ext cx="575" cy="523"/>
            </a:xfrm>
            <a:prstGeom prst="wedgeRoundRectCallout">
              <a:avLst>
                <a:gd name="adj1" fmla="val -159912"/>
                <a:gd name="adj2" fmla="val -31644"/>
                <a:gd name="adj3" fmla="val 16667"/>
              </a:avLst>
            </a:prstGeom>
            <a:grpFill/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tIns="0"/>
            <a:lstStyle/>
            <a:p>
              <a:pPr algn="ctr">
                <a:defRPr/>
              </a:pPr>
              <a:endParaRPr lang="en-US" sz="2000">
                <a:latin typeface="Courier New" pitchFamily="49" charset="0"/>
              </a:endParaRPr>
            </a:p>
            <a:p>
              <a:pPr algn="ctr">
                <a:defRPr/>
              </a:pPr>
              <a:r>
                <a:rPr lang="en-US" sz="2800">
                  <a:latin typeface="Courier New" pitchFamily="49" charset="0"/>
                </a:rPr>
                <a:t>?</a:t>
              </a:r>
              <a:endParaRPr lang="ru-RU" sz="2800">
                <a:latin typeface="Courier New" pitchFamily="49" charset="0"/>
              </a:endParaRPr>
            </a:p>
          </p:txBody>
        </p:sp>
        <p:sp>
          <p:nvSpPr>
            <p:cNvPr id="39957" name="Rectangle 37"/>
            <p:cNvSpPr>
              <a:spLocks noChangeArrowheads="1"/>
            </p:cNvSpPr>
            <p:nvPr/>
          </p:nvSpPr>
          <p:spPr bwMode="auto">
            <a:xfrm>
              <a:off x="3902" y="3014"/>
              <a:ext cx="248" cy="32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sz="2800">
                  <a:latin typeface="Courier New" pitchFamily="49" charset="0"/>
                </a:rPr>
                <a:t>y</a:t>
              </a:r>
              <a:endParaRPr lang="ru-RU" sz="2800">
                <a:latin typeface="Courier New" pitchFamily="49" charset="0"/>
              </a:endParaRPr>
            </a:p>
          </p:txBody>
        </p:sp>
      </p:grpSp>
      <p:sp>
        <p:nvSpPr>
          <p:cNvPr id="452647" name="Rectangle 39"/>
          <p:cNvSpPr>
            <a:spLocks noChangeArrowheads="1"/>
          </p:cNvSpPr>
          <p:nvPr/>
        </p:nvSpPr>
        <p:spPr bwMode="auto">
          <a:xfrm>
            <a:off x="6061075" y="5237163"/>
            <a:ext cx="658813" cy="40005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600</a:t>
            </a:r>
            <a:endParaRPr lang="ru-RU" sz="2400">
              <a:latin typeface="Courier New" pitchFamily="49" charset="0"/>
            </a:endParaRP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6732588" y="5187950"/>
            <a:ext cx="1701800" cy="457200"/>
            <a:chOff x="4276" y="3082"/>
            <a:chExt cx="1072" cy="288"/>
          </a:xfrm>
        </p:grpSpPr>
        <p:sp>
          <p:nvSpPr>
            <p:cNvPr id="38930" name="Rectangle 41"/>
            <p:cNvSpPr>
              <a:spLocks noChangeArrowheads="1"/>
            </p:cNvSpPr>
            <p:nvPr/>
          </p:nvSpPr>
          <p:spPr bwMode="auto">
            <a:xfrm>
              <a:off x="4602" y="3082"/>
              <a:ext cx="74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sz="2400">
                  <a:latin typeface="Courier New" pitchFamily="49" charset="0"/>
                </a:rPr>
                <a:t>30*20</a:t>
              </a:r>
              <a:endParaRPr lang="ru-RU" sz="2400">
                <a:latin typeface="Courier New" pitchFamily="49" charset="0"/>
              </a:endParaRPr>
            </a:p>
          </p:txBody>
        </p:sp>
        <p:sp>
          <p:nvSpPr>
            <p:cNvPr id="38931" name="Line 42"/>
            <p:cNvSpPr>
              <a:spLocks noChangeShapeType="1"/>
            </p:cNvSpPr>
            <p:nvPr/>
          </p:nvSpPr>
          <p:spPr bwMode="auto">
            <a:xfrm flipH="1">
              <a:off x="4276" y="3234"/>
              <a:ext cx="3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2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2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2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26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2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2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2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3" grpId="0" build="p"/>
      <p:bldP spid="452614" grpId="0" build="p" animBg="1"/>
      <p:bldP spid="452627" grpId="0" animBg="1"/>
      <p:bldP spid="452640" grpId="0" animBg="1"/>
      <p:bldP spid="452643" grpId="0" animBg="1"/>
      <p:bldP spid="4526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0FE24E-D959-4071-94E1-59487218FA01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3993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Оператор присваивания</a:t>
            </a:r>
          </a:p>
        </p:txBody>
      </p:sp>
      <p:sp>
        <p:nvSpPr>
          <p:cNvPr id="476165" name="Text Box 5"/>
          <p:cNvSpPr txBox="1">
            <a:spLocks noChangeArrowheads="1"/>
          </p:cNvSpPr>
          <p:nvPr/>
        </p:nvSpPr>
        <p:spPr bwMode="auto">
          <a:xfrm>
            <a:off x="377825" y="1004888"/>
            <a:ext cx="828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800">
                <a:solidFill>
                  <a:srgbClr val="3333FF"/>
                </a:solidFill>
              </a:rPr>
              <a:t>Общая структура:</a:t>
            </a:r>
            <a:endParaRPr lang="ru-RU" sz="3200">
              <a:latin typeface="Courier New" pitchFamily="49" charset="0"/>
            </a:endParaRPr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404813" y="2139950"/>
            <a:ext cx="8510587" cy="402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800" dirty="0">
                <a:solidFill>
                  <a:srgbClr val="3333FF"/>
                </a:solidFill>
              </a:rPr>
              <a:t>Арифметическое выражение может включать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800" b="0" dirty="0"/>
              <a:t>константы</a:t>
            </a:r>
            <a:r>
              <a:rPr lang="en-US" sz="2800" b="0" dirty="0"/>
              <a:t> </a:t>
            </a:r>
            <a:r>
              <a:rPr lang="en-US" sz="2800" b="0" dirty="0" smtClean="0"/>
              <a:t>(</a:t>
            </a:r>
            <a:r>
              <a:rPr lang="ru-RU" sz="2800" b="0" dirty="0" smtClean="0"/>
              <a:t>неизменные величины)</a:t>
            </a:r>
            <a:endParaRPr lang="ru-RU" sz="2800" b="0" dirty="0"/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800" b="0" dirty="0"/>
              <a:t>имена переменных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800" b="0" dirty="0"/>
              <a:t>знаки арифметических операций:</a:t>
            </a:r>
          </a:p>
          <a:p>
            <a:pPr marL="628650" lvl="1" indent="-268288">
              <a:spcBef>
                <a:spcPct val="15000"/>
              </a:spcBef>
            </a:pPr>
            <a:r>
              <a:rPr lang="ru-RU" sz="2800" b="0" dirty="0">
                <a:latin typeface="Courier New" pitchFamily="49" charset="0"/>
              </a:rPr>
              <a:t>	 	  </a:t>
            </a:r>
            <a:r>
              <a:rPr lang="en-US" sz="2800" dirty="0">
                <a:latin typeface="Courier New" pitchFamily="49" charset="0"/>
              </a:rPr>
              <a:t>+ -   *   / </a:t>
            </a:r>
            <a:r>
              <a:rPr lang="ru-RU" sz="2800" dirty="0">
                <a:latin typeface="Courier New" pitchFamily="49" charset="0"/>
              </a:rPr>
              <a:t>  %</a:t>
            </a:r>
            <a:endParaRPr lang="en-US" sz="2800" dirty="0">
              <a:latin typeface="Courier New" pitchFamily="49" charset="0"/>
            </a:endParaRPr>
          </a:p>
          <a:p>
            <a:pPr marL="628650" lvl="1" indent="-268288">
              <a:spcBef>
                <a:spcPct val="15000"/>
              </a:spcBef>
            </a:pPr>
            <a:endParaRPr lang="ru-RU" sz="2800" dirty="0">
              <a:latin typeface="Courier New" pitchFamily="49" charset="0"/>
            </a:endParaRPr>
          </a:p>
          <a:p>
            <a:pPr marL="628650" lvl="1" indent="-268288">
              <a:spcBef>
                <a:spcPts val="800"/>
              </a:spcBef>
              <a:buFontTx/>
              <a:buChar char="•"/>
            </a:pPr>
            <a:r>
              <a:rPr lang="ru-RU" sz="2800" b="0" dirty="0"/>
              <a:t>вызовы функций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800" b="0" dirty="0"/>
              <a:t>круглые скобки</a:t>
            </a:r>
            <a:r>
              <a:rPr lang="en-US" sz="2800" b="0" dirty="0"/>
              <a:t> ( )</a:t>
            </a:r>
            <a:endParaRPr lang="ru-RU" sz="2800" b="0" dirty="0"/>
          </a:p>
        </p:txBody>
      </p:sp>
      <p:sp>
        <p:nvSpPr>
          <p:cNvPr id="476167" name="AutoShape 7"/>
          <p:cNvSpPr>
            <a:spLocks noChangeArrowheads="1"/>
          </p:cNvSpPr>
          <p:nvPr/>
        </p:nvSpPr>
        <p:spPr bwMode="auto">
          <a:xfrm>
            <a:off x="936625" y="4629150"/>
            <a:ext cx="2043113" cy="460375"/>
          </a:xfrm>
          <a:prstGeom prst="wedgeRoundRectCallout">
            <a:avLst>
              <a:gd name="adj1" fmla="val 55949"/>
              <a:gd name="adj2" fmla="val -9254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умножение</a:t>
            </a:r>
          </a:p>
        </p:txBody>
      </p:sp>
      <p:sp>
        <p:nvSpPr>
          <p:cNvPr id="476168" name="AutoShape 8"/>
          <p:cNvSpPr>
            <a:spLocks noChangeArrowheads="1"/>
          </p:cNvSpPr>
          <p:nvPr/>
        </p:nvSpPr>
        <p:spPr bwMode="auto">
          <a:xfrm>
            <a:off x="3278188" y="4692650"/>
            <a:ext cx="1714500" cy="460375"/>
          </a:xfrm>
          <a:prstGeom prst="wedgeRoundRectCallout">
            <a:avLst>
              <a:gd name="adj1" fmla="val -11637"/>
              <a:gd name="adj2" fmla="val -9000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деление</a:t>
            </a:r>
          </a:p>
        </p:txBody>
      </p:sp>
      <p:sp>
        <p:nvSpPr>
          <p:cNvPr id="476170" name="AutoShape 10"/>
          <p:cNvSpPr>
            <a:spLocks noChangeArrowheads="1"/>
          </p:cNvSpPr>
          <p:nvPr/>
        </p:nvSpPr>
        <p:spPr bwMode="auto">
          <a:xfrm>
            <a:off x="5588000" y="4422775"/>
            <a:ext cx="1952625" cy="901700"/>
          </a:xfrm>
          <a:prstGeom prst="wedgeRoundRectCallout">
            <a:avLst>
              <a:gd name="adj1" fmla="val -78407"/>
              <a:gd name="adj2" fmla="val -4213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остаток от деления</a:t>
            </a: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1735138" y="1590675"/>
            <a:ext cx="5097462" cy="4968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ru-RU" sz="2400" b="0" i="1" dirty="0">
                <a:solidFill>
                  <a:srgbClr val="3333FF"/>
                </a:solidFill>
                <a:latin typeface="Comic Sans MS" pitchFamily="66" charset="0"/>
              </a:rPr>
              <a:t>имя переменной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400" b="0" i="1" dirty="0">
                <a:solidFill>
                  <a:srgbClr val="3333FF"/>
                </a:solidFill>
                <a:latin typeface="Comic Sans MS" pitchFamily="66" charset="0"/>
              </a:rPr>
              <a:t>выражение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;</a:t>
            </a:r>
            <a:endParaRPr lang="ru-RU" sz="2400" dirty="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476172" name="AutoShape 12"/>
          <p:cNvSpPr>
            <a:spLocks noChangeArrowheads="1"/>
          </p:cNvSpPr>
          <p:nvPr/>
        </p:nvSpPr>
        <p:spPr bwMode="auto">
          <a:xfrm>
            <a:off x="4000500" y="882650"/>
            <a:ext cx="2228850" cy="523875"/>
          </a:xfrm>
          <a:prstGeom prst="wedgeRoundRectCallout">
            <a:avLst>
              <a:gd name="adj1" fmla="val -61968"/>
              <a:gd name="adj2" fmla="val 10909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 b="0" dirty="0"/>
              <a:t>куда записать </a:t>
            </a:r>
          </a:p>
        </p:txBody>
      </p:sp>
      <p:sp>
        <p:nvSpPr>
          <p:cNvPr id="476173" name="AutoShape 13"/>
          <p:cNvSpPr>
            <a:spLocks noChangeArrowheads="1"/>
          </p:cNvSpPr>
          <p:nvPr/>
        </p:nvSpPr>
        <p:spPr bwMode="auto">
          <a:xfrm>
            <a:off x="6929438" y="846138"/>
            <a:ext cx="1001712" cy="523875"/>
          </a:xfrm>
          <a:prstGeom prst="wedgeRoundRectCallout">
            <a:avLst>
              <a:gd name="adj1" fmla="val -97181"/>
              <a:gd name="adj2" fmla="val 12727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 b="0"/>
              <a:t>что 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862513" y="5519738"/>
            <a:ext cx="3511550" cy="941387"/>
            <a:chOff x="1506" y="3627"/>
            <a:chExt cx="2212" cy="593"/>
          </a:xfrm>
        </p:grpSpPr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1800" y="3694"/>
              <a:ext cx="1918" cy="52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/>
                <a:t>  </a:t>
              </a:r>
              <a:r>
                <a:rPr lang="ru-RU" sz="2400"/>
                <a:t>Для чего служат </a:t>
              </a:r>
              <a:br>
                <a:rPr lang="ru-RU" sz="2400"/>
              </a:br>
              <a:r>
                <a:rPr lang="ru-RU" sz="2400"/>
                <a:t>  круглые скобки?</a:t>
              </a:r>
            </a:p>
          </p:txBody>
        </p:sp>
        <p:sp>
          <p:nvSpPr>
            <p:cNvPr id="39952" name="Oval 16"/>
            <p:cNvSpPr>
              <a:spLocks noChangeArrowheads="1"/>
            </p:cNvSpPr>
            <p:nvPr/>
          </p:nvSpPr>
          <p:spPr bwMode="auto">
            <a:xfrm>
              <a:off x="1506" y="3627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 dirty="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6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6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6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6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76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76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5" grpId="0"/>
      <p:bldP spid="476166" grpId="0" build="p" bldLvl="2"/>
      <p:bldP spid="476167" grpId="0" animBg="1"/>
      <p:bldP spid="476168" grpId="0" animBg="1"/>
      <p:bldP spid="476170" grpId="0" animBg="1"/>
      <p:bldP spid="476171" grpId="0" animBg="1"/>
      <p:bldP spid="476172" grpId="0" animBg="1"/>
      <p:bldP spid="4761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526DD-9145-4C78-BAB9-7E5E30C41D9B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478210" name="Text Box 2"/>
          <p:cNvSpPr txBox="1">
            <a:spLocks noChangeArrowheads="1"/>
          </p:cNvSpPr>
          <p:nvPr/>
        </p:nvSpPr>
        <p:spPr bwMode="auto">
          <a:xfrm>
            <a:off x="434975" y="922338"/>
            <a:ext cx="8375650" cy="547846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main()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a, b;</a:t>
            </a:r>
            <a:endParaRPr lang="ru-RU" sz="2800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 float 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</a:rPr>
              <a:t>x, y;</a:t>
            </a:r>
            <a:r>
              <a:rPr lang="ru-RU" sz="2800" dirty="0">
                <a:latin typeface="Courier New" pitchFamily="49" charset="0"/>
              </a:rPr>
              <a:t>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  a = 5;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ru-RU" sz="2800" dirty="0">
                <a:latin typeface="Courier New" pitchFamily="49" charset="0"/>
              </a:rPr>
              <a:t>10 </a:t>
            </a:r>
            <a:r>
              <a:rPr lang="en-US" sz="2800" dirty="0">
                <a:latin typeface="Courier New" pitchFamily="49" charset="0"/>
              </a:rPr>
              <a:t>= x;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 y = 7</a:t>
            </a:r>
            <a:r>
              <a:rPr lang="ru-RU" sz="2800" dirty="0">
                <a:latin typeface="Courier New" pitchFamily="49" charset="0"/>
              </a:rPr>
              <a:t>,</a:t>
            </a:r>
            <a:r>
              <a:rPr lang="en-US" sz="2800" dirty="0">
                <a:latin typeface="Courier New" pitchFamily="49" charset="0"/>
              </a:rPr>
              <a:t>8;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 b = 2.5;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800" dirty="0">
                <a:latin typeface="Courier New" pitchFamily="49" charset="0"/>
              </a:rPr>
              <a:t>   </a:t>
            </a:r>
            <a:r>
              <a:rPr lang="en-US" sz="2800" dirty="0">
                <a:latin typeface="Courier New" pitchFamily="49" charset="0"/>
              </a:rPr>
              <a:t>x = 2*(a + y);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ru-RU" sz="2800" dirty="0">
                <a:latin typeface="Courier New" pitchFamily="49" charset="0"/>
              </a:rPr>
              <a:t>  </a:t>
            </a:r>
            <a:r>
              <a:rPr lang="en-US" sz="2800" dirty="0">
                <a:latin typeface="Courier New" pitchFamily="49" charset="0"/>
              </a:rPr>
              <a:t>a = b + x;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}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478211" name="AutoShape 3"/>
          <p:cNvSpPr>
            <a:spLocks noChangeArrowheads="1"/>
          </p:cNvSpPr>
          <p:nvPr/>
        </p:nvSpPr>
        <p:spPr bwMode="auto">
          <a:xfrm>
            <a:off x="4819650" y="5127625"/>
            <a:ext cx="1952625" cy="485775"/>
          </a:xfrm>
          <a:prstGeom prst="wedgeRoundRectCallout">
            <a:avLst>
              <a:gd name="adj1" fmla="val -127509"/>
              <a:gd name="adj2" fmla="val 4690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endParaRPr lang="ru-RU" b="0"/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Какие операторы неправильные?</a:t>
            </a:r>
          </a:p>
        </p:txBody>
      </p:sp>
      <p:sp>
        <p:nvSpPr>
          <p:cNvPr id="478215" name="AutoShape 7"/>
          <p:cNvSpPr>
            <a:spLocks noChangeArrowheads="1"/>
          </p:cNvSpPr>
          <p:nvPr/>
        </p:nvSpPr>
        <p:spPr bwMode="auto">
          <a:xfrm>
            <a:off x="3787775" y="1709738"/>
            <a:ext cx="3108325" cy="1220787"/>
          </a:xfrm>
          <a:prstGeom prst="wedgeRoundRectCallout">
            <a:avLst>
              <a:gd name="adj1" fmla="val -87563"/>
              <a:gd name="adj2" fmla="val 105882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>
                <a:solidFill>
                  <a:schemeClr val="bg1"/>
                </a:solidFill>
              </a:rPr>
              <a:t>имя переменной должно быть </a:t>
            </a:r>
            <a:r>
              <a:rPr lang="ru-RU" sz="2200" dirty="0">
                <a:solidFill>
                  <a:schemeClr val="bg1"/>
                </a:solidFill>
              </a:rPr>
              <a:t>слева</a:t>
            </a:r>
            <a:r>
              <a:rPr lang="ru-RU" sz="2200" b="0" dirty="0">
                <a:solidFill>
                  <a:schemeClr val="bg1"/>
                </a:solidFill>
              </a:rPr>
              <a:t> от знака </a:t>
            </a:r>
            <a:r>
              <a:rPr lang="en-US" sz="2200" dirty="0">
                <a:solidFill>
                  <a:schemeClr val="bg1"/>
                </a:solidFill>
              </a:rPr>
              <a:t>=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478216" name="AutoShape 8"/>
          <p:cNvSpPr>
            <a:spLocks noChangeArrowheads="1"/>
          </p:cNvSpPr>
          <p:nvPr/>
        </p:nvSpPr>
        <p:spPr bwMode="auto">
          <a:xfrm>
            <a:off x="4856163" y="3162300"/>
            <a:ext cx="3419475" cy="877888"/>
          </a:xfrm>
          <a:prstGeom prst="wedgeRoundRectCallout">
            <a:avLst>
              <a:gd name="adj1" fmla="val -109194"/>
              <a:gd name="adj2" fmla="val 62838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>
                <a:solidFill>
                  <a:schemeClr val="bg1"/>
                </a:solidFill>
              </a:rPr>
              <a:t>целая и дробная часть отделяются </a:t>
            </a:r>
            <a:r>
              <a:rPr lang="ru-RU" sz="2200" dirty="0">
                <a:solidFill>
                  <a:schemeClr val="bg1"/>
                </a:solidFill>
              </a:rPr>
              <a:t>точкой</a:t>
            </a:r>
          </a:p>
        </p:txBody>
      </p:sp>
      <p:sp>
        <p:nvSpPr>
          <p:cNvPr id="478217" name="AutoShape 9"/>
          <p:cNvSpPr>
            <a:spLocks noChangeArrowheads="1"/>
          </p:cNvSpPr>
          <p:nvPr/>
        </p:nvSpPr>
        <p:spPr bwMode="auto">
          <a:xfrm>
            <a:off x="4797425" y="4244975"/>
            <a:ext cx="4044950" cy="1671638"/>
          </a:xfrm>
          <a:prstGeom prst="wedgeRoundRectCallout">
            <a:avLst>
              <a:gd name="adj1" fmla="val -98071"/>
              <a:gd name="adj2" fmla="val -2767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при записи вещественного значения в целую переменную </a:t>
            </a:r>
            <a:r>
              <a:rPr lang="ru-RU" sz="2200" dirty="0">
                <a:solidFill>
                  <a:srgbClr val="3333FF"/>
                </a:solidFill>
              </a:rPr>
              <a:t>дробная часть будет отброшена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82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8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8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8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8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8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8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8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78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78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8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0" grpId="0" build="p" animBg="1"/>
      <p:bldP spid="478211" grpId="0" animBg="1"/>
      <p:bldP spid="478215" grpId="0" animBg="1"/>
      <p:bldP spid="478216" grpId="0" animBg="1"/>
      <p:bldP spid="4782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A2815-88CD-4F41-A82E-6A525E454BDE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4198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293688" y="20796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Особенность деления в Си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50838" y="938213"/>
            <a:ext cx="8434387" cy="663575"/>
            <a:chOff x="221" y="591"/>
            <a:chExt cx="5313" cy="418"/>
          </a:xfrm>
        </p:grpSpPr>
        <p:sp>
          <p:nvSpPr>
            <p:cNvPr id="41996" name="Text Box 7"/>
            <p:cNvSpPr txBox="1">
              <a:spLocks noChangeArrowheads="1"/>
            </p:cNvSpPr>
            <p:nvPr/>
          </p:nvSpPr>
          <p:spPr bwMode="auto">
            <a:xfrm>
              <a:off x="515" y="658"/>
              <a:ext cx="5019" cy="287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300"/>
                <a:t>   При делении целых чисел остаток отбрасывается!</a:t>
              </a:r>
            </a:p>
          </p:txBody>
        </p:sp>
        <p:sp>
          <p:nvSpPr>
            <p:cNvPr id="41997" name="Oval 8"/>
            <p:cNvSpPr>
              <a:spLocks noChangeArrowheads="1"/>
            </p:cNvSpPr>
            <p:nvPr/>
          </p:nvSpPr>
          <p:spPr bwMode="auto">
            <a:xfrm>
              <a:off x="221" y="59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456714" name="Rectangle 10"/>
          <p:cNvSpPr>
            <a:spLocks noChangeArrowheads="1"/>
          </p:cNvSpPr>
          <p:nvPr/>
        </p:nvSpPr>
        <p:spPr bwMode="auto">
          <a:xfrm>
            <a:off x="973138" y="1671638"/>
            <a:ext cx="4997450" cy="48371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800" dirty="0"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fr-FR" sz="2800" dirty="0">
                <a:latin typeface="Courier New" pitchFamily="49" charset="0"/>
              </a:rPr>
              <a:t>int a = 7;</a:t>
            </a:r>
          </a:p>
          <a:p>
            <a:pPr>
              <a:spcBef>
                <a:spcPct val="40000"/>
              </a:spcBef>
              <a:defRPr/>
            </a:pPr>
            <a:r>
              <a:rPr lang="fr-FR" sz="2800" dirty="0">
                <a:latin typeface="Courier New" pitchFamily="49" charset="0"/>
              </a:rPr>
              <a:t>float x;</a:t>
            </a:r>
          </a:p>
          <a:p>
            <a:pPr>
              <a:spcBef>
                <a:spcPct val="40000"/>
              </a:spcBef>
              <a:defRPr/>
            </a:pPr>
            <a:r>
              <a:rPr lang="fr-FR" sz="2800" dirty="0">
                <a:latin typeface="Courier New" pitchFamily="49" charset="0"/>
              </a:rPr>
              <a:t>x = a / </a:t>
            </a:r>
            <a:r>
              <a:rPr lang="ru-RU" sz="2800" dirty="0">
                <a:latin typeface="Courier New" pitchFamily="49" charset="0"/>
              </a:rPr>
              <a:t>4</a:t>
            </a:r>
            <a:r>
              <a:rPr lang="fr-FR" sz="2800" dirty="0">
                <a:latin typeface="Courier New" pitchFamily="49" charset="0"/>
              </a:rPr>
              <a:t>;</a:t>
            </a:r>
          </a:p>
          <a:p>
            <a:pPr>
              <a:spcBef>
                <a:spcPct val="40000"/>
              </a:spcBef>
              <a:defRPr/>
            </a:pPr>
            <a:r>
              <a:rPr lang="fr-FR" sz="2800" dirty="0">
                <a:latin typeface="Courier New" pitchFamily="49" charset="0"/>
              </a:rPr>
              <a:t>x = </a:t>
            </a:r>
            <a:r>
              <a:rPr lang="ru-RU" sz="2800" dirty="0">
                <a:latin typeface="Courier New" pitchFamily="49" charset="0"/>
              </a:rPr>
              <a:t>4</a:t>
            </a:r>
            <a:r>
              <a:rPr lang="fr-FR" sz="2800" dirty="0">
                <a:latin typeface="Courier New" pitchFamily="49" charset="0"/>
              </a:rPr>
              <a:t> / a;</a:t>
            </a:r>
          </a:p>
          <a:p>
            <a:pPr>
              <a:spcBef>
                <a:spcPct val="40000"/>
              </a:spcBef>
              <a:defRPr/>
            </a:pPr>
            <a:r>
              <a:rPr lang="fr-FR" sz="2800" dirty="0">
                <a:latin typeface="Courier New" pitchFamily="49" charset="0"/>
              </a:rPr>
              <a:t>x = float(a) / </a:t>
            </a:r>
            <a:r>
              <a:rPr lang="ru-RU" sz="2800" dirty="0">
                <a:latin typeface="Courier New" pitchFamily="49" charset="0"/>
              </a:rPr>
              <a:t>4</a:t>
            </a:r>
            <a:r>
              <a:rPr lang="fr-FR" sz="2800" dirty="0">
                <a:latin typeface="Courier New" pitchFamily="49" charset="0"/>
              </a:rPr>
              <a:t>;</a:t>
            </a:r>
          </a:p>
          <a:p>
            <a:pPr>
              <a:spcBef>
                <a:spcPct val="40000"/>
              </a:spcBef>
              <a:defRPr/>
            </a:pPr>
            <a:r>
              <a:rPr lang="fr-FR" sz="2800" dirty="0">
                <a:latin typeface="Courier New" pitchFamily="49" charset="0"/>
              </a:rPr>
              <a:t>x = 1.*a / </a:t>
            </a:r>
            <a:r>
              <a:rPr lang="ru-RU" sz="2800" dirty="0">
                <a:latin typeface="Courier New" pitchFamily="49" charset="0"/>
              </a:rPr>
              <a:t>4</a:t>
            </a:r>
            <a:r>
              <a:rPr lang="fr-FR" sz="2800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456715" name="AutoShape 11"/>
          <p:cNvSpPr>
            <a:spLocks noChangeArrowheads="1"/>
          </p:cNvSpPr>
          <p:nvPr/>
        </p:nvSpPr>
        <p:spPr bwMode="auto">
          <a:xfrm>
            <a:off x="4738688" y="2357438"/>
            <a:ext cx="644525" cy="531812"/>
          </a:xfrm>
          <a:prstGeom prst="wedgeRoundRectCallout">
            <a:avLst>
              <a:gd name="adj1" fmla="val -334977"/>
              <a:gd name="adj2" fmla="val 224028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6716" name="AutoShape 12"/>
          <p:cNvSpPr>
            <a:spLocks noChangeArrowheads="1"/>
          </p:cNvSpPr>
          <p:nvPr/>
        </p:nvSpPr>
        <p:spPr bwMode="auto">
          <a:xfrm>
            <a:off x="6254750" y="2984500"/>
            <a:ext cx="644525" cy="531813"/>
          </a:xfrm>
          <a:prstGeom prst="wedgeRoundRectCallout">
            <a:avLst>
              <a:gd name="adj1" fmla="val -516709"/>
              <a:gd name="adj2" fmla="val 257547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6717" name="AutoShape 13"/>
          <p:cNvSpPr>
            <a:spLocks noChangeArrowheads="1"/>
          </p:cNvSpPr>
          <p:nvPr/>
        </p:nvSpPr>
        <p:spPr bwMode="auto">
          <a:xfrm>
            <a:off x="6746875" y="4467225"/>
            <a:ext cx="1135063" cy="531813"/>
          </a:xfrm>
          <a:prstGeom prst="wedgeRoundRectCallout">
            <a:avLst>
              <a:gd name="adj1" fmla="val -230456"/>
              <a:gd name="adj2" fmla="val 9539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800"/>
              <a:t>1.75</a:t>
            </a:r>
          </a:p>
        </p:txBody>
      </p:sp>
      <p:sp>
        <p:nvSpPr>
          <p:cNvPr id="456718" name="AutoShape 14"/>
          <p:cNvSpPr>
            <a:spLocks noChangeArrowheads="1"/>
          </p:cNvSpPr>
          <p:nvPr/>
        </p:nvSpPr>
        <p:spPr bwMode="auto">
          <a:xfrm>
            <a:off x="6438900" y="5699125"/>
            <a:ext cx="1135063" cy="531813"/>
          </a:xfrm>
          <a:prstGeom prst="wedgeRoundRectCallout">
            <a:avLst>
              <a:gd name="adj1" fmla="val -281210"/>
              <a:gd name="adj2" fmla="val -3293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800"/>
              <a:t>1.75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67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6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6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6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6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6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6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6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6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6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4" grpId="0" build="p" animBg="1"/>
      <p:bldP spid="456715" grpId="0" animBg="1"/>
      <p:bldP spid="456716" grpId="0" animBg="1"/>
      <p:bldP spid="456717" grpId="0" animBg="1"/>
      <p:bldP spid="4567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B6A7A1-A59A-4CC0-A081-97C480D15952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4301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Сокращенная запись операций</a:t>
            </a:r>
            <a:r>
              <a:rPr lang="en-US" sz="3000"/>
              <a:t> </a:t>
            </a:r>
            <a:r>
              <a:rPr lang="ru-RU" sz="3000"/>
              <a:t>в Си</a:t>
            </a:r>
          </a:p>
        </p:txBody>
      </p:sp>
      <p:graphicFrame>
        <p:nvGraphicFramePr>
          <p:cNvPr id="482382" name="Group 78"/>
          <p:cNvGraphicFramePr>
            <a:graphicFrameLocks noGrp="1"/>
          </p:cNvGraphicFramePr>
          <p:nvPr/>
        </p:nvGraphicFramePr>
        <p:xfrm>
          <a:off x="479425" y="1009650"/>
          <a:ext cx="8145463" cy="4515360"/>
        </p:xfrm>
        <a:graphic>
          <a:graphicData uri="http://schemas.openxmlformats.org/drawingml/2006/table">
            <a:tbl>
              <a:tblPr/>
              <a:tblGrid>
                <a:gridCol w="4073525"/>
                <a:gridCol w="407193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полная запись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сокращенная запись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2383" name="AutoShape 79"/>
          <p:cNvSpPr>
            <a:spLocks noChangeArrowheads="1"/>
          </p:cNvSpPr>
          <p:nvPr/>
        </p:nvSpPr>
        <p:spPr bwMode="auto">
          <a:xfrm>
            <a:off x="2949575" y="1549400"/>
            <a:ext cx="1554163" cy="427038"/>
          </a:xfrm>
          <a:prstGeom prst="wedgeRoundRectCallout">
            <a:avLst>
              <a:gd name="adj1" fmla="val -64810"/>
              <a:gd name="adj2" fmla="val 1802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инкремент</a:t>
            </a:r>
            <a:endParaRPr lang="ru-RU" sz="2000">
              <a:solidFill>
                <a:srgbClr val="3333FF"/>
              </a:solidFill>
            </a:endParaRPr>
          </a:p>
        </p:txBody>
      </p:sp>
      <p:sp>
        <p:nvSpPr>
          <p:cNvPr id="482384" name="AutoShape 80"/>
          <p:cNvSpPr>
            <a:spLocks noChangeArrowheads="1"/>
          </p:cNvSpPr>
          <p:nvPr/>
        </p:nvSpPr>
        <p:spPr bwMode="auto">
          <a:xfrm>
            <a:off x="2894013" y="2695575"/>
            <a:ext cx="1554162" cy="427038"/>
          </a:xfrm>
          <a:prstGeom prst="wedgeRoundRectCallout">
            <a:avLst>
              <a:gd name="adj1" fmla="val -64810"/>
              <a:gd name="adj2" fmla="val 1802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декремент</a:t>
            </a:r>
            <a:endParaRPr lang="ru-RU" sz="2000">
              <a:solidFill>
                <a:srgbClr val="3333FF"/>
              </a:solidFill>
            </a:endParaRPr>
          </a:p>
        </p:txBody>
      </p:sp>
      <p:sp>
        <p:nvSpPr>
          <p:cNvPr id="482386" name="Rectangle 82"/>
          <p:cNvSpPr>
            <a:spLocks noChangeArrowheads="1"/>
          </p:cNvSpPr>
          <p:nvPr/>
        </p:nvSpPr>
        <p:spPr bwMode="auto">
          <a:xfrm>
            <a:off x="522288" y="1527175"/>
            <a:ext cx="2308225" cy="5191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latin typeface="Courier New" pitchFamily="49" charset="0"/>
              </a:rPr>
              <a:t>a = a + 1;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482388" name="Rectangle 84"/>
          <p:cNvSpPr>
            <a:spLocks noChangeArrowheads="1"/>
          </p:cNvSpPr>
          <p:nvPr/>
        </p:nvSpPr>
        <p:spPr bwMode="auto">
          <a:xfrm>
            <a:off x="4632325" y="1547813"/>
            <a:ext cx="1031875" cy="5191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urier New" pitchFamily="49" charset="0"/>
              </a:rPr>
              <a:t>a++;</a:t>
            </a:r>
            <a:endParaRPr lang="ru-RU" sz="28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82390" name="Rectangle 86"/>
          <p:cNvSpPr>
            <a:spLocks noChangeArrowheads="1"/>
          </p:cNvSpPr>
          <p:nvPr/>
        </p:nvSpPr>
        <p:spPr bwMode="auto">
          <a:xfrm>
            <a:off x="511175" y="2114550"/>
            <a:ext cx="2308225" cy="5191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latin typeface="Courier New" pitchFamily="49" charset="0"/>
              </a:rPr>
              <a:t>a = a + b;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482392" name="Rectangle 88"/>
          <p:cNvSpPr>
            <a:spLocks noChangeArrowheads="1"/>
          </p:cNvSpPr>
          <p:nvPr/>
        </p:nvSpPr>
        <p:spPr bwMode="auto">
          <a:xfrm>
            <a:off x="4586288" y="2114550"/>
            <a:ext cx="1670050" cy="5191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urier New" pitchFamily="49" charset="0"/>
              </a:rPr>
              <a:t>a += b;</a:t>
            </a:r>
            <a:endParaRPr lang="ru-RU" sz="28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82394" name="Rectangle 90"/>
          <p:cNvSpPr>
            <a:spLocks noChangeArrowheads="1"/>
          </p:cNvSpPr>
          <p:nvPr/>
        </p:nvSpPr>
        <p:spPr bwMode="auto">
          <a:xfrm>
            <a:off x="488950" y="2690813"/>
            <a:ext cx="2308225" cy="5191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latin typeface="Courier New" pitchFamily="49" charset="0"/>
              </a:rPr>
              <a:t>a = a - 1;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482396" name="Rectangle 92"/>
          <p:cNvSpPr>
            <a:spLocks noChangeArrowheads="1"/>
          </p:cNvSpPr>
          <p:nvPr/>
        </p:nvSpPr>
        <p:spPr bwMode="auto">
          <a:xfrm>
            <a:off x="4589463" y="2690813"/>
            <a:ext cx="1031875" cy="5191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urier New" pitchFamily="49" charset="0"/>
              </a:rPr>
              <a:t>a--;</a:t>
            </a:r>
            <a:endParaRPr lang="ru-RU" sz="28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82398" name="Rectangle 94"/>
          <p:cNvSpPr>
            <a:spLocks noChangeArrowheads="1"/>
          </p:cNvSpPr>
          <p:nvPr/>
        </p:nvSpPr>
        <p:spPr bwMode="auto">
          <a:xfrm>
            <a:off x="500063" y="3268663"/>
            <a:ext cx="2308225" cy="5191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latin typeface="Courier New" pitchFamily="49" charset="0"/>
              </a:rPr>
              <a:t>a = a – b;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482400" name="Rectangle 96"/>
          <p:cNvSpPr>
            <a:spLocks noChangeArrowheads="1"/>
          </p:cNvSpPr>
          <p:nvPr/>
        </p:nvSpPr>
        <p:spPr bwMode="auto">
          <a:xfrm>
            <a:off x="4586288" y="3268663"/>
            <a:ext cx="1670050" cy="5191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urier New" pitchFamily="49" charset="0"/>
              </a:rPr>
              <a:t>a -= b;</a:t>
            </a:r>
            <a:endParaRPr lang="ru-RU" sz="28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82402" name="Rectangle 98"/>
          <p:cNvSpPr>
            <a:spLocks noChangeArrowheads="1"/>
          </p:cNvSpPr>
          <p:nvPr/>
        </p:nvSpPr>
        <p:spPr bwMode="auto">
          <a:xfrm>
            <a:off x="511175" y="3822700"/>
            <a:ext cx="2308225" cy="5191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latin typeface="Courier New" pitchFamily="49" charset="0"/>
              </a:rPr>
              <a:t>a = a * b;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482404" name="Rectangle 100"/>
          <p:cNvSpPr>
            <a:spLocks noChangeArrowheads="1"/>
          </p:cNvSpPr>
          <p:nvPr/>
        </p:nvSpPr>
        <p:spPr bwMode="auto">
          <a:xfrm>
            <a:off x="4606925" y="3833813"/>
            <a:ext cx="1670050" cy="5191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urier New" pitchFamily="49" charset="0"/>
              </a:rPr>
              <a:t>a *= b;</a:t>
            </a:r>
            <a:endParaRPr lang="ru-RU" sz="28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82406" name="Rectangle 102"/>
          <p:cNvSpPr>
            <a:spLocks noChangeArrowheads="1"/>
          </p:cNvSpPr>
          <p:nvPr/>
        </p:nvSpPr>
        <p:spPr bwMode="auto">
          <a:xfrm>
            <a:off x="500063" y="4400550"/>
            <a:ext cx="2308225" cy="5191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>
                <a:latin typeface="Courier New" pitchFamily="49" charset="0"/>
              </a:rPr>
              <a:t>a = a / b;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482408" name="Rectangle 104"/>
          <p:cNvSpPr>
            <a:spLocks noChangeArrowheads="1"/>
          </p:cNvSpPr>
          <p:nvPr/>
        </p:nvSpPr>
        <p:spPr bwMode="auto">
          <a:xfrm>
            <a:off x="4575175" y="4400550"/>
            <a:ext cx="1670050" cy="5191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urier New" pitchFamily="49" charset="0"/>
              </a:rPr>
              <a:t>a /= b;</a:t>
            </a:r>
            <a:endParaRPr lang="ru-RU" sz="28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82410" name="Rectangle 106"/>
          <p:cNvSpPr>
            <a:spLocks noChangeArrowheads="1"/>
          </p:cNvSpPr>
          <p:nvPr/>
        </p:nvSpPr>
        <p:spPr bwMode="auto">
          <a:xfrm>
            <a:off x="522288" y="4956175"/>
            <a:ext cx="2308225" cy="5191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>
                <a:latin typeface="Courier New" pitchFamily="49" charset="0"/>
              </a:rPr>
              <a:t>a = a % b;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482412" name="Rectangle 108"/>
          <p:cNvSpPr>
            <a:spLocks noChangeArrowheads="1"/>
          </p:cNvSpPr>
          <p:nvPr/>
        </p:nvSpPr>
        <p:spPr bwMode="auto">
          <a:xfrm>
            <a:off x="4586288" y="4976813"/>
            <a:ext cx="1670050" cy="5191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urier New" pitchFamily="49" charset="0"/>
              </a:rPr>
              <a:t>a %= b;</a:t>
            </a:r>
            <a:endParaRPr lang="ru-RU" sz="280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8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8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8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8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83" grpId="0" animBg="1"/>
      <p:bldP spid="482384" grpId="0" animBg="1"/>
      <p:bldP spid="482386" grpId="0"/>
      <p:bldP spid="482388" grpId="0"/>
      <p:bldP spid="482390" grpId="0"/>
      <p:bldP spid="482392" grpId="0"/>
      <p:bldP spid="482394" grpId="0"/>
      <p:bldP spid="482396" grpId="0"/>
      <p:bldP spid="482398" grpId="0"/>
      <p:bldP spid="482400" grpId="0"/>
      <p:bldP spid="482402" grpId="0"/>
      <p:bldP spid="482404" grpId="0"/>
      <p:bldP spid="482406" grpId="0"/>
      <p:bldP spid="482408" grpId="0"/>
      <p:bldP spid="482410" grpId="0"/>
      <p:bldP spid="4824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7C9D98-4F7B-412A-A054-08638C053914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4403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Ручная прокрутка программы</a:t>
            </a:r>
          </a:p>
        </p:txBody>
      </p:sp>
      <p:sp>
        <p:nvSpPr>
          <p:cNvPr id="480261" name="Text Box 5"/>
          <p:cNvSpPr txBox="1">
            <a:spLocks noChangeArrowheads="1"/>
          </p:cNvSpPr>
          <p:nvPr/>
        </p:nvSpPr>
        <p:spPr bwMode="auto">
          <a:xfrm>
            <a:off x="387350" y="1023938"/>
            <a:ext cx="4957763" cy="547846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main()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a, b;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a = 5;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b = a + 2;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a = (a + 2)*(b – 3);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b = a / 5;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a = a % b;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a++;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b = (a + 14) % 7;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}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3295650" y="1309688"/>
            <a:ext cx="5148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</a:pPr>
            <a:endParaRPr lang="ru-RU" sz="2800">
              <a:latin typeface="Courier New" pitchFamily="49" charset="0"/>
            </a:endParaRPr>
          </a:p>
        </p:txBody>
      </p:sp>
      <p:graphicFrame>
        <p:nvGraphicFramePr>
          <p:cNvPr id="480319" name="Group 63"/>
          <p:cNvGraphicFramePr>
            <a:graphicFrameLocks noGrp="1"/>
          </p:cNvGraphicFramePr>
          <p:nvPr/>
        </p:nvGraphicFramePr>
        <p:xfrm>
          <a:off x="5484813" y="1450975"/>
          <a:ext cx="3354387" cy="4423800"/>
        </p:xfrm>
        <a:graphic>
          <a:graphicData uri="http://schemas.openxmlformats.org/drawingml/2006/table">
            <a:tbl>
              <a:tblPr/>
              <a:tblGrid>
                <a:gridCol w="1677987"/>
                <a:gridCol w="167640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80300" name="Rectangle 44"/>
          <p:cNvSpPr>
            <a:spLocks noChangeArrowheads="1"/>
          </p:cNvSpPr>
          <p:nvPr/>
        </p:nvSpPr>
        <p:spPr bwMode="auto">
          <a:xfrm>
            <a:off x="6126163" y="2444750"/>
            <a:ext cx="379412" cy="4889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00">
                <a:latin typeface="Courier New" pitchFamily="49" charset="0"/>
              </a:rPr>
              <a:t>5</a:t>
            </a:r>
            <a:endParaRPr lang="ru-RU" sz="2600">
              <a:latin typeface="Courier New" pitchFamily="49" charset="0"/>
            </a:endParaRPr>
          </a:p>
        </p:txBody>
      </p:sp>
      <p:sp>
        <p:nvSpPr>
          <p:cNvPr id="480302" name="Rectangle 46"/>
          <p:cNvSpPr>
            <a:spLocks noChangeArrowheads="1"/>
          </p:cNvSpPr>
          <p:nvPr/>
        </p:nvSpPr>
        <p:spPr bwMode="auto">
          <a:xfrm>
            <a:off x="7823200" y="2933700"/>
            <a:ext cx="379413" cy="4889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600">
                <a:latin typeface="Courier New" pitchFamily="49" charset="0"/>
              </a:rPr>
              <a:t>7</a:t>
            </a:r>
            <a:endParaRPr lang="ru-RU" sz="2600">
              <a:latin typeface="Courier New" pitchFamily="49" charset="0"/>
            </a:endParaRPr>
          </a:p>
        </p:txBody>
      </p:sp>
      <p:sp>
        <p:nvSpPr>
          <p:cNvPr id="480304" name="Rectangle 48"/>
          <p:cNvSpPr>
            <a:spLocks noChangeArrowheads="1"/>
          </p:cNvSpPr>
          <p:nvPr/>
        </p:nvSpPr>
        <p:spPr bwMode="auto">
          <a:xfrm>
            <a:off x="6057900" y="3424238"/>
            <a:ext cx="577850" cy="4889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600">
                <a:latin typeface="Courier New" pitchFamily="49" charset="0"/>
              </a:rPr>
              <a:t>28</a:t>
            </a:r>
            <a:endParaRPr lang="ru-RU" sz="2600">
              <a:latin typeface="Courier New" pitchFamily="49" charset="0"/>
            </a:endParaRPr>
          </a:p>
        </p:txBody>
      </p:sp>
      <p:sp>
        <p:nvSpPr>
          <p:cNvPr id="480306" name="Rectangle 50"/>
          <p:cNvSpPr>
            <a:spLocks noChangeArrowheads="1"/>
          </p:cNvSpPr>
          <p:nvPr/>
        </p:nvSpPr>
        <p:spPr bwMode="auto">
          <a:xfrm>
            <a:off x="7834313" y="3903663"/>
            <a:ext cx="379412" cy="4889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600">
                <a:latin typeface="Courier New" pitchFamily="49" charset="0"/>
              </a:rPr>
              <a:t>5</a:t>
            </a:r>
            <a:endParaRPr lang="ru-RU" sz="2600">
              <a:latin typeface="Courier New" pitchFamily="49" charset="0"/>
            </a:endParaRPr>
          </a:p>
        </p:txBody>
      </p:sp>
      <p:sp>
        <p:nvSpPr>
          <p:cNvPr id="480308" name="Rectangle 52"/>
          <p:cNvSpPr>
            <a:spLocks noChangeArrowheads="1"/>
          </p:cNvSpPr>
          <p:nvPr/>
        </p:nvSpPr>
        <p:spPr bwMode="auto">
          <a:xfrm>
            <a:off x="6135688" y="4425950"/>
            <a:ext cx="379412" cy="4889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600">
                <a:latin typeface="Courier New" pitchFamily="49" charset="0"/>
              </a:rPr>
              <a:t>3</a:t>
            </a:r>
            <a:endParaRPr lang="ru-RU" sz="2600">
              <a:latin typeface="Courier New" pitchFamily="49" charset="0"/>
            </a:endParaRPr>
          </a:p>
        </p:txBody>
      </p:sp>
      <p:sp>
        <p:nvSpPr>
          <p:cNvPr id="480310" name="Rectangle 54"/>
          <p:cNvSpPr>
            <a:spLocks noChangeArrowheads="1"/>
          </p:cNvSpPr>
          <p:nvPr/>
        </p:nvSpPr>
        <p:spPr bwMode="auto">
          <a:xfrm>
            <a:off x="6135688" y="4883150"/>
            <a:ext cx="379412" cy="4889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00">
                <a:latin typeface="Courier New" pitchFamily="49" charset="0"/>
              </a:rPr>
              <a:t>4</a:t>
            </a:r>
            <a:endParaRPr lang="ru-RU" sz="2600">
              <a:latin typeface="Courier New" pitchFamily="49" charset="0"/>
            </a:endParaRPr>
          </a:p>
        </p:txBody>
      </p:sp>
      <p:sp>
        <p:nvSpPr>
          <p:cNvPr id="480312" name="Rectangle 56"/>
          <p:cNvSpPr>
            <a:spLocks noChangeArrowheads="1"/>
          </p:cNvSpPr>
          <p:nvPr/>
        </p:nvSpPr>
        <p:spPr bwMode="auto">
          <a:xfrm>
            <a:off x="7856538" y="5372100"/>
            <a:ext cx="379412" cy="4889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600">
                <a:latin typeface="Courier New" pitchFamily="49" charset="0"/>
              </a:rPr>
              <a:t>4</a:t>
            </a:r>
            <a:endParaRPr lang="ru-RU" sz="2600">
              <a:latin typeface="Courier New" pitchFamily="49" charset="0"/>
            </a:endParaRPr>
          </a:p>
        </p:txBody>
      </p:sp>
      <p:sp>
        <p:nvSpPr>
          <p:cNvPr id="480314" name="Rectangle 58"/>
          <p:cNvSpPr>
            <a:spLocks noChangeArrowheads="1"/>
          </p:cNvSpPr>
          <p:nvPr/>
        </p:nvSpPr>
        <p:spPr bwMode="auto">
          <a:xfrm>
            <a:off x="6149975" y="1951038"/>
            <a:ext cx="371475" cy="4730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500">
                <a:solidFill>
                  <a:srgbClr val="FF0000"/>
                </a:solidFill>
                <a:latin typeface="Courier New" pitchFamily="49" charset="0"/>
              </a:rPr>
              <a:t>?</a:t>
            </a:r>
            <a:endParaRPr lang="ru-RU" sz="250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80315" name="Rectangle 59"/>
          <p:cNvSpPr>
            <a:spLocks noChangeArrowheads="1"/>
          </p:cNvSpPr>
          <p:nvPr/>
        </p:nvSpPr>
        <p:spPr bwMode="auto">
          <a:xfrm>
            <a:off x="7826375" y="1962150"/>
            <a:ext cx="371475" cy="4730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500">
                <a:solidFill>
                  <a:srgbClr val="FF0000"/>
                </a:solidFill>
                <a:latin typeface="Courier New" pitchFamily="49" charset="0"/>
              </a:rPr>
              <a:t>?</a:t>
            </a:r>
            <a:endParaRPr lang="ru-RU" sz="250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8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300" grpId="0" autoUpdateAnimBg="0"/>
      <p:bldP spid="480302" grpId="0" autoUpdateAnimBg="0"/>
      <p:bldP spid="480304" grpId="0" autoUpdateAnimBg="0"/>
      <p:bldP spid="480306" grpId="0" autoUpdateAnimBg="0"/>
      <p:bldP spid="480308" grpId="0" autoUpdateAnimBg="0"/>
      <p:bldP spid="480310" grpId="0" autoUpdateAnimBg="0"/>
      <p:bldP spid="480312" grpId="0" autoUpdateAnimBg="0"/>
      <p:bldP spid="480314" grpId="0" autoUpdateAnimBg="0"/>
      <p:bldP spid="48031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C999AA-10C1-46A6-BB5A-C1276D55DBC9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102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/>
              <a:t>Порядок выполнения </a:t>
            </a:r>
            <a:r>
              <a:rPr lang="ru-RU" sz="3000" dirty="0" err="1" smtClean="0"/>
              <a:t>арифмет</a:t>
            </a:r>
            <a:r>
              <a:rPr lang="ru-RU" sz="3000" dirty="0" smtClean="0"/>
              <a:t>. операций</a:t>
            </a:r>
            <a:endParaRPr lang="ru-RU" sz="3000" dirty="0"/>
          </a:p>
        </p:txBody>
      </p:sp>
      <p:sp>
        <p:nvSpPr>
          <p:cNvPr id="484357" name="Text Box 5"/>
          <p:cNvSpPr txBox="1">
            <a:spLocks noChangeArrowheads="1"/>
          </p:cNvSpPr>
          <p:nvPr/>
        </p:nvSpPr>
        <p:spPr bwMode="auto">
          <a:xfrm>
            <a:off x="336550" y="876300"/>
            <a:ext cx="8510588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800" b="0" dirty="0"/>
              <a:t>вычисление выражений в скобках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800" b="0" dirty="0"/>
              <a:t>умножение, деление, % слева направо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800" b="0" dirty="0"/>
              <a:t>сложение и вычитание слева направо</a:t>
            </a:r>
          </a:p>
        </p:txBody>
      </p:sp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441325" y="2360613"/>
            <a:ext cx="8285163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8288">
              <a:spcBef>
                <a:spcPct val="15000"/>
              </a:spcBef>
            </a:pPr>
            <a:r>
              <a:rPr lang="en-US" sz="2800" b="0">
                <a:latin typeface="Courier New" pitchFamily="49" charset="0"/>
              </a:rPr>
              <a:t>       2 3 5 4  1 </a:t>
            </a:r>
            <a:r>
              <a:rPr lang="ru-RU" sz="2800" b="0">
                <a:latin typeface="Courier New" pitchFamily="49" charset="0"/>
              </a:rPr>
              <a:t> </a:t>
            </a:r>
            <a:r>
              <a:rPr lang="en-US" sz="2800" b="0">
                <a:latin typeface="Courier New" pitchFamily="49" charset="0"/>
              </a:rPr>
              <a:t> 7 8  6</a:t>
            </a:r>
            <a:r>
              <a:rPr lang="ru-RU" sz="2800" b="0">
                <a:latin typeface="Courier New" pitchFamily="49" charset="0"/>
              </a:rPr>
              <a:t>  9</a:t>
            </a:r>
            <a:endParaRPr lang="en-US" sz="2800" b="0">
              <a:latin typeface="Courier New" pitchFamily="49" charset="0"/>
            </a:endParaRPr>
          </a:p>
          <a:p>
            <a:pPr marL="628650" lvl="1" indent="-268288">
              <a:spcBef>
                <a:spcPct val="15000"/>
              </a:spcBef>
            </a:pPr>
            <a:r>
              <a:rPr lang="ru-RU" sz="2800">
                <a:latin typeface="Courier New" pitchFamily="49" charset="0"/>
              </a:rPr>
              <a:t> </a:t>
            </a:r>
            <a:r>
              <a:rPr lang="en-US" sz="2800">
                <a:latin typeface="Courier New" pitchFamily="49" charset="0"/>
              </a:rPr>
              <a:t>z = </a:t>
            </a:r>
            <a:r>
              <a:rPr lang="ru-RU" sz="2800">
                <a:latin typeface="Courier New" pitchFamily="49" charset="0"/>
              </a:rPr>
              <a:t>(</a:t>
            </a:r>
            <a:r>
              <a:rPr lang="en-US" sz="2800">
                <a:latin typeface="Courier New" pitchFamily="49" charset="0"/>
              </a:rPr>
              <a:t>5*a*c+3*(c-d))/a*(b-c)/ b;</a:t>
            </a:r>
            <a:endParaRPr lang="ru-RU" sz="2800">
              <a:latin typeface="Courier New" pitchFamily="49" charset="0"/>
            </a:endParaRPr>
          </a:p>
        </p:txBody>
      </p:sp>
      <p:graphicFrame>
        <p:nvGraphicFramePr>
          <p:cNvPr id="484359" name="Object 7"/>
          <p:cNvGraphicFramePr>
            <a:graphicFrameLocks noChangeAspect="1"/>
          </p:cNvGraphicFramePr>
          <p:nvPr/>
        </p:nvGraphicFramePr>
        <p:xfrm>
          <a:off x="915988" y="3733800"/>
          <a:ext cx="2871787" cy="898525"/>
        </p:xfrm>
        <a:graphic>
          <a:graphicData uri="http://schemas.openxmlformats.org/presentationml/2006/ole">
            <p:oleObj spid="_x0000_s1026" name="Формула" r:id="rId4" imgW="1422360" imgH="444240" progId="Equation.3">
              <p:embed/>
            </p:oleObj>
          </a:graphicData>
        </a:graphic>
      </p:graphicFrame>
      <p:graphicFrame>
        <p:nvGraphicFramePr>
          <p:cNvPr id="484360" name="Object 8"/>
          <p:cNvGraphicFramePr>
            <a:graphicFrameLocks noChangeAspect="1"/>
          </p:cNvGraphicFramePr>
          <p:nvPr/>
        </p:nvGraphicFramePr>
        <p:xfrm>
          <a:off x="5549900" y="3327400"/>
          <a:ext cx="3276600" cy="849313"/>
        </p:xfrm>
        <a:graphic>
          <a:graphicData uri="http://schemas.openxmlformats.org/presentationml/2006/ole">
            <p:oleObj spid="_x0000_s1027" name="Формула" r:id="rId5" imgW="1523880" imgH="393480" progId="Equation.3">
              <p:embed/>
            </p:oleObj>
          </a:graphicData>
        </a:graphic>
      </p:graphicFrame>
      <p:sp>
        <p:nvSpPr>
          <p:cNvPr id="484361" name="Text Box 9"/>
          <p:cNvSpPr txBox="1">
            <a:spLocks noChangeArrowheads="1"/>
          </p:cNvSpPr>
          <p:nvPr/>
        </p:nvSpPr>
        <p:spPr bwMode="auto">
          <a:xfrm>
            <a:off x="250825" y="4843463"/>
            <a:ext cx="870267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8288">
              <a:spcBef>
                <a:spcPct val="15000"/>
              </a:spcBef>
            </a:pPr>
            <a:r>
              <a:rPr lang="en-US" sz="2700" b="0">
                <a:latin typeface="Courier New" pitchFamily="49" charset="0"/>
              </a:rPr>
              <a:t>     2 6 3 4 7 5  1   12  8 11 10 9</a:t>
            </a:r>
          </a:p>
          <a:p>
            <a:pPr marL="628650" lvl="1" indent="-268288">
              <a:spcBef>
                <a:spcPct val="15000"/>
              </a:spcBef>
            </a:pPr>
            <a:r>
              <a:rPr lang="en-US" sz="2700">
                <a:latin typeface="Courier New" pitchFamily="49" charset="0"/>
              </a:rPr>
              <a:t>x</a:t>
            </a:r>
            <a:r>
              <a:rPr lang="ru-RU" sz="2700">
                <a:latin typeface="Courier New" pitchFamily="49" charset="0"/>
              </a:rPr>
              <a:t> </a:t>
            </a:r>
            <a:r>
              <a:rPr lang="en-US" sz="2700">
                <a:latin typeface="Courier New" pitchFamily="49" charset="0"/>
              </a:rPr>
              <a:t>=</a:t>
            </a:r>
            <a:r>
              <a:rPr lang="ru-RU" sz="2700">
                <a:latin typeface="Courier New" pitchFamily="49" charset="0"/>
              </a:rPr>
              <a:t>(</a:t>
            </a:r>
            <a:r>
              <a:rPr lang="en-US" sz="2700">
                <a:latin typeface="Courier New" pitchFamily="49" charset="0"/>
              </a:rPr>
              <a:t>a*a+5*c*c-d*(a+b))/((c+d)*(d-2*a));</a:t>
            </a:r>
            <a:endParaRPr lang="ru-RU" sz="2700">
              <a:latin typeface="Courier New" pitchFamily="49" charset="0"/>
            </a:endParaRPr>
          </a:p>
        </p:txBody>
      </p:sp>
      <p:sp>
        <p:nvSpPr>
          <p:cNvPr id="484362" name="AutoShape 10"/>
          <p:cNvSpPr>
            <a:spLocks noChangeArrowheads="1"/>
          </p:cNvSpPr>
          <p:nvPr/>
        </p:nvSpPr>
        <p:spPr bwMode="auto">
          <a:xfrm rot="5400000">
            <a:off x="3938588" y="4008438"/>
            <a:ext cx="677862" cy="8239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84363" name="AutoShape 11"/>
          <p:cNvSpPr>
            <a:spLocks noChangeArrowheads="1"/>
          </p:cNvSpPr>
          <p:nvPr/>
        </p:nvSpPr>
        <p:spPr bwMode="auto">
          <a:xfrm rot="10800000" flipH="1">
            <a:off x="4503738" y="3379788"/>
            <a:ext cx="822325" cy="5857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4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4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8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4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 build="p"/>
      <p:bldP spid="484358" grpId="0" build="p"/>
      <p:bldP spid="484361" grpId="0" build="allAtOnce"/>
      <p:bldP spid="484362" grpId="0" animBg="1"/>
      <p:bldP spid="4843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114425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smtClean="0">
                <a:solidFill>
                  <a:schemeClr val="accent2"/>
                </a:solidFill>
              </a:rPr>
            </a:br>
            <a:r>
              <a:rPr lang="ru-RU" sz="6600" b="1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06463"/>
          </a:xfrm>
        </p:spPr>
        <p:txBody>
          <a:bodyPr/>
          <a:lstStyle/>
          <a:p>
            <a:pPr eaLnBrk="1" hangingPunct="1"/>
            <a:r>
              <a:rPr lang="ru-RU" sz="4400" b="1" smtClean="0"/>
              <a:t>Тема 3. Ввод и вывод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44463" y="6216650"/>
            <a:ext cx="40560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/>
              <a:t>© </a:t>
            </a:r>
            <a:r>
              <a:rPr lang="ru-RU" sz="2400" b="0" i="1" smtClean="0"/>
              <a:t>К.Ю. Поляков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A9097E-CFBD-4BAB-A18C-913EE2BA9B5F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Алгоритм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57188" y="1711325"/>
            <a:ext cx="8424862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Свойства алгоритма</a:t>
            </a:r>
          </a:p>
          <a:p>
            <a:pPr marL="628650" lvl="1" indent="-44926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sz="2400">
                <a:solidFill>
                  <a:srgbClr val="3333FF"/>
                </a:solidFill>
              </a:rPr>
              <a:t>дискретность</a:t>
            </a:r>
            <a:r>
              <a:rPr lang="ru-RU" sz="2400" b="0"/>
              <a:t>: состоит из отдельных шагов (команд)</a:t>
            </a:r>
          </a:p>
          <a:p>
            <a:pPr marL="628650" lvl="1" indent="-44926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sz="2400">
                <a:solidFill>
                  <a:srgbClr val="3333FF"/>
                </a:solidFill>
              </a:rPr>
              <a:t>понятность</a:t>
            </a:r>
            <a:r>
              <a:rPr lang="ru-RU" sz="2400" b="0"/>
              <a:t>: должен включать только команды, известные исполнителю (входящие в СКИ)</a:t>
            </a:r>
          </a:p>
          <a:p>
            <a:pPr marL="628650" lvl="1" indent="-44926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sz="2400">
                <a:solidFill>
                  <a:srgbClr val="3333FF"/>
                </a:solidFill>
              </a:rPr>
              <a:t>определенность</a:t>
            </a:r>
            <a:r>
              <a:rPr lang="ru-RU" sz="2400" b="0"/>
              <a:t>: при одинаковых исходных данных всегда выдает один и тот же результат</a:t>
            </a:r>
          </a:p>
          <a:p>
            <a:pPr marL="628650" lvl="1" indent="-44926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sz="2400">
                <a:solidFill>
                  <a:srgbClr val="3333FF"/>
                </a:solidFill>
              </a:rPr>
              <a:t>конечность</a:t>
            </a:r>
            <a:r>
              <a:rPr lang="ru-RU" sz="2400" b="0"/>
              <a:t>: заканчивается за конечное число шагов</a:t>
            </a:r>
          </a:p>
          <a:p>
            <a:pPr marL="628650" lvl="1" indent="-44926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sz="2400">
                <a:solidFill>
                  <a:srgbClr val="3333FF"/>
                </a:solidFill>
              </a:rPr>
              <a:t>массовость</a:t>
            </a:r>
            <a:r>
              <a:rPr lang="ru-RU" sz="2400" b="0"/>
              <a:t>: может применяться многократно при различных исходных данных </a:t>
            </a:r>
          </a:p>
          <a:p>
            <a:pPr marL="628650" lvl="1" indent="-44926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sz="2400">
                <a:solidFill>
                  <a:srgbClr val="3333FF"/>
                </a:solidFill>
              </a:rPr>
              <a:t>корректность</a:t>
            </a:r>
            <a:r>
              <a:rPr lang="ru-RU" sz="2400" b="0"/>
              <a:t>: дает верное решение при любых допустимых исходных данных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23850" y="836613"/>
            <a:ext cx="8424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1688" indent="-801688">
              <a:spcBef>
                <a:spcPct val="50000"/>
              </a:spcBef>
            </a:pPr>
            <a:r>
              <a:rPr lang="ru-RU" sz="2800">
                <a:solidFill>
                  <a:srgbClr val="3333FF"/>
                </a:solidFill>
              </a:rPr>
              <a:t>Алгоритм</a:t>
            </a:r>
            <a:r>
              <a:rPr lang="ru-RU" sz="2800" b="0"/>
              <a:t> – это четко определенный план действий</a:t>
            </a:r>
            <a:r>
              <a:rPr lang="en-US" sz="2800" b="0"/>
              <a:t> </a:t>
            </a:r>
            <a:r>
              <a:rPr lang="ru-RU" sz="2800" b="0"/>
              <a:t>для исполнителя.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  <p:bldP spid="82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069C60-5939-4C1E-A82C-903C42370215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Сложение двух чисел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369888" y="812800"/>
            <a:ext cx="85105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800">
                <a:solidFill>
                  <a:srgbClr val="3333FF"/>
                </a:solidFill>
              </a:rPr>
              <a:t>Задача. </a:t>
            </a:r>
            <a:r>
              <a:rPr lang="ru-RU" sz="2800" b="0"/>
              <a:t>Ввести два целых числа и вывести на экран их сумму.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382588" y="1751013"/>
            <a:ext cx="4845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</a:pPr>
            <a:r>
              <a:rPr lang="ru-RU" sz="2800">
                <a:solidFill>
                  <a:srgbClr val="3333FF"/>
                </a:solidFill>
              </a:rPr>
              <a:t>Простейшее решение: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486407" name="Rectangle 7"/>
          <p:cNvSpPr>
            <a:spLocks noChangeArrowheads="1"/>
          </p:cNvSpPr>
          <p:nvPr/>
        </p:nvSpPr>
        <p:spPr bwMode="auto">
          <a:xfrm>
            <a:off x="708025" y="2273300"/>
            <a:ext cx="7186613" cy="41814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400" dirty="0">
                <a:solidFill>
                  <a:srgbClr val="008000"/>
                </a:solidFill>
                <a:latin typeface="Courier New" pitchFamily="49" charset="0"/>
              </a:rPr>
              <a:t>#include &lt;</a:t>
            </a:r>
            <a:r>
              <a:rPr lang="en-US" sz="2400" dirty="0" err="1">
                <a:solidFill>
                  <a:srgbClr val="008000"/>
                </a:solidFill>
                <a:latin typeface="Courier New" pitchFamily="49" charset="0"/>
              </a:rPr>
              <a:t>stdio.h</a:t>
            </a:r>
            <a:r>
              <a:rPr lang="en-US" sz="2400" dirty="0">
                <a:solidFill>
                  <a:srgbClr val="008000"/>
                </a:solidFill>
                <a:latin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400" dirty="0">
                <a:solidFill>
                  <a:srgbClr val="008000"/>
                </a:solidFill>
                <a:latin typeface="Courier New" pitchFamily="49" charset="0"/>
              </a:rPr>
              <a:t>#include &lt;</a:t>
            </a:r>
            <a:r>
              <a:rPr lang="en-US" sz="2400" dirty="0" err="1">
                <a:solidFill>
                  <a:srgbClr val="008000"/>
                </a:solidFill>
                <a:latin typeface="Courier New" pitchFamily="49" charset="0"/>
              </a:rPr>
              <a:t>conio.h</a:t>
            </a:r>
            <a:r>
              <a:rPr lang="en-US" sz="2400" dirty="0">
                <a:solidFill>
                  <a:srgbClr val="008000"/>
                </a:solidFill>
                <a:latin typeface="Courier New" pitchFamily="49" charset="0"/>
              </a:rPr>
              <a:t>&gt;</a:t>
            </a:r>
            <a:endParaRPr lang="ru-RU" sz="2400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a, b, c;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("</a:t>
            </a:r>
            <a:r>
              <a:rPr lang="ru-RU" sz="2400" dirty="0">
                <a:latin typeface="Courier New" pitchFamily="49" charset="0"/>
              </a:rPr>
              <a:t>Введите два целых числа</a:t>
            </a:r>
            <a:r>
              <a:rPr lang="en-US" sz="2400" dirty="0">
                <a:latin typeface="Courier New" pitchFamily="49" charset="0"/>
              </a:rPr>
              <a:t>\n");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scanf</a:t>
            </a:r>
            <a:r>
              <a:rPr lang="en-US" sz="2400" dirty="0">
                <a:latin typeface="Courier New" pitchFamily="49" charset="0"/>
              </a:rPr>
              <a:t> ("%</a:t>
            </a:r>
            <a:r>
              <a:rPr lang="en-US" sz="2400" dirty="0" err="1">
                <a:latin typeface="Courier New" pitchFamily="49" charset="0"/>
              </a:rPr>
              <a:t>d%d</a:t>
            </a:r>
            <a:r>
              <a:rPr lang="en-US" sz="2400" dirty="0">
                <a:latin typeface="Courier New" pitchFamily="49" charset="0"/>
              </a:rPr>
              <a:t>", &amp;a, &amp;b);</a:t>
            </a:r>
            <a:endParaRPr lang="ru-RU" sz="2400" dirty="0">
              <a:latin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  c = a + b;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("%</a:t>
            </a:r>
            <a:r>
              <a:rPr lang="en-US" sz="2400" dirty="0" smtClean="0">
                <a:latin typeface="Courier New" pitchFamily="49" charset="0"/>
              </a:rPr>
              <a:t>d</a:t>
            </a:r>
            <a:r>
              <a:rPr lang="ru-RU" sz="2400" dirty="0" smtClean="0">
                <a:latin typeface="Courier New" pitchFamily="49" charset="0"/>
              </a:rPr>
              <a:t>\</a:t>
            </a:r>
            <a:r>
              <a:rPr lang="en-US" sz="2400" dirty="0" smtClean="0">
                <a:latin typeface="Courier New" pitchFamily="49" charset="0"/>
              </a:rPr>
              <a:t>n", </a:t>
            </a:r>
            <a:r>
              <a:rPr lang="en-US" sz="2400" dirty="0">
                <a:latin typeface="Courier New" pitchFamily="49" charset="0"/>
              </a:rPr>
              <a:t>c);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getch</a:t>
            </a:r>
            <a:r>
              <a:rPr lang="en-US" sz="2400" dirty="0"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}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486408" name="AutoShape 8"/>
          <p:cNvSpPr>
            <a:spLocks noChangeArrowheads="1"/>
          </p:cNvSpPr>
          <p:nvPr/>
        </p:nvSpPr>
        <p:spPr bwMode="auto">
          <a:xfrm>
            <a:off x="4324350" y="2698750"/>
            <a:ext cx="2247900" cy="874713"/>
          </a:xfrm>
          <a:prstGeom prst="wedgeRoundRectCallout">
            <a:avLst>
              <a:gd name="adj1" fmla="val -63957"/>
              <a:gd name="adj2" fmla="val 1301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200" b="0" dirty="0"/>
              <a:t>подсказка для ввода</a:t>
            </a:r>
            <a:endParaRPr lang="ru-RU" sz="2200" dirty="0"/>
          </a:p>
        </p:txBody>
      </p:sp>
      <p:sp>
        <p:nvSpPr>
          <p:cNvPr id="486409" name="AutoShape 9"/>
          <p:cNvSpPr>
            <a:spLocks noChangeArrowheads="1"/>
          </p:cNvSpPr>
          <p:nvPr/>
        </p:nvSpPr>
        <p:spPr bwMode="auto">
          <a:xfrm>
            <a:off x="6341107" y="3777218"/>
            <a:ext cx="2203450" cy="1231900"/>
          </a:xfrm>
          <a:prstGeom prst="wedgeRoundRectCallout">
            <a:avLst>
              <a:gd name="adj1" fmla="val -101685"/>
              <a:gd name="adj2" fmla="val 2532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200" b="0" dirty="0"/>
              <a:t>ввод двух чисел с клавиатуры</a:t>
            </a:r>
            <a:endParaRPr lang="ru-RU" sz="2200" dirty="0"/>
          </a:p>
        </p:txBody>
      </p:sp>
      <p:sp>
        <p:nvSpPr>
          <p:cNvPr id="486410" name="AutoShape 10"/>
          <p:cNvSpPr>
            <a:spLocks noChangeArrowheads="1"/>
          </p:cNvSpPr>
          <p:nvPr/>
        </p:nvSpPr>
        <p:spPr bwMode="auto">
          <a:xfrm>
            <a:off x="4971381" y="5195964"/>
            <a:ext cx="2817544" cy="1237887"/>
          </a:xfrm>
          <a:prstGeom prst="wedgeRoundRectCallout">
            <a:avLst>
              <a:gd name="adj1" fmla="val -70985"/>
              <a:gd name="adj2" fmla="val -3088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200" b="0" dirty="0"/>
              <a:t>вывод </a:t>
            </a:r>
            <a:r>
              <a:rPr lang="ru-RU" sz="2200" b="0" dirty="0" smtClean="0"/>
              <a:t>результата </a:t>
            </a:r>
            <a:br>
              <a:rPr lang="ru-RU" sz="2200" b="0" dirty="0" smtClean="0"/>
            </a:br>
            <a:r>
              <a:rPr lang="ru-RU" sz="2200" b="0" dirty="0" smtClean="0"/>
              <a:t>с переводом на следующую строку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64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6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6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6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6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6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86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6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86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86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86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5" grpId="0"/>
      <p:bldP spid="486406" grpId="0"/>
      <p:bldP spid="486407" grpId="0" build="p" animBg="1"/>
      <p:bldP spid="486408" grpId="0" animBg="1"/>
      <p:bldP spid="486409" grpId="0" animBg="1"/>
      <p:bldP spid="4864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462284-0FD8-44C9-987C-BF19515D1108}" type="slidenum">
              <a:rPr lang="ru-RU" smtClean="0"/>
              <a:pPr/>
              <a:t>31</a:t>
            </a:fld>
            <a:endParaRPr lang="ru-RU" smtClean="0"/>
          </a:p>
        </p:txBody>
      </p:sp>
      <p:sp>
        <p:nvSpPr>
          <p:cNvPr id="4710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Ввод чисел с клавиатуры</a:t>
            </a:r>
          </a:p>
        </p:txBody>
      </p:sp>
      <p:sp>
        <p:nvSpPr>
          <p:cNvPr id="458757" name="Rectangle 5"/>
          <p:cNvSpPr>
            <a:spLocks noChangeArrowheads="1"/>
          </p:cNvSpPr>
          <p:nvPr/>
        </p:nvSpPr>
        <p:spPr bwMode="auto">
          <a:xfrm>
            <a:off x="2101850" y="2246313"/>
            <a:ext cx="5181600" cy="4873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800">
                <a:latin typeface="Courier New" pitchFamily="49" charset="0"/>
              </a:rPr>
              <a:t>scanf ("%d%d", </a:t>
            </a:r>
            <a:r>
              <a:rPr lang="en-US" sz="280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2800">
                <a:latin typeface="Courier New" pitchFamily="49" charset="0"/>
              </a:rPr>
              <a:t>a, </a:t>
            </a:r>
            <a:r>
              <a:rPr lang="en-US" sz="280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2800">
                <a:latin typeface="Courier New" pitchFamily="49" charset="0"/>
              </a:rPr>
              <a:t>b);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458758" name="AutoShape 6"/>
          <p:cNvSpPr>
            <a:spLocks noChangeArrowheads="1"/>
          </p:cNvSpPr>
          <p:nvPr/>
        </p:nvSpPr>
        <p:spPr bwMode="auto">
          <a:xfrm>
            <a:off x="3168650" y="1444625"/>
            <a:ext cx="2185988" cy="449263"/>
          </a:xfrm>
          <a:prstGeom prst="wedgeRoundRectCallout">
            <a:avLst>
              <a:gd name="adj1" fmla="val 3667"/>
              <a:gd name="adj2" fmla="val 1365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формат ввода</a:t>
            </a:r>
            <a:endParaRPr lang="ru-RU" sz="2000"/>
          </a:p>
        </p:txBody>
      </p:sp>
      <p:sp>
        <p:nvSpPr>
          <p:cNvPr id="458759" name="AutoShape 7"/>
          <p:cNvSpPr>
            <a:spLocks noChangeArrowheads="1"/>
          </p:cNvSpPr>
          <p:nvPr/>
        </p:nvSpPr>
        <p:spPr bwMode="auto">
          <a:xfrm>
            <a:off x="488950" y="1057275"/>
            <a:ext cx="2492375" cy="855663"/>
          </a:xfrm>
          <a:prstGeom prst="wedgeRoundRectCallout">
            <a:avLst>
              <a:gd name="adj1" fmla="val 27134"/>
              <a:gd name="adj2" fmla="val 10194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000" dirty="0" err="1"/>
              <a:t>scanf</a:t>
            </a:r>
            <a:r>
              <a:rPr lang="en-US" sz="2000" b="0" dirty="0"/>
              <a:t> – </a:t>
            </a:r>
            <a:r>
              <a:rPr lang="ru-RU" sz="2000" b="0" dirty="0"/>
              <a:t>форматный ввод</a:t>
            </a:r>
            <a:endParaRPr lang="ru-RU" sz="2000" dirty="0"/>
          </a:p>
        </p:txBody>
      </p:sp>
      <p:sp>
        <p:nvSpPr>
          <p:cNvPr id="458760" name="AutoShape 8"/>
          <p:cNvSpPr>
            <a:spLocks noChangeArrowheads="1"/>
          </p:cNvSpPr>
          <p:nvPr/>
        </p:nvSpPr>
        <p:spPr bwMode="auto">
          <a:xfrm>
            <a:off x="5626100" y="927100"/>
            <a:ext cx="3035300" cy="1077913"/>
          </a:xfrm>
          <a:prstGeom prst="wedgeRoundRectCallout">
            <a:avLst>
              <a:gd name="adj1" fmla="val -40273"/>
              <a:gd name="adj2" fmla="val 773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/>
              <a:t>адреса</a:t>
            </a:r>
            <a:r>
              <a:rPr lang="ru-RU" sz="2000" b="0"/>
              <a:t> ячеек, куда записать введенные числа</a:t>
            </a:r>
            <a:endParaRPr lang="ru-RU" sz="2000"/>
          </a:p>
        </p:txBody>
      </p:sp>
      <p:sp>
        <p:nvSpPr>
          <p:cNvPr id="458761" name="Text Box 9"/>
          <p:cNvSpPr txBox="1">
            <a:spLocks noChangeArrowheads="1"/>
          </p:cNvSpPr>
          <p:nvPr/>
        </p:nvSpPr>
        <p:spPr bwMode="auto">
          <a:xfrm>
            <a:off x="415925" y="2863850"/>
            <a:ext cx="8510588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3333FF"/>
                </a:solidFill>
              </a:rPr>
              <a:t>Формат </a:t>
            </a:r>
            <a:r>
              <a:rPr lang="ru-RU" sz="2400" b="0" dirty="0"/>
              <a:t>– символьная строка, которая показывает, какие числа вводятся (выводятся).</a:t>
            </a:r>
          </a:p>
          <a:p>
            <a:pPr marL="628650" lvl="1" indent="-268288">
              <a:spcBef>
                <a:spcPct val="10000"/>
              </a:spcBef>
            </a:pP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%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d</a:t>
            </a:r>
            <a:r>
              <a:rPr lang="en-US" sz="2400" b="0" dirty="0"/>
              <a:t>	</a:t>
            </a:r>
            <a:r>
              <a:rPr lang="ru-RU" sz="2400" b="0" dirty="0" smtClean="0"/>
              <a:t>или </a:t>
            </a:r>
            <a:r>
              <a:rPr lang="ru-RU" sz="2400" dirty="0" smtClean="0">
                <a:solidFill>
                  <a:srgbClr val="3333FF"/>
                </a:solidFill>
                <a:latin typeface="Courier New" pitchFamily="49" charset="0"/>
              </a:rPr>
              <a:t>%</a:t>
            </a:r>
            <a:r>
              <a:rPr lang="en-US" sz="2400" dirty="0" err="1" smtClean="0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ru-RU" sz="2400" dirty="0" smtClean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400" b="0" dirty="0" smtClean="0"/>
              <a:t>– целое </a:t>
            </a:r>
            <a:r>
              <a:rPr lang="ru-RU" sz="2400" b="0" dirty="0"/>
              <a:t>число</a:t>
            </a:r>
          </a:p>
          <a:p>
            <a:pPr marL="628650" lvl="1" indent="-268288">
              <a:spcBef>
                <a:spcPct val="10000"/>
              </a:spcBef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%</a:t>
            </a:r>
            <a:r>
              <a:rPr lang="en-US" sz="2400" dirty="0" smtClean="0">
                <a:solidFill>
                  <a:srgbClr val="3333FF"/>
                </a:solidFill>
                <a:latin typeface="Courier New" pitchFamily="49" charset="0"/>
              </a:rPr>
              <a:t>f</a:t>
            </a:r>
            <a:r>
              <a:rPr lang="en-US" sz="2400" b="0" dirty="0" smtClean="0"/>
              <a:t>	</a:t>
            </a:r>
            <a:r>
              <a:rPr lang="ru-RU" sz="2400" b="0" dirty="0" smtClean="0"/>
              <a:t>– </a:t>
            </a:r>
            <a:r>
              <a:rPr lang="ru-RU" sz="2400" b="0" dirty="0"/>
              <a:t>вещественное число</a:t>
            </a:r>
          </a:p>
          <a:p>
            <a:pPr marL="628650" lvl="1" indent="-268288">
              <a:spcBef>
                <a:spcPct val="10000"/>
              </a:spcBef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%</a:t>
            </a:r>
            <a:r>
              <a:rPr lang="en-US" sz="2400" dirty="0" smtClean="0">
                <a:solidFill>
                  <a:srgbClr val="3333FF"/>
                </a:solidFill>
                <a:latin typeface="Courier New" pitchFamily="49" charset="0"/>
              </a:rPr>
              <a:t>c</a:t>
            </a:r>
            <a:r>
              <a:rPr lang="en-US" sz="2400" b="0" dirty="0" smtClean="0"/>
              <a:t>	</a:t>
            </a:r>
            <a:r>
              <a:rPr lang="ru-RU" sz="2400" b="0" dirty="0" smtClean="0"/>
              <a:t>– </a:t>
            </a:r>
            <a:r>
              <a:rPr lang="ru-RU" sz="2400" b="0" dirty="0"/>
              <a:t>1 символ </a:t>
            </a:r>
          </a:p>
          <a:p>
            <a:pPr marL="628650" lvl="1" indent="-268288">
              <a:spcBef>
                <a:spcPct val="10000"/>
              </a:spcBef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%s</a:t>
            </a:r>
            <a:r>
              <a:rPr lang="en-US" sz="2400" b="0" dirty="0"/>
              <a:t>	</a:t>
            </a:r>
            <a:r>
              <a:rPr lang="ru-RU" sz="2400" b="0" dirty="0"/>
              <a:t>– символьная строка</a:t>
            </a:r>
            <a:endParaRPr lang="en-US" sz="2400" b="0" dirty="0"/>
          </a:p>
        </p:txBody>
      </p:sp>
      <p:sp>
        <p:nvSpPr>
          <p:cNvPr id="458762" name="Rectangle 10"/>
          <p:cNvSpPr>
            <a:spLocks noChangeArrowheads="1"/>
          </p:cNvSpPr>
          <p:nvPr/>
        </p:nvSpPr>
        <p:spPr bwMode="auto">
          <a:xfrm>
            <a:off x="5600700" y="5238750"/>
            <a:ext cx="719138" cy="4873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 algn="ctr">
              <a:defRPr/>
            </a:pPr>
            <a:r>
              <a:rPr lang="ru-RU" sz="2800">
                <a:latin typeface="Courier New" pitchFamily="49" charset="0"/>
              </a:rPr>
              <a:t>12</a:t>
            </a:r>
          </a:p>
        </p:txBody>
      </p:sp>
      <p:sp>
        <p:nvSpPr>
          <p:cNvPr id="458765" name="Rectangle 13"/>
          <p:cNvSpPr>
            <a:spLocks noChangeArrowheads="1"/>
          </p:cNvSpPr>
          <p:nvPr/>
        </p:nvSpPr>
        <p:spPr bwMode="auto">
          <a:xfrm>
            <a:off x="5472113" y="4814888"/>
            <a:ext cx="91122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>
                <a:latin typeface="Courier New" pitchFamily="49" charset="0"/>
              </a:rPr>
              <a:t>7652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458767" name="AutoShape 15"/>
          <p:cNvSpPr>
            <a:spLocks noChangeArrowheads="1"/>
          </p:cNvSpPr>
          <p:nvPr/>
        </p:nvSpPr>
        <p:spPr bwMode="auto">
          <a:xfrm>
            <a:off x="6604000" y="5343525"/>
            <a:ext cx="2017713" cy="865188"/>
          </a:xfrm>
          <a:prstGeom prst="wedgeRoundRectCallout">
            <a:avLst>
              <a:gd name="adj1" fmla="val -73759"/>
              <a:gd name="adj2" fmla="val -3091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400"/>
              <a:t>a </a:t>
            </a:r>
            <a:r>
              <a:rPr lang="en-US" sz="2000" b="0"/>
              <a:t>– </a:t>
            </a:r>
            <a:r>
              <a:rPr lang="ru-RU" sz="2000" b="0"/>
              <a:t>значение переменной </a:t>
            </a:r>
            <a:r>
              <a:rPr lang="en-US" sz="2000"/>
              <a:t>a</a:t>
            </a:r>
            <a:endParaRPr lang="ru-RU" sz="2000"/>
          </a:p>
          <a:p>
            <a:pPr algn="ctr">
              <a:defRPr/>
            </a:pPr>
            <a:endParaRPr lang="ru-RU" sz="2400"/>
          </a:p>
        </p:txBody>
      </p:sp>
      <p:sp>
        <p:nvSpPr>
          <p:cNvPr id="458768" name="AutoShape 16"/>
          <p:cNvSpPr>
            <a:spLocks noChangeArrowheads="1"/>
          </p:cNvSpPr>
          <p:nvPr/>
        </p:nvSpPr>
        <p:spPr bwMode="auto">
          <a:xfrm>
            <a:off x="5616575" y="3662363"/>
            <a:ext cx="2054225" cy="836612"/>
          </a:xfrm>
          <a:prstGeom prst="wedgeRoundRectCallout">
            <a:avLst>
              <a:gd name="adj1" fmla="val -32769"/>
              <a:gd name="adj2" fmla="val 95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400"/>
              <a:t>&amp;a</a:t>
            </a:r>
            <a:r>
              <a:rPr lang="en-US" sz="2000" b="0"/>
              <a:t> – </a:t>
            </a:r>
            <a:r>
              <a:rPr lang="ru-RU" sz="2000" b="0"/>
              <a:t>адрес переменной </a:t>
            </a:r>
            <a:r>
              <a:rPr lang="en-US" sz="2000"/>
              <a:t>a</a:t>
            </a:r>
            <a:endParaRPr lang="ru-RU" sz="2000"/>
          </a:p>
        </p:txBody>
      </p:sp>
      <p:sp>
        <p:nvSpPr>
          <p:cNvPr id="458769" name="AutoShape 17"/>
          <p:cNvSpPr>
            <a:spLocks noChangeArrowheads="1"/>
          </p:cNvSpPr>
          <p:nvPr/>
        </p:nvSpPr>
        <p:spPr bwMode="auto">
          <a:xfrm>
            <a:off x="463550" y="5278438"/>
            <a:ext cx="4791075" cy="1400175"/>
          </a:xfrm>
          <a:prstGeom prst="wedgeRoundRectCallout">
            <a:avLst>
              <a:gd name="adj1" fmla="val 27500"/>
              <a:gd name="adj2" fmla="val -23684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ждать ввода с клавиатуры двух целых чисел (через пробел или </a:t>
            </a:r>
            <a:r>
              <a:rPr lang="en-US" sz="2000" b="0" i="1"/>
              <a:t>Enter</a:t>
            </a:r>
            <a:r>
              <a:rPr lang="en-US" sz="2000" b="0"/>
              <a:t>)</a:t>
            </a:r>
            <a:r>
              <a:rPr lang="ru-RU" sz="2000" b="0"/>
              <a:t>, первое из них записать в переменную </a:t>
            </a:r>
            <a:r>
              <a:rPr lang="en-US" sz="2000"/>
              <a:t>a</a:t>
            </a:r>
            <a:r>
              <a:rPr lang="en-US" sz="2000" b="0"/>
              <a:t>, </a:t>
            </a:r>
            <a:r>
              <a:rPr lang="ru-RU" sz="2000" b="0"/>
              <a:t>второе – в </a:t>
            </a:r>
            <a:r>
              <a:rPr lang="en-US" sz="2000"/>
              <a:t>b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8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8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8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8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8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5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7" grpId="0" animBg="1"/>
      <p:bldP spid="458758" grpId="0" animBg="1"/>
      <p:bldP spid="458759" grpId="0" animBg="1"/>
      <p:bldP spid="458760" grpId="0" animBg="1"/>
      <p:bldP spid="458761" grpId="0" build="p" bldLvl="2"/>
      <p:bldP spid="458762" grpId="0" animBg="1"/>
      <p:bldP spid="458765" grpId="0"/>
      <p:bldP spid="458767" grpId="0" animBg="1"/>
      <p:bldP spid="458768" grpId="0" animBg="1"/>
      <p:bldP spid="4587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32908B-9748-4FBB-B4D0-9BE24AF5FEE5}" type="slidenum">
              <a:rPr lang="ru-RU" smtClean="0"/>
              <a:pPr/>
              <a:t>32</a:t>
            </a:fld>
            <a:endParaRPr lang="ru-RU" smtClean="0"/>
          </a:p>
        </p:txBody>
      </p:sp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Что неправильно?</a:t>
            </a:r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1089025" y="1427163"/>
            <a:ext cx="5430838" cy="41830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spcBef>
                <a:spcPct val="40000"/>
              </a:spcBef>
              <a:defRPr/>
            </a:pPr>
            <a:r>
              <a:rPr lang="en-US" sz="2800">
                <a:latin typeface="Courier New" pitchFamily="49" charset="0"/>
              </a:rPr>
              <a:t>int a, b;</a:t>
            </a:r>
          </a:p>
          <a:p>
            <a:pPr>
              <a:spcBef>
                <a:spcPct val="40000"/>
              </a:spcBef>
              <a:defRPr/>
            </a:pPr>
            <a:r>
              <a:rPr lang="en-US" sz="2800">
                <a:latin typeface="Courier New" pitchFamily="49" charset="0"/>
              </a:rPr>
              <a:t>scanf ("%d", a);</a:t>
            </a:r>
          </a:p>
          <a:p>
            <a:pPr>
              <a:spcBef>
                <a:spcPct val="40000"/>
              </a:spcBef>
              <a:defRPr/>
            </a:pPr>
            <a:r>
              <a:rPr lang="en-US" sz="2800">
                <a:latin typeface="Courier New" pitchFamily="49" charset="0"/>
              </a:rPr>
              <a:t>scanf ("%d", &amp;a, &amp;b);</a:t>
            </a:r>
          </a:p>
          <a:p>
            <a:pPr>
              <a:spcBef>
                <a:spcPct val="40000"/>
              </a:spcBef>
              <a:defRPr/>
            </a:pPr>
            <a:r>
              <a:rPr lang="en-US" sz="2800">
                <a:latin typeface="Courier New" pitchFamily="49" charset="0"/>
              </a:rPr>
              <a:t>scanf ("%d%d", &amp;a);</a:t>
            </a:r>
          </a:p>
          <a:p>
            <a:pPr>
              <a:spcBef>
                <a:spcPct val="40000"/>
              </a:spcBef>
              <a:defRPr/>
            </a:pPr>
            <a:endParaRPr lang="en-US" sz="2800">
              <a:latin typeface="Courier New" pitchFamily="49" charset="0"/>
            </a:endParaRPr>
          </a:p>
          <a:p>
            <a:pPr>
              <a:spcBef>
                <a:spcPct val="40000"/>
              </a:spcBef>
              <a:defRPr/>
            </a:pPr>
            <a:r>
              <a:rPr lang="en-US" sz="2800">
                <a:latin typeface="Courier New" pitchFamily="49" charset="0"/>
              </a:rPr>
              <a:t>scanf ("%d %d", &amp;a, &amp;b);</a:t>
            </a:r>
          </a:p>
          <a:p>
            <a:pPr>
              <a:spcBef>
                <a:spcPct val="40000"/>
              </a:spcBef>
              <a:defRPr/>
            </a:pPr>
            <a:r>
              <a:rPr lang="en-US" sz="2800">
                <a:latin typeface="Courier New" pitchFamily="49" charset="0"/>
              </a:rPr>
              <a:t>scanf ("%f%f", &amp;a, &amp;b);</a:t>
            </a:r>
          </a:p>
          <a:p>
            <a:pPr>
              <a:defRPr/>
            </a:pPr>
            <a:endParaRPr lang="en-US" sz="2800">
              <a:latin typeface="Courier New" pitchFamily="49" charset="0"/>
            </a:endParaRPr>
          </a:p>
          <a:p>
            <a:pPr>
              <a:defRPr/>
            </a:pPr>
            <a:endParaRPr lang="ru-RU" sz="2800">
              <a:latin typeface="Courier New" pitchFamily="49" charset="0"/>
            </a:endParaRPr>
          </a:p>
        </p:txBody>
      </p:sp>
      <p:sp>
        <p:nvSpPr>
          <p:cNvPr id="462854" name="AutoShape 6"/>
          <p:cNvSpPr>
            <a:spLocks noChangeArrowheads="1"/>
          </p:cNvSpPr>
          <p:nvPr/>
        </p:nvSpPr>
        <p:spPr bwMode="auto">
          <a:xfrm>
            <a:off x="5518150" y="1038225"/>
            <a:ext cx="1004888" cy="531813"/>
          </a:xfrm>
          <a:prstGeom prst="wedgeRoundRectCallout">
            <a:avLst>
              <a:gd name="adj1" fmla="val -195023"/>
              <a:gd name="adj2" fmla="val 16492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800" dirty="0">
                <a:solidFill>
                  <a:srgbClr val="FF0000"/>
                </a:solidFill>
              </a:rPr>
              <a:t>&amp;</a:t>
            </a:r>
            <a:r>
              <a:rPr lang="en-US" sz="2800" dirty="0"/>
              <a:t>a</a:t>
            </a:r>
            <a:endParaRPr lang="ru-RU" sz="2800" dirty="0"/>
          </a:p>
        </p:txBody>
      </p:sp>
      <p:sp>
        <p:nvSpPr>
          <p:cNvPr id="462855" name="AutoShape 7"/>
          <p:cNvSpPr>
            <a:spLocks noChangeArrowheads="1"/>
          </p:cNvSpPr>
          <p:nvPr/>
        </p:nvSpPr>
        <p:spPr bwMode="auto">
          <a:xfrm>
            <a:off x="5757863" y="1841500"/>
            <a:ext cx="1438275" cy="531813"/>
          </a:xfrm>
          <a:prstGeom prst="wedgeRoundRectCallout">
            <a:avLst>
              <a:gd name="adj1" fmla="val -206514"/>
              <a:gd name="adj2" fmla="val 12462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800"/>
              <a:t>%d%d</a:t>
            </a:r>
            <a:endParaRPr lang="ru-RU" sz="2800"/>
          </a:p>
        </p:txBody>
      </p:sp>
      <p:sp>
        <p:nvSpPr>
          <p:cNvPr id="462856" name="AutoShape 8"/>
          <p:cNvSpPr>
            <a:spLocks noChangeArrowheads="1"/>
          </p:cNvSpPr>
          <p:nvPr/>
        </p:nvSpPr>
        <p:spPr bwMode="auto">
          <a:xfrm>
            <a:off x="6238875" y="2719388"/>
            <a:ext cx="1438275" cy="531812"/>
          </a:xfrm>
          <a:prstGeom prst="wedgeRoundRectCallout">
            <a:avLst>
              <a:gd name="adj1" fmla="val -153310"/>
              <a:gd name="adj2" fmla="val 7447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800"/>
              <a:t>&amp;a, &amp;b</a:t>
            </a:r>
            <a:endParaRPr lang="ru-RU" sz="2800"/>
          </a:p>
        </p:txBody>
      </p:sp>
      <p:sp>
        <p:nvSpPr>
          <p:cNvPr id="462857" name="AutoShape 9"/>
          <p:cNvSpPr>
            <a:spLocks noChangeArrowheads="1"/>
          </p:cNvSpPr>
          <p:nvPr/>
        </p:nvSpPr>
        <p:spPr bwMode="auto">
          <a:xfrm>
            <a:off x="3635375" y="3762375"/>
            <a:ext cx="2630488" cy="531813"/>
          </a:xfrm>
          <a:prstGeom prst="wedgeRoundRectCallout">
            <a:avLst>
              <a:gd name="adj1" fmla="val -58028"/>
              <a:gd name="adj2" fmla="val 100449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>
                <a:solidFill>
                  <a:schemeClr val="bg1"/>
                </a:solidFill>
              </a:rPr>
              <a:t>убрать пробел</a:t>
            </a:r>
          </a:p>
        </p:txBody>
      </p:sp>
      <p:sp>
        <p:nvSpPr>
          <p:cNvPr id="462858" name="AutoShape 10"/>
          <p:cNvSpPr>
            <a:spLocks noChangeArrowheads="1"/>
          </p:cNvSpPr>
          <p:nvPr/>
        </p:nvSpPr>
        <p:spPr bwMode="auto">
          <a:xfrm>
            <a:off x="5322888" y="5767388"/>
            <a:ext cx="1438275" cy="531812"/>
          </a:xfrm>
          <a:prstGeom prst="wedgeRoundRectCallout">
            <a:avLst>
              <a:gd name="adj1" fmla="val -188523"/>
              <a:gd name="adj2" fmla="val -10791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800"/>
              <a:t>%d%d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8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2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2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62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2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build="p" animBg="1"/>
      <p:bldP spid="462854" grpId="0" animBg="1"/>
      <p:bldP spid="462855" grpId="0" animBg="1"/>
      <p:bldP spid="462856" grpId="0" animBg="1"/>
      <p:bldP spid="462857" grpId="0" animBg="1"/>
      <p:bldP spid="4628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30CE90-20E0-4BED-A60C-831CA9E98472}" type="slidenum">
              <a:rPr lang="ru-RU" smtClean="0"/>
              <a:pPr/>
              <a:t>33</a:t>
            </a:fld>
            <a:endParaRPr lang="ru-RU" smtClean="0"/>
          </a:p>
        </p:txBody>
      </p:sp>
      <p:sp>
        <p:nvSpPr>
          <p:cNvPr id="4915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Вывод чисел на экран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1271588" y="1785938"/>
            <a:ext cx="4127500" cy="4873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800">
                <a:latin typeface="Courier New" pitchFamily="49" charset="0"/>
              </a:rPr>
              <a:t>printf ("%d", c);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460806" name="AutoShape 6"/>
          <p:cNvSpPr>
            <a:spLocks noChangeArrowheads="1"/>
          </p:cNvSpPr>
          <p:nvPr/>
        </p:nvSpPr>
        <p:spPr bwMode="auto">
          <a:xfrm>
            <a:off x="1949450" y="873125"/>
            <a:ext cx="2185988" cy="754063"/>
          </a:xfrm>
          <a:prstGeom prst="wedgeRoundRectCallout">
            <a:avLst>
              <a:gd name="adj1" fmla="val 22694"/>
              <a:gd name="adj2" fmla="val 881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здесь вывести целое число</a:t>
            </a:r>
            <a:endParaRPr lang="ru-RU" sz="2000"/>
          </a:p>
        </p:txBody>
      </p:sp>
      <p:sp>
        <p:nvSpPr>
          <p:cNvPr id="460807" name="AutoShape 7"/>
          <p:cNvSpPr>
            <a:spLocks noChangeArrowheads="1"/>
          </p:cNvSpPr>
          <p:nvPr/>
        </p:nvSpPr>
        <p:spPr bwMode="auto">
          <a:xfrm>
            <a:off x="4368800" y="901700"/>
            <a:ext cx="2314575" cy="773113"/>
          </a:xfrm>
          <a:prstGeom prst="wedgeRoundRectCallout">
            <a:avLst>
              <a:gd name="adj1" fmla="val -49245"/>
              <a:gd name="adj2" fmla="val 7998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это число взять из ячейки </a:t>
            </a:r>
            <a:r>
              <a:rPr lang="en-US" sz="2400"/>
              <a:t>c</a:t>
            </a:r>
            <a:endParaRPr lang="ru-RU" sz="2400"/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auto">
          <a:xfrm>
            <a:off x="1270000" y="2346325"/>
            <a:ext cx="6178550" cy="5238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800">
                <a:latin typeface="Courier New" pitchFamily="49" charset="0"/>
              </a:rPr>
              <a:t>printf ("</a:t>
            </a:r>
            <a:r>
              <a:rPr lang="ru-RU" sz="2800">
                <a:latin typeface="Courier New" pitchFamily="49" charset="0"/>
              </a:rPr>
              <a:t>Результат: </a:t>
            </a:r>
            <a:r>
              <a:rPr lang="en-US" sz="2800">
                <a:latin typeface="Courier New" pitchFamily="49" charset="0"/>
              </a:rPr>
              <a:t>%d", c);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460810" name="Rectangle 10"/>
          <p:cNvSpPr>
            <a:spLocks noChangeArrowheads="1"/>
          </p:cNvSpPr>
          <p:nvPr/>
        </p:nvSpPr>
        <p:spPr bwMode="auto">
          <a:xfrm>
            <a:off x="1260475" y="3556000"/>
            <a:ext cx="6519863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800">
                <a:latin typeface="Courier New" pitchFamily="49" charset="0"/>
              </a:rPr>
              <a:t>printf ("%d</a:t>
            </a:r>
            <a:r>
              <a:rPr lang="ru-RU" sz="2800">
                <a:latin typeface="Courier New" pitchFamily="49" charset="0"/>
              </a:rPr>
              <a:t>+%</a:t>
            </a:r>
            <a:r>
              <a:rPr lang="en-US" sz="2800">
                <a:latin typeface="Courier New" pitchFamily="49" charset="0"/>
              </a:rPr>
              <a:t>d=%d", a, b, c</a:t>
            </a:r>
            <a:r>
              <a:rPr lang="ru-RU" sz="2800">
                <a:latin typeface="Courier New" pitchFamily="49" charset="0"/>
              </a:rPr>
              <a:t> </a:t>
            </a:r>
            <a:r>
              <a:rPr lang="en-US" sz="2800">
                <a:latin typeface="Courier New" pitchFamily="49" charset="0"/>
              </a:rPr>
              <a:t>);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460811" name="AutoShape 11"/>
          <p:cNvSpPr>
            <a:spLocks noChangeArrowheads="1"/>
          </p:cNvSpPr>
          <p:nvPr/>
        </p:nvSpPr>
        <p:spPr bwMode="auto">
          <a:xfrm>
            <a:off x="2559050" y="4197350"/>
            <a:ext cx="2371725" cy="468313"/>
          </a:xfrm>
          <a:prstGeom prst="wedgeRoundRectCallout">
            <a:avLst>
              <a:gd name="adj1" fmla="val -1741"/>
              <a:gd name="adj2" fmla="val -8966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формат вывода</a:t>
            </a:r>
            <a:endParaRPr lang="ru-RU" sz="2000"/>
          </a:p>
        </p:txBody>
      </p:sp>
      <p:sp>
        <p:nvSpPr>
          <p:cNvPr id="460812" name="AutoShape 12"/>
          <p:cNvSpPr>
            <a:spLocks noChangeArrowheads="1"/>
          </p:cNvSpPr>
          <p:nvPr/>
        </p:nvSpPr>
        <p:spPr bwMode="auto">
          <a:xfrm>
            <a:off x="5210175" y="4373563"/>
            <a:ext cx="2371725" cy="468312"/>
          </a:xfrm>
          <a:prstGeom prst="wedgeRoundRectCallout">
            <a:avLst>
              <a:gd name="adj1" fmla="val 5287"/>
              <a:gd name="adj2" fmla="val -8593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список значений</a:t>
            </a:r>
            <a:endParaRPr lang="ru-RU" sz="2000"/>
          </a:p>
        </p:txBody>
      </p:sp>
      <p:sp>
        <p:nvSpPr>
          <p:cNvPr id="460813" name="Rectangle 13"/>
          <p:cNvSpPr>
            <a:spLocks noChangeArrowheads="1"/>
          </p:cNvSpPr>
          <p:nvPr/>
        </p:nvSpPr>
        <p:spPr bwMode="auto">
          <a:xfrm>
            <a:off x="5492941" y="3462338"/>
            <a:ext cx="1681163" cy="711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800">
                <a:latin typeface="Courier New" pitchFamily="49" charset="0"/>
              </a:rPr>
              <a:t>a, b, c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460814" name="Freeform 14"/>
          <p:cNvSpPr>
            <a:spLocks/>
          </p:cNvSpPr>
          <p:nvPr/>
        </p:nvSpPr>
        <p:spPr bwMode="auto">
          <a:xfrm>
            <a:off x="3478213" y="3121025"/>
            <a:ext cx="2220912" cy="517525"/>
          </a:xfrm>
          <a:custGeom>
            <a:avLst/>
            <a:gdLst>
              <a:gd name="T0" fmla="*/ 2147483647 w 1399"/>
              <a:gd name="T1" fmla="*/ 2147483647 h 326"/>
              <a:gd name="T2" fmla="*/ 2147483647 w 1399"/>
              <a:gd name="T3" fmla="*/ 2147483647 h 326"/>
              <a:gd name="T4" fmla="*/ 2147483647 w 1399"/>
              <a:gd name="T5" fmla="*/ 2147483647 h 326"/>
              <a:gd name="T6" fmla="*/ 2147483647 w 1399"/>
              <a:gd name="T7" fmla="*/ 2147483647 h 326"/>
              <a:gd name="T8" fmla="*/ 2147483647 w 1399"/>
              <a:gd name="T9" fmla="*/ 2147483647 h 3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9"/>
              <a:gd name="T16" fmla="*/ 0 h 326"/>
              <a:gd name="T17" fmla="*/ 1399 w 1399"/>
              <a:gd name="T18" fmla="*/ 326 h 3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9" h="326">
                <a:moveTo>
                  <a:pt x="1399" y="326"/>
                </a:moveTo>
                <a:cubicBezTo>
                  <a:pt x="1347" y="288"/>
                  <a:pt x="1249" y="152"/>
                  <a:pt x="1085" y="99"/>
                </a:cubicBezTo>
                <a:cubicBezTo>
                  <a:pt x="921" y="46"/>
                  <a:pt x="586" y="12"/>
                  <a:pt x="416" y="6"/>
                </a:cubicBezTo>
                <a:cubicBezTo>
                  <a:pt x="246" y="0"/>
                  <a:pt x="132" y="13"/>
                  <a:pt x="66" y="65"/>
                </a:cubicBezTo>
                <a:cubicBezTo>
                  <a:pt x="0" y="117"/>
                  <a:pt x="30" y="268"/>
                  <a:pt x="20" y="32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60815" name="Freeform 15"/>
          <p:cNvSpPr>
            <a:spLocks/>
          </p:cNvSpPr>
          <p:nvPr/>
        </p:nvSpPr>
        <p:spPr bwMode="auto">
          <a:xfrm>
            <a:off x="4087813" y="3130550"/>
            <a:ext cx="2220912" cy="517525"/>
          </a:xfrm>
          <a:custGeom>
            <a:avLst/>
            <a:gdLst>
              <a:gd name="T0" fmla="*/ 2147483647 w 1399"/>
              <a:gd name="T1" fmla="*/ 2147483647 h 326"/>
              <a:gd name="T2" fmla="*/ 2147483647 w 1399"/>
              <a:gd name="T3" fmla="*/ 2147483647 h 326"/>
              <a:gd name="T4" fmla="*/ 2147483647 w 1399"/>
              <a:gd name="T5" fmla="*/ 2147483647 h 326"/>
              <a:gd name="T6" fmla="*/ 2147483647 w 1399"/>
              <a:gd name="T7" fmla="*/ 2147483647 h 326"/>
              <a:gd name="T8" fmla="*/ 2147483647 w 1399"/>
              <a:gd name="T9" fmla="*/ 2147483647 h 3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9"/>
              <a:gd name="T16" fmla="*/ 0 h 326"/>
              <a:gd name="T17" fmla="*/ 1399 w 1399"/>
              <a:gd name="T18" fmla="*/ 326 h 3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9" h="326">
                <a:moveTo>
                  <a:pt x="1399" y="326"/>
                </a:moveTo>
                <a:cubicBezTo>
                  <a:pt x="1347" y="288"/>
                  <a:pt x="1249" y="152"/>
                  <a:pt x="1085" y="99"/>
                </a:cubicBezTo>
                <a:cubicBezTo>
                  <a:pt x="921" y="46"/>
                  <a:pt x="586" y="12"/>
                  <a:pt x="416" y="6"/>
                </a:cubicBezTo>
                <a:cubicBezTo>
                  <a:pt x="246" y="0"/>
                  <a:pt x="132" y="13"/>
                  <a:pt x="66" y="65"/>
                </a:cubicBezTo>
                <a:cubicBezTo>
                  <a:pt x="0" y="117"/>
                  <a:pt x="30" y="268"/>
                  <a:pt x="20" y="321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60816" name="Freeform 16"/>
          <p:cNvSpPr>
            <a:spLocks/>
          </p:cNvSpPr>
          <p:nvPr/>
        </p:nvSpPr>
        <p:spPr bwMode="auto">
          <a:xfrm>
            <a:off x="4733925" y="3111500"/>
            <a:ext cx="2220913" cy="517525"/>
          </a:xfrm>
          <a:custGeom>
            <a:avLst/>
            <a:gdLst>
              <a:gd name="T0" fmla="*/ 2147483647 w 1399"/>
              <a:gd name="T1" fmla="*/ 2147483647 h 326"/>
              <a:gd name="T2" fmla="*/ 2147483647 w 1399"/>
              <a:gd name="T3" fmla="*/ 2147483647 h 326"/>
              <a:gd name="T4" fmla="*/ 2147483647 w 1399"/>
              <a:gd name="T5" fmla="*/ 2147483647 h 326"/>
              <a:gd name="T6" fmla="*/ 2147483647 w 1399"/>
              <a:gd name="T7" fmla="*/ 2147483647 h 326"/>
              <a:gd name="T8" fmla="*/ 2147483647 w 1399"/>
              <a:gd name="T9" fmla="*/ 2147483647 h 3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9"/>
              <a:gd name="T16" fmla="*/ 0 h 326"/>
              <a:gd name="T17" fmla="*/ 1399 w 1399"/>
              <a:gd name="T18" fmla="*/ 326 h 3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9" h="326">
                <a:moveTo>
                  <a:pt x="1399" y="326"/>
                </a:moveTo>
                <a:cubicBezTo>
                  <a:pt x="1347" y="288"/>
                  <a:pt x="1249" y="152"/>
                  <a:pt x="1085" y="99"/>
                </a:cubicBezTo>
                <a:cubicBezTo>
                  <a:pt x="921" y="46"/>
                  <a:pt x="586" y="12"/>
                  <a:pt x="416" y="6"/>
                </a:cubicBezTo>
                <a:cubicBezTo>
                  <a:pt x="246" y="0"/>
                  <a:pt x="132" y="13"/>
                  <a:pt x="66" y="65"/>
                </a:cubicBezTo>
                <a:cubicBezTo>
                  <a:pt x="0" y="117"/>
                  <a:pt x="30" y="268"/>
                  <a:pt x="20" y="321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60817" name="Rectangle 17"/>
          <p:cNvSpPr>
            <a:spLocks noChangeArrowheads="1"/>
          </p:cNvSpPr>
          <p:nvPr/>
        </p:nvSpPr>
        <p:spPr bwMode="auto">
          <a:xfrm>
            <a:off x="1277938" y="5080000"/>
            <a:ext cx="6926262" cy="5524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800">
                <a:latin typeface="Courier New" pitchFamily="49" charset="0"/>
              </a:rPr>
              <a:t>printf ("%d</a:t>
            </a:r>
            <a:r>
              <a:rPr lang="ru-RU" sz="2800">
                <a:latin typeface="Courier New" pitchFamily="49" charset="0"/>
              </a:rPr>
              <a:t>+%</a:t>
            </a:r>
            <a:r>
              <a:rPr lang="en-US" sz="2800">
                <a:latin typeface="Courier New" pitchFamily="49" charset="0"/>
              </a:rPr>
              <a:t>d=%d", a, b, a+b</a:t>
            </a:r>
            <a:r>
              <a:rPr lang="ru-RU" sz="2800">
                <a:latin typeface="Courier New" pitchFamily="49" charset="0"/>
              </a:rPr>
              <a:t> </a:t>
            </a:r>
            <a:r>
              <a:rPr lang="en-US" sz="2800">
                <a:latin typeface="Courier New" pitchFamily="49" charset="0"/>
              </a:rPr>
              <a:t>);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460818" name="AutoShape 18"/>
          <p:cNvSpPr>
            <a:spLocks noChangeArrowheads="1"/>
          </p:cNvSpPr>
          <p:nvPr/>
        </p:nvSpPr>
        <p:spPr bwMode="auto">
          <a:xfrm>
            <a:off x="5053013" y="5834063"/>
            <a:ext cx="2473325" cy="755650"/>
          </a:xfrm>
          <a:prstGeom prst="wedgeRoundRectCallout">
            <a:avLst>
              <a:gd name="adj1" fmla="val 33250"/>
              <a:gd name="adj2" fmla="val -9432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арифметическое выражение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460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6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5" grpId="0" animBg="1"/>
      <p:bldP spid="460806" grpId="0" animBg="1"/>
      <p:bldP spid="460807" grpId="0" animBg="1"/>
      <p:bldP spid="460808" grpId="0" animBg="1"/>
      <p:bldP spid="460810" grpId="0" animBg="1"/>
      <p:bldP spid="460811" grpId="0" animBg="1"/>
      <p:bldP spid="460812" grpId="0" animBg="1"/>
      <p:bldP spid="460813" grpId="0" animBg="1"/>
      <p:bldP spid="460813" grpId="1" animBg="1"/>
      <p:bldP spid="460814" grpId="0" animBg="1"/>
      <p:bldP spid="460815" grpId="0" animBg="1"/>
      <p:bldP spid="460816" grpId="0" animBg="1"/>
      <p:bldP spid="460817" grpId="0" animBg="1"/>
      <p:bldP spid="4608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D5620A-407E-4D5E-A1C2-04FBE1959594}" type="slidenum">
              <a:rPr lang="ru-RU" smtClean="0"/>
              <a:pPr/>
              <a:t>34</a:t>
            </a:fld>
            <a:endParaRPr lang="ru-RU" smtClean="0"/>
          </a:p>
        </p:txBody>
      </p:sp>
      <p:sp>
        <p:nvSpPr>
          <p:cNvPr id="5017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6432550" y="12223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Вывод целых чисел</a:t>
            </a:r>
          </a:p>
        </p:txBody>
      </p:sp>
      <p:sp>
        <p:nvSpPr>
          <p:cNvPr id="629765" name="Rectangle 5"/>
          <p:cNvSpPr>
            <a:spLocks noChangeArrowheads="1"/>
          </p:cNvSpPr>
          <p:nvPr/>
        </p:nvSpPr>
        <p:spPr bwMode="auto">
          <a:xfrm>
            <a:off x="688975" y="1274763"/>
            <a:ext cx="4359275" cy="9588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800">
                <a:latin typeface="Courier New" pitchFamily="49" charset="0"/>
              </a:rPr>
              <a:t>int x = 1234;</a:t>
            </a:r>
          </a:p>
          <a:p>
            <a:pPr>
              <a:defRPr/>
            </a:pPr>
            <a:r>
              <a:rPr lang="en-US" sz="2800">
                <a:latin typeface="Courier New" pitchFamily="49" charset="0"/>
              </a:rPr>
              <a:t>printf ("%d", x);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29766" name="Rectangle 6"/>
          <p:cNvSpPr>
            <a:spLocks noChangeArrowheads="1"/>
          </p:cNvSpPr>
          <p:nvPr/>
        </p:nvSpPr>
        <p:spPr bwMode="auto">
          <a:xfrm>
            <a:off x="1377950" y="2354263"/>
            <a:ext cx="3692525" cy="51911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1234</a:t>
            </a:r>
            <a:endParaRPr lang="ru-RU" sz="280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29767" name="Rectangle 7"/>
          <p:cNvSpPr>
            <a:spLocks noChangeArrowheads="1"/>
          </p:cNvSpPr>
          <p:nvPr/>
        </p:nvSpPr>
        <p:spPr bwMode="auto">
          <a:xfrm>
            <a:off x="733425" y="3868738"/>
            <a:ext cx="4414838" cy="5238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800">
                <a:latin typeface="Courier New" pitchFamily="49" charset="0"/>
              </a:rPr>
              <a:t>printf ("%9d", x);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29768" name="AutoShape 8"/>
          <p:cNvSpPr>
            <a:spLocks noChangeArrowheads="1"/>
          </p:cNvSpPr>
          <p:nvPr/>
        </p:nvSpPr>
        <p:spPr bwMode="auto">
          <a:xfrm>
            <a:off x="5700713" y="2343150"/>
            <a:ext cx="2806700" cy="884238"/>
          </a:xfrm>
          <a:prstGeom prst="wedgeRoundRectCallout">
            <a:avLst>
              <a:gd name="adj1" fmla="val -119343"/>
              <a:gd name="adj2" fmla="val -2609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200" b="0" dirty="0"/>
              <a:t>минимальное число позиций</a:t>
            </a:r>
            <a:endParaRPr lang="ru-RU" sz="2200" dirty="0"/>
          </a:p>
        </p:txBody>
      </p:sp>
      <p:sp>
        <p:nvSpPr>
          <p:cNvPr id="629769" name="Rectangle 9"/>
          <p:cNvSpPr>
            <a:spLocks noChangeArrowheads="1"/>
          </p:cNvSpPr>
          <p:nvPr/>
        </p:nvSpPr>
        <p:spPr bwMode="auto">
          <a:xfrm>
            <a:off x="1412875" y="4532313"/>
            <a:ext cx="3692525" cy="51911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     1234</a:t>
            </a:r>
            <a:endParaRPr lang="ru-RU" sz="280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29770" name="AutoShape 10"/>
          <p:cNvSpPr>
            <a:spLocks noChangeArrowheads="1"/>
          </p:cNvSpPr>
          <p:nvPr/>
        </p:nvSpPr>
        <p:spPr bwMode="auto">
          <a:xfrm>
            <a:off x="6080125" y="4583113"/>
            <a:ext cx="2457450" cy="512762"/>
          </a:xfrm>
          <a:prstGeom prst="wedgeRoundRectCallout">
            <a:avLst>
              <a:gd name="adj1" fmla="val -157014"/>
              <a:gd name="adj2" fmla="val -2049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200" b="0"/>
              <a:t>всего 9 позиций</a:t>
            </a:r>
            <a:br>
              <a:rPr lang="ru-RU" sz="2200" b="0"/>
            </a:br>
            <a:endParaRPr lang="ru-RU" sz="2200"/>
          </a:p>
        </p:txBody>
      </p:sp>
      <p:sp>
        <p:nvSpPr>
          <p:cNvPr id="629777" name="AutoShape 17"/>
          <p:cNvSpPr>
            <a:spLocks noChangeArrowheads="1"/>
          </p:cNvSpPr>
          <p:nvPr/>
        </p:nvSpPr>
        <p:spPr bwMode="auto">
          <a:xfrm>
            <a:off x="4872038" y="1125538"/>
            <a:ext cx="1544637" cy="492125"/>
          </a:xfrm>
          <a:prstGeom prst="wedgeRoundRectCallout">
            <a:avLst>
              <a:gd name="adj1" fmla="val -149074"/>
              <a:gd name="adj2" fmla="val 9806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200" b="0"/>
              <a:t>или </a:t>
            </a:r>
            <a:r>
              <a:rPr lang="en-US" sz="2200" b="0"/>
              <a:t>"</a:t>
            </a:r>
            <a:r>
              <a:rPr lang="en-US" sz="2200">
                <a:latin typeface="Courier New" pitchFamily="49" charset="0"/>
              </a:rPr>
              <a:t>%i"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29778" name="AutoShape 18"/>
          <p:cNvSpPr>
            <a:spLocks noChangeArrowheads="1"/>
          </p:cNvSpPr>
          <p:nvPr/>
        </p:nvSpPr>
        <p:spPr bwMode="auto">
          <a:xfrm>
            <a:off x="3109913" y="3086100"/>
            <a:ext cx="1697037" cy="503238"/>
          </a:xfrm>
          <a:prstGeom prst="wedgeRoundRectCallout">
            <a:avLst>
              <a:gd name="adj1" fmla="val -52338"/>
              <a:gd name="adj2" fmla="val 12476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200" b="0"/>
              <a:t>или </a:t>
            </a:r>
            <a:r>
              <a:rPr lang="en-US" sz="2200" b="0"/>
              <a:t>"</a:t>
            </a:r>
            <a:r>
              <a:rPr lang="en-US" sz="2200">
                <a:latin typeface="Courier New" pitchFamily="49" charset="0"/>
              </a:rPr>
              <a:t>%9i"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14" name="Левая фигурная скобка 13"/>
          <p:cNvSpPr>
            <a:spLocks/>
          </p:cNvSpPr>
          <p:nvPr/>
        </p:nvSpPr>
        <p:spPr bwMode="auto">
          <a:xfrm rot="-5400000">
            <a:off x="1897857" y="4598193"/>
            <a:ext cx="215900" cy="1173163"/>
          </a:xfrm>
          <a:prstGeom prst="leftBrace">
            <a:avLst>
              <a:gd name="adj1" fmla="val 28251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5" name="Левая фигурная скобка 14"/>
          <p:cNvSpPr>
            <a:spLocks/>
          </p:cNvSpPr>
          <p:nvPr/>
        </p:nvSpPr>
        <p:spPr bwMode="auto">
          <a:xfrm rot="-5400000">
            <a:off x="2904331" y="4775994"/>
            <a:ext cx="193675" cy="795338"/>
          </a:xfrm>
          <a:prstGeom prst="leftBrace">
            <a:avLst>
              <a:gd name="adj1" fmla="val 28309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1927225" y="5432425"/>
            <a:ext cx="547688" cy="484188"/>
          </a:xfrm>
          <a:prstGeom prst="wedgeRoundRectCallout">
            <a:avLst>
              <a:gd name="adj1" fmla="val -34988"/>
              <a:gd name="adj2" fmla="val -7608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200" b="0" dirty="0"/>
              <a:t>5</a:t>
            </a:r>
            <a:r>
              <a:rPr lang="ru-RU" sz="2200" b="0" dirty="0"/>
              <a:t/>
            </a:r>
            <a:br>
              <a:rPr lang="ru-RU" sz="2200" b="0" dirty="0"/>
            </a:br>
            <a:endParaRPr lang="ru-RU" sz="2200" dirty="0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2949575" y="5432425"/>
            <a:ext cx="546100" cy="484188"/>
          </a:xfrm>
          <a:prstGeom prst="wedgeRoundRectCallout">
            <a:avLst>
              <a:gd name="adj1" fmla="val -34988"/>
              <a:gd name="adj2" fmla="val -7608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200" b="0" dirty="0"/>
              <a:t>4</a:t>
            </a:r>
            <a:br>
              <a:rPr lang="ru-RU" sz="2200" b="0" dirty="0"/>
            </a:b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2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5" grpId="0" animBg="1"/>
      <p:bldP spid="629766" grpId="0" animBg="1"/>
      <p:bldP spid="629767" grpId="0" animBg="1"/>
      <p:bldP spid="629768" grpId="0" animBg="1"/>
      <p:bldP spid="629769" grpId="0" animBg="1"/>
      <p:bldP spid="629770" grpId="0" animBg="1"/>
      <p:bldP spid="629777" grpId="0" animBg="1"/>
      <p:bldP spid="629778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40A6F6-0574-4792-BCC8-1809ED1C8096}" type="slidenum">
              <a:rPr lang="ru-RU" smtClean="0"/>
              <a:pPr/>
              <a:t>35</a:t>
            </a:fld>
            <a:endParaRPr lang="ru-RU" smtClean="0"/>
          </a:p>
        </p:txBody>
      </p:sp>
      <p:sp>
        <p:nvSpPr>
          <p:cNvPr id="5120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Вывод вещественных чисел</a:t>
            </a:r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374650" y="936625"/>
            <a:ext cx="4359275" cy="9588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800">
                <a:latin typeface="Courier New" pitchFamily="49" charset="0"/>
              </a:rPr>
              <a:t>float x = 123.4567;</a:t>
            </a:r>
          </a:p>
          <a:p>
            <a:pPr>
              <a:defRPr/>
            </a:pPr>
            <a:r>
              <a:rPr lang="en-US" sz="2800">
                <a:latin typeface="Courier New" pitchFamily="49" charset="0"/>
              </a:rPr>
              <a:t>printf ("%f", x);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556051" name="Rectangle 19"/>
          <p:cNvSpPr>
            <a:spLocks noChangeArrowheads="1"/>
          </p:cNvSpPr>
          <p:nvPr/>
        </p:nvSpPr>
        <p:spPr bwMode="auto">
          <a:xfrm>
            <a:off x="1063625" y="2016125"/>
            <a:ext cx="3692525" cy="51911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123.456700</a:t>
            </a:r>
            <a:endParaRPr lang="ru-RU" sz="280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6052" name="Rectangle 20"/>
          <p:cNvSpPr>
            <a:spLocks noChangeArrowheads="1"/>
          </p:cNvSpPr>
          <p:nvPr/>
        </p:nvSpPr>
        <p:spPr bwMode="auto">
          <a:xfrm>
            <a:off x="374650" y="2571750"/>
            <a:ext cx="4414838" cy="5238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800">
                <a:latin typeface="Courier New" pitchFamily="49" charset="0"/>
              </a:rPr>
              <a:t>printf ("%</a:t>
            </a:r>
            <a:r>
              <a:rPr lang="ru-RU" sz="2800">
                <a:latin typeface="Courier New" pitchFamily="49" charset="0"/>
              </a:rPr>
              <a:t>9.3</a:t>
            </a:r>
            <a:r>
              <a:rPr lang="en-US" sz="2800">
                <a:latin typeface="Courier New" pitchFamily="49" charset="0"/>
              </a:rPr>
              <a:t>f", x);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556042" name="AutoShape 10"/>
          <p:cNvSpPr>
            <a:spLocks noChangeArrowheads="1"/>
          </p:cNvSpPr>
          <p:nvPr/>
        </p:nvSpPr>
        <p:spPr bwMode="auto">
          <a:xfrm>
            <a:off x="4916488" y="1309688"/>
            <a:ext cx="2795587" cy="1122362"/>
          </a:xfrm>
          <a:prstGeom prst="wedgeRoundRectCallout">
            <a:avLst>
              <a:gd name="adj1" fmla="val -103264"/>
              <a:gd name="adj2" fmla="val 3613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минимальное число позиций, </a:t>
            </a:r>
            <a:r>
              <a:rPr lang="ru-RU" sz="2000"/>
              <a:t>6 цифр</a:t>
            </a:r>
            <a:r>
              <a:rPr lang="ru-RU" sz="2000" b="0"/>
              <a:t> в дробной части</a:t>
            </a:r>
            <a:endParaRPr lang="ru-RU" sz="2000"/>
          </a:p>
        </p:txBody>
      </p:sp>
      <p:sp>
        <p:nvSpPr>
          <p:cNvPr id="556053" name="Rectangle 21"/>
          <p:cNvSpPr>
            <a:spLocks noChangeArrowheads="1"/>
          </p:cNvSpPr>
          <p:nvPr/>
        </p:nvSpPr>
        <p:spPr bwMode="auto">
          <a:xfrm>
            <a:off x="1054100" y="3235325"/>
            <a:ext cx="3692525" cy="51911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r>
              <a:rPr lang="ru-RU" sz="280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123.456</a:t>
            </a:r>
            <a:endParaRPr lang="ru-RU" sz="280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6054" name="AutoShape 22"/>
          <p:cNvSpPr>
            <a:spLocks noChangeArrowheads="1"/>
          </p:cNvSpPr>
          <p:nvPr/>
        </p:nvSpPr>
        <p:spPr bwMode="auto">
          <a:xfrm>
            <a:off x="5721350" y="2795588"/>
            <a:ext cx="2795588" cy="1122362"/>
          </a:xfrm>
          <a:prstGeom prst="wedgeRoundRectCallout">
            <a:avLst>
              <a:gd name="adj1" fmla="val -119505"/>
              <a:gd name="adj2" fmla="val 1718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всего 9 позиций, </a:t>
            </a:r>
            <a:br>
              <a:rPr lang="ru-RU" sz="2000" b="0"/>
            </a:br>
            <a:r>
              <a:rPr lang="ru-RU" sz="2000"/>
              <a:t>3 цифры</a:t>
            </a:r>
            <a:r>
              <a:rPr lang="ru-RU" sz="2000" b="0"/>
              <a:t> в дробной части</a:t>
            </a:r>
            <a:endParaRPr lang="ru-RU" sz="2000"/>
          </a:p>
        </p:txBody>
      </p:sp>
      <p:sp>
        <p:nvSpPr>
          <p:cNvPr id="556055" name="Rectangle 23"/>
          <p:cNvSpPr>
            <a:spLocks noChangeArrowheads="1"/>
          </p:cNvSpPr>
          <p:nvPr/>
        </p:nvSpPr>
        <p:spPr bwMode="auto">
          <a:xfrm>
            <a:off x="384175" y="3884613"/>
            <a:ext cx="4414838" cy="5238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800">
                <a:latin typeface="Courier New" pitchFamily="49" charset="0"/>
              </a:rPr>
              <a:t>printf ("%e", x);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556056" name="Rectangle 24"/>
          <p:cNvSpPr>
            <a:spLocks noChangeArrowheads="1"/>
          </p:cNvSpPr>
          <p:nvPr/>
        </p:nvSpPr>
        <p:spPr bwMode="auto">
          <a:xfrm>
            <a:off x="1063625" y="4548188"/>
            <a:ext cx="3692525" cy="51911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1.234560e+02</a:t>
            </a:r>
            <a:endParaRPr lang="ru-RU" sz="280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6057" name="AutoShape 25"/>
          <p:cNvSpPr>
            <a:spLocks noChangeArrowheads="1"/>
          </p:cNvSpPr>
          <p:nvPr/>
        </p:nvSpPr>
        <p:spPr bwMode="auto">
          <a:xfrm>
            <a:off x="5213350" y="4338638"/>
            <a:ext cx="2703513" cy="790575"/>
          </a:xfrm>
          <a:prstGeom prst="wedgeRoundRectCallout">
            <a:avLst>
              <a:gd name="adj1" fmla="val -91102"/>
              <a:gd name="adj2" fmla="val 245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стандартный вид:</a:t>
            </a:r>
            <a:br>
              <a:rPr lang="ru-RU" sz="2000" b="0"/>
            </a:br>
            <a:r>
              <a:rPr lang="en-US" sz="2000"/>
              <a:t>1,23456</a:t>
            </a:r>
            <a:r>
              <a:rPr lang="en-US" sz="2000">
                <a:cs typeface="Arial" charset="0"/>
              </a:rPr>
              <a:t>·10</a:t>
            </a:r>
            <a:r>
              <a:rPr lang="en-US" sz="2000" baseline="30000">
                <a:cs typeface="Arial" charset="0"/>
              </a:rPr>
              <a:t>2</a:t>
            </a:r>
          </a:p>
        </p:txBody>
      </p:sp>
      <p:sp>
        <p:nvSpPr>
          <p:cNvPr id="556058" name="Rectangle 26"/>
          <p:cNvSpPr>
            <a:spLocks noChangeArrowheads="1"/>
          </p:cNvSpPr>
          <p:nvPr/>
        </p:nvSpPr>
        <p:spPr bwMode="auto">
          <a:xfrm>
            <a:off x="384175" y="5251450"/>
            <a:ext cx="4702175" cy="4953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800">
                <a:latin typeface="Courier New" pitchFamily="49" charset="0"/>
              </a:rPr>
              <a:t>printf ("%10.2e", x);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556059" name="Rectangle 27"/>
          <p:cNvSpPr>
            <a:spLocks noChangeArrowheads="1"/>
          </p:cNvSpPr>
          <p:nvPr/>
        </p:nvSpPr>
        <p:spPr bwMode="auto">
          <a:xfrm>
            <a:off x="1063625" y="5915025"/>
            <a:ext cx="3692525" cy="51911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  1.23e+02</a:t>
            </a:r>
            <a:endParaRPr lang="ru-RU" sz="280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6060" name="AutoShape 28"/>
          <p:cNvSpPr>
            <a:spLocks noChangeArrowheads="1"/>
          </p:cNvSpPr>
          <p:nvPr/>
        </p:nvSpPr>
        <p:spPr bwMode="auto">
          <a:xfrm>
            <a:off x="5803900" y="5362575"/>
            <a:ext cx="2795588" cy="1122363"/>
          </a:xfrm>
          <a:prstGeom prst="wedgeRoundRectCallout">
            <a:avLst>
              <a:gd name="adj1" fmla="val -118824"/>
              <a:gd name="adj2" fmla="val 2057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b="0"/>
              <a:t>всего </a:t>
            </a:r>
            <a:r>
              <a:rPr lang="en-US" sz="2000" b="0"/>
              <a:t>10</a:t>
            </a:r>
            <a:r>
              <a:rPr lang="ru-RU" sz="2000" b="0"/>
              <a:t> позиций, </a:t>
            </a:r>
            <a:br>
              <a:rPr lang="ru-RU" sz="2000" b="0"/>
            </a:br>
            <a:r>
              <a:rPr lang="en-US" sz="2000"/>
              <a:t>2</a:t>
            </a:r>
            <a:r>
              <a:rPr lang="ru-RU" sz="2000"/>
              <a:t> цифры</a:t>
            </a:r>
            <a:r>
              <a:rPr lang="ru-RU" sz="2000" b="0"/>
              <a:t> в дробной части</a:t>
            </a:r>
            <a:r>
              <a:rPr lang="en-US" sz="2000" b="0"/>
              <a:t> </a:t>
            </a:r>
            <a:r>
              <a:rPr lang="ru-RU" sz="2000" b="0"/>
              <a:t>мантиссы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5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7" grpId="0" animBg="1"/>
      <p:bldP spid="556051" grpId="0" animBg="1"/>
      <p:bldP spid="556052" grpId="0" animBg="1"/>
      <p:bldP spid="556042" grpId="0" animBg="1"/>
      <p:bldP spid="556053" grpId="0" animBg="1"/>
      <p:bldP spid="556054" grpId="0" animBg="1"/>
      <p:bldP spid="556055" grpId="0" animBg="1"/>
      <p:bldP spid="556056" grpId="0" animBg="1"/>
      <p:bldP spid="556057" grpId="0" animBg="1"/>
      <p:bldP spid="556058" grpId="0" animBg="1"/>
      <p:bldP spid="556059" grpId="0" animBg="1"/>
      <p:bldP spid="5560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498499-6A48-4F65-979D-14615B1D4AD7}" type="slidenum">
              <a:rPr lang="ru-RU" smtClean="0"/>
              <a:pPr/>
              <a:t>36</a:t>
            </a:fld>
            <a:endParaRPr lang="ru-RU" smtClean="0"/>
          </a:p>
        </p:txBody>
      </p:sp>
      <p:sp>
        <p:nvSpPr>
          <p:cNvPr id="5222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Полное решение</a:t>
            </a:r>
          </a:p>
        </p:txBody>
      </p:sp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350838" y="896938"/>
            <a:ext cx="6965950" cy="3795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marL="176213" indent="-176213">
              <a:lnSpc>
                <a:spcPct val="95000"/>
              </a:lnSpc>
              <a:defRPr/>
            </a:pPr>
            <a:r>
              <a:rPr lang="en-US" sz="2300" dirty="0">
                <a:solidFill>
                  <a:srgbClr val="008000"/>
                </a:solidFill>
                <a:latin typeface="Courier New" pitchFamily="49" charset="0"/>
              </a:rPr>
              <a:t>#include &lt;</a:t>
            </a:r>
            <a:r>
              <a:rPr lang="en-US" sz="2300" dirty="0" err="1">
                <a:solidFill>
                  <a:srgbClr val="008000"/>
                </a:solidFill>
                <a:latin typeface="Courier New" pitchFamily="49" charset="0"/>
              </a:rPr>
              <a:t>stdio.h</a:t>
            </a:r>
            <a:r>
              <a:rPr lang="en-US" sz="2300" dirty="0">
                <a:solidFill>
                  <a:srgbClr val="008000"/>
                </a:solidFill>
                <a:latin typeface="Courier New" pitchFamily="49" charset="0"/>
              </a:rPr>
              <a:t>&gt;</a:t>
            </a:r>
          </a:p>
          <a:p>
            <a:pPr marL="176213" indent="-176213">
              <a:lnSpc>
                <a:spcPct val="95000"/>
              </a:lnSpc>
              <a:defRPr/>
            </a:pPr>
            <a:r>
              <a:rPr lang="en-US" sz="2300" dirty="0">
                <a:solidFill>
                  <a:srgbClr val="008000"/>
                </a:solidFill>
                <a:latin typeface="Courier New" pitchFamily="49" charset="0"/>
              </a:rPr>
              <a:t>#include &lt;</a:t>
            </a:r>
            <a:r>
              <a:rPr lang="en-US" sz="2300" dirty="0" err="1">
                <a:solidFill>
                  <a:srgbClr val="008000"/>
                </a:solidFill>
                <a:latin typeface="Courier New" pitchFamily="49" charset="0"/>
              </a:rPr>
              <a:t>conio.h</a:t>
            </a:r>
            <a:r>
              <a:rPr lang="en-US" sz="2300" dirty="0">
                <a:solidFill>
                  <a:srgbClr val="008000"/>
                </a:solidFill>
                <a:latin typeface="Courier New" pitchFamily="49" charset="0"/>
              </a:rPr>
              <a:t>&gt;</a:t>
            </a:r>
          </a:p>
          <a:p>
            <a:pPr marL="176213" indent="-176213">
              <a:lnSpc>
                <a:spcPct val="95000"/>
              </a:lnSpc>
              <a:defRPr/>
            </a:pPr>
            <a:r>
              <a:rPr lang="en-US" sz="2300" dirty="0">
                <a:latin typeface="Courier New" pitchFamily="49" charset="0"/>
              </a:rPr>
              <a:t>main()</a:t>
            </a:r>
          </a:p>
          <a:p>
            <a:pPr marL="176213" indent="-176213">
              <a:lnSpc>
                <a:spcPct val="95000"/>
              </a:lnSpc>
              <a:defRPr/>
            </a:pPr>
            <a:r>
              <a:rPr lang="en-US" sz="2300" dirty="0">
                <a:latin typeface="Courier New" pitchFamily="49" charset="0"/>
              </a:rPr>
              <a:t>{</a:t>
            </a:r>
          </a:p>
          <a:p>
            <a:pPr marL="176213" indent="-176213">
              <a:lnSpc>
                <a:spcPct val="95000"/>
              </a:lnSpc>
              <a:defRPr/>
            </a:pPr>
            <a:r>
              <a:rPr lang="en-US" sz="2300" dirty="0">
                <a:latin typeface="Courier New" pitchFamily="49" charset="0"/>
              </a:rPr>
              <a:t>  </a:t>
            </a:r>
            <a:r>
              <a:rPr lang="en-US" sz="2300" dirty="0" err="1">
                <a:latin typeface="Courier New" pitchFamily="49" charset="0"/>
              </a:rPr>
              <a:t>int</a:t>
            </a:r>
            <a:r>
              <a:rPr lang="en-US" sz="2300" dirty="0">
                <a:latin typeface="Courier New" pitchFamily="49" charset="0"/>
              </a:rPr>
              <a:t> a, b, c;</a:t>
            </a:r>
          </a:p>
          <a:p>
            <a:pPr marL="176213" indent="-176213">
              <a:lnSpc>
                <a:spcPct val="95000"/>
              </a:lnSpc>
              <a:defRPr/>
            </a:pPr>
            <a:r>
              <a:rPr lang="ru-RU" sz="2300" dirty="0">
                <a:latin typeface="Courier New" pitchFamily="49" charset="0"/>
              </a:rPr>
              <a:t>  </a:t>
            </a:r>
            <a:r>
              <a:rPr lang="en-US" sz="2300" dirty="0" err="1">
                <a:latin typeface="Courier New" pitchFamily="49" charset="0"/>
              </a:rPr>
              <a:t>printf</a:t>
            </a:r>
            <a:r>
              <a:rPr lang="en-US" sz="2300" dirty="0">
                <a:latin typeface="Courier New" pitchFamily="49" charset="0"/>
              </a:rPr>
              <a:t>("</a:t>
            </a:r>
            <a:r>
              <a:rPr lang="ru-RU" sz="2300" dirty="0">
                <a:latin typeface="Courier New" pitchFamily="49" charset="0"/>
              </a:rPr>
              <a:t>Введите два целых числа</a:t>
            </a:r>
            <a:r>
              <a:rPr lang="en-US" sz="2300" dirty="0">
                <a:latin typeface="Courier New" pitchFamily="49" charset="0"/>
              </a:rPr>
              <a:t>\n");</a:t>
            </a:r>
            <a:endParaRPr lang="ru-RU" sz="2300" dirty="0">
              <a:latin typeface="Courier New" pitchFamily="49" charset="0"/>
            </a:endParaRPr>
          </a:p>
          <a:p>
            <a:pPr marL="176213" indent="-176213">
              <a:lnSpc>
                <a:spcPct val="95000"/>
              </a:lnSpc>
              <a:defRPr/>
            </a:pPr>
            <a:r>
              <a:rPr lang="ru-RU" sz="2300" dirty="0">
                <a:latin typeface="Courier New" pitchFamily="49" charset="0"/>
              </a:rPr>
              <a:t>  </a:t>
            </a:r>
            <a:r>
              <a:rPr lang="en-US" sz="2300" dirty="0" err="1">
                <a:latin typeface="Courier New" pitchFamily="49" charset="0"/>
              </a:rPr>
              <a:t>scanf</a:t>
            </a:r>
            <a:r>
              <a:rPr lang="en-US" sz="2300" dirty="0">
                <a:latin typeface="Courier New" pitchFamily="49" charset="0"/>
              </a:rPr>
              <a:t>("%</a:t>
            </a:r>
            <a:r>
              <a:rPr lang="en-US" sz="2300" dirty="0" err="1">
                <a:latin typeface="Courier New" pitchFamily="49" charset="0"/>
              </a:rPr>
              <a:t>d%d</a:t>
            </a:r>
            <a:r>
              <a:rPr lang="en-US" sz="2300" dirty="0">
                <a:latin typeface="Courier New" pitchFamily="49" charset="0"/>
              </a:rPr>
              <a:t>", &amp;a, &amp;b);</a:t>
            </a:r>
          </a:p>
          <a:p>
            <a:pPr marL="176213" indent="-176213">
              <a:lnSpc>
                <a:spcPct val="95000"/>
              </a:lnSpc>
              <a:defRPr/>
            </a:pPr>
            <a:r>
              <a:rPr lang="en-US" sz="2300" dirty="0">
                <a:latin typeface="Courier New" pitchFamily="49" charset="0"/>
              </a:rPr>
              <a:t>  c = a + b;</a:t>
            </a:r>
          </a:p>
          <a:p>
            <a:pPr marL="176213" indent="-176213">
              <a:lnSpc>
                <a:spcPct val="95000"/>
              </a:lnSpc>
              <a:defRPr/>
            </a:pPr>
            <a:r>
              <a:rPr lang="en-US" sz="2300" dirty="0">
                <a:latin typeface="Courier New" pitchFamily="49" charset="0"/>
              </a:rPr>
              <a:t>  </a:t>
            </a:r>
            <a:r>
              <a:rPr lang="en-US" sz="2300" dirty="0" err="1">
                <a:latin typeface="Courier New" pitchFamily="49" charset="0"/>
              </a:rPr>
              <a:t>printf</a:t>
            </a:r>
            <a:r>
              <a:rPr lang="en-US" sz="2300" dirty="0">
                <a:latin typeface="Courier New" pitchFamily="49" charset="0"/>
              </a:rPr>
              <a:t>("%d+%d=%</a:t>
            </a:r>
            <a:r>
              <a:rPr lang="en-US" sz="2300" dirty="0" smtClean="0">
                <a:latin typeface="Courier New" pitchFamily="49" charset="0"/>
              </a:rPr>
              <a:t>d\n", </a:t>
            </a:r>
            <a:r>
              <a:rPr lang="en-US" sz="2300" dirty="0">
                <a:latin typeface="Courier New" pitchFamily="49" charset="0"/>
              </a:rPr>
              <a:t>a, b, c);</a:t>
            </a:r>
          </a:p>
          <a:p>
            <a:pPr marL="176213" indent="-176213">
              <a:lnSpc>
                <a:spcPct val="95000"/>
              </a:lnSpc>
              <a:defRPr/>
            </a:pPr>
            <a:r>
              <a:rPr lang="en-US" sz="2300" dirty="0">
                <a:latin typeface="Courier New" pitchFamily="49" charset="0"/>
              </a:rPr>
              <a:t>  </a:t>
            </a:r>
            <a:r>
              <a:rPr lang="en-US" sz="2300" dirty="0" err="1">
                <a:latin typeface="Courier New" pitchFamily="49" charset="0"/>
              </a:rPr>
              <a:t>getch</a:t>
            </a:r>
            <a:r>
              <a:rPr lang="en-US" sz="2300" dirty="0">
                <a:latin typeface="Courier New" pitchFamily="49" charset="0"/>
              </a:rPr>
              <a:t>();</a:t>
            </a:r>
          </a:p>
          <a:p>
            <a:pPr marL="176213" indent="-176213">
              <a:lnSpc>
                <a:spcPct val="95000"/>
              </a:lnSpc>
              <a:defRPr/>
            </a:pPr>
            <a:r>
              <a:rPr lang="en-US" sz="2300" dirty="0">
                <a:latin typeface="Courier New" pitchFamily="49" charset="0"/>
              </a:rPr>
              <a:t>}</a:t>
            </a:r>
            <a:endParaRPr lang="ru-RU" sz="2300" dirty="0">
              <a:latin typeface="Courier New" pitchFamily="49" charset="0"/>
            </a:endParaRPr>
          </a:p>
        </p:txBody>
      </p:sp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276225" y="4946650"/>
            <a:ext cx="82804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138488" indent="-3138488"/>
            <a:r>
              <a:rPr lang="ru-RU" sz="2400">
                <a:solidFill>
                  <a:srgbClr val="3333FF"/>
                </a:solidFill>
              </a:rPr>
              <a:t>Протокол</a:t>
            </a:r>
            <a:r>
              <a:rPr lang="ru-RU" sz="2400" b="0">
                <a:solidFill>
                  <a:srgbClr val="3333FF"/>
                </a:solidFill>
              </a:rPr>
              <a:t>:</a:t>
            </a:r>
            <a:endParaRPr lang="en-US" sz="2400" b="0">
              <a:solidFill>
                <a:srgbClr val="3333FF"/>
              </a:solidFill>
            </a:endParaRPr>
          </a:p>
          <a:p>
            <a:pPr marL="3138488" indent="-3138488">
              <a:spcBef>
                <a:spcPct val="20000"/>
              </a:spcBef>
            </a:pPr>
            <a:r>
              <a:rPr lang="ru-RU" sz="2400">
                <a:latin typeface="Courier New" pitchFamily="49" charset="0"/>
              </a:rPr>
              <a:t>  Введите два целых числа</a:t>
            </a:r>
          </a:p>
          <a:p>
            <a:pPr marL="3138488" indent="-3138488">
              <a:spcBef>
                <a:spcPct val="20000"/>
              </a:spcBef>
            </a:pPr>
            <a:r>
              <a:rPr lang="ru-RU" sz="240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25 30</a:t>
            </a:r>
            <a:endParaRPr lang="ru-RU" sz="2400">
              <a:solidFill>
                <a:srgbClr val="FF0000"/>
              </a:solidFill>
              <a:latin typeface="Courier New" pitchFamily="49" charset="0"/>
            </a:endParaRPr>
          </a:p>
          <a:p>
            <a:pPr marL="3138488" indent="-3138488">
              <a:spcBef>
                <a:spcPct val="20000"/>
              </a:spcBef>
            </a:pPr>
            <a:r>
              <a:rPr lang="ru-RU" sz="2400">
                <a:latin typeface="Courier New" pitchFamily="49" charset="0"/>
              </a:rPr>
              <a:t>  25+30=55</a:t>
            </a:r>
            <a:endParaRPr lang="en-US" sz="24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549895" name="AutoShape 7"/>
          <p:cNvSpPr>
            <a:spLocks noChangeArrowheads="1"/>
          </p:cNvSpPr>
          <p:nvPr/>
        </p:nvSpPr>
        <p:spPr bwMode="auto">
          <a:xfrm>
            <a:off x="4659313" y="4597400"/>
            <a:ext cx="2014537" cy="752475"/>
          </a:xfrm>
          <a:prstGeom prst="wedgeRoundRectCallout">
            <a:avLst>
              <a:gd name="adj1" fmla="val -80731"/>
              <a:gd name="adj2" fmla="val 7173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это выводит компьютер</a:t>
            </a:r>
          </a:p>
        </p:txBody>
      </p:sp>
      <p:sp>
        <p:nvSpPr>
          <p:cNvPr id="549896" name="AutoShape 8"/>
          <p:cNvSpPr>
            <a:spLocks noChangeArrowheads="1"/>
          </p:cNvSpPr>
          <p:nvPr/>
        </p:nvSpPr>
        <p:spPr bwMode="auto">
          <a:xfrm>
            <a:off x="3295650" y="5940425"/>
            <a:ext cx="3476625" cy="522288"/>
          </a:xfrm>
          <a:prstGeom prst="wedgeRoundRectCallout">
            <a:avLst>
              <a:gd name="adj1" fmla="val -94931"/>
              <a:gd name="adj2" fmla="val -2781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это вводит пользователь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9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9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9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9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3" grpId="0" animBg="1"/>
      <p:bldP spid="549894" grpId="0" build="p"/>
      <p:bldP spid="549895" grpId="0" animBg="1"/>
      <p:bldP spid="54989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DAD325-2452-4244-8BA0-E716B92D3CD3}" type="slidenum">
              <a:rPr lang="ru-RU" smtClean="0"/>
              <a:pPr/>
              <a:t>37</a:t>
            </a:fld>
            <a:endParaRPr lang="ru-RU" smtClean="0"/>
          </a:p>
        </p:txBody>
      </p:sp>
      <p:sp>
        <p:nvSpPr>
          <p:cNvPr id="5325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Блок-схема линейного алгоритма</a:t>
            </a:r>
          </a:p>
        </p:txBody>
      </p:sp>
      <p:sp>
        <p:nvSpPr>
          <p:cNvPr id="551941" name="AutoShape 5"/>
          <p:cNvSpPr>
            <a:spLocks noChangeArrowheads="1"/>
          </p:cNvSpPr>
          <p:nvPr/>
        </p:nvSpPr>
        <p:spPr bwMode="auto">
          <a:xfrm>
            <a:off x="920750" y="1069975"/>
            <a:ext cx="2155825" cy="542925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400" b="0"/>
              <a:t>начало</a:t>
            </a:r>
          </a:p>
        </p:txBody>
      </p:sp>
      <p:sp>
        <p:nvSpPr>
          <p:cNvPr id="551942" name="AutoShape 6"/>
          <p:cNvSpPr>
            <a:spLocks noChangeArrowheads="1"/>
          </p:cNvSpPr>
          <p:nvPr/>
        </p:nvSpPr>
        <p:spPr bwMode="auto">
          <a:xfrm>
            <a:off x="920750" y="5765800"/>
            <a:ext cx="2155825" cy="542925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400" b="0"/>
              <a:t>конец</a:t>
            </a:r>
          </a:p>
        </p:txBody>
      </p:sp>
      <p:sp>
        <p:nvSpPr>
          <p:cNvPr id="551943" name="Rectangle 7"/>
          <p:cNvSpPr>
            <a:spLocks noChangeArrowheads="1"/>
          </p:cNvSpPr>
          <p:nvPr/>
        </p:nvSpPr>
        <p:spPr bwMode="auto">
          <a:xfrm>
            <a:off x="711200" y="3146425"/>
            <a:ext cx="2573338" cy="8461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400">
                <a:latin typeface="Courier New" pitchFamily="49" charset="0"/>
              </a:rPr>
              <a:t>c = a + b;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551944" name="AutoShape 8"/>
          <p:cNvSpPr>
            <a:spLocks noChangeArrowheads="1"/>
          </p:cNvSpPr>
          <p:nvPr/>
        </p:nvSpPr>
        <p:spPr bwMode="auto">
          <a:xfrm>
            <a:off x="965200" y="2046288"/>
            <a:ext cx="2066925" cy="665162"/>
          </a:xfrm>
          <a:prstGeom prst="flowChartInputOutpu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400" b="0"/>
              <a:t>ввод </a:t>
            </a:r>
            <a:r>
              <a:rPr lang="en-US" sz="2400">
                <a:latin typeface="Courier New" pitchFamily="49" charset="0"/>
              </a:rPr>
              <a:t>a</a:t>
            </a:r>
            <a:r>
              <a:rPr lang="en-US" sz="2400" b="0"/>
              <a:t>, </a:t>
            </a:r>
            <a:r>
              <a:rPr lang="en-US" sz="2400">
                <a:latin typeface="Courier New" pitchFamily="49" charset="0"/>
              </a:rPr>
              <a:t>b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551945" name="AutoShape 9"/>
          <p:cNvSpPr>
            <a:spLocks noChangeArrowheads="1"/>
          </p:cNvSpPr>
          <p:nvPr/>
        </p:nvSpPr>
        <p:spPr bwMode="auto">
          <a:xfrm>
            <a:off x="1089025" y="4427538"/>
            <a:ext cx="1817688" cy="903287"/>
          </a:xfrm>
          <a:prstGeom prst="flowChartDocumen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400" b="0"/>
              <a:t>вывод </a:t>
            </a:r>
            <a:r>
              <a:rPr lang="en-US" sz="2400">
                <a:latin typeface="Courier New" pitchFamily="49" charset="0"/>
              </a:rPr>
              <a:t>c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551946" name="Line 10"/>
          <p:cNvSpPr>
            <a:spLocks noChangeShapeType="1"/>
          </p:cNvSpPr>
          <p:nvPr/>
        </p:nvSpPr>
        <p:spPr bwMode="auto">
          <a:xfrm>
            <a:off x="1954213" y="1601788"/>
            <a:ext cx="0" cy="439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51947" name="Line 11"/>
          <p:cNvSpPr>
            <a:spLocks noChangeShapeType="1"/>
          </p:cNvSpPr>
          <p:nvPr/>
        </p:nvSpPr>
        <p:spPr bwMode="auto">
          <a:xfrm>
            <a:off x="1966913" y="2708275"/>
            <a:ext cx="0" cy="439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51948" name="Line 12"/>
          <p:cNvSpPr>
            <a:spLocks noChangeShapeType="1"/>
          </p:cNvSpPr>
          <p:nvPr/>
        </p:nvSpPr>
        <p:spPr bwMode="auto">
          <a:xfrm>
            <a:off x="1978025" y="3995738"/>
            <a:ext cx="0" cy="439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51949" name="Line 13"/>
          <p:cNvSpPr>
            <a:spLocks noChangeShapeType="1"/>
          </p:cNvSpPr>
          <p:nvPr/>
        </p:nvSpPr>
        <p:spPr bwMode="auto">
          <a:xfrm>
            <a:off x="1989138" y="5283200"/>
            <a:ext cx="0" cy="47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51950" name="AutoShape 14"/>
          <p:cNvSpPr>
            <a:spLocks noChangeArrowheads="1"/>
          </p:cNvSpPr>
          <p:nvPr/>
        </p:nvSpPr>
        <p:spPr bwMode="auto">
          <a:xfrm>
            <a:off x="4562475" y="1060450"/>
            <a:ext cx="3070225" cy="576263"/>
          </a:xfrm>
          <a:prstGeom prst="wedgeRoundRectCallout">
            <a:avLst>
              <a:gd name="adj1" fmla="val -97519"/>
              <a:gd name="adj2" fmla="val 371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блок «начало»</a:t>
            </a:r>
          </a:p>
        </p:txBody>
      </p:sp>
      <p:sp>
        <p:nvSpPr>
          <p:cNvPr id="551951" name="AutoShape 15"/>
          <p:cNvSpPr>
            <a:spLocks noChangeArrowheads="1"/>
          </p:cNvSpPr>
          <p:nvPr/>
        </p:nvSpPr>
        <p:spPr bwMode="auto">
          <a:xfrm>
            <a:off x="4540250" y="2100263"/>
            <a:ext cx="3070225" cy="576262"/>
          </a:xfrm>
          <a:prstGeom prst="wedgeRoundRectCallout">
            <a:avLst>
              <a:gd name="adj1" fmla="val -97519"/>
              <a:gd name="adj2" fmla="val 371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блок «ввод»</a:t>
            </a:r>
          </a:p>
        </p:txBody>
      </p:sp>
      <p:sp>
        <p:nvSpPr>
          <p:cNvPr id="551952" name="AutoShape 16"/>
          <p:cNvSpPr>
            <a:spLocks noChangeArrowheads="1"/>
          </p:cNvSpPr>
          <p:nvPr/>
        </p:nvSpPr>
        <p:spPr bwMode="auto">
          <a:xfrm>
            <a:off x="4675188" y="3319463"/>
            <a:ext cx="3070225" cy="576262"/>
          </a:xfrm>
          <a:prstGeom prst="wedgeRoundRectCallout">
            <a:avLst>
              <a:gd name="adj1" fmla="val -97519"/>
              <a:gd name="adj2" fmla="val 371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блок «процесс»</a:t>
            </a:r>
          </a:p>
        </p:txBody>
      </p:sp>
      <p:sp>
        <p:nvSpPr>
          <p:cNvPr id="551953" name="AutoShape 17"/>
          <p:cNvSpPr>
            <a:spLocks noChangeArrowheads="1"/>
          </p:cNvSpPr>
          <p:nvPr/>
        </p:nvSpPr>
        <p:spPr bwMode="auto">
          <a:xfrm>
            <a:off x="4337050" y="4494213"/>
            <a:ext cx="3070225" cy="576262"/>
          </a:xfrm>
          <a:prstGeom prst="wedgeRoundRectCallout">
            <a:avLst>
              <a:gd name="adj1" fmla="val -97519"/>
              <a:gd name="adj2" fmla="val 371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блок «вывод»</a:t>
            </a:r>
          </a:p>
        </p:txBody>
      </p:sp>
      <p:sp>
        <p:nvSpPr>
          <p:cNvPr id="551954" name="AutoShape 18"/>
          <p:cNvSpPr>
            <a:spLocks noChangeArrowheads="1"/>
          </p:cNvSpPr>
          <p:nvPr/>
        </p:nvSpPr>
        <p:spPr bwMode="auto">
          <a:xfrm>
            <a:off x="4833938" y="5768975"/>
            <a:ext cx="3070225" cy="576263"/>
          </a:xfrm>
          <a:prstGeom prst="wedgeRoundRectCallout">
            <a:avLst>
              <a:gd name="adj1" fmla="val -107861"/>
              <a:gd name="adj2" fmla="val 371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блок «конец»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5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1" grpId="0" animBg="1"/>
      <p:bldP spid="551942" grpId="0" animBg="1"/>
      <p:bldP spid="551943" grpId="0" animBg="1"/>
      <p:bldP spid="551944" grpId="0" animBg="1"/>
      <p:bldP spid="551945" grpId="0" animBg="1"/>
      <p:bldP spid="551946" grpId="0" animBg="1"/>
      <p:bldP spid="551947" grpId="0" animBg="1"/>
      <p:bldP spid="551948" grpId="0" animBg="1"/>
      <p:bldP spid="551949" grpId="0" animBg="1"/>
      <p:bldP spid="551950" grpId="0" animBg="1"/>
      <p:bldP spid="551951" grpId="0" animBg="1"/>
      <p:bldP spid="551952" grpId="0" animBg="1"/>
      <p:bldP spid="551953" grpId="0" animBg="1"/>
      <p:bldP spid="55195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F38DFE-1FD0-4114-85A5-DA4D75020DE8}" type="slidenum">
              <a:rPr lang="ru-RU" smtClean="0"/>
              <a:pPr/>
              <a:t>38</a:t>
            </a:fld>
            <a:endParaRPr lang="ru-RU" smtClean="0"/>
          </a:p>
        </p:txBody>
      </p:sp>
      <p:sp>
        <p:nvSpPr>
          <p:cNvPr id="5427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369888" y="942975"/>
            <a:ext cx="8420100" cy="569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75" indent="-714375">
              <a:spcBef>
                <a:spcPct val="50000"/>
              </a:spcBef>
              <a:tabLst>
                <a:tab pos="714375" algn="l"/>
              </a:tabLst>
            </a:pPr>
            <a:r>
              <a:rPr lang="ru-RU" sz="2400">
                <a:solidFill>
                  <a:srgbClr val="3333FF"/>
                </a:solidFill>
              </a:rPr>
              <a:t>«4»: </a:t>
            </a:r>
            <a:r>
              <a:rPr lang="ru-RU" sz="2400"/>
              <a:t>Ввести три числа, найти их сумму и произведение.</a:t>
            </a:r>
          </a:p>
          <a:p>
            <a:pPr marL="714375" indent="-714375">
              <a:lnSpc>
                <a:spcPct val="90000"/>
              </a:lnSpc>
              <a:spcBef>
                <a:spcPct val="15000"/>
              </a:spcBef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    </a:t>
            </a:r>
            <a:r>
              <a:rPr lang="ru-RU" sz="2000">
                <a:solidFill>
                  <a:srgbClr val="3333FF"/>
                </a:solidFill>
              </a:rPr>
              <a:t>Пример:</a:t>
            </a:r>
          </a:p>
          <a:p>
            <a:pPr marL="714375" indent="-714375">
              <a:spcBef>
                <a:spcPct val="15000"/>
              </a:spcBef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	 Введите три числа:</a:t>
            </a:r>
          </a:p>
          <a:p>
            <a:pPr marL="714375" indent="-714375">
              <a:spcBef>
                <a:spcPct val="15000"/>
              </a:spcBef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	 </a:t>
            </a:r>
            <a:r>
              <a:rPr lang="ru-RU" sz="2000">
                <a:solidFill>
                  <a:srgbClr val="FF0000"/>
                </a:solidFill>
                <a:latin typeface="Courier New" pitchFamily="49" charset="0"/>
              </a:rPr>
              <a:t>4   5   7</a:t>
            </a:r>
          </a:p>
          <a:p>
            <a:pPr marL="714375" indent="-714375">
              <a:spcBef>
                <a:spcPct val="15000"/>
              </a:spcBef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	 4+5+7=16</a:t>
            </a:r>
          </a:p>
          <a:p>
            <a:pPr marL="714375" indent="-714375">
              <a:spcBef>
                <a:spcPct val="15000"/>
              </a:spcBef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	 4*5*7=140</a:t>
            </a:r>
          </a:p>
          <a:p>
            <a:pPr marL="714375" indent="-714375">
              <a:spcBef>
                <a:spcPct val="50000"/>
              </a:spcBef>
              <a:tabLst>
                <a:tab pos="714375" algn="l"/>
              </a:tabLst>
            </a:pPr>
            <a:r>
              <a:rPr lang="ru-RU" sz="2400">
                <a:solidFill>
                  <a:srgbClr val="3333FF"/>
                </a:solidFill>
              </a:rPr>
              <a:t>«5»: </a:t>
            </a:r>
            <a:r>
              <a:rPr lang="ru-RU" sz="2400"/>
              <a:t>Ввести три числа, найти их сумму, произведение и среднее арифметическое.</a:t>
            </a:r>
          </a:p>
          <a:p>
            <a:pPr marL="714375" indent="-714375">
              <a:spcBef>
                <a:spcPct val="15000"/>
              </a:spcBef>
              <a:tabLst>
                <a:tab pos="714375" algn="l"/>
              </a:tabLst>
            </a:pPr>
            <a:r>
              <a:rPr lang="ru-RU" sz="2400">
                <a:latin typeface="Courier New" pitchFamily="49" charset="0"/>
              </a:rPr>
              <a:t>    </a:t>
            </a:r>
            <a:r>
              <a:rPr lang="ru-RU" sz="2000">
                <a:solidFill>
                  <a:srgbClr val="3333FF"/>
                </a:solidFill>
              </a:rPr>
              <a:t>Пример:</a:t>
            </a:r>
          </a:p>
          <a:p>
            <a:pPr marL="714375" indent="-714375">
              <a:spcBef>
                <a:spcPct val="15000"/>
              </a:spcBef>
              <a:tabLst>
                <a:tab pos="714375" algn="l"/>
              </a:tabLst>
            </a:pPr>
            <a:r>
              <a:rPr lang="ru-RU" sz="2000"/>
              <a:t>             </a:t>
            </a:r>
            <a:r>
              <a:rPr lang="ru-RU" sz="2000">
                <a:latin typeface="Courier New" pitchFamily="49" charset="0"/>
              </a:rPr>
              <a:t>	Введите три числа:</a:t>
            </a:r>
          </a:p>
          <a:p>
            <a:pPr marL="714375" indent="-714375">
              <a:spcBef>
                <a:spcPct val="15000"/>
              </a:spcBef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	 </a:t>
            </a:r>
            <a:r>
              <a:rPr lang="ru-RU" sz="2000">
                <a:solidFill>
                  <a:srgbClr val="FF0000"/>
                </a:solidFill>
                <a:latin typeface="Courier New" pitchFamily="49" charset="0"/>
              </a:rPr>
              <a:t>4   5   7</a:t>
            </a:r>
          </a:p>
          <a:p>
            <a:pPr marL="714375" indent="-714375">
              <a:spcBef>
                <a:spcPct val="15000"/>
              </a:spcBef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	 4+5+7=16</a:t>
            </a:r>
          </a:p>
          <a:p>
            <a:pPr marL="714375" indent="-714375">
              <a:spcBef>
                <a:spcPct val="15000"/>
              </a:spcBef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	 4*5*7=140</a:t>
            </a:r>
          </a:p>
          <a:p>
            <a:pPr marL="714375" indent="-714375">
              <a:spcBef>
                <a:spcPct val="15000"/>
              </a:spcBef>
              <a:tabLst>
                <a:tab pos="714375" algn="l"/>
              </a:tabLst>
            </a:pPr>
            <a:r>
              <a:rPr lang="ru-RU" sz="2000">
                <a:latin typeface="Courier New" pitchFamily="49" charset="0"/>
              </a:rPr>
              <a:t>	 (4+5+7)</a:t>
            </a:r>
            <a:r>
              <a:rPr lang="en-US" sz="2000">
                <a:latin typeface="Courier New" pitchFamily="49" charset="0"/>
              </a:rPr>
              <a:t>/</a:t>
            </a:r>
            <a:r>
              <a:rPr lang="ru-RU" sz="2000">
                <a:latin typeface="Courier New" pitchFamily="49" charset="0"/>
              </a:rPr>
              <a:t>3</a:t>
            </a:r>
            <a:r>
              <a:rPr lang="en-US" sz="2000">
                <a:latin typeface="Courier New" pitchFamily="49" charset="0"/>
              </a:rPr>
              <a:t>=5.33</a:t>
            </a:r>
            <a:endParaRPr lang="ru-RU" sz="20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114425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smtClean="0">
                <a:solidFill>
                  <a:schemeClr val="accent2"/>
                </a:solidFill>
              </a:rPr>
            </a:br>
            <a:r>
              <a:rPr lang="ru-RU" sz="6600" b="1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225" y="4227513"/>
            <a:ext cx="8350250" cy="906462"/>
          </a:xfrm>
        </p:spPr>
        <p:txBody>
          <a:bodyPr/>
          <a:lstStyle/>
          <a:p>
            <a:pPr eaLnBrk="1" hangingPunct="1"/>
            <a:r>
              <a:rPr lang="ru-RU" sz="4400" b="1" smtClean="0"/>
              <a:t>Тема 4. Ветвления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463" y="6216650"/>
            <a:ext cx="40560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/>
              <a:t>© </a:t>
            </a:r>
            <a:r>
              <a:rPr lang="ru-RU" sz="2400" b="0" i="1" smtClean="0"/>
              <a:t>К.Ю. Поляков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1160B4-6524-4B67-AC3F-383ECBCA261F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2048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Программа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55600" y="912813"/>
            <a:ext cx="8424863" cy="17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>
                <a:solidFill>
                  <a:srgbClr val="3333FF"/>
                </a:solidFill>
              </a:rPr>
              <a:t>Программа</a:t>
            </a:r>
            <a:r>
              <a:rPr lang="ru-RU" sz="2800" b="0"/>
              <a:t> – это </a:t>
            </a:r>
            <a:endParaRPr lang="en-US" sz="2800" b="0"/>
          </a:p>
          <a:p>
            <a:pPr marL="628650" lvl="1" indent="-266700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ru-RU" sz="2800" b="0"/>
              <a:t>алгоритм, записанный на каком-либо языке программирования</a:t>
            </a:r>
            <a:endParaRPr lang="en-US" sz="2800" b="0"/>
          </a:p>
          <a:p>
            <a:pPr marL="628650" lvl="1" indent="-266700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ru-RU" sz="2800" b="0"/>
              <a:t>набор команд для компьютера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33375" y="2946400"/>
            <a:ext cx="8640763" cy="2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>
              <a:spcBef>
                <a:spcPct val="50000"/>
              </a:spcBef>
            </a:pPr>
            <a:r>
              <a:rPr lang="ru-RU" sz="2800">
                <a:solidFill>
                  <a:srgbClr val="3333FF"/>
                </a:solidFill>
              </a:rPr>
              <a:t>Команда</a:t>
            </a:r>
            <a:r>
              <a:rPr lang="ru-RU" sz="2800" b="0"/>
              <a:t> – это описание действий, которые должен выполнить компьютер.</a:t>
            </a:r>
          </a:p>
          <a:p>
            <a:pPr marL="360363" lvl="1">
              <a:spcBef>
                <a:spcPct val="20000"/>
              </a:spcBef>
              <a:buFontTx/>
              <a:buChar char="•"/>
            </a:pPr>
            <a:r>
              <a:rPr lang="ru-RU" sz="2800" b="0"/>
              <a:t> откуда взять исходные данные?</a:t>
            </a:r>
          </a:p>
          <a:p>
            <a:pPr marL="360363" lvl="1">
              <a:spcBef>
                <a:spcPct val="20000"/>
              </a:spcBef>
              <a:buFontTx/>
              <a:buChar char="•"/>
            </a:pPr>
            <a:r>
              <a:rPr lang="ru-RU" sz="2800" b="0"/>
              <a:t> что нужно с ними сделать?</a:t>
            </a:r>
          </a:p>
          <a:p>
            <a:pPr marL="360363" lvl="1">
              <a:spcBef>
                <a:spcPct val="20000"/>
              </a:spcBef>
              <a:buFontTx/>
              <a:buChar char="•"/>
            </a:pPr>
            <a:r>
              <a:rPr lang="ru-RU" sz="2800" b="0"/>
              <a:t> куда поместить результат?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/>
      <p:bldP spid="491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60B9FD-90AA-43E8-AF36-D37253DF0B1D}" type="slidenum">
              <a:rPr lang="ru-RU" smtClean="0"/>
              <a:pPr/>
              <a:t>40</a:t>
            </a:fld>
            <a:endParaRPr lang="ru-RU" smtClean="0"/>
          </a:p>
        </p:txBody>
      </p:sp>
      <p:sp>
        <p:nvSpPr>
          <p:cNvPr id="5632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Разветвляющиеся алгоритмы</a:t>
            </a:r>
          </a:p>
        </p:txBody>
      </p:sp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369888" y="942975"/>
            <a:ext cx="84201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Задача. </a:t>
            </a:r>
            <a:r>
              <a:rPr lang="ru-RU" sz="2400" b="0"/>
              <a:t>Ввести два целых числа и вывести на экран наибольшее из них.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Идея решения: </a:t>
            </a:r>
            <a:r>
              <a:rPr lang="ru-RU" sz="2400" b="0"/>
              <a:t>надо вывести на экран первое число, если оно больше второго, или второе, если оно больше первого.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Особенность: </a:t>
            </a:r>
            <a:r>
              <a:rPr lang="ru-RU" sz="2400" b="0"/>
              <a:t>действия исполнителя зависят от некоторых условий (</a:t>
            </a:r>
            <a:r>
              <a:rPr lang="ru-RU" sz="2400" i="1"/>
              <a:t>если … иначе …</a:t>
            </a:r>
            <a:r>
              <a:rPr lang="ru-RU" sz="2400" b="0"/>
              <a:t>).</a:t>
            </a:r>
          </a:p>
        </p:txBody>
      </p:sp>
      <p:sp>
        <p:nvSpPr>
          <p:cNvPr id="560134" name="Text Box 6"/>
          <p:cNvSpPr txBox="1">
            <a:spLocks noChangeArrowheads="1"/>
          </p:cNvSpPr>
          <p:nvPr/>
        </p:nvSpPr>
        <p:spPr bwMode="auto">
          <a:xfrm>
            <a:off x="388938" y="4298950"/>
            <a:ext cx="8420100" cy="118745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b="0"/>
              <a:t>Алгоритмы, в которых последовательность  шагов зависит от выполнения некоторых условий, называются</a:t>
            </a:r>
            <a:r>
              <a:rPr lang="ru-RU" sz="2400">
                <a:solidFill>
                  <a:srgbClr val="3333FF"/>
                </a:solidFill>
              </a:rPr>
              <a:t> разветвляющимися.</a:t>
            </a:r>
            <a:endParaRPr lang="ru-RU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0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0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0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build="p"/>
      <p:bldP spid="5601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68AE72-7DCA-44E4-B717-61E8707BBB5D}" type="slidenum">
              <a:rPr lang="ru-RU" smtClean="0"/>
              <a:pPr/>
              <a:t>41</a:t>
            </a:fld>
            <a:endParaRPr lang="ru-RU" smtClean="0"/>
          </a:p>
        </p:txBody>
      </p:sp>
      <p:sp>
        <p:nvSpPr>
          <p:cNvPr id="562201" name="Rectangle 25"/>
          <p:cNvSpPr>
            <a:spLocks noChangeArrowheads="1"/>
          </p:cNvSpPr>
          <p:nvPr/>
        </p:nvSpPr>
        <p:spPr bwMode="auto">
          <a:xfrm>
            <a:off x="331788" y="2143125"/>
            <a:ext cx="5597525" cy="2401888"/>
          </a:xfrm>
          <a:prstGeom prst="rect">
            <a:avLst/>
          </a:prstGeom>
          <a:solidFill>
            <a:srgbClr val="E6E6FF"/>
          </a:solidFill>
          <a:ln w="12700">
            <a:noFill/>
            <a:prstDash val="dash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57348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7349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Вариант 1. Блок-схема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1963" y="995363"/>
            <a:ext cx="5324475" cy="5273675"/>
            <a:chOff x="471" y="656"/>
            <a:chExt cx="3354" cy="3322"/>
          </a:xfrm>
        </p:grpSpPr>
        <p:sp>
          <p:nvSpPr>
            <p:cNvPr id="57357" name="AutoShape 6"/>
            <p:cNvSpPr>
              <a:spLocks noChangeArrowheads="1"/>
            </p:cNvSpPr>
            <p:nvPr/>
          </p:nvSpPr>
          <p:spPr bwMode="auto">
            <a:xfrm>
              <a:off x="1666" y="656"/>
              <a:ext cx="933" cy="238"/>
            </a:xfrm>
            <a:prstGeom prst="flowChartTerminator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2200" b="0"/>
                <a:t>начало</a:t>
              </a:r>
            </a:p>
          </p:txBody>
        </p:sp>
        <p:sp>
          <p:nvSpPr>
            <p:cNvPr id="57358" name="Rectangle 7"/>
            <p:cNvSpPr>
              <a:spLocks noChangeArrowheads="1"/>
            </p:cNvSpPr>
            <p:nvPr/>
          </p:nvSpPr>
          <p:spPr bwMode="auto">
            <a:xfrm>
              <a:off x="471" y="2075"/>
              <a:ext cx="998" cy="37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2200">
                  <a:latin typeface="Courier New" pitchFamily="49" charset="0"/>
                </a:rPr>
                <a:t>max</a:t>
              </a:r>
              <a:r>
                <a:rPr lang="en-US"/>
                <a:t> </a:t>
              </a:r>
              <a:r>
                <a:rPr lang="en-US" sz="2200">
                  <a:latin typeface="Courier New" pitchFamily="49" charset="0"/>
                </a:rPr>
                <a:t>=</a:t>
              </a:r>
              <a:r>
                <a:rPr lang="en-US" sz="2200"/>
                <a:t> </a:t>
              </a:r>
              <a:r>
                <a:rPr lang="en-US" sz="2200">
                  <a:latin typeface="Courier New" pitchFamily="49" charset="0"/>
                </a:rPr>
                <a:t>a;</a:t>
              </a:r>
              <a:endParaRPr lang="ru-RU" sz="2200">
                <a:latin typeface="Courier New" pitchFamily="49" charset="0"/>
              </a:endParaRPr>
            </a:p>
          </p:txBody>
        </p:sp>
        <p:sp>
          <p:nvSpPr>
            <p:cNvPr id="57359" name="AutoShape 8"/>
            <p:cNvSpPr>
              <a:spLocks noChangeArrowheads="1"/>
            </p:cNvSpPr>
            <p:nvPr/>
          </p:nvSpPr>
          <p:spPr bwMode="auto">
            <a:xfrm>
              <a:off x="1481" y="1045"/>
              <a:ext cx="1302" cy="250"/>
            </a:xfrm>
            <a:prstGeom prst="flowChartInputOutpu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2200" b="0"/>
                <a:t>ввод </a:t>
              </a:r>
              <a:r>
                <a:rPr lang="en-US" sz="2200">
                  <a:latin typeface="Courier New" pitchFamily="49" charset="0"/>
                </a:rPr>
                <a:t>a,b</a:t>
              </a:r>
              <a:endParaRPr lang="ru-RU" sz="2200">
                <a:latin typeface="Courier New" pitchFamily="49" charset="0"/>
              </a:endParaRPr>
            </a:p>
          </p:txBody>
        </p:sp>
        <p:sp>
          <p:nvSpPr>
            <p:cNvPr id="57360" name="AutoShape 9"/>
            <p:cNvSpPr>
              <a:spLocks noChangeArrowheads="1"/>
            </p:cNvSpPr>
            <p:nvPr/>
          </p:nvSpPr>
          <p:spPr bwMode="auto">
            <a:xfrm>
              <a:off x="1620" y="3151"/>
              <a:ext cx="1011" cy="388"/>
            </a:xfrm>
            <a:prstGeom prst="flowChartDocumen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2200" b="0"/>
                <a:t>вывод </a:t>
              </a:r>
              <a:r>
                <a:rPr lang="en-US" sz="2200">
                  <a:latin typeface="Courier New" pitchFamily="49" charset="0"/>
                </a:rPr>
                <a:t>max</a:t>
              </a:r>
              <a:endParaRPr lang="ru-RU" sz="2200">
                <a:latin typeface="Courier New" pitchFamily="49" charset="0"/>
              </a:endParaRPr>
            </a:p>
          </p:txBody>
        </p:sp>
        <p:sp>
          <p:nvSpPr>
            <p:cNvPr id="57361" name="Line 10"/>
            <p:cNvSpPr>
              <a:spLocks noChangeShapeType="1"/>
            </p:cNvSpPr>
            <p:nvPr/>
          </p:nvSpPr>
          <p:spPr bwMode="auto">
            <a:xfrm>
              <a:off x="2132" y="893"/>
              <a:ext cx="0" cy="1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7362" name="AutoShape 11"/>
            <p:cNvSpPr>
              <a:spLocks noChangeArrowheads="1"/>
            </p:cNvSpPr>
            <p:nvPr/>
          </p:nvSpPr>
          <p:spPr bwMode="auto">
            <a:xfrm>
              <a:off x="1576" y="1460"/>
              <a:ext cx="1112" cy="530"/>
            </a:xfrm>
            <a:prstGeom prst="flowChartDecision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2200">
                  <a:latin typeface="Courier New" pitchFamily="49" charset="0"/>
                </a:rPr>
                <a:t>a &gt; b?</a:t>
              </a:r>
              <a:endParaRPr lang="ru-RU" sz="2200">
                <a:latin typeface="Courier New" pitchFamily="49" charset="0"/>
              </a:endParaRPr>
            </a:p>
          </p:txBody>
        </p:sp>
        <p:sp>
          <p:nvSpPr>
            <p:cNvPr id="57363" name="Line 12"/>
            <p:cNvSpPr>
              <a:spLocks noChangeShapeType="1"/>
            </p:cNvSpPr>
            <p:nvPr/>
          </p:nvSpPr>
          <p:spPr bwMode="auto">
            <a:xfrm>
              <a:off x="2132" y="1306"/>
              <a:ext cx="0" cy="1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7364" name="Rectangle 13"/>
            <p:cNvSpPr>
              <a:spLocks noChangeArrowheads="1"/>
            </p:cNvSpPr>
            <p:nvPr/>
          </p:nvSpPr>
          <p:spPr bwMode="auto">
            <a:xfrm>
              <a:off x="2827" y="2083"/>
              <a:ext cx="998" cy="37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2200">
                  <a:latin typeface="Courier New" pitchFamily="49" charset="0"/>
                </a:rPr>
                <a:t>max</a:t>
              </a:r>
              <a:r>
                <a:rPr lang="en-US"/>
                <a:t> </a:t>
              </a:r>
              <a:r>
                <a:rPr lang="en-US" sz="2200">
                  <a:latin typeface="Courier New" pitchFamily="49" charset="0"/>
                </a:rPr>
                <a:t>=</a:t>
              </a:r>
              <a:r>
                <a:rPr lang="en-US" sz="2200"/>
                <a:t> </a:t>
              </a:r>
              <a:r>
                <a:rPr lang="en-US" sz="2200">
                  <a:latin typeface="Courier New" pitchFamily="49" charset="0"/>
                </a:rPr>
                <a:t>b;</a:t>
              </a:r>
              <a:endParaRPr lang="ru-RU" sz="2200">
                <a:latin typeface="Courier New" pitchFamily="49" charset="0"/>
              </a:endParaRPr>
            </a:p>
          </p:txBody>
        </p:sp>
        <p:sp>
          <p:nvSpPr>
            <p:cNvPr id="57365" name="AutoShape 14"/>
            <p:cNvSpPr>
              <a:spLocks noChangeArrowheads="1"/>
            </p:cNvSpPr>
            <p:nvPr/>
          </p:nvSpPr>
          <p:spPr bwMode="auto">
            <a:xfrm>
              <a:off x="1659" y="3717"/>
              <a:ext cx="933" cy="261"/>
            </a:xfrm>
            <a:prstGeom prst="flowChartTerminator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2200" b="0"/>
                <a:t>конец</a:t>
              </a:r>
            </a:p>
          </p:txBody>
        </p:sp>
        <p:sp>
          <p:nvSpPr>
            <p:cNvPr id="57366" name="Line 15"/>
            <p:cNvSpPr>
              <a:spLocks noChangeShapeType="1"/>
            </p:cNvSpPr>
            <p:nvPr/>
          </p:nvSpPr>
          <p:spPr bwMode="auto">
            <a:xfrm flipH="1">
              <a:off x="2125" y="3529"/>
              <a:ext cx="1" cy="2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7367" name="Freeform 16"/>
            <p:cNvSpPr>
              <a:spLocks/>
            </p:cNvSpPr>
            <p:nvPr/>
          </p:nvSpPr>
          <p:spPr bwMode="auto">
            <a:xfrm>
              <a:off x="2682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7368" name="Freeform 17"/>
            <p:cNvSpPr>
              <a:spLocks/>
            </p:cNvSpPr>
            <p:nvPr/>
          </p:nvSpPr>
          <p:spPr bwMode="auto">
            <a:xfrm flipH="1">
              <a:off x="954" y="1722"/>
              <a:ext cx="623" cy="36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1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7369" name="Freeform 18"/>
            <p:cNvSpPr>
              <a:spLocks/>
            </p:cNvSpPr>
            <p:nvPr/>
          </p:nvSpPr>
          <p:spPr bwMode="auto">
            <a:xfrm>
              <a:off x="960" y="2444"/>
              <a:ext cx="2361" cy="343"/>
            </a:xfrm>
            <a:custGeom>
              <a:avLst/>
              <a:gdLst>
                <a:gd name="T0" fmla="*/ 0 w 2409"/>
                <a:gd name="T1" fmla="*/ 0 h 343"/>
                <a:gd name="T2" fmla="*/ 0 w 2409"/>
                <a:gd name="T3" fmla="*/ 343 h 343"/>
                <a:gd name="T4" fmla="*/ 1644 w 2409"/>
                <a:gd name="T5" fmla="*/ 343 h 343"/>
                <a:gd name="T6" fmla="*/ 1644 w 2409"/>
                <a:gd name="T7" fmla="*/ 5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9"/>
                <a:gd name="T13" fmla="*/ 0 h 343"/>
                <a:gd name="T14" fmla="*/ 2409 w 2409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9" h="343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7370" name="Line 19"/>
            <p:cNvSpPr>
              <a:spLocks noChangeShapeType="1"/>
            </p:cNvSpPr>
            <p:nvPr/>
          </p:nvSpPr>
          <p:spPr bwMode="auto">
            <a:xfrm>
              <a:off x="959" y="255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7371" name="Line 20"/>
            <p:cNvSpPr>
              <a:spLocks noChangeShapeType="1"/>
            </p:cNvSpPr>
            <p:nvPr/>
          </p:nvSpPr>
          <p:spPr bwMode="auto">
            <a:xfrm>
              <a:off x="3320" y="257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7372" name="Line 21"/>
            <p:cNvSpPr>
              <a:spLocks noChangeShapeType="1"/>
            </p:cNvSpPr>
            <p:nvPr/>
          </p:nvSpPr>
          <p:spPr bwMode="auto">
            <a:xfrm flipH="1">
              <a:off x="2105" y="2794"/>
              <a:ext cx="9" cy="3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7373" name="Oval 22"/>
            <p:cNvSpPr>
              <a:spLocks noChangeArrowheads="1"/>
            </p:cNvSpPr>
            <p:nvPr/>
          </p:nvSpPr>
          <p:spPr bwMode="auto">
            <a:xfrm>
              <a:off x="2097" y="2772"/>
              <a:ext cx="34" cy="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57374" name="Text Box 23"/>
            <p:cNvSpPr txBox="1">
              <a:spLocks noChangeArrowheads="1"/>
            </p:cNvSpPr>
            <p:nvPr/>
          </p:nvSpPr>
          <p:spPr bwMode="auto">
            <a:xfrm>
              <a:off x="960" y="1443"/>
              <a:ext cx="43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0"/>
                <a:t>да</a:t>
              </a:r>
            </a:p>
          </p:txBody>
        </p:sp>
        <p:sp>
          <p:nvSpPr>
            <p:cNvPr id="57375" name="Text Box 24"/>
            <p:cNvSpPr txBox="1">
              <a:spLocks noChangeArrowheads="1"/>
            </p:cNvSpPr>
            <p:nvPr/>
          </p:nvSpPr>
          <p:spPr bwMode="auto">
            <a:xfrm>
              <a:off x="2880" y="1455"/>
              <a:ext cx="43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0"/>
                <a:t>нет</a:t>
              </a:r>
            </a:p>
          </p:txBody>
        </p:sp>
      </p:grpSp>
      <p:sp>
        <p:nvSpPr>
          <p:cNvPr id="562202" name="AutoShape 26"/>
          <p:cNvSpPr>
            <a:spLocks noChangeArrowheads="1"/>
          </p:cNvSpPr>
          <p:nvPr/>
        </p:nvSpPr>
        <p:spPr bwMode="auto">
          <a:xfrm>
            <a:off x="6616700" y="2181225"/>
            <a:ext cx="2197100" cy="981075"/>
          </a:xfrm>
          <a:prstGeom prst="wedgeRoundRectCallout">
            <a:avLst>
              <a:gd name="adj1" fmla="val -87139"/>
              <a:gd name="adj2" fmla="val 13171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полная форма ветвления</a:t>
            </a:r>
          </a:p>
        </p:txBody>
      </p:sp>
      <p:sp>
        <p:nvSpPr>
          <p:cNvPr id="562203" name="AutoShape 27"/>
          <p:cNvSpPr>
            <a:spLocks noChangeArrowheads="1"/>
          </p:cNvSpPr>
          <p:nvPr/>
        </p:nvSpPr>
        <p:spPr bwMode="auto">
          <a:xfrm>
            <a:off x="4402138" y="1208088"/>
            <a:ext cx="2395537" cy="574675"/>
          </a:xfrm>
          <a:prstGeom prst="wedgeRoundRectCallout">
            <a:avLst>
              <a:gd name="adj1" fmla="val -84060"/>
              <a:gd name="adj2" fmla="val 17237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блок «решение»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07025" y="5768975"/>
            <a:ext cx="2720975" cy="663575"/>
            <a:chOff x="433" y="3902"/>
            <a:chExt cx="1714" cy="418"/>
          </a:xfrm>
        </p:grpSpPr>
        <p:sp>
          <p:nvSpPr>
            <p:cNvPr id="57355" name="Text Box 29"/>
            <p:cNvSpPr txBox="1">
              <a:spLocks noChangeArrowheads="1"/>
            </p:cNvSpPr>
            <p:nvPr/>
          </p:nvSpPr>
          <p:spPr bwMode="auto">
            <a:xfrm>
              <a:off x="727" y="3969"/>
              <a:ext cx="1420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Если  </a:t>
              </a:r>
              <a:r>
                <a:rPr lang="en-US" sz="2400"/>
                <a:t>a = b?</a:t>
              </a:r>
              <a:endParaRPr lang="ru-RU" sz="2400"/>
            </a:p>
          </p:txBody>
        </p:sp>
        <p:sp>
          <p:nvSpPr>
            <p:cNvPr id="57356" name="Oval 30"/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01" grpId="0" animBg="1"/>
      <p:bldP spid="562202" grpId="0" animBg="1"/>
      <p:bldP spid="56220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4EBAF7-0447-4A2B-B209-57AD41C14E46}" type="slidenum">
              <a:rPr lang="ru-RU" smtClean="0"/>
              <a:pPr/>
              <a:t>42</a:t>
            </a:fld>
            <a:endParaRPr lang="ru-RU" smtClean="0"/>
          </a:p>
        </p:txBody>
      </p:sp>
      <p:sp>
        <p:nvSpPr>
          <p:cNvPr id="564235" name="Rectangle 11"/>
          <p:cNvSpPr>
            <a:spLocks noChangeArrowheads="1"/>
          </p:cNvSpPr>
          <p:nvPr/>
        </p:nvSpPr>
        <p:spPr bwMode="auto">
          <a:xfrm>
            <a:off x="338138" y="871538"/>
            <a:ext cx="8334375" cy="54959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58372" name="AutoShape 10"/>
          <p:cNvSpPr>
            <a:spLocks noChangeArrowheads="1"/>
          </p:cNvSpPr>
          <p:nvPr/>
        </p:nvSpPr>
        <p:spPr bwMode="auto">
          <a:xfrm>
            <a:off x="704850" y="2933700"/>
            <a:ext cx="3475038" cy="2524125"/>
          </a:xfrm>
          <a:prstGeom prst="roundRect">
            <a:avLst>
              <a:gd name="adj" fmla="val 6856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837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37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5837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Вариант 1. Программа</a:t>
            </a:r>
          </a:p>
        </p:txBody>
      </p:sp>
      <p:sp>
        <p:nvSpPr>
          <p:cNvPr id="58376" name="Text Box 5"/>
          <p:cNvSpPr txBox="1">
            <a:spLocks noChangeArrowheads="1"/>
          </p:cNvSpPr>
          <p:nvPr/>
        </p:nvSpPr>
        <p:spPr bwMode="auto">
          <a:xfrm>
            <a:off x="341313" y="811213"/>
            <a:ext cx="82804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</a:pPr>
            <a:r>
              <a:rPr lang="en-US" sz="2400" dirty="0">
                <a:latin typeface="Courier New" pitchFamily="49" charset="0"/>
              </a:rPr>
              <a:t>main()</a:t>
            </a:r>
          </a:p>
          <a:p>
            <a:pPr marL="176213" indent="-176213">
              <a:spcBef>
                <a:spcPct val="15000"/>
              </a:spcBef>
            </a:pPr>
            <a:r>
              <a:rPr lang="en-US" sz="2400" dirty="0">
                <a:latin typeface="Courier New" pitchFamily="49" charset="0"/>
              </a:rPr>
              <a:t>{</a:t>
            </a:r>
            <a:endParaRPr lang="ru-RU" sz="2400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en-US" sz="2400" dirty="0">
                <a:latin typeface="Courier New" pitchFamily="49" charset="0"/>
              </a:rPr>
              <a:t>	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a, b, max;</a:t>
            </a:r>
          </a:p>
          <a:p>
            <a:pPr marL="176213" indent="-176213">
              <a:spcBef>
                <a:spcPct val="15000"/>
              </a:spcBef>
            </a:pPr>
            <a:r>
              <a:rPr lang="en-US" sz="2400" dirty="0">
                <a:latin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("</a:t>
            </a:r>
            <a:r>
              <a:rPr lang="ru-RU" sz="2400" dirty="0">
                <a:latin typeface="Courier New" pitchFamily="49" charset="0"/>
              </a:rPr>
              <a:t>Введите два целых числа</a:t>
            </a:r>
            <a:r>
              <a:rPr lang="en-US" sz="2400" dirty="0">
                <a:latin typeface="Courier New" pitchFamily="49" charset="0"/>
              </a:rPr>
              <a:t>\n");</a:t>
            </a:r>
            <a:endParaRPr lang="ru-RU" sz="2400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ru-RU" sz="2400" dirty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scanf</a:t>
            </a:r>
            <a:r>
              <a:rPr lang="en-US" sz="2400" dirty="0">
                <a:latin typeface="Courier New" pitchFamily="49" charset="0"/>
              </a:rPr>
              <a:t>("%</a:t>
            </a:r>
            <a:r>
              <a:rPr lang="en-US" sz="2400" dirty="0" err="1">
                <a:latin typeface="Courier New" pitchFamily="49" charset="0"/>
              </a:rPr>
              <a:t>d%d</a:t>
            </a:r>
            <a:r>
              <a:rPr lang="en-US" sz="2400" dirty="0">
                <a:latin typeface="Courier New" pitchFamily="49" charset="0"/>
              </a:rPr>
              <a:t>",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2400" dirty="0">
                <a:latin typeface="Courier New" pitchFamily="49" charset="0"/>
              </a:rPr>
              <a:t>a,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2400" dirty="0">
                <a:latin typeface="Courier New" pitchFamily="49" charset="0"/>
              </a:rPr>
              <a:t>b );</a:t>
            </a:r>
          </a:p>
          <a:p>
            <a:pPr marL="176213" indent="-176213">
              <a:spcBef>
                <a:spcPct val="15000"/>
              </a:spcBef>
            </a:pPr>
            <a:r>
              <a:rPr lang="en-US" sz="2400" dirty="0">
                <a:latin typeface="Courier New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 (a &gt; b) {</a:t>
            </a: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en-US" sz="2400" dirty="0">
                <a:latin typeface="Courier New" pitchFamily="49" charset="0"/>
              </a:rPr>
              <a:t>      </a:t>
            </a:r>
          </a:p>
          <a:p>
            <a:pPr marL="176213" indent="-176213">
              <a:spcBef>
                <a:spcPct val="15000"/>
              </a:spcBef>
            </a:pPr>
            <a:r>
              <a:rPr lang="en-US" sz="2400" dirty="0">
                <a:latin typeface="Courier New" pitchFamily="49" charset="0"/>
              </a:rPr>
              <a:t>     }</a:t>
            </a: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en-US" sz="2400" dirty="0">
                <a:latin typeface="Courier New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US" sz="2400" dirty="0">
                <a:latin typeface="Courier New" pitchFamily="49" charset="0"/>
              </a:rPr>
              <a:t> {</a:t>
            </a:r>
          </a:p>
          <a:p>
            <a:pPr marL="176213" indent="-176213">
              <a:spcBef>
                <a:spcPct val="15000"/>
              </a:spcBef>
            </a:pPr>
            <a:r>
              <a:rPr lang="en-US" sz="2400" dirty="0">
                <a:latin typeface="Courier New" pitchFamily="49" charset="0"/>
              </a:rPr>
              <a:t>      </a:t>
            </a:r>
          </a:p>
          <a:p>
            <a:pPr marL="176213" indent="-176213">
              <a:spcBef>
                <a:spcPct val="15000"/>
              </a:spcBef>
            </a:pPr>
            <a:r>
              <a:rPr lang="en-US" sz="2400" dirty="0">
                <a:latin typeface="Courier New" pitchFamily="49" charset="0"/>
              </a:rPr>
              <a:t>     }</a:t>
            </a:r>
          </a:p>
          <a:p>
            <a:pPr marL="176213" indent="-176213">
              <a:spcBef>
                <a:spcPct val="15000"/>
              </a:spcBef>
            </a:pPr>
            <a:r>
              <a:rPr lang="en-US" sz="2400" dirty="0">
                <a:latin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("</a:t>
            </a:r>
            <a:r>
              <a:rPr lang="ru-RU" sz="2400" dirty="0">
                <a:latin typeface="Courier New" pitchFamily="49" charset="0"/>
              </a:rPr>
              <a:t>Наибольшее число </a:t>
            </a:r>
            <a:r>
              <a:rPr lang="en-US" sz="2400" dirty="0">
                <a:latin typeface="Courier New" pitchFamily="49" charset="0"/>
              </a:rPr>
              <a:t>%</a:t>
            </a:r>
            <a:r>
              <a:rPr lang="en-US" sz="2400" dirty="0" smtClean="0">
                <a:latin typeface="Courier New" pitchFamily="49" charset="0"/>
              </a:rPr>
              <a:t>d\n", </a:t>
            </a:r>
            <a:r>
              <a:rPr lang="en-US" sz="2400" dirty="0">
                <a:latin typeface="Courier New" pitchFamily="49" charset="0"/>
              </a:rPr>
              <a:t>max);</a:t>
            </a:r>
            <a:endParaRPr lang="ru-RU" sz="2400" dirty="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en-US" sz="2400" dirty="0">
                <a:latin typeface="Courier New" pitchFamily="49" charset="0"/>
              </a:rPr>
              <a:t>	}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1366838" y="3381375"/>
            <a:ext cx="1450975" cy="433388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 sz="2400" dirty="0">
                <a:latin typeface="Courier New" pitchFamily="49" charset="0"/>
              </a:rPr>
              <a:t>max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a</a:t>
            </a:r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1357313" y="4629150"/>
            <a:ext cx="1450975" cy="433388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 sz="2400">
                <a:latin typeface="Courier New" pitchFamily="49" charset="0"/>
              </a:rPr>
              <a:t>max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b</a:t>
            </a:r>
            <a:r>
              <a:rPr lang="en-US" sz="2400"/>
              <a:t>;</a:t>
            </a:r>
            <a:endParaRPr lang="ru-RU" sz="2400"/>
          </a:p>
        </p:txBody>
      </p:sp>
      <p:sp>
        <p:nvSpPr>
          <p:cNvPr id="564233" name="AutoShape 9"/>
          <p:cNvSpPr>
            <a:spLocks noChangeArrowheads="1"/>
          </p:cNvSpPr>
          <p:nvPr/>
        </p:nvSpPr>
        <p:spPr bwMode="auto">
          <a:xfrm>
            <a:off x="4473575" y="3098800"/>
            <a:ext cx="2547938" cy="1377950"/>
          </a:xfrm>
          <a:prstGeom prst="wedgeRoundRectCallout">
            <a:avLst>
              <a:gd name="adj1" fmla="val -67880"/>
              <a:gd name="adj2" fmla="val 9093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полная форма условного оператора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A70D1-A86B-49D5-B4A2-E82BD1023FB9}" type="slidenum">
              <a:rPr lang="ru-RU" smtClean="0"/>
              <a:pPr/>
              <a:t>43</a:t>
            </a:fld>
            <a:endParaRPr lang="ru-RU" smtClean="0"/>
          </a:p>
        </p:txBody>
      </p:sp>
      <p:sp>
        <p:nvSpPr>
          <p:cNvPr id="5939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Условный оператор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406400" y="884238"/>
            <a:ext cx="8097838" cy="34020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	if ( </a:t>
            </a:r>
            <a:r>
              <a:rPr lang="ru-RU" sz="2400" b="0" i="1">
                <a:solidFill>
                  <a:srgbClr val="3333FF"/>
                </a:solidFill>
                <a:latin typeface="Comic Sans MS" pitchFamily="66" charset="0"/>
              </a:rPr>
              <a:t>условие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)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 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>
                <a:latin typeface="Courier New" pitchFamily="49" charset="0"/>
              </a:rPr>
              <a:t>   </a:t>
            </a:r>
            <a:r>
              <a:rPr lang="en-US" sz="2400">
                <a:latin typeface="Courier New" pitchFamily="49" charset="0"/>
              </a:rPr>
              <a:t>    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>
                <a:solidFill>
                  <a:srgbClr val="3333FF"/>
                </a:solidFill>
                <a:latin typeface="Courier New" pitchFamily="49" charset="0"/>
              </a:rPr>
              <a:t>что делать, если </a:t>
            </a:r>
            <a:r>
              <a:rPr lang="ru-RU" sz="2400" b="0" i="1">
                <a:solidFill>
                  <a:srgbClr val="3333FF"/>
                </a:solidFill>
                <a:latin typeface="Comic Sans MS" pitchFamily="66" charset="0"/>
              </a:rPr>
              <a:t>условие</a:t>
            </a:r>
            <a:r>
              <a:rPr lang="ru-RU" sz="2400">
                <a:solidFill>
                  <a:srgbClr val="3333FF"/>
                </a:solidFill>
                <a:latin typeface="Courier New" pitchFamily="49" charset="0"/>
              </a:rPr>
              <a:t> верно</a:t>
            </a:r>
            <a:r>
              <a:rPr lang="en-US" sz="2400">
                <a:latin typeface="Courier New" pitchFamily="49" charset="0"/>
              </a:rPr>
              <a:t> 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   }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 else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 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       // </a:t>
            </a:r>
            <a:r>
              <a:rPr lang="ru-RU" sz="2400">
                <a:solidFill>
                  <a:srgbClr val="3333FF"/>
                </a:solidFill>
                <a:latin typeface="Courier New" pitchFamily="49" charset="0"/>
              </a:rPr>
              <a:t>что делать, если </a:t>
            </a:r>
            <a:r>
              <a:rPr lang="ru-RU" sz="2400" b="0" i="1">
                <a:solidFill>
                  <a:srgbClr val="3333FF"/>
                </a:solidFill>
                <a:latin typeface="Comic Sans MS" pitchFamily="66" charset="0"/>
              </a:rPr>
              <a:t>условие</a:t>
            </a:r>
            <a:r>
              <a:rPr lang="ru-RU" sz="2400">
                <a:solidFill>
                  <a:srgbClr val="3333FF"/>
                </a:solidFill>
                <a:latin typeface="Courier New" pitchFamily="49" charset="0"/>
              </a:rPr>
              <a:t> неверно</a:t>
            </a:r>
            <a:r>
              <a:rPr lang="en-US" sz="2400">
                <a:latin typeface="Courier New" pitchFamily="49" charset="0"/>
              </a:rPr>
              <a:t>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   } 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385763" y="4414838"/>
            <a:ext cx="8420100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Особенности:</a:t>
            </a:r>
          </a:p>
          <a:p>
            <a:pPr marL="447675" lvl="1" indent="-268288">
              <a:spcBef>
                <a:spcPct val="10000"/>
              </a:spcBef>
              <a:buFontTx/>
              <a:buChar char="•"/>
            </a:pPr>
            <a:r>
              <a:rPr lang="ru-RU" sz="2400" b="0"/>
              <a:t>вторая часть (</a:t>
            </a:r>
            <a:r>
              <a:rPr lang="en-US" sz="2800" i="1">
                <a:latin typeface="Courier New" pitchFamily="49" charset="0"/>
              </a:rPr>
              <a:t>else</a:t>
            </a:r>
            <a:r>
              <a:rPr lang="en-US" sz="2400" b="0"/>
              <a:t> </a:t>
            </a:r>
            <a:r>
              <a:rPr lang="ru-RU" sz="2400" b="0"/>
              <a:t>…) может отсутствовать (неполная форма)</a:t>
            </a:r>
          </a:p>
          <a:p>
            <a:pPr marL="447675" lvl="1" indent="-268288">
              <a:spcBef>
                <a:spcPct val="10000"/>
              </a:spcBef>
              <a:buFontTx/>
              <a:buChar char="•"/>
            </a:pPr>
            <a:r>
              <a:rPr lang="ru-RU" sz="2400" b="0"/>
              <a:t>если в блоке один оператор, можно убрать </a:t>
            </a:r>
            <a:r>
              <a:rPr lang="en-US" sz="2400" b="0"/>
              <a:t>{ }</a:t>
            </a:r>
            <a:endParaRPr lang="ru-RU" sz="2800" i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6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6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6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 animBg="1"/>
      <p:bldP spid="566278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22FDFC-56F7-46F9-B401-ED283381E433}" type="slidenum">
              <a:rPr lang="ru-RU" smtClean="0"/>
              <a:pPr/>
              <a:t>44</a:t>
            </a:fld>
            <a:endParaRPr lang="ru-RU" smtClean="0"/>
          </a:p>
        </p:txBody>
      </p:sp>
      <p:sp>
        <p:nvSpPr>
          <p:cNvPr id="6041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Что неправильно?</a:t>
            </a:r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377825" y="1336675"/>
            <a:ext cx="3949700" cy="1970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	if   a &gt; b   {</a:t>
            </a:r>
            <a:endParaRPr lang="en-US" sz="220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   a = b;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   }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 else</a:t>
            </a:r>
            <a:endParaRPr lang="en-US" sz="220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   b = a; </a:t>
            </a:r>
          </a:p>
        </p:txBody>
      </p:sp>
      <p:sp>
        <p:nvSpPr>
          <p:cNvPr id="568326" name="Text Box 6"/>
          <p:cNvSpPr txBox="1">
            <a:spLocks noChangeArrowheads="1"/>
          </p:cNvSpPr>
          <p:nvPr/>
        </p:nvSpPr>
        <p:spPr bwMode="auto">
          <a:xfrm>
            <a:off x="4535488" y="1344613"/>
            <a:ext cx="3949700" cy="15843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	if ( a &gt; b )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   a = b;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 else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   b = a; 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568327" name="Text Box 7"/>
          <p:cNvSpPr txBox="1">
            <a:spLocks noChangeArrowheads="1"/>
          </p:cNvSpPr>
          <p:nvPr/>
        </p:nvSpPr>
        <p:spPr bwMode="auto">
          <a:xfrm>
            <a:off x="425450" y="3811588"/>
            <a:ext cx="3949700" cy="119856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	if ( a &gt; b )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 else</a:t>
            </a:r>
            <a:endParaRPr lang="en-US" sz="220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   b = a; 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4657725" y="3829050"/>
            <a:ext cx="3949700" cy="1970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	if ( a &gt; b )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  a = b;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  c = 2*a;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 else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200">
                <a:latin typeface="Courier New" pitchFamily="49" charset="0"/>
              </a:rPr>
              <a:t>  b = a; </a:t>
            </a: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6156325" y="1755775"/>
            <a:ext cx="320675" cy="3524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 sz="2200">
                <a:latin typeface="Courier New" pitchFamily="49" charset="0"/>
              </a:rPr>
              <a:t>}</a:t>
            </a:r>
            <a:endParaRPr lang="ru-RU" sz="2200">
              <a:latin typeface="Courier New" pitchFamily="49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098550" y="1371600"/>
            <a:ext cx="1568450" cy="352425"/>
            <a:chOff x="721" y="661"/>
            <a:chExt cx="988" cy="222"/>
          </a:xfrm>
        </p:grpSpPr>
        <p:sp>
          <p:nvSpPr>
            <p:cNvPr id="60430" name="Rectangle 13"/>
            <p:cNvSpPr>
              <a:spLocks noChangeArrowheads="1"/>
            </p:cNvSpPr>
            <p:nvPr/>
          </p:nvSpPr>
          <p:spPr bwMode="auto">
            <a:xfrm>
              <a:off x="721" y="661"/>
              <a:ext cx="202" cy="2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2200">
                  <a:latin typeface="Courier New" pitchFamily="49" charset="0"/>
                </a:rPr>
                <a:t>(</a:t>
              </a:r>
              <a:endParaRPr lang="ru-RU" sz="2200">
                <a:latin typeface="Courier New" pitchFamily="49" charset="0"/>
              </a:endParaRPr>
            </a:p>
          </p:txBody>
        </p:sp>
        <p:sp>
          <p:nvSpPr>
            <p:cNvPr id="60431" name="Rectangle 14"/>
            <p:cNvSpPr>
              <a:spLocks noChangeArrowheads="1"/>
            </p:cNvSpPr>
            <p:nvPr/>
          </p:nvSpPr>
          <p:spPr bwMode="auto">
            <a:xfrm>
              <a:off x="1507" y="661"/>
              <a:ext cx="202" cy="2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2200">
                  <a:latin typeface="Courier New" pitchFamily="49" charset="0"/>
                </a:rPr>
                <a:t>)</a:t>
              </a:r>
              <a:endParaRPr lang="ru-RU" sz="2200">
                <a:latin typeface="Courier New" pitchFamily="49" charset="0"/>
              </a:endParaRPr>
            </a:p>
          </p:txBody>
        </p:sp>
      </p:grpSp>
      <p:sp>
        <p:nvSpPr>
          <p:cNvPr id="568336" name="Rectangle 16"/>
          <p:cNvSpPr>
            <a:spLocks noChangeArrowheads="1"/>
          </p:cNvSpPr>
          <p:nvPr/>
        </p:nvSpPr>
        <p:spPr bwMode="auto">
          <a:xfrm>
            <a:off x="6451600" y="4645025"/>
            <a:ext cx="320675" cy="3524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 sz="2200">
                <a:latin typeface="Courier New" pitchFamily="49" charset="0"/>
              </a:rPr>
              <a:t>}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568337" name="Rectangle 17"/>
          <p:cNvSpPr>
            <a:spLocks noChangeArrowheads="1"/>
          </p:cNvSpPr>
          <p:nvPr/>
        </p:nvSpPr>
        <p:spPr bwMode="auto">
          <a:xfrm>
            <a:off x="6932613" y="3895725"/>
            <a:ext cx="320675" cy="3524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 sz="2200">
                <a:latin typeface="Courier New" pitchFamily="49" charset="0"/>
              </a:rPr>
              <a:t>{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568339" name="Rectangle 19"/>
          <p:cNvSpPr>
            <a:spLocks noChangeArrowheads="1"/>
          </p:cNvSpPr>
          <p:nvPr/>
        </p:nvSpPr>
        <p:spPr bwMode="auto">
          <a:xfrm>
            <a:off x="2755900" y="3833813"/>
            <a:ext cx="1216025" cy="37941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 sz="2200">
                <a:latin typeface="Courier New" pitchFamily="49" charset="0"/>
              </a:rPr>
              <a:t>a = b;</a:t>
            </a:r>
            <a:endParaRPr lang="ru-RU" sz="22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6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6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5" grpId="0" animBg="1"/>
      <p:bldP spid="568326" grpId="0" animBg="1"/>
      <p:bldP spid="568327" grpId="0" animBg="1"/>
      <p:bldP spid="568328" grpId="0" animBg="1"/>
      <p:bldP spid="568329" grpId="0" animBg="1"/>
      <p:bldP spid="568336" grpId="0" animBg="1"/>
      <p:bldP spid="568337" grpId="0" animBg="1"/>
      <p:bldP spid="5683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11609D-474F-4E61-B73B-FDCB653C488C}" type="slidenum">
              <a:rPr lang="ru-RU" smtClean="0"/>
              <a:pPr/>
              <a:t>45</a:t>
            </a:fld>
            <a:endParaRPr lang="ru-RU" smtClean="0"/>
          </a:p>
        </p:txBody>
      </p:sp>
      <p:sp>
        <p:nvSpPr>
          <p:cNvPr id="6144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Вариант </a:t>
            </a:r>
            <a:r>
              <a:rPr lang="en-US" sz="3000"/>
              <a:t>2</a:t>
            </a:r>
            <a:r>
              <a:rPr lang="ru-RU" sz="3000"/>
              <a:t>. Блок-схема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627063" y="3013075"/>
            <a:ext cx="4765675" cy="2011363"/>
          </a:xfrm>
          <a:prstGeom prst="rect">
            <a:avLst/>
          </a:prstGeom>
          <a:solidFill>
            <a:srgbClr val="E6E6FF"/>
          </a:solidFill>
          <a:ln w="12700">
            <a:noFill/>
            <a:prstDash val="dash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570374" name="AutoShape 6"/>
          <p:cNvSpPr>
            <a:spLocks noChangeArrowheads="1"/>
          </p:cNvSpPr>
          <p:nvPr/>
        </p:nvSpPr>
        <p:spPr bwMode="auto">
          <a:xfrm>
            <a:off x="5830888" y="2355850"/>
            <a:ext cx="2867025" cy="1035050"/>
          </a:xfrm>
          <a:prstGeom prst="wedgeRoundRectCallout">
            <a:avLst>
              <a:gd name="adj1" fmla="val -62419"/>
              <a:gd name="adj2" fmla="val 9202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неполная форма ветвления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55650" y="987425"/>
            <a:ext cx="4502150" cy="5632450"/>
            <a:chOff x="476" y="622"/>
            <a:chExt cx="2836" cy="3548"/>
          </a:xfrm>
        </p:grpSpPr>
        <p:sp>
          <p:nvSpPr>
            <p:cNvPr id="61449" name="AutoShape 8"/>
            <p:cNvSpPr>
              <a:spLocks noChangeArrowheads="1"/>
            </p:cNvSpPr>
            <p:nvPr/>
          </p:nvSpPr>
          <p:spPr bwMode="auto">
            <a:xfrm>
              <a:off x="1654" y="622"/>
              <a:ext cx="933" cy="238"/>
            </a:xfrm>
            <a:prstGeom prst="flowChartTerminator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2200" b="0"/>
                <a:t>начало</a:t>
              </a:r>
            </a:p>
          </p:txBody>
        </p:sp>
        <p:sp>
          <p:nvSpPr>
            <p:cNvPr id="61450" name="Rectangle 9"/>
            <p:cNvSpPr>
              <a:spLocks noChangeArrowheads="1"/>
            </p:cNvSpPr>
            <p:nvPr/>
          </p:nvSpPr>
          <p:spPr bwMode="auto">
            <a:xfrm>
              <a:off x="1637" y="1426"/>
              <a:ext cx="998" cy="37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2200">
                  <a:latin typeface="Courier New" pitchFamily="49" charset="0"/>
                </a:rPr>
                <a:t>max</a:t>
              </a:r>
              <a:r>
                <a:rPr lang="en-US"/>
                <a:t> </a:t>
              </a:r>
              <a:r>
                <a:rPr lang="en-US" sz="2200">
                  <a:latin typeface="Courier New" pitchFamily="49" charset="0"/>
                </a:rPr>
                <a:t>=</a:t>
              </a:r>
              <a:r>
                <a:rPr lang="en-US" sz="2200"/>
                <a:t> </a:t>
              </a:r>
              <a:r>
                <a:rPr lang="en-US" sz="2200">
                  <a:latin typeface="Courier New" pitchFamily="49" charset="0"/>
                </a:rPr>
                <a:t>a;</a:t>
              </a:r>
              <a:endParaRPr lang="ru-RU" sz="2200">
                <a:latin typeface="Courier New" pitchFamily="49" charset="0"/>
              </a:endParaRPr>
            </a:p>
          </p:txBody>
        </p:sp>
        <p:sp>
          <p:nvSpPr>
            <p:cNvPr id="61451" name="AutoShape 10"/>
            <p:cNvSpPr>
              <a:spLocks noChangeArrowheads="1"/>
            </p:cNvSpPr>
            <p:nvPr/>
          </p:nvSpPr>
          <p:spPr bwMode="auto">
            <a:xfrm>
              <a:off x="1469" y="1011"/>
              <a:ext cx="1302" cy="250"/>
            </a:xfrm>
            <a:prstGeom prst="flowChartInputOutpu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2200" b="0"/>
                <a:t>ввод </a:t>
              </a:r>
              <a:r>
                <a:rPr lang="en-US" sz="2200">
                  <a:latin typeface="Courier New" pitchFamily="49" charset="0"/>
                </a:rPr>
                <a:t>a,b</a:t>
              </a:r>
              <a:endParaRPr lang="ru-RU" sz="2200">
                <a:latin typeface="Courier New" pitchFamily="49" charset="0"/>
              </a:endParaRPr>
            </a:p>
          </p:txBody>
        </p:sp>
        <p:sp>
          <p:nvSpPr>
            <p:cNvPr id="61452" name="AutoShape 11"/>
            <p:cNvSpPr>
              <a:spLocks noChangeArrowheads="1"/>
            </p:cNvSpPr>
            <p:nvPr/>
          </p:nvSpPr>
          <p:spPr bwMode="auto">
            <a:xfrm>
              <a:off x="1608" y="3343"/>
              <a:ext cx="1011" cy="388"/>
            </a:xfrm>
            <a:prstGeom prst="flowChartDocumen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2200" b="0"/>
                <a:t>вывод </a:t>
              </a:r>
              <a:r>
                <a:rPr lang="en-US" sz="2200">
                  <a:latin typeface="Courier New" pitchFamily="49" charset="0"/>
                </a:rPr>
                <a:t>max</a:t>
              </a:r>
              <a:endParaRPr lang="ru-RU" sz="2200">
                <a:latin typeface="Courier New" pitchFamily="49" charset="0"/>
              </a:endParaRPr>
            </a:p>
          </p:txBody>
        </p:sp>
        <p:sp>
          <p:nvSpPr>
            <p:cNvPr id="61453" name="Line 12"/>
            <p:cNvSpPr>
              <a:spLocks noChangeShapeType="1"/>
            </p:cNvSpPr>
            <p:nvPr/>
          </p:nvSpPr>
          <p:spPr bwMode="auto">
            <a:xfrm>
              <a:off x="2120" y="859"/>
              <a:ext cx="0" cy="1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1454" name="Line 13"/>
            <p:cNvSpPr>
              <a:spLocks noChangeShapeType="1"/>
            </p:cNvSpPr>
            <p:nvPr/>
          </p:nvSpPr>
          <p:spPr bwMode="auto">
            <a:xfrm>
              <a:off x="2120" y="1272"/>
              <a:ext cx="0" cy="1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1455" name="Rectangle 14"/>
            <p:cNvSpPr>
              <a:spLocks noChangeArrowheads="1"/>
            </p:cNvSpPr>
            <p:nvPr/>
          </p:nvSpPr>
          <p:spPr bwMode="auto">
            <a:xfrm>
              <a:off x="476" y="2480"/>
              <a:ext cx="998" cy="37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2200">
                  <a:latin typeface="Courier New" pitchFamily="49" charset="0"/>
                </a:rPr>
                <a:t>max</a:t>
              </a:r>
              <a:r>
                <a:rPr lang="en-US"/>
                <a:t> </a:t>
              </a:r>
              <a:r>
                <a:rPr lang="en-US" sz="2200">
                  <a:latin typeface="Courier New" pitchFamily="49" charset="0"/>
                </a:rPr>
                <a:t>=</a:t>
              </a:r>
              <a:r>
                <a:rPr lang="en-US" sz="2200"/>
                <a:t> </a:t>
              </a:r>
              <a:r>
                <a:rPr lang="en-US" sz="2200">
                  <a:latin typeface="Courier New" pitchFamily="49" charset="0"/>
                </a:rPr>
                <a:t>b;</a:t>
              </a:r>
              <a:endParaRPr lang="ru-RU" sz="2200">
                <a:latin typeface="Courier New" pitchFamily="49" charset="0"/>
              </a:endParaRPr>
            </a:p>
          </p:txBody>
        </p:sp>
        <p:sp>
          <p:nvSpPr>
            <p:cNvPr id="61456" name="AutoShape 15"/>
            <p:cNvSpPr>
              <a:spLocks noChangeArrowheads="1"/>
            </p:cNvSpPr>
            <p:nvPr/>
          </p:nvSpPr>
          <p:spPr bwMode="auto">
            <a:xfrm>
              <a:off x="1647" y="3909"/>
              <a:ext cx="933" cy="261"/>
            </a:xfrm>
            <a:prstGeom prst="flowChartTerminator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2200" b="0"/>
                <a:t>конец</a:t>
              </a:r>
            </a:p>
          </p:txBody>
        </p:sp>
        <p:sp>
          <p:nvSpPr>
            <p:cNvPr id="61457" name="Line 16"/>
            <p:cNvSpPr>
              <a:spLocks noChangeShapeType="1"/>
            </p:cNvSpPr>
            <p:nvPr/>
          </p:nvSpPr>
          <p:spPr bwMode="auto">
            <a:xfrm>
              <a:off x="2114" y="3721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1458" name="Freeform 17"/>
            <p:cNvSpPr>
              <a:spLocks/>
            </p:cNvSpPr>
            <p:nvPr/>
          </p:nvSpPr>
          <p:spPr bwMode="auto">
            <a:xfrm flipH="1">
              <a:off x="952" y="2257"/>
              <a:ext cx="623" cy="221"/>
            </a:xfrm>
            <a:custGeom>
              <a:avLst/>
              <a:gdLst>
                <a:gd name="T0" fmla="*/ 0 w 623"/>
                <a:gd name="T1" fmla="*/ 0 h 524"/>
                <a:gd name="T2" fmla="*/ 623 w 623"/>
                <a:gd name="T3" fmla="*/ 0 h 524"/>
                <a:gd name="T4" fmla="*/ 623 w 623"/>
                <a:gd name="T5" fmla="*/ 0 h 524"/>
                <a:gd name="T6" fmla="*/ 0 60000 65536"/>
                <a:gd name="T7" fmla="*/ 0 60000 65536"/>
                <a:gd name="T8" fmla="*/ 0 60000 65536"/>
                <a:gd name="T9" fmla="*/ 0 w 623"/>
                <a:gd name="T10" fmla="*/ 0 h 524"/>
                <a:gd name="T11" fmla="*/ 623 w 623"/>
                <a:gd name="T12" fmla="*/ 524 h 5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524">
                  <a:moveTo>
                    <a:pt x="0" y="0"/>
                  </a:moveTo>
                  <a:lnTo>
                    <a:pt x="623" y="0"/>
                  </a:lnTo>
                  <a:lnTo>
                    <a:pt x="623" y="52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1459" name="Freeform 18"/>
            <p:cNvSpPr>
              <a:spLocks/>
            </p:cNvSpPr>
            <p:nvPr/>
          </p:nvSpPr>
          <p:spPr bwMode="auto">
            <a:xfrm flipH="1">
              <a:off x="2636" y="2263"/>
              <a:ext cx="676" cy="643"/>
            </a:xfrm>
            <a:custGeom>
              <a:avLst/>
              <a:gdLst>
                <a:gd name="T0" fmla="*/ 2943 w 623"/>
                <a:gd name="T1" fmla="*/ 0 h 887"/>
                <a:gd name="T2" fmla="*/ 0 w 623"/>
                <a:gd name="T3" fmla="*/ 0 h 887"/>
                <a:gd name="T4" fmla="*/ 2 w 623"/>
                <a:gd name="T5" fmla="*/ 2 h 887"/>
                <a:gd name="T6" fmla="*/ 0 60000 65536"/>
                <a:gd name="T7" fmla="*/ 0 60000 65536"/>
                <a:gd name="T8" fmla="*/ 0 60000 65536"/>
                <a:gd name="T9" fmla="*/ 0 w 623"/>
                <a:gd name="T10" fmla="*/ 0 h 887"/>
                <a:gd name="T11" fmla="*/ 623 w 623"/>
                <a:gd name="T12" fmla="*/ 887 h 8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3" h="887">
                  <a:moveTo>
                    <a:pt x="623" y="0"/>
                  </a:moveTo>
                  <a:lnTo>
                    <a:pt x="0" y="0"/>
                  </a:lnTo>
                  <a:lnTo>
                    <a:pt x="2" y="887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1460" name="Freeform 19"/>
            <p:cNvSpPr>
              <a:spLocks/>
            </p:cNvSpPr>
            <p:nvPr/>
          </p:nvSpPr>
          <p:spPr bwMode="auto">
            <a:xfrm>
              <a:off x="948" y="2853"/>
              <a:ext cx="2361" cy="167"/>
            </a:xfrm>
            <a:custGeom>
              <a:avLst/>
              <a:gdLst>
                <a:gd name="T0" fmla="*/ 0 w 2409"/>
                <a:gd name="T1" fmla="*/ 0 h 343"/>
                <a:gd name="T2" fmla="*/ 0 w 2409"/>
                <a:gd name="T3" fmla="*/ 0 h 343"/>
                <a:gd name="T4" fmla="*/ 1644 w 2409"/>
                <a:gd name="T5" fmla="*/ 0 h 343"/>
                <a:gd name="T6" fmla="*/ 1644 w 2409"/>
                <a:gd name="T7" fmla="*/ 0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9"/>
                <a:gd name="T13" fmla="*/ 0 h 343"/>
                <a:gd name="T14" fmla="*/ 2409 w 2409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9" h="343">
                  <a:moveTo>
                    <a:pt x="0" y="0"/>
                  </a:moveTo>
                  <a:lnTo>
                    <a:pt x="0" y="343"/>
                  </a:lnTo>
                  <a:lnTo>
                    <a:pt x="2409" y="343"/>
                  </a:lnTo>
                  <a:lnTo>
                    <a:pt x="2409" y="5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1461" name="Line 20"/>
            <p:cNvSpPr>
              <a:spLocks noChangeShapeType="1"/>
            </p:cNvSpPr>
            <p:nvPr/>
          </p:nvSpPr>
          <p:spPr bwMode="auto">
            <a:xfrm>
              <a:off x="2131" y="179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1462" name="Line 21"/>
            <p:cNvSpPr>
              <a:spLocks noChangeShapeType="1"/>
            </p:cNvSpPr>
            <p:nvPr/>
          </p:nvSpPr>
          <p:spPr bwMode="auto">
            <a:xfrm flipH="1">
              <a:off x="2101" y="3027"/>
              <a:ext cx="1" cy="3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1463" name="Oval 22"/>
            <p:cNvSpPr>
              <a:spLocks noChangeArrowheads="1"/>
            </p:cNvSpPr>
            <p:nvPr/>
          </p:nvSpPr>
          <p:spPr bwMode="auto">
            <a:xfrm>
              <a:off x="2085" y="3005"/>
              <a:ext cx="34" cy="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1464" name="Text Box 23"/>
            <p:cNvSpPr txBox="1">
              <a:spLocks noChangeArrowheads="1"/>
            </p:cNvSpPr>
            <p:nvPr/>
          </p:nvSpPr>
          <p:spPr bwMode="auto">
            <a:xfrm>
              <a:off x="919" y="1978"/>
              <a:ext cx="43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0"/>
                <a:t>да</a:t>
              </a:r>
            </a:p>
          </p:txBody>
        </p:sp>
        <p:sp>
          <p:nvSpPr>
            <p:cNvPr id="61465" name="Text Box 24"/>
            <p:cNvSpPr txBox="1">
              <a:spLocks noChangeArrowheads="1"/>
            </p:cNvSpPr>
            <p:nvPr/>
          </p:nvSpPr>
          <p:spPr bwMode="auto">
            <a:xfrm>
              <a:off x="2868" y="1991"/>
              <a:ext cx="43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0"/>
                <a:t>нет</a:t>
              </a:r>
            </a:p>
          </p:txBody>
        </p:sp>
        <p:sp>
          <p:nvSpPr>
            <p:cNvPr id="61466" name="AutoShape 25"/>
            <p:cNvSpPr>
              <a:spLocks noChangeArrowheads="1"/>
            </p:cNvSpPr>
            <p:nvPr/>
          </p:nvSpPr>
          <p:spPr bwMode="auto">
            <a:xfrm>
              <a:off x="1574" y="1997"/>
              <a:ext cx="1112" cy="530"/>
            </a:xfrm>
            <a:prstGeom prst="flowChartDecision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2200">
                  <a:latin typeface="Courier New" pitchFamily="49" charset="0"/>
                </a:rPr>
                <a:t>b &gt; a?</a:t>
              </a:r>
              <a:endParaRPr lang="ru-RU" sz="220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 animBg="1"/>
      <p:bldP spid="57037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BF1EE8-8A70-4E03-93E2-C7745B63CCF6}" type="slidenum">
              <a:rPr lang="ru-RU" smtClean="0"/>
              <a:pPr/>
              <a:t>46</a:t>
            </a:fld>
            <a:endParaRPr lang="ru-RU" smtClean="0"/>
          </a:p>
        </p:txBody>
      </p:sp>
      <p:sp>
        <p:nvSpPr>
          <p:cNvPr id="6246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Вариант 2. Программа</a:t>
            </a:r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341313" y="928688"/>
            <a:ext cx="8562975" cy="5276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800">
                <a:latin typeface="Courier New" pitchFamily="49" charset="0"/>
              </a:rPr>
              <a:t>	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2471" name="AutoShape 9"/>
          <p:cNvSpPr>
            <a:spLocks noChangeArrowheads="1"/>
          </p:cNvSpPr>
          <p:nvPr/>
        </p:nvSpPr>
        <p:spPr bwMode="auto">
          <a:xfrm>
            <a:off x="866775" y="3836988"/>
            <a:ext cx="3463925" cy="1146175"/>
          </a:xfrm>
          <a:prstGeom prst="roundRect">
            <a:avLst>
              <a:gd name="adj" fmla="val 6856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2472" name="Text Box 10"/>
          <p:cNvSpPr txBox="1">
            <a:spLocks noChangeArrowheads="1"/>
          </p:cNvSpPr>
          <p:nvPr/>
        </p:nvSpPr>
        <p:spPr bwMode="auto">
          <a:xfrm>
            <a:off x="393700" y="912813"/>
            <a:ext cx="852963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	main()</a:t>
            </a: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	{</a:t>
            </a:r>
            <a:endParaRPr lang="ru-RU" sz="280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	  int a, b, max;</a:t>
            </a: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  printf("</a:t>
            </a:r>
            <a:r>
              <a:rPr lang="ru-RU" sz="2800">
                <a:latin typeface="Courier New" pitchFamily="49" charset="0"/>
              </a:rPr>
              <a:t>Введите два целых числа</a:t>
            </a:r>
            <a:r>
              <a:rPr lang="en-US" sz="2800">
                <a:latin typeface="Courier New" pitchFamily="49" charset="0"/>
              </a:rPr>
              <a:t>\n");</a:t>
            </a:r>
            <a:endParaRPr lang="ru-RU" sz="280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ru-RU" sz="2800">
                <a:latin typeface="Courier New" pitchFamily="49" charset="0"/>
              </a:rPr>
              <a:t> </a:t>
            </a:r>
            <a:r>
              <a:rPr lang="en-US" sz="2800">
                <a:latin typeface="Courier New" pitchFamily="49" charset="0"/>
              </a:rPr>
              <a:t>  scanf("%d%d", &amp;a, &amp;b );</a:t>
            </a: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  max = a;</a:t>
            </a: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2800">
                <a:latin typeface="Courier New" pitchFamily="49" charset="0"/>
              </a:rPr>
              <a:t> (b &gt; a) </a:t>
            </a:r>
            <a:endParaRPr lang="en-US" sz="280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     </a:t>
            </a:r>
          </a:p>
          <a:p>
            <a:pPr marL="176213" indent="-176213">
              <a:spcBef>
                <a:spcPct val="55000"/>
              </a:spcBef>
            </a:pPr>
            <a:r>
              <a:rPr lang="en-US" sz="2800">
                <a:latin typeface="Courier New" pitchFamily="49" charset="0"/>
              </a:rPr>
              <a:t>   printf("</a:t>
            </a:r>
            <a:r>
              <a:rPr lang="ru-RU" sz="2800">
                <a:latin typeface="Courier New" pitchFamily="49" charset="0"/>
              </a:rPr>
              <a:t>Наибольшее число </a:t>
            </a:r>
            <a:r>
              <a:rPr lang="en-US" sz="2800">
                <a:latin typeface="Courier New" pitchFamily="49" charset="0"/>
              </a:rPr>
              <a:t>%d", max);</a:t>
            </a:r>
            <a:endParaRPr lang="ru-RU" sz="280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	}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1300163" y="4352925"/>
            <a:ext cx="1982787" cy="433388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 sz="2800">
                <a:latin typeface="Courier New" pitchFamily="49" charset="0"/>
              </a:rPr>
              <a:t>max</a:t>
            </a:r>
            <a:r>
              <a:rPr lang="en-US" sz="2800"/>
              <a:t> </a:t>
            </a:r>
            <a:r>
              <a:rPr lang="en-US" sz="2800">
                <a:latin typeface="Courier New" pitchFamily="49" charset="0"/>
              </a:rPr>
              <a:t>=</a:t>
            </a:r>
            <a:r>
              <a:rPr lang="en-US" sz="2800"/>
              <a:t> </a:t>
            </a:r>
            <a:r>
              <a:rPr lang="en-US" sz="2800">
                <a:latin typeface="Courier New" pitchFamily="49" charset="0"/>
              </a:rPr>
              <a:t>b</a:t>
            </a:r>
            <a:r>
              <a:rPr lang="en-US" sz="2800"/>
              <a:t>;</a:t>
            </a:r>
            <a:endParaRPr lang="ru-RU" sz="2800"/>
          </a:p>
        </p:txBody>
      </p:sp>
      <p:sp>
        <p:nvSpPr>
          <p:cNvPr id="572423" name="AutoShape 7"/>
          <p:cNvSpPr>
            <a:spLocks noChangeArrowheads="1"/>
          </p:cNvSpPr>
          <p:nvPr/>
        </p:nvSpPr>
        <p:spPr bwMode="auto">
          <a:xfrm>
            <a:off x="4792663" y="3538538"/>
            <a:ext cx="2921000" cy="1301750"/>
          </a:xfrm>
          <a:prstGeom prst="wedgeRoundRectCallout">
            <a:avLst>
              <a:gd name="adj1" fmla="val -76231"/>
              <a:gd name="adj2" fmla="val 4285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неполная форма условного оператора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50ABE6-DBA8-4C10-B512-558FE8814E78}" type="slidenum">
              <a:rPr lang="ru-RU" smtClean="0"/>
              <a:pPr/>
              <a:t>47</a:t>
            </a:fld>
            <a:endParaRPr lang="ru-RU" smtClean="0"/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352425" y="950913"/>
            <a:ext cx="8574088" cy="49561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main()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{</a:t>
            </a:r>
            <a:endParaRPr lang="ru-RU" sz="2800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  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a, b, max;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dirty="0" err="1">
                <a:latin typeface="Courier New" pitchFamily="49" charset="0"/>
              </a:rPr>
              <a:t>printf</a:t>
            </a:r>
            <a:r>
              <a:rPr lang="en-US" sz="2800" dirty="0">
                <a:latin typeface="Courier New" pitchFamily="49" charset="0"/>
              </a:rPr>
              <a:t>("</a:t>
            </a:r>
            <a:r>
              <a:rPr lang="ru-RU" sz="2800" dirty="0">
                <a:latin typeface="Courier New" pitchFamily="49" charset="0"/>
              </a:rPr>
              <a:t>Введите два целых числа</a:t>
            </a:r>
            <a:r>
              <a:rPr lang="en-US" sz="2800" dirty="0">
                <a:latin typeface="Courier New" pitchFamily="49" charset="0"/>
              </a:rPr>
              <a:t>\n");</a:t>
            </a:r>
            <a:endParaRPr lang="ru-RU" sz="2800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800" dirty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dirty="0" err="1">
                <a:latin typeface="Courier New" pitchFamily="49" charset="0"/>
              </a:rPr>
              <a:t>scanf</a:t>
            </a:r>
            <a:r>
              <a:rPr lang="en-US" sz="2800" dirty="0">
                <a:latin typeface="Courier New" pitchFamily="49" charset="0"/>
              </a:rPr>
              <a:t>("%</a:t>
            </a:r>
            <a:r>
              <a:rPr lang="en-US" sz="2800" dirty="0" err="1">
                <a:latin typeface="Courier New" pitchFamily="49" charset="0"/>
              </a:rPr>
              <a:t>d%d</a:t>
            </a:r>
            <a:r>
              <a:rPr lang="en-US" sz="2800" dirty="0">
                <a:latin typeface="Courier New" pitchFamily="49" charset="0"/>
              </a:rPr>
              <a:t>", &amp;a, &amp;b );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 max = b;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 if (  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</a:rPr>
              <a:t>???</a:t>
            </a:r>
            <a:r>
              <a:rPr lang="en-US" sz="2800" dirty="0">
                <a:latin typeface="Courier New" pitchFamily="49" charset="0"/>
              </a:rPr>
              <a:t>   ) </a:t>
            </a:r>
            <a:endParaRPr lang="en-US" sz="2800" dirty="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</a:rPr>
              <a:t>???</a:t>
            </a:r>
            <a:endParaRPr lang="en-US" sz="2800" dirty="0">
              <a:latin typeface="Courier New" pitchFamily="49" charset="0"/>
            </a:endParaRPr>
          </a:p>
          <a:p>
            <a:pPr marL="176213" indent="-176213">
              <a:spcBef>
                <a:spcPct val="20000"/>
              </a:spcBef>
              <a:defRPr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dirty="0" err="1">
                <a:latin typeface="Courier New" pitchFamily="49" charset="0"/>
              </a:rPr>
              <a:t>printf</a:t>
            </a:r>
            <a:r>
              <a:rPr lang="en-US" sz="2800" dirty="0">
                <a:latin typeface="Courier New" pitchFamily="49" charset="0"/>
              </a:rPr>
              <a:t>("</a:t>
            </a:r>
            <a:r>
              <a:rPr lang="ru-RU" sz="2800" dirty="0">
                <a:latin typeface="Courier New" pitchFamily="49" charset="0"/>
              </a:rPr>
              <a:t>Наибольшее число </a:t>
            </a:r>
            <a:r>
              <a:rPr lang="en-US" sz="2800" dirty="0">
                <a:latin typeface="Courier New" pitchFamily="49" charset="0"/>
              </a:rPr>
              <a:t>%d", max);</a:t>
            </a:r>
            <a:endParaRPr lang="ru-RU" sz="2800" dirty="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	}</a:t>
            </a:r>
            <a:endParaRPr lang="ru-RU" sz="2800" dirty="0">
              <a:latin typeface="Courier New" pitchFamily="49" charset="0"/>
            </a:endParaRPr>
          </a:p>
        </p:txBody>
      </p:sp>
      <p:sp>
        <p:nvSpPr>
          <p:cNvPr id="63492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Вариант 2Б. Программа</a:t>
            </a: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1389063" y="4468813"/>
            <a:ext cx="1893887" cy="433387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 sz="2800">
                <a:latin typeface="Courier New" pitchFamily="49" charset="0"/>
              </a:rPr>
              <a:t>max = a;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574471" name="Rectangle 7"/>
          <p:cNvSpPr>
            <a:spLocks noChangeArrowheads="1"/>
          </p:cNvSpPr>
          <p:nvPr/>
        </p:nvSpPr>
        <p:spPr bwMode="auto">
          <a:xfrm>
            <a:off x="2212975" y="3943350"/>
            <a:ext cx="1246188" cy="433388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800">
                <a:latin typeface="Courier New" pitchFamily="49" charset="0"/>
              </a:rPr>
              <a:t>a &gt; b</a:t>
            </a:r>
            <a:endParaRPr lang="ru-RU" sz="2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0" grpId="0" animBg="1"/>
      <p:bldP spid="57447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8E467-B887-47A8-9D9A-D5982E0B0239}" type="slidenum">
              <a:rPr lang="ru-RU" smtClean="0"/>
              <a:pPr/>
              <a:t>48</a:t>
            </a:fld>
            <a:endParaRPr lang="ru-RU" smtClean="0"/>
          </a:p>
        </p:txBody>
      </p:sp>
      <p:sp>
        <p:nvSpPr>
          <p:cNvPr id="6451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369888" y="942975"/>
            <a:ext cx="8420100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75" indent="-714375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«4»: </a:t>
            </a:r>
            <a:r>
              <a:rPr lang="ru-RU" sz="2400"/>
              <a:t>Ввести три числа и найти наибольшее из них.</a:t>
            </a:r>
          </a:p>
          <a:p>
            <a:pPr marL="714375" indent="-714375">
              <a:lnSpc>
                <a:spcPct val="90000"/>
              </a:lnSpc>
              <a:spcBef>
                <a:spcPct val="15000"/>
              </a:spcBef>
            </a:pPr>
            <a:r>
              <a:rPr lang="ru-RU" sz="2400">
                <a:latin typeface="Courier New" pitchFamily="49" charset="0"/>
              </a:rPr>
              <a:t>    </a:t>
            </a:r>
            <a:r>
              <a:rPr lang="ru-RU" sz="2000">
                <a:solidFill>
                  <a:srgbClr val="3333FF"/>
                </a:solidFill>
              </a:rPr>
              <a:t>Пример:</a:t>
            </a:r>
          </a:p>
          <a:p>
            <a:pPr marL="714375" indent="-714375">
              <a:spcBef>
                <a:spcPct val="15000"/>
              </a:spcBef>
            </a:pPr>
            <a:r>
              <a:rPr lang="ru-RU" sz="2000">
                <a:latin typeface="Courier New" pitchFamily="49" charset="0"/>
              </a:rPr>
              <a:t>		</a:t>
            </a:r>
            <a:r>
              <a:rPr lang="ru-RU" sz="2400">
                <a:latin typeface="Courier New" pitchFamily="49" charset="0"/>
              </a:rPr>
              <a:t>Введите три числа:</a:t>
            </a:r>
          </a:p>
          <a:p>
            <a:pPr marL="714375" indent="-714375">
              <a:spcBef>
                <a:spcPct val="15000"/>
              </a:spcBef>
            </a:pPr>
            <a:r>
              <a:rPr lang="ru-RU" sz="2400">
                <a:latin typeface="Courier New" pitchFamily="49" charset="0"/>
              </a:rPr>
              <a:t>		</a:t>
            </a:r>
            <a:r>
              <a:rPr lang="ru-RU" sz="2400">
                <a:solidFill>
                  <a:srgbClr val="FF0000"/>
                </a:solidFill>
                <a:latin typeface="Courier New" pitchFamily="49" charset="0"/>
              </a:rPr>
              <a:t>4   15   9</a:t>
            </a:r>
          </a:p>
          <a:p>
            <a:pPr marL="714375" indent="-714375">
              <a:spcBef>
                <a:spcPct val="15000"/>
              </a:spcBef>
            </a:pPr>
            <a:r>
              <a:rPr lang="ru-RU" sz="2400">
                <a:latin typeface="Courier New" pitchFamily="49" charset="0"/>
              </a:rPr>
              <a:t>		Наибольшее число 15</a:t>
            </a:r>
          </a:p>
          <a:p>
            <a:pPr marL="714375" indent="-714375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«5»: </a:t>
            </a:r>
            <a:r>
              <a:rPr lang="ru-RU" sz="2400"/>
              <a:t>Ввести пять чисел и найти наибольшее из них.</a:t>
            </a:r>
          </a:p>
          <a:p>
            <a:pPr marL="714375" indent="-714375">
              <a:spcBef>
                <a:spcPct val="15000"/>
              </a:spcBef>
            </a:pPr>
            <a:r>
              <a:rPr lang="ru-RU" sz="2400">
                <a:latin typeface="Courier New" pitchFamily="49" charset="0"/>
              </a:rPr>
              <a:t>    </a:t>
            </a:r>
            <a:r>
              <a:rPr lang="ru-RU" sz="2000">
                <a:solidFill>
                  <a:srgbClr val="3333FF"/>
                </a:solidFill>
              </a:rPr>
              <a:t>Пример:</a:t>
            </a:r>
          </a:p>
          <a:p>
            <a:pPr marL="714375" indent="-714375">
              <a:spcBef>
                <a:spcPct val="15000"/>
              </a:spcBef>
            </a:pPr>
            <a:r>
              <a:rPr lang="ru-RU" sz="2400"/>
              <a:t>           </a:t>
            </a:r>
            <a:r>
              <a:rPr lang="ru-RU" sz="2400">
                <a:latin typeface="Courier New" pitchFamily="49" charset="0"/>
              </a:rPr>
              <a:t>Введите пять чисел:</a:t>
            </a:r>
          </a:p>
          <a:p>
            <a:pPr marL="714375" indent="-714375">
              <a:spcBef>
                <a:spcPct val="15000"/>
              </a:spcBef>
            </a:pPr>
            <a:r>
              <a:rPr lang="ru-RU" sz="2400">
                <a:latin typeface="Courier New" pitchFamily="49" charset="0"/>
              </a:rPr>
              <a:t>		</a:t>
            </a:r>
            <a:r>
              <a:rPr lang="ru-RU" sz="2400">
                <a:solidFill>
                  <a:srgbClr val="FF0000"/>
                </a:solidFill>
                <a:latin typeface="Courier New" pitchFamily="49" charset="0"/>
              </a:rPr>
              <a:t>4 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>
                <a:solidFill>
                  <a:srgbClr val="FF0000"/>
                </a:solidFill>
                <a:latin typeface="Courier New" pitchFamily="49" charset="0"/>
              </a:rPr>
              <a:t> 15 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400">
                <a:solidFill>
                  <a:srgbClr val="FF0000"/>
                </a:solidFill>
                <a:latin typeface="Courier New" pitchFamily="49" charset="0"/>
              </a:rPr>
              <a:t> 9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   56    4</a:t>
            </a:r>
            <a:endParaRPr lang="ru-RU" sz="2400">
              <a:solidFill>
                <a:srgbClr val="FF0000"/>
              </a:solidFill>
              <a:latin typeface="Courier New" pitchFamily="49" charset="0"/>
            </a:endParaRPr>
          </a:p>
          <a:p>
            <a:pPr marL="714375" indent="-714375">
              <a:spcBef>
                <a:spcPct val="15000"/>
              </a:spcBef>
            </a:pPr>
            <a:r>
              <a:rPr lang="ru-RU" sz="2400">
                <a:latin typeface="Courier New" pitchFamily="49" charset="0"/>
              </a:rPr>
              <a:t>		Наибольшее число 5</a:t>
            </a:r>
            <a:r>
              <a:rPr lang="en-US" sz="2400">
                <a:latin typeface="Courier New" pitchFamily="49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114425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smtClean="0">
                <a:solidFill>
                  <a:schemeClr val="accent2"/>
                </a:solidFill>
              </a:rPr>
            </a:br>
            <a:r>
              <a:rPr lang="ru-RU" sz="6600" b="1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225" y="4227513"/>
            <a:ext cx="8350250" cy="906462"/>
          </a:xfrm>
        </p:spPr>
        <p:txBody>
          <a:bodyPr/>
          <a:lstStyle/>
          <a:p>
            <a:pPr eaLnBrk="1" hangingPunct="1"/>
            <a:r>
              <a:rPr lang="ru-RU" sz="4400" b="1" smtClean="0"/>
              <a:t>Тема 5. Сложные условия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44463" y="6216650"/>
            <a:ext cx="40560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/>
              <a:t>© </a:t>
            </a:r>
            <a:r>
              <a:rPr lang="ru-RU" sz="2400" b="0" i="1" smtClean="0"/>
              <a:t>К.Ю. Поляков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238777-9C81-49A8-82FE-6D3139355F18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150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Языки программирования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95288" y="836613"/>
            <a:ext cx="8569325" cy="556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>
              <a:buFontTx/>
              <a:buChar char="•"/>
            </a:pPr>
            <a:r>
              <a:rPr lang="ru-RU" sz="2700">
                <a:solidFill>
                  <a:srgbClr val="3333FF"/>
                </a:solidFill>
              </a:rPr>
              <a:t>Машинно-ориентированные (низкого уровня) </a:t>
            </a:r>
            <a:r>
              <a:rPr lang="ru-RU" sz="2700" b="0"/>
              <a:t>- каждая команда соответствует одной команде процессора (ассемблер)</a:t>
            </a:r>
          </a:p>
          <a:p>
            <a:pPr marL="271463" indent="-271463" defTabSz="722313">
              <a:spcBef>
                <a:spcPct val="30000"/>
              </a:spcBef>
              <a:buFontTx/>
              <a:buChar char="•"/>
            </a:pPr>
            <a:r>
              <a:rPr lang="ru-RU" sz="2700">
                <a:solidFill>
                  <a:srgbClr val="3333FF"/>
                </a:solidFill>
              </a:rPr>
              <a:t>Языки высокого уровня</a:t>
            </a:r>
            <a:r>
              <a:rPr lang="ru-RU" sz="2700" b="0">
                <a:solidFill>
                  <a:srgbClr val="3333FF"/>
                </a:solidFill>
              </a:rPr>
              <a:t> </a:t>
            </a:r>
            <a:r>
              <a:rPr lang="ru-RU" sz="2700" b="0"/>
              <a:t>– приближены к естественному (английскому) языку, легче воспринимаются человеком, </a:t>
            </a:r>
            <a:r>
              <a:rPr lang="ru-RU" sz="2700"/>
              <a:t>не зависят от конкретного компьютера</a:t>
            </a:r>
          </a:p>
          <a:p>
            <a:pPr marL="892175" lvl="1" indent="-271463" defTabSz="722313">
              <a:buFontTx/>
              <a:buChar char="•"/>
            </a:pPr>
            <a:r>
              <a:rPr lang="ru-RU" sz="2700" b="0" i="1">
                <a:solidFill>
                  <a:srgbClr val="3333FF"/>
                </a:solidFill>
              </a:rPr>
              <a:t>для обучения</a:t>
            </a:r>
            <a:r>
              <a:rPr lang="ru-RU" sz="2700" b="0"/>
              <a:t>: Бейсик, ЛОГО, Паскаль</a:t>
            </a:r>
          </a:p>
          <a:p>
            <a:pPr marL="892175" lvl="1" indent="-271463" defTabSz="722313">
              <a:buFontTx/>
              <a:buChar char="•"/>
            </a:pPr>
            <a:r>
              <a:rPr lang="ru-RU" sz="2700" b="0" i="1">
                <a:solidFill>
                  <a:srgbClr val="3333FF"/>
                </a:solidFill>
              </a:rPr>
              <a:t>профессиональные</a:t>
            </a:r>
            <a:r>
              <a:rPr lang="ru-RU" sz="2700" b="0"/>
              <a:t>: Си, Фортран</a:t>
            </a:r>
            <a:r>
              <a:rPr lang="en-US" sz="2700" b="0"/>
              <a:t>, </a:t>
            </a:r>
            <a:r>
              <a:rPr lang="ru-RU" sz="2700" b="0"/>
              <a:t>Паскаль</a:t>
            </a:r>
          </a:p>
          <a:p>
            <a:pPr marL="892175" lvl="1" indent="-271463" defTabSz="722313">
              <a:buFontTx/>
              <a:buChar char="•"/>
            </a:pPr>
            <a:r>
              <a:rPr lang="ru-RU" sz="2700" b="0" i="1">
                <a:solidFill>
                  <a:srgbClr val="3333FF"/>
                </a:solidFill>
              </a:rPr>
              <a:t>для задач искусственного интеллекта</a:t>
            </a:r>
            <a:r>
              <a:rPr lang="en-US" sz="2700" b="0"/>
              <a:t>: </a:t>
            </a:r>
            <a:r>
              <a:rPr lang="ru-RU" sz="2700" b="0" i="1"/>
              <a:t>Пролог, ЛИСП</a:t>
            </a:r>
            <a:endParaRPr lang="ru-RU" sz="2700" b="0"/>
          </a:p>
          <a:p>
            <a:pPr marL="892175" lvl="1" indent="-271463" defTabSz="722313">
              <a:buFontTx/>
              <a:buChar char="•"/>
            </a:pPr>
            <a:r>
              <a:rPr lang="ru-RU" sz="2700" b="0" i="1">
                <a:solidFill>
                  <a:srgbClr val="3333FF"/>
                </a:solidFill>
              </a:rPr>
              <a:t>для Интернета</a:t>
            </a:r>
            <a:r>
              <a:rPr lang="ru-RU" sz="2700" b="0"/>
              <a:t>: </a:t>
            </a:r>
            <a:r>
              <a:rPr lang="en-US" sz="2700" b="0" i="1"/>
              <a:t>JavaScript, Java, Perl, PHP, ASP</a:t>
            </a:r>
            <a:endParaRPr lang="ru-RU" sz="27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FAA8D7-476A-450B-B9D4-F0500BC00AC6}" type="slidenum">
              <a:rPr lang="ru-RU" smtClean="0"/>
              <a:pPr/>
              <a:t>50</a:t>
            </a:fld>
            <a:endParaRPr lang="ru-RU" smtClean="0"/>
          </a:p>
        </p:txBody>
      </p:sp>
      <p:sp>
        <p:nvSpPr>
          <p:cNvPr id="6656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Сложные условия</a:t>
            </a:r>
          </a:p>
        </p:txBody>
      </p:sp>
      <p:sp>
        <p:nvSpPr>
          <p:cNvPr id="581637" name="Text Box 5"/>
          <p:cNvSpPr txBox="1">
            <a:spLocks noChangeArrowheads="1"/>
          </p:cNvSpPr>
          <p:nvPr/>
        </p:nvSpPr>
        <p:spPr bwMode="auto">
          <a:xfrm>
            <a:off x="369888" y="942975"/>
            <a:ext cx="84201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800">
                <a:solidFill>
                  <a:srgbClr val="3333FF"/>
                </a:solidFill>
              </a:rPr>
              <a:t>Задача. </a:t>
            </a:r>
            <a:r>
              <a:rPr lang="ru-RU" sz="2800" b="0"/>
              <a:t>Фирма набирает сотрудников от 25 до 40 лет включительно. Ввести возраст человека и определить, подходит ли он фирме (вывести ответ «подходит» или «не подходит»</a:t>
            </a:r>
            <a:r>
              <a:rPr lang="en-US" sz="2800" b="0"/>
              <a:t>)</a:t>
            </a:r>
            <a:r>
              <a:rPr lang="ru-RU" sz="2800" b="0"/>
              <a:t>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800">
                <a:solidFill>
                  <a:srgbClr val="3333FF"/>
                </a:solidFill>
              </a:rPr>
              <a:t>Особенность: </a:t>
            </a:r>
            <a:r>
              <a:rPr lang="ru-RU" sz="2800" b="0"/>
              <a:t>надо проверить, выполняются ли два условия одновременно.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95363" y="4194175"/>
            <a:ext cx="7515225" cy="663575"/>
            <a:chOff x="796" y="2336"/>
            <a:chExt cx="4734" cy="418"/>
          </a:xfrm>
        </p:grpSpPr>
        <p:sp>
          <p:nvSpPr>
            <p:cNvPr id="66568" name="Text Box 7"/>
            <p:cNvSpPr txBox="1">
              <a:spLocks noChangeArrowheads="1"/>
            </p:cNvSpPr>
            <p:nvPr/>
          </p:nvSpPr>
          <p:spPr bwMode="auto">
            <a:xfrm>
              <a:off x="1090" y="2403"/>
              <a:ext cx="4440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Можно ли решить известными методами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66569" name="Oval 8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1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1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3BB6A4-8989-4482-A33B-94FCCBF86530}" type="slidenum">
              <a:rPr lang="ru-RU" smtClean="0"/>
              <a:pPr/>
              <a:t>51</a:t>
            </a:fld>
            <a:endParaRPr lang="ru-RU" smtClean="0"/>
          </a:p>
        </p:txBody>
      </p:sp>
      <p:sp>
        <p:nvSpPr>
          <p:cNvPr id="6758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5167313" y="12271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Вариант 1. Алгоритм</a:t>
            </a:r>
          </a:p>
        </p:txBody>
      </p:sp>
      <p:sp>
        <p:nvSpPr>
          <p:cNvPr id="67590" name="AutoShape 5"/>
          <p:cNvSpPr>
            <a:spLocks noChangeArrowheads="1"/>
          </p:cNvSpPr>
          <p:nvPr/>
        </p:nvSpPr>
        <p:spPr bwMode="auto">
          <a:xfrm>
            <a:off x="4206875" y="1292225"/>
            <a:ext cx="1481138" cy="377825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начало</a:t>
            </a:r>
          </a:p>
        </p:txBody>
      </p:sp>
      <p:sp>
        <p:nvSpPr>
          <p:cNvPr id="67591" name="AutoShape 6"/>
          <p:cNvSpPr>
            <a:spLocks noChangeArrowheads="1"/>
          </p:cNvSpPr>
          <p:nvPr/>
        </p:nvSpPr>
        <p:spPr bwMode="auto">
          <a:xfrm>
            <a:off x="3913188" y="1909763"/>
            <a:ext cx="2066925" cy="396875"/>
          </a:xfrm>
          <a:prstGeom prst="flowChartInputOutpu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ввод </a:t>
            </a:r>
            <a:r>
              <a:rPr lang="en-US" sz="2200">
                <a:latin typeface="Courier New" pitchFamily="49" charset="0"/>
              </a:rPr>
              <a:t>x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7592" name="AutoShape 7"/>
          <p:cNvSpPr>
            <a:spLocks noChangeArrowheads="1"/>
          </p:cNvSpPr>
          <p:nvPr/>
        </p:nvSpPr>
        <p:spPr bwMode="auto">
          <a:xfrm>
            <a:off x="561975" y="4111625"/>
            <a:ext cx="1604963" cy="615950"/>
          </a:xfrm>
          <a:prstGeom prst="flowChartDocumen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 b="0"/>
              <a:t>'</a:t>
            </a:r>
            <a:r>
              <a:rPr lang="ru-RU" sz="2200" b="0"/>
              <a:t>подходит</a:t>
            </a:r>
            <a:r>
              <a:rPr lang="en-US" sz="2200" b="0"/>
              <a:t>'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7593" name="Line 8"/>
          <p:cNvSpPr>
            <a:spLocks noChangeShapeType="1"/>
          </p:cNvSpPr>
          <p:nvPr/>
        </p:nvSpPr>
        <p:spPr bwMode="auto">
          <a:xfrm>
            <a:off x="4946650" y="1668463"/>
            <a:ext cx="0" cy="265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>
            <a:off x="4946650" y="2324100"/>
            <a:ext cx="0" cy="265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595" name="AutoShape 10"/>
          <p:cNvSpPr>
            <a:spLocks noChangeArrowheads="1"/>
          </p:cNvSpPr>
          <p:nvPr/>
        </p:nvSpPr>
        <p:spPr bwMode="auto">
          <a:xfrm>
            <a:off x="4275138" y="5524500"/>
            <a:ext cx="1481137" cy="414338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конец</a:t>
            </a:r>
          </a:p>
        </p:txBody>
      </p:sp>
      <p:sp>
        <p:nvSpPr>
          <p:cNvPr id="67596" name="Line 11"/>
          <p:cNvSpPr>
            <a:spLocks noChangeShapeType="1"/>
          </p:cNvSpPr>
          <p:nvPr/>
        </p:nvSpPr>
        <p:spPr bwMode="auto">
          <a:xfrm>
            <a:off x="5016500" y="5226050"/>
            <a:ext cx="0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597" name="Freeform 12"/>
          <p:cNvSpPr>
            <a:spLocks/>
          </p:cNvSpPr>
          <p:nvPr/>
        </p:nvSpPr>
        <p:spPr bwMode="auto">
          <a:xfrm>
            <a:off x="1238250" y="4718050"/>
            <a:ext cx="3748088" cy="265113"/>
          </a:xfrm>
          <a:custGeom>
            <a:avLst/>
            <a:gdLst>
              <a:gd name="T0" fmla="*/ 0 w 2409"/>
              <a:gd name="T1" fmla="*/ 0 h 343"/>
              <a:gd name="T2" fmla="*/ 0 w 2409"/>
              <a:gd name="T3" fmla="*/ 2147483647 h 343"/>
              <a:gd name="T4" fmla="*/ 2147483647 w 2409"/>
              <a:gd name="T5" fmla="*/ 2147483647 h 343"/>
              <a:gd name="T6" fmla="*/ 2147483647 w 2409"/>
              <a:gd name="T7" fmla="*/ 2147483647 h 343"/>
              <a:gd name="T8" fmla="*/ 0 60000 65536"/>
              <a:gd name="T9" fmla="*/ 0 60000 65536"/>
              <a:gd name="T10" fmla="*/ 0 60000 65536"/>
              <a:gd name="T11" fmla="*/ 0 60000 65536"/>
              <a:gd name="T12" fmla="*/ 0 w 2409"/>
              <a:gd name="T13" fmla="*/ 0 h 343"/>
              <a:gd name="T14" fmla="*/ 2409 w 2409"/>
              <a:gd name="T15" fmla="*/ 343 h 3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9" h="343">
                <a:moveTo>
                  <a:pt x="0" y="0"/>
                </a:moveTo>
                <a:lnTo>
                  <a:pt x="0" y="343"/>
                </a:lnTo>
                <a:lnTo>
                  <a:pt x="2409" y="343"/>
                </a:lnTo>
                <a:lnTo>
                  <a:pt x="2409" y="5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598" name="Line 13"/>
          <p:cNvSpPr>
            <a:spLocks noChangeShapeType="1"/>
          </p:cNvSpPr>
          <p:nvPr/>
        </p:nvSpPr>
        <p:spPr bwMode="auto">
          <a:xfrm>
            <a:off x="3144838" y="5013325"/>
            <a:ext cx="0" cy="22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599" name="Oval 14"/>
          <p:cNvSpPr>
            <a:spLocks noChangeArrowheads="1"/>
          </p:cNvSpPr>
          <p:nvPr/>
        </p:nvSpPr>
        <p:spPr bwMode="auto">
          <a:xfrm>
            <a:off x="3109913" y="4954588"/>
            <a:ext cx="53975" cy="539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600" name="Freeform 15"/>
          <p:cNvSpPr>
            <a:spLocks/>
          </p:cNvSpPr>
          <p:nvPr/>
        </p:nvSpPr>
        <p:spPr bwMode="auto">
          <a:xfrm flipH="1">
            <a:off x="3092450" y="3001963"/>
            <a:ext cx="989013" cy="350837"/>
          </a:xfrm>
          <a:custGeom>
            <a:avLst/>
            <a:gdLst>
              <a:gd name="T0" fmla="*/ 0 w 623"/>
              <a:gd name="T1" fmla="*/ 0 h 524"/>
              <a:gd name="T2" fmla="*/ 2147483647 w 623"/>
              <a:gd name="T3" fmla="*/ 0 h 524"/>
              <a:gd name="T4" fmla="*/ 2147483647 w 623"/>
              <a:gd name="T5" fmla="*/ 2147483647 h 524"/>
              <a:gd name="T6" fmla="*/ 0 60000 65536"/>
              <a:gd name="T7" fmla="*/ 0 60000 65536"/>
              <a:gd name="T8" fmla="*/ 0 60000 65536"/>
              <a:gd name="T9" fmla="*/ 0 w 623"/>
              <a:gd name="T10" fmla="*/ 0 h 524"/>
              <a:gd name="T11" fmla="*/ 623 w 623"/>
              <a:gd name="T12" fmla="*/ 524 h 5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3" h="524">
                <a:moveTo>
                  <a:pt x="0" y="0"/>
                </a:moveTo>
                <a:lnTo>
                  <a:pt x="623" y="0"/>
                </a:lnTo>
                <a:lnTo>
                  <a:pt x="623" y="524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601" name="Freeform 16"/>
          <p:cNvSpPr>
            <a:spLocks/>
          </p:cNvSpPr>
          <p:nvPr/>
        </p:nvSpPr>
        <p:spPr bwMode="auto">
          <a:xfrm flipH="1">
            <a:off x="5765800" y="3011488"/>
            <a:ext cx="1468438" cy="1087437"/>
          </a:xfrm>
          <a:custGeom>
            <a:avLst/>
            <a:gdLst>
              <a:gd name="T0" fmla="*/ 2147483647 w 623"/>
              <a:gd name="T1" fmla="*/ 0 h 887"/>
              <a:gd name="T2" fmla="*/ 0 w 623"/>
              <a:gd name="T3" fmla="*/ 0 h 887"/>
              <a:gd name="T4" fmla="*/ 2147483647 w 623"/>
              <a:gd name="T5" fmla="*/ 2147483647 h 887"/>
              <a:gd name="T6" fmla="*/ 0 60000 65536"/>
              <a:gd name="T7" fmla="*/ 0 60000 65536"/>
              <a:gd name="T8" fmla="*/ 0 60000 65536"/>
              <a:gd name="T9" fmla="*/ 0 w 623"/>
              <a:gd name="T10" fmla="*/ 0 h 887"/>
              <a:gd name="T11" fmla="*/ 623 w 623"/>
              <a:gd name="T12" fmla="*/ 887 h 8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3" h="887">
                <a:moveTo>
                  <a:pt x="623" y="0"/>
                </a:moveTo>
                <a:lnTo>
                  <a:pt x="0" y="0"/>
                </a:lnTo>
                <a:lnTo>
                  <a:pt x="2" y="887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602" name="Text Box 17"/>
          <p:cNvSpPr txBox="1">
            <a:spLocks noChangeArrowheads="1"/>
          </p:cNvSpPr>
          <p:nvPr/>
        </p:nvSpPr>
        <p:spPr bwMode="auto">
          <a:xfrm>
            <a:off x="3040063" y="2559050"/>
            <a:ext cx="684212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да</a:t>
            </a:r>
          </a:p>
        </p:txBody>
      </p:sp>
      <p:sp>
        <p:nvSpPr>
          <p:cNvPr id="67603" name="Text Box 18"/>
          <p:cNvSpPr txBox="1">
            <a:spLocks noChangeArrowheads="1"/>
          </p:cNvSpPr>
          <p:nvPr/>
        </p:nvSpPr>
        <p:spPr bwMode="auto">
          <a:xfrm>
            <a:off x="6134100" y="2579688"/>
            <a:ext cx="6842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нет</a:t>
            </a:r>
          </a:p>
        </p:txBody>
      </p:sp>
      <p:sp>
        <p:nvSpPr>
          <p:cNvPr id="67604" name="AutoShape 19"/>
          <p:cNvSpPr>
            <a:spLocks noChangeArrowheads="1"/>
          </p:cNvSpPr>
          <p:nvPr/>
        </p:nvSpPr>
        <p:spPr bwMode="auto">
          <a:xfrm>
            <a:off x="4079875" y="2589213"/>
            <a:ext cx="1765300" cy="841375"/>
          </a:xfrm>
          <a:prstGeom prst="flowChartDecision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x</a:t>
            </a:r>
            <a:r>
              <a:rPr lang="en-US" b="0"/>
              <a:t> </a:t>
            </a:r>
            <a:r>
              <a:rPr lang="en-US" sz="2200">
                <a:latin typeface="Courier New" pitchFamily="49" charset="0"/>
              </a:rPr>
              <a:t>&gt;=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25?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7605" name="Freeform 20"/>
          <p:cNvSpPr>
            <a:spLocks/>
          </p:cNvSpPr>
          <p:nvPr/>
        </p:nvSpPr>
        <p:spPr bwMode="auto">
          <a:xfrm flipH="1">
            <a:off x="1223963" y="3762375"/>
            <a:ext cx="989012" cy="350838"/>
          </a:xfrm>
          <a:custGeom>
            <a:avLst/>
            <a:gdLst>
              <a:gd name="T0" fmla="*/ 0 w 623"/>
              <a:gd name="T1" fmla="*/ 0 h 524"/>
              <a:gd name="T2" fmla="*/ 2147483647 w 623"/>
              <a:gd name="T3" fmla="*/ 0 h 524"/>
              <a:gd name="T4" fmla="*/ 2147483647 w 623"/>
              <a:gd name="T5" fmla="*/ 2147483647 h 524"/>
              <a:gd name="T6" fmla="*/ 0 60000 65536"/>
              <a:gd name="T7" fmla="*/ 0 60000 65536"/>
              <a:gd name="T8" fmla="*/ 0 60000 65536"/>
              <a:gd name="T9" fmla="*/ 0 w 623"/>
              <a:gd name="T10" fmla="*/ 0 h 524"/>
              <a:gd name="T11" fmla="*/ 623 w 623"/>
              <a:gd name="T12" fmla="*/ 524 h 5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3" h="524">
                <a:moveTo>
                  <a:pt x="0" y="0"/>
                </a:moveTo>
                <a:lnTo>
                  <a:pt x="623" y="0"/>
                </a:lnTo>
                <a:lnTo>
                  <a:pt x="623" y="524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606" name="Freeform 21"/>
          <p:cNvSpPr>
            <a:spLocks/>
          </p:cNvSpPr>
          <p:nvPr/>
        </p:nvSpPr>
        <p:spPr bwMode="auto">
          <a:xfrm flipH="1">
            <a:off x="3897313" y="3771900"/>
            <a:ext cx="1073150" cy="347663"/>
          </a:xfrm>
          <a:custGeom>
            <a:avLst/>
            <a:gdLst>
              <a:gd name="T0" fmla="*/ 2147483647 w 623"/>
              <a:gd name="T1" fmla="*/ 0 h 887"/>
              <a:gd name="T2" fmla="*/ 0 w 623"/>
              <a:gd name="T3" fmla="*/ 0 h 887"/>
              <a:gd name="T4" fmla="*/ 2147483647 w 623"/>
              <a:gd name="T5" fmla="*/ 2147483647 h 887"/>
              <a:gd name="T6" fmla="*/ 0 60000 65536"/>
              <a:gd name="T7" fmla="*/ 0 60000 65536"/>
              <a:gd name="T8" fmla="*/ 0 60000 65536"/>
              <a:gd name="T9" fmla="*/ 0 w 623"/>
              <a:gd name="T10" fmla="*/ 0 h 887"/>
              <a:gd name="T11" fmla="*/ 623 w 623"/>
              <a:gd name="T12" fmla="*/ 887 h 8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3" h="887">
                <a:moveTo>
                  <a:pt x="623" y="0"/>
                </a:moveTo>
                <a:lnTo>
                  <a:pt x="0" y="0"/>
                </a:lnTo>
                <a:lnTo>
                  <a:pt x="2" y="887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607" name="Text Box 22"/>
          <p:cNvSpPr txBox="1">
            <a:spLocks noChangeArrowheads="1"/>
          </p:cNvSpPr>
          <p:nvPr/>
        </p:nvSpPr>
        <p:spPr bwMode="auto">
          <a:xfrm>
            <a:off x="1171575" y="3319463"/>
            <a:ext cx="6842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да</a:t>
            </a:r>
          </a:p>
        </p:txBody>
      </p:sp>
      <p:sp>
        <p:nvSpPr>
          <p:cNvPr id="67608" name="Text Box 23"/>
          <p:cNvSpPr txBox="1">
            <a:spLocks noChangeArrowheads="1"/>
          </p:cNvSpPr>
          <p:nvPr/>
        </p:nvSpPr>
        <p:spPr bwMode="auto">
          <a:xfrm>
            <a:off x="4265613" y="3340100"/>
            <a:ext cx="684212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нет</a:t>
            </a:r>
          </a:p>
        </p:txBody>
      </p:sp>
      <p:sp>
        <p:nvSpPr>
          <p:cNvPr id="67609" name="AutoShape 24"/>
          <p:cNvSpPr>
            <a:spLocks noChangeArrowheads="1"/>
          </p:cNvSpPr>
          <p:nvPr/>
        </p:nvSpPr>
        <p:spPr bwMode="auto">
          <a:xfrm>
            <a:off x="2211388" y="3349625"/>
            <a:ext cx="1765300" cy="841375"/>
          </a:xfrm>
          <a:prstGeom prst="flowChartDecision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x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&lt;</a:t>
            </a:r>
            <a:r>
              <a:rPr lang="en-US" sz="22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200">
                <a:latin typeface="Courier New" pitchFamily="49" charset="0"/>
              </a:rPr>
              <a:t>40?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7610" name="AutoShape 25"/>
          <p:cNvSpPr>
            <a:spLocks noChangeArrowheads="1"/>
          </p:cNvSpPr>
          <p:nvPr/>
        </p:nvSpPr>
        <p:spPr bwMode="auto">
          <a:xfrm>
            <a:off x="4116388" y="4119563"/>
            <a:ext cx="1922462" cy="615950"/>
          </a:xfrm>
          <a:prstGeom prst="flowChartDocumen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 b="0"/>
              <a:t>'</a:t>
            </a:r>
            <a:r>
              <a:rPr lang="ru-RU" sz="2200">
                <a:solidFill>
                  <a:srgbClr val="FF0000"/>
                </a:solidFill>
              </a:rPr>
              <a:t>не подходит</a:t>
            </a:r>
            <a:r>
              <a:rPr lang="en-US" sz="2200" b="0"/>
              <a:t>'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7611" name="AutoShape 26"/>
          <p:cNvSpPr>
            <a:spLocks noChangeArrowheads="1"/>
          </p:cNvSpPr>
          <p:nvPr/>
        </p:nvSpPr>
        <p:spPr bwMode="auto">
          <a:xfrm>
            <a:off x="6330950" y="4100513"/>
            <a:ext cx="1922463" cy="615950"/>
          </a:xfrm>
          <a:prstGeom prst="flowChartDocumen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 b="0"/>
              <a:t>'</a:t>
            </a:r>
            <a:r>
              <a:rPr lang="ru-RU" sz="2200">
                <a:solidFill>
                  <a:srgbClr val="FF0000"/>
                </a:solidFill>
              </a:rPr>
              <a:t>не подходит</a:t>
            </a:r>
            <a:r>
              <a:rPr lang="en-US" sz="2200" b="0"/>
              <a:t>'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7612" name="Freeform 27"/>
          <p:cNvSpPr>
            <a:spLocks/>
          </p:cNvSpPr>
          <p:nvPr/>
        </p:nvSpPr>
        <p:spPr bwMode="auto">
          <a:xfrm>
            <a:off x="3144838" y="4675188"/>
            <a:ext cx="4097337" cy="558800"/>
          </a:xfrm>
          <a:custGeom>
            <a:avLst/>
            <a:gdLst>
              <a:gd name="T0" fmla="*/ 0 w 2581"/>
              <a:gd name="T1" fmla="*/ 2147483647 h 352"/>
              <a:gd name="T2" fmla="*/ 0 w 2581"/>
              <a:gd name="T3" fmla="*/ 2147483647 h 352"/>
              <a:gd name="T4" fmla="*/ 2147483647 w 2581"/>
              <a:gd name="T5" fmla="*/ 2147483647 h 352"/>
              <a:gd name="T6" fmla="*/ 2147483647 w 2581"/>
              <a:gd name="T7" fmla="*/ 0 h 352"/>
              <a:gd name="T8" fmla="*/ 0 60000 65536"/>
              <a:gd name="T9" fmla="*/ 0 60000 65536"/>
              <a:gd name="T10" fmla="*/ 0 60000 65536"/>
              <a:gd name="T11" fmla="*/ 0 60000 65536"/>
              <a:gd name="T12" fmla="*/ 0 w 2581"/>
              <a:gd name="T13" fmla="*/ 0 h 352"/>
              <a:gd name="T14" fmla="*/ 2581 w 2581"/>
              <a:gd name="T15" fmla="*/ 352 h 3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81" h="352">
                <a:moveTo>
                  <a:pt x="0" y="185"/>
                </a:moveTo>
                <a:lnTo>
                  <a:pt x="0" y="352"/>
                </a:lnTo>
                <a:lnTo>
                  <a:pt x="2579" y="352"/>
                </a:lnTo>
                <a:lnTo>
                  <a:pt x="258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613" name="Oval 28"/>
          <p:cNvSpPr>
            <a:spLocks noChangeArrowheads="1"/>
          </p:cNvSpPr>
          <p:nvPr/>
        </p:nvSpPr>
        <p:spPr bwMode="auto">
          <a:xfrm>
            <a:off x="4986338" y="5207000"/>
            <a:ext cx="53975" cy="539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B4F8E3-3CF8-4008-8E8D-949CCFE3D15E}" type="slidenum">
              <a:rPr lang="ru-RU" smtClean="0"/>
              <a:pPr/>
              <a:t>52</a:t>
            </a:fld>
            <a:endParaRPr lang="ru-RU" smtClean="0"/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Вариант 1. Программа</a:t>
            </a:r>
          </a:p>
        </p:txBody>
      </p:sp>
      <p:sp>
        <p:nvSpPr>
          <p:cNvPr id="585734" name="Text Box 6"/>
          <p:cNvSpPr txBox="1">
            <a:spLocks noChangeArrowheads="1"/>
          </p:cNvSpPr>
          <p:nvPr/>
        </p:nvSpPr>
        <p:spPr bwMode="auto">
          <a:xfrm>
            <a:off x="341313" y="811213"/>
            <a:ext cx="8280400" cy="59150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marL="176213" indent="-176213">
              <a:spcBef>
                <a:spcPct val="15000"/>
              </a:spcBef>
              <a:defRPr/>
            </a:pPr>
            <a:endParaRPr lang="ru-RU" sz="2800">
              <a:latin typeface="Courier New" pitchFamily="49" charset="0"/>
            </a:endParaRPr>
          </a:p>
        </p:txBody>
      </p:sp>
      <p:sp>
        <p:nvSpPr>
          <p:cNvPr id="68614" name="AutoShape 9"/>
          <p:cNvSpPr>
            <a:spLocks noChangeArrowheads="1"/>
          </p:cNvSpPr>
          <p:nvPr/>
        </p:nvSpPr>
        <p:spPr bwMode="auto">
          <a:xfrm>
            <a:off x="549275" y="3313113"/>
            <a:ext cx="6529388" cy="2959100"/>
          </a:xfrm>
          <a:prstGeom prst="roundRect">
            <a:avLst>
              <a:gd name="adj" fmla="val 3593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85738" name="Rectangle 10"/>
          <p:cNvSpPr>
            <a:spLocks noChangeArrowheads="1"/>
          </p:cNvSpPr>
          <p:nvPr/>
        </p:nvSpPr>
        <p:spPr bwMode="auto">
          <a:xfrm>
            <a:off x="968375" y="3819525"/>
            <a:ext cx="5937250" cy="1430338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395288" y="812800"/>
            <a:ext cx="7829550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main()</a:t>
            </a: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{</a:t>
            </a: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	int x;</a:t>
            </a:r>
            <a:endParaRPr lang="ru-RU" sz="280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printf("</a:t>
            </a:r>
            <a:r>
              <a:rPr lang="ru-RU" sz="2800">
                <a:latin typeface="Courier New" pitchFamily="49" charset="0"/>
              </a:rPr>
              <a:t>Введите возраст</a:t>
            </a:r>
            <a:r>
              <a:rPr lang="en-US" sz="2800">
                <a:latin typeface="Courier New" pitchFamily="49" charset="0"/>
              </a:rPr>
              <a:t>\n");</a:t>
            </a:r>
            <a:endParaRPr lang="ru-RU" sz="280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ru-RU" sz="2800">
                <a:latin typeface="Courier New" pitchFamily="49" charset="0"/>
              </a:rPr>
              <a:t> </a:t>
            </a:r>
            <a:r>
              <a:rPr lang="en-US" sz="2800">
                <a:latin typeface="Courier New" pitchFamily="49" charset="0"/>
              </a:rPr>
              <a:t>scanf("%d", &amp;x);</a:t>
            </a:r>
            <a:endParaRPr lang="ru-RU" sz="280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if (x &gt;= 25) </a:t>
            </a: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  if (x &lt;= 40) </a:t>
            </a: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       printf("</a:t>
            </a:r>
            <a:r>
              <a:rPr lang="ru-RU" sz="2800">
                <a:latin typeface="Courier New" pitchFamily="49" charset="0"/>
              </a:rPr>
              <a:t>Подходит</a:t>
            </a:r>
            <a:r>
              <a:rPr lang="en-US" sz="2800">
                <a:latin typeface="Courier New" pitchFamily="49" charset="0"/>
              </a:rPr>
              <a:t>");</a:t>
            </a:r>
            <a:endParaRPr lang="ru-RU" sz="280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  else printf("</a:t>
            </a:r>
            <a:r>
              <a:rPr lang="ru-RU" sz="2800">
                <a:latin typeface="Courier New" pitchFamily="49" charset="0"/>
              </a:rPr>
              <a:t>Не подходит</a:t>
            </a:r>
            <a:r>
              <a:rPr lang="en-US" sz="2800">
                <a:latin typeface="Courier New" pitchFamily="49" charset="0"/>
              </a:rPr>
              <a:t>");</a:t>
            </a:r>
            <a:endParaRPr lang="ru-RU" sz="280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ru-RU" sz="2800">
                <a:latin typeface="Courier New" pitchFamily="49" charset="0"/>
              </a:rPr>
              <a:t> </a:t>
            </a:r>
            <a:r>
              <a:rPr lang="en-US" sz="2800">
                <a:latin typeface="Courier New" pitchFamily="49" charset="0"/>
              </a:rPr>
              <a:t>else</a:t>
            </a: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  printf("</a:t>
            </a:r>
            <a:r>
              <a:rPr lang="ru-RU" sz="2800">
                <a:latin typeface="Courier New" pitchFamily="49" charset="0"/>
              </a:rPr>
              <a:t>Не подходит</a:t>
            </a:r>
            <a:r>
              <a:rPr lang="en-US" sz="2800">
                <a:latin typeface="Courier New" pitchFamily="49" charset="0"/>
              </a:rPr>
              <a:t>");</a:t>
            </a:r>
            <a:endParaRPr lang="ru-RU" sz="280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}</a:t>
            </a:r>
            <a:endParaRPr lang="ru-RU" sz="2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250CE1-BE8B-4C07-856B-4A9EB0CB8DF6}" type="slidenum">
              <a:rPr lang="ru-RU" smtClean="0"/>
              <a:pPr/>
              <a:t>53</a:t>
            </a:fld>
            <a:endParaRPr lang="ru-RU" smtClean="0"/>
          </a:p>
        </p:txBody>
      </p:sp>
      <p:sp>
        <p:nvSpPr>
          <p:cNvPr id="6963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Вариант 2. Алгоритм</a:t>
            </a:r>
          </a:p>
        </p:txBody>
      </p:sp>
      <p:sp>
        <p:nvSpPr>
          <p:cNvPr id="69637" name="AutoShape 4"/>
          <p:cNvSpPr>
            <a:spLocks noChangeArrowheads="1"/>
          </p:cNvSpPr>
          <p:nvPr/>
        </p:nvSpPr>
        <p:spPr bwMode="auto">
          <a:xfrm>
            <a:off x="3487738" y="1347788"/>
            <a:ext cx="1481137" cy="377825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начало</a:t>
            </a:r>
          </a:p>
        </p:txBody>
      </p:sp>
      <p:sp>
        <p:nvSpPr>
          <p:cNvPr id="69638" name="AutoShape 5"/>
          <p:cNvSpPr>
            <a:spLocks noChangeArrowheads="1"/>
          </p:cNvSpPr>
          <p:nvPr/>
        </p:nvSpPr>
        <p:spPr bwMode="auto">
          <a:xfrm>
            <a:off x="3194050" y="1965325"/>
            <a:ext cx="2066925" cy="396875"/>
          </a:xfrm>
          <a:prstGeom prst="flowChartInputOutpu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ввод </a:t>
            </a:r>
            <a:r>
              <a:rPr lang="en-US" sz="2200">
                <a:latin typeface="Courier New" pitchFamily="49" charset="0"/>
              </a:rPr>
              <a:t>x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9639" name="AutoShape 6"/>
          <p:cNvSpPr>
            <a:spLocks noChangeArrowheads="1"/>
          </p:cNvSpPr>
          <p:nvPr/>
        </p:nvSpPr>
        <p:spPr bwMode="auto">
          <a:xfrm>
            <a:off x="884238" y="3951288"/>
            <a:ext cx="1604962" cy="615950"/>
          </a:xfrm>
          <a:prstGeom prst="flowChartDocumen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 b="0"/>
              <a:t>'</a:t>
            </a:r>
            <a:r>
              <a:rPr lang="ru-RU" sz="2200" b="0"/>
              <a:t>подходит</a:t>
            </a:r>
            <a:r>
              <a:rPr lang="en-US" sz="2200" b="0"/>
              <a:t>'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9640" name="Line 7"/>
          <p:cNvSpPr>
            <a:spLocks noChangeShapeType="1"/>
          </p:cNvSpPr>
          <p:nvPr/>
        </p:nvSpPr>
        <p:spPr bwMode="auto">
          <a:xfrm>
            <a:off x="4227513" y="1724025"/>
            <a:ext cx="0" cy="265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9641" name="Line 8"/>
          <p:cNvSpPr>
            <a:spLocks noChangeShapeType="1"/>
          </p:cNvSpPr>
          <p:nvPr/>
        </p:nvSpPr>
        <p:spPr bwMode="auto">
          <a:xfrm>
            <a:off x="4227513" y="2379663"/>
            <a:ext cx="0" cy="265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9642" name="Freeform 9"/>
          <p:cNvSpPr>
            <a:spLocks/>
          </p:cNvSpPr>
          <p:nvPr/>
        </p:nvSpPr>
        <p:spPr bwMode="auto">
          <a:xfrm flipH="1">
            <a:off x="1662113" y="3362325"/>
            <a:ext cx="989012" cy="604838"/>
          </a:xfrm>
          <a:custGeom>
            <a:avLst/>
            <a:gdLst>
              <a:gd name="T0" fmla="*/ 0 w 623"/>
              <a:gd name="T1" fmla="*/ 0 h 524"/>
              <a:gd name="T2" fmla="*/ 2147483647 w 623"/>
              <a:gd name="T3" fmla="*/ 0 h 524"/>
              <a:gd name="T4" fmla="*/ 2147483647 w 623"/>
              <a:gd name="T5" fmla="*/ 2147483647 h 524"/>
              <a:gd name="T6" fmla="*/ 0 60000 65536"/>
              <a:gd name="T7" fmla="*/ 0 60000 65536"/>
              <a:gd name="T8" fmla="*/ 0 60000 65536"/>
              <a:gd name="T9" fmla="*/ 0 w 623"/>
              <a:gd name="T10" fmla="*/ 0 h 524"/>
              <a:gd name="T11" fmla="*/ 623 w 623"/>
              <a:gd name="T12" fmla="*/ 524 h 5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3" h="524">
                <a:moveTo>
                  <a:pt x="0" y="0"/>
                </a:moveTo>
                <a:lnTo>
                  <a:pt x="623" y="0"/>
                </a:lnTo>
                <a:lnTo>
                  <a:pt x="623" y="524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9643" name="Freeform 10"/>
          <p:cNvSpPr>
            <a:spLocks/>
          </p:cNvSpPr>
          <p:nvPr/>
        </p:nvSpPr>
        <p:spPr bwMode="auto">
          <a:xfrm flipH="1">
            <a:off x="5821363" y="3346450"/>
            <a:ext cx="1176337" cy="604838"/>
          </a:xfrm>
          <a:custGeom>
            <a:avLst/>
            <a:gdLst>
              <a:gd name="T0" fmla="*/ 2147483647 w 623"/>
              <a:gd name="T1" fmla="*/ 0 h 887"/>
              <a:gd name="T2" fmla="*/ 0 w 623"/>
              <a:gd name="T3" fmla="*/ 0 h 887"/>
              <a:gd name="T4" fmla="*/ 2147483647 w 623"/>
              <a:gd name="T5" fmla="*/ 2147483647 h 887"/>
              <a:gd name="T6" fmla="*/ 0 60000 65536"/>
              <a:gd name="T7" fmla="*/ 0 60000 65536"/>
              <a:gd name="T8" fmla="*/ 0 60000 65536"/>
              <a:gd name="T9" fmla="*/ 0 w 623"/>
              <a:gd name="T10" fmla="*/ 0 h 887"/>
              <a:gd name="T11" fmla="*/ 623 w 623"/>
              <a:gd name="T12" fmla="*/ 887 h 8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3" h="887">
                <a:moveTo>
                  <a:pt x="623" y="0"/>
                </a:moveTo>
                <a:lnTo>
                  <a:pt x="0" y="0"/>
                </a:lnTo>
                <a:lnTo>
                  <a:pt x="2" y="887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9644" name="Text Box 11"/>
          <p:cNvSpPr txBox="1">
            <a:spLocks noChangeArrowheads="1"/>
          </p:cNvSpPr>
          <p:nvPr/>
        </p:nvSpPr>
        <p:spPr bwMode="auto">
          <a:xfrm>
            <a:off x="1635125" y="2932113"/>
            <a:ext cx="6842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да</a:t>
            </a:r>
          </a:p>
        </p:txBody>
      </p:sp>
      <p:sp>
        <p:nvSpPr>
          <p:cNvPr id="69645" name="Text Box 12"/>
          <p:cNvSpPr txBox="1">
            <a:spLocks noChangeArrowheads="1"/>
          </p:cNvSpPr>
          <p:nvPr/>
        </p:nvSpPr>
        <p:spPr bwMode="auto">
          <a:xfrm>
            <a:off x="6291263" y="2914650"/>
            <a:ext cx="684212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нет</a:t>
            </a:r>
          </a:p>
        </p:txBody>
      </p:sp>
      <p:sp>
        <p:nvSpPr>
          <p:cNvPr id="69646" name="AutoShape 13"/>
          <p:cNvSpPr>
            <a:spLocks noChangeArrowheads="1"/>
          </p:cNvSpPr>
          <p:nvPr/>
        </p:nvSpPr>
        <p:spPr bwMode="auto">
          <a:xfrm>
            <a:off x="2649538" y="2619375"/>
            <a:ext cx="3175000" cy="1476375"/>
          </a:xfrm>
          <a:prstGeom prst="flowChartDecision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80000"/>
              </a:lnSpc>
            </a:pPr>
            <a:r>
              <a:rPr lang="en-US" sz="2200">
                <a:latin typeface="Courier New" pitchFamily="49" charset="0"/>
              </a:rPr>
              <a:t>x</a:t>
            </a:r>
            <a:r>
              <a:rPr lang="en-US" b="0"/>
              <a:t> </a:t>
            </a:r>
            <a:r>
              <a:rPr lang="en-US" sz="2200">
                <a:latin typeface="Courier New" pitchFamily="49" charset="0"/>
              </a:rPr>
              <a:t>&gt;=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25</a:t>
            </a:r>
            <a:r>
              <a:rPr lang="en-US" b="0"/>
              <a:t> </a:t>
            </a:r>
            <a:r>
              <a:rPr lang="ru-RU" sz="2200">
                <a:latin typeface="Courier New" pitchFamily="49" charset="0"/>
              </a:rPr>
              <a:t/>
            </a:r>
            <a:br>
              <a:rPr lang="ru-RU" sz="2200">
                <a:latin typeface="Courier New" pitchFamily="49" charset="0"/>
              </a:rPr>
            </a:br>
            <a:r>
              <a:rPr lang="ru-RU" sz="2200">
                <a:latin typeface="Courier New" pitchFamily="49" charset="0"/>
              </a:rPr>
              <a:t>и</a:t>
            </a:r>
          </a:p>
          <a:p>
            <a:pPr algn="ctr">
              <a:lnSpc>
                <a:spcPct val="80000"/>
              </a:lnSpc>
            </a:pPr>
            <a:r>
              <a:rPr lang="en-US" sz="2200">
                <a:latin typeface="Courier New" pitchFamily="49" charset="0"/>
              </a:rPr>
              <a:t>x</a:t>
            </a:r>
            <a:r>
              <a:rPr lang="en-US" b="0"/>
              <a:t> </a:t>
            </a:r>
            <a:r>
              <a:rPr lang="en-US" sz="2200">
                <a:latin typeface="Courier New" pitchFamily="49" charset="0"/>
              </a:rPr>
              <a:t>&lt;=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40?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9647" name="AutoShape 14"/>
          <p:cNvSpPr>
            <a:spLocks noChangeArrowheads="1"/>
          </p:cNvSpPr>
          <p:nvPr/>
        </p:nvSpPr>
        <p:spPr bwMode="auto">
          <a:xfrm>
            <a:off x="5929313" y="3951288"/>
            <a:ext cx="1922462" cy="615950"/>
          </a:xfrm>
          <a:prstGeom prst="flowChartDocumen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 b="0"/>
              <a:t>'</a:t>
            </a:r>
            <a:r>
              <a:rPr lang="ru-RU" sz="2200">
                <a:solidFill>
                  <a:srgbClr val="FF0000"/>
                </a:solidFill>
              </a:rPr>
              <a:t>не подходит</a:t>
            </a:r>
            <a:r>
              <a:rPr lang="en-US" sz="2200" b="0"/>
              <a:t>'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9648" name="Freeform 15"/>
          <p:cNvSpPr>
            <a:spLocks/>
          </p:cNvSpPr>
          <p:nvPr/>
        </p:nvSpPr>
        <p:spPr bwMode="auto">
          <a:xfrm>
            <a:off x="1663700" y="4513263"/>
            <a:ext cx="5338763" cy="319087"/>
          </a:xfrm>
          <a:custGeom>
            <a:avLst/>
            <a:gdLst>
              <a:gd name="T0" fmla="*/ 0 w 3363"/>
              <a:gd name="T1" fmla="*/ 2147483647 h 201"/>
              <a:gd name="T2" fmla="*/ 0 w 3363"/>
              <a:gd name="T3" fmla="*/ 2147483647 h 201"/>
              <a:gd name="T4" fmla="*/ 2147483647 w 3363"/>
              <a:gd name="T5" fmla="*/ 2147483647 h 201"/>
              <a:gd name="T6" fmla="*/ 2147483647 w 3363"/>
              <a:gd name="T7" fmla="*/ 0 h 201"/>
              <a:gd name="T8" fmla="*/ 0 60000 65536"/>
              <a:gd name="T9" fmla="*/ 0 60000 65536"/>
              <a:gd name="T10" fmla="*/ 0 60000 65536"/>
              <a:gd name="T11" fmla="*/ 0 60000 65536"/>
              <a:gd name="T12" fmla="*/ 0 w 3363"/>
              <a:gd name="T13" fmla="*/ 0 h 201"/>
              <a:gd name="T14" fmla="*/ 3363 w 3363"/>
              <a:gd name="T15" fmla="*/ 201 h 2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3" h="201">
                <a:moveTo>
                  <a:pt x="0" y="34"/>
                </a:moveTo>
                <a:lnTo>
                  <a:pt x="0" y="201"/>
                </a:lnTo>
                <a:lnTo>
                  <a:pt x="3362" y="201"/>
                </a:lnTo>
                <a:lnTo>
                  <a:pt x="3363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69649" name="Group 16"/>
          <p:cNvGrpSpPr>
            <a:grpSpLocks/>
          </p:cNvGrpSpPr>
          <p:nvPr/>
        </p:nvGrpSpPr>
        <p:grpSpPr bwMode="auto">
          <a:xfrm>
            <a:off x="3529013" y="4800600"/>
            <a:ext cx="1481137" cy="731838"/>
            <a:chOff x="2693" y="3280"/>
            <a:chExt cx="933" cy="461"/>
          </a:xfrm>
        </p:grpSpPr>
        <p:sp>
          <p:nvSpPr>
            <p:cNvPr id="69650" name="AutoShape 17"/>
            <p:cNvSpPr>
              <a:spLocks noChangeArrowheads="1"/>
            </p:cNvSpPr>
            <p:nvPr/>
          </p:nvSpPr>
          <p:spPr bwMode="auto">
            <a:xfrm>
              <a:off x="2693" y="3480"/>
              <a:ext cx="933" cy="261"/>
            </a:xfrm>
            <a:prstGeom prst="flowChartTerminator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2200" b="0"/>
                <a:t>конец</a:t>
              </a:r>
            </a:p>
          </p:txBody>
        </p:sp>
        <p:sp>
          <p:nvSpPr>
            <p:cNvPr id="69651" name="Line 18"/>
            <p:cNvSpPr>
              <a:spLocks noChangeShapeType="1"/>
            </p:cNvSpPr>
            <p:nvPr/>
          </p:nvSpPr>
          <p:spPr bwMode="auto">
            <a:xfrm>
              <a:off x="3160" y="329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9652" name="Oval 19"/>
            <p:cNvSpPr>
              <a:spLocks noChangeArrowheads="1"/>
            </p:cNvSpPr>
            <p:nvPr/>
          </p:nvSpPr>
          <p:spPr bwMode="auto">
            <a:xfrm>
              <a:off x="3141" y="3280"/>
              <a:ext cx="34" cy="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78DD39-554E-4B74-B2FC-7F0C34204149}" type="slidenum">
              <a:rPr lang="ru-RU" smtClean="0"/>
              <a:pPr/>
              <a:t>54</a:t>
            </a:fld>
            <a:endParaRPr lang="ru-RU" smtClean="0"/>
          </a:p>
        </p:txBody>
      </p:sp>
      <p:sp>
        <p:nvSpPr>
          <p:cNvPr id="589830" name="Text Box 6"/>
          <p:cNvSpPr txBox="1">
            <a:spLocks noChangeArrowheads="1"/>
          </p:cNvSpPr>
          <p:nvPr/>
        </p:nvSpPr>
        <p:spPr bwMode="auto">
          <a:xfrm>
            <a:off x="315913" y="1008063"/>
            <a:ext cx="8280400" cy="44434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800">
                <a:latin typeface="Courier New" pitchFamily="49" charset="0"/>
              </a:rPr>
              <a:t>	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70660" name="Line 3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Вариант </a:t>
            </a:r>
            <a:r>
              <a:rPr lang="en-US" sz="3000"/>
              <a:t>2</a:t>
            </a:r>
            <a:r>
              <a:rPr lang="ru-RU" sz="3000"/>
              <a:t>. Программа</a:t>
            </a:r>
          </a:p>
        </p:txBody>
      </p:sp>
      <p:sp>
        <p:nvSpPr>
          <p:cNvPr id="70662" name="AutoShape 12"/>
          <p:cNvSpPr>
            <a:spLocks noChangeArrowheads="1"/>
          </p:cNvSpPr>
          <p:nvPr/>
        </p:nvSpPr>
        <p:spPr bwMode="auto">
          <a:xfrm>
            <a:off x="441325" y="3375025"/>
            <a:ext cx="6121400" cy="1562100"/>
          </a:xfrm>
          <a:prstGeom prst="roundRect">
            <a:avLst>
              <a:gd name="adj" fmla="val 6398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1474788" y="3455988"/>
            <a:ext cx="4135437" cy="471487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70664" name="Text Box 11"/>
          <p:cNvSpPr txBox="1">
            <a:spLocks noChangeArrowheads="1"/>
          </p:cNvSpPr>
          <p:nvPr/>
        </p:nvSpPr>
        <p:spPr bwMode="auto">
          <a:xfrm>
            <a:off x="263525" y="954088"/>
            <a:ext cx="8280400" cy="448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	main()</a:t>
            </a: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{</a:t>
            </a: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int x;</a:t>
            </a:r>
            <a:endParaRPr lang="ru-RU" sz="280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printf("</a:t>
            </a:r>
            <a:r>
              <a:rPr lang="ru-RU" sz="2800">
                <a:latin typeface="Courier New" pitchFamily="49" charset="0"/>
              </a:rPr>
              <a:t>Введите возраст</a:t>
            </a:r>
            <a:r>
              <a:rPr lang="en-US" sz="2800">
                <a:latin typeface="Courier New" pitchFamily="49" charset="0"/>
              </a:rPr>
              <a:t>\n");</a:t>
            </a:r>
            <a:endParaRPr lang="ru-RU" sz="280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ru-RU" sz="2800">
                <a:latin typeface="Courier New" pitchFamily="49" charset="0"/>
              </a:rPr>
              <a:t> </a:t>
            </a:r>
            <a:r>
              <a:rPr lang="en-US" sz="2800">
                <a:latin typeface="Courier New" pitchFamily="49" charset="0"/>
              </a:rPr>
              <a:t>scanf("%d", &amp;x);</a:t>
            </a:r>
            <a:endParaRPr lang="ru-RU" sz="280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if ( x &gt;= 25 &amp;&amp; x &lt;= 40 )</a:t>
            </a: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     printf("</a:t>
            </a:r>
            <a:r>
              <a:rPr lang="ru-RU" sz="2800">
                <a:latin typeface="Courier New" pitchFamily="49" charset="0"/>
              </a:rPr>
              <a:t>Подходит</a:t>
            </a:r>
            <a:r>
              <a:rPr lang="en-US" sz="2800">
                <a:latin typeface="Courier New" pitchFamily="49" charset="0"/>
              </a:rPr>
              <a:t>");</a:t>
            </a:r>
            <a:endParaRPr lang="ru-RU" sz="280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else printf("</a:t>
            </a:r>
            <a:r>
              <a:rPr lang="ru-RU" sz="2800">
                <a:latin typeface="Courier New" pitchFamily="49" charset="0"/>
              </a:rPr>
              <a:t>Не подходит</a:t>
            </a:r>
            <a:r>
              <a:rPr lang="en-US" sz="2800">
                <a:latin typeface="Courier New" pitchFamily="49" charset="0"/>
              </a:rPr>
              <a:t>");</a:t>
            </a:r>
            <a:endParaRPr lang="ru-RU" sz="280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</a:pPr>
            <a:r>
              <a:rPr lang="en-US" sz="2800">
                <a:latin typeface="Courier New" pitchFamily="49" charset="0"/>
              </a:rPr>
              <a:t> }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589832" name="AutoShape 8"/>
          <p:cNvSpPr>
            <a:spLocks noChangeArrowheads="1"/>
          </p:cNvSpPr>
          <p:nvPr/>
        </p:nvSpPr>
        <p:spPr bwMode="auto">
          <a:xfrm>
            <a:off x="6767513" y="2247900"/>
            <a:ext cx="1577975" cy="935038"/>
          </a:xfrm>
          <a:prstGeom prst="wedgeRoundRectCallout">
            <a:avLst>
              <a:gd name="adj1" fmla="val -129278"/>
              <a:gd name="adj2" fmla="val 9142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сложное условие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nimBg="1"/>
      <p:bldP spid="58983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350028-B4E0-45E4-A8AF-39D8B68A6686}" type="slidenum">
              <a:rPr lang="ru-RU" smtClean="0"/>
              <a:pPr/>
              <a:t>55</a:t>
            </a:fld>
            <a:endParaRPr lang="ru-RU" smtClean="0"/>
          </a:p>
        </p:txBody>
      </p:sp>
      <p:sp>
        <p:nvSpPr>
          <p:cNvPr id="7168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Сложные условия</a:t>
            </a:r>
          </a:p>
        </p:txBody>
      </p:sp>
      <p:sp>
        <p:nvSpPr>
          <p:cNvPr id="591877" name="Text Box 5"/>
          <p:cNvSpPr txBox="1">
            <a:spLocks noChangeArrowheads="1"/>
          </p:cNvSpPr>
          <p:nvPr/>
        </p:nvSpPr>
        <p:spPr bwMode="auto">
          <a:xfrm>
            <a:off x="369888" y="823913"/>
            <a:ext cx="84201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600">
                <a:solidFill>
                  <a:srgbClr val="3333FF"/>
                </a:solidFill>
              </a:rPr>
              <a:t>Сложное условие </a:t>
            </a:r>
            <a:r>
              <a:rPr lang="ru-RU" sz="2600" b="0"/>
              <a:t>– это условие, состоящее из нескольких простых условий (отношений), связанных с помощью </a:t>
            </a:r>
            <a:r>
              <a:rPr lang="ru-RU" sz="2600"/>
              <a:t>логических операций</a:t>
            </a:r>
            <a:r>
              <a:rPr lang="ru-RU" sz="2600" b="0"/>
              <a:t>:</a:t>
            </a:r>
          </a:p>
          <a:p>
            <a:pPr marL="628650" lvl="1" indent="-268288">
              <a:spcBef>
                <a:spcPct val="15000"/>
              </a:spcBef>
            </a:pPr>
            <a:r>
              <a:rPr lang="en-US" sz="2600">
                <a:solidFill>
                  <a:srgbClr val="FF0000"/>
                </a:solidFill>
                <a:latin typeface="Courier New" pitchFamily="49" charset="0"/>
              </a:rPr>
              <a:t>!</a:t>
            </a:r>
            <a:r>
              <a:rPr lang="en-US" sz="2600" b="0"/>
              <a:t> 	– </a:t>
            </a:r>
            <a:r>
              <a:rPr lang="ru-RU" sz="2600" b="0"/>
              <a:t>НЕ</a:t>
            </a:r>
            <a:r>
              <a:rPr lang="en-US" sz="2600" b="0"/>
              <a:t> </a:t>
            </a:r>
            <a:r>
              <a:rPr lang="ru-RU" sz="2600" b="0"/>
              <a:t>(</a:t>
            </a:r>
            <a:r>
              <a:rPr lang="en-US" sz="2600" b="0" i="1"/>
              <a:t>not</a:t>
            </a:r>
            <a:r>
              <a:rPr lang="en-US" sz="2600" b="0"/>
              <a:t>, </a:t>
            </a:r>
            <a:r>
              <a:rPr lang="ru-RU" sz="2600" b="0"/>
              <a:t>отрицание, инверсия)</a:t>
            </a:r>
          </a:p>
          <a:p>
            <a:pPr marL="628650" lvl="1" indent="-268288">
              <a:spcBef>
                <a:spcPct val="15000"/>
              </a:spcBef>
            </a:pPr>
            <a:r>
              <a:rPr lang="en-US" sz="260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sz="2600" b="0"/>
              <a:t> 	– </a:t>
            </a:r>
            <a:r>
              <a:rPr lang="ru-RU" sz="2600" b="0"/>
              <a:t>И (</a:t>
            </a:r>
            <a:r>
              <a:rPr lang="en-US" sz="2600" b="0" i="1"/>
              <a:t>and</a:t>
            </a:r>
            <a:r>
              <a:rPr lang="en-US" sz="2600" b="0"/>
              <a:t>, </a:t>
            </a:r>
            <a:r>
              <a:rPr lang="ru-RU" sz="2600" b="0"/>
              <a:t>логическое умножение, конъюнкция,</a:t>
            </a:r>
            <a:r>
              <a:rPr lang="en-US" sz="2600" b="0"/>
              <a:t/>
            </a:r>
            <a:br>
              <a:rPr lang="en-US" sz="2600" b="0"/>
            </a:br>
            <a:r>
              <a:rPr lang="en-US" sz="2600" b="0"/>
              <a:t>      </a:t>
            </a:r>
            <a:r>
              <a:rPr lang="ru-RU" sz="2600" b="0"/>
              <a:t> </a:t>
            </a:r>
            <a:r>
              <a:rPr lang="en-US" sz="2600" b="0"/>
              <a:t>          </a:t>
            </a:r>
            <a:r>
              <a:rPr lang="ru-RU" sz="2600" b="0"/>
              <a:t>одновременное выполнение условий)</a:t>
            </a:r>
            <a:endParaRPr lang="en-US" sz="2600" b="0"/>
          </a:p>
          <a:p>
            <a:pPr marL="628650" lvl="1" indent="-268288">
              <a:spcBef>
                <a:spcPct val="15000"/>
              </a:spcBef>
            </a:pPr>
            <a:r>
              <a:rPr lang="en-US" sz="260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sz="2600" b="0"/>
              <a:t> 	– </a:t>
            </a:r>
            <a:r>
              <a:rPr lang="ru-RU" sz="2600" b="0"/>
              <a:t>ИЛИ (</a:t>
            </a:r>
            <a:r>
              <a:rPr lang="en-US" sz="2600" b="0" i="1"/>
              <a:t>or</a:t>
            </a:r>
            <a:r>
              <a:rPr lang="en-US" sz="2600" b="0"/>
              <a:t>, </a:t>
            </a:r>
            <a:r>
              <a:rPr lang="ru-RU" sz="2600" b="0"/>
              <a:t>логическое сложение, дизъюнкция,</a:t>
            </a:r>
            <a:r>
              <a:rPr lang="en-US" sz="2600" b="0"/>
              <a:t/>
            </a:r>
            <a:br>
              <a:rPr lang="en-US" sz="2600" b="0"/>
            </a:br>
            <a:r>
              <a:rPr lang="en-US" sz="2600" b="0"/>
              <a:t>      </a:t>
            </a:r>
            <a:r>
              <a:rPr lang="ru-RU" sz="2600" b="0"/>
              <a:t> выполнение хотя бы одного из условий)</a:t>
            </a:r>
          </a:p>
          <a:p>
            <a:pPr marL="176213" indent="-176213">
              <a:spcBef>
                <a:spcPct val="50000"/>
              </a:spcBef>
            </a:pPr>
            <a:r>
              <a:rPr lang="ru-RU" sz="2600">
                <a:solidFill>
                  <a:srgbClr val="3333FF"/>
                </a:solidFill>
              </a:rPr>
              <a:t>Простые условия (отношения)</a:t>
            </a:r>
          </a:p>
          <a:p>
            <a:pPr marL="176213" indent="-176213">
              <a:spcBef>
                <a:spcPct val="50000"/>
              </a:spcBef>
            </a:pPr>
            <a:r>
              <a:rPr lang="en-US" sz="2600">
                <a:latin typeface="Courier New" pitchFamily="49" charset="0"/>
              </a:rPr>
              <a:t>    </a:t>
            </a:r>
            <a:r>
              <a:rPr lang="en-US" sz="2600">
                <a:solidFill>
                  <a:srgbClr val="FF0000"/>
                </a:solidFill>
                <a:latin typeface="Courier New" pitchFamily="49" charset="0"/>
              </a:rPr>
              <a:t>&lt;    &lt;=    &gt;    &gt;=   ==    !=</a:t>
            </a:r>
            <a:endParaRPr lang="ru-RU" sz="260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591878" name="AutoShape 6"/>
          <p:cNvSpPr>
            <a:spLocks noChangeArrowheads="1"/>
          </p:cNvSpPr>
          <p:nvPr/>
        </p:nvSpPr>
        <p:spPr bwMode="auto">
          <a:xfrm>
            <a:off x="4595813" y="5618163"/>
            <a:ext cx="1266825" cy="444500"/>
          </a:xfrm>
          <a:prstGeom prst="wedgeRoundRectCallout">
            <a:avLst>
              <a:gd name="adj1" fmla="val 37482"/>
              <a:gd name="adj2" fmla="val -11988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равно</a:t>
            </a:r>
          </a:p>
        </p:txBody>
      </p:sp>
      <p:sp>
        <p:nvSpPr>
          <p:cNvPr id="591879" name="AutoShape 7"/>
          <p:cNvSpPr>
            <a:spLocks noChangeArrowheads="1"/>
          </p:cNvSpPr>
          <p:nvPr/>
        </p:nvSpPr>
        <p:spPr bwMode="auto">
          <a:xfrm>
            <a:off x="6235700" y="5689600"/>
            <a:ext cx="1685925" cy="444500"/>
          </a:xfrm>
          <a:prstGeom prst="wedgeRoundRectCallout">
            <a:avLst>
              <a:gd name="adj1" fmla="val -9644"/>
              <a:gd name="adj2" fmla="val -13892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не равно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1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1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1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1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1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91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7" grpId="0" build="p"/>
      <p:bldP spid="591878" grpId="0" animBg="1"/>
      <p:bldP spid="59187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C3BE90-104B-4A20-BA67-436852EFB5BA}" type="slidenum">
              <a:rPr lang="ru-RU" smtClean="0"/>
              <a:pPr/>
              <a:t>56</a:t>
            </a:fld>
            <a:endParaRPr lang="ru-RU" smtClean="0"/>
          </a:p>
        </p:txBody>
      </p:sp>
      <p:sp>
        <p:nvSpPr>
          <p:cNvPr id="7270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Сложные условия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381000" y="876300"/>
            <a:ext cx="8420100" cy="561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600" dirty="0">
                <a:solidFill>
                  <a:srgbClr val="3333FF"/>
                </a:solidFill>
              </a:rPr>
              <a:t>Порядок </a:t>
            </a:r>
            <a:r>
              <a:rPr lang="ru-RU" sz="2600" dirty="0" smtClean="0">
                <a:solidFill>
                  <a:srgbClr val="3333FF"/>
                </a:solidFill>
              </a:rPr>
              <a:t>вычисления</a:t>
            </a:r>
            <a:r>
              <a:rPr lang="en-US" sz="2600" dirty="0" smtClean="0">
                <a:solidFill>
                  <a:srgbClr val="3333FF"/>
                </a:solidFill>
              </a:rPr>
              <a:t> </a:t>
            </a:r>
            <a:r>
              <a:rPr lang="ru-RU" sz="2600" dirty="0">
                <a:solidFill>
                  <a:srgbClr val="3333FF"/>
                </a:solidFill>
              </a:rPr>
              <a:t>сложных условий: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600" b="0" dirty="0"/>
              <a:t>выражения в скобках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en-US" sz="2600" dirty="0">
                <a:latin typeface="Courier New" pitchFamily="49" charset="0"/>
              </a:rPr>
              <a:t>! </a:t>
            </a:r>
            <a:r>
              <a:rPr lang="ru-RU" sz="2600" b="0" dirty="0"/>
              <a:t>(НЕ, отрицание)</a:t>
            </a:r>
            <a:r>
              <a:rPr lang="ru-RU" sz="2600" b="0" dirty="0">
                <a:latin typeface="Courier New" pitchFamily="49" charset="0"/>
              </a:rPr>
              <a:t> </a:t>
            </a:r>
            <a:endParaRPr lang="en-US" sz="2600" dirty="0">
              <a:latin typeface="Courier New" pitchFamily="49" charset="0"/>
            </a:endParaRP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en-US" sz="2600" dirty="0">
                <a:latin typeface="Courier New" pitchFamily="49" charset="0"/>
              </a:rPr>
              <a:t>&lt;, &lt;=, &gt;, &gt;=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600" dirty="0">
                <a:latin typeface="Courier New" pitchFamily="49" charset="0"/>
              </a:rPr>
              <a:t>=</a:t>
            </a:r>
            <a:r>
              <a:rPr lang="en-US" sz="2600" dirty="0">
                <a:latin typeface="Courier New" pitchFamily="49" charset="0"/>
              </a:rPr>
              <a:t>=, </a:t>
            </a:r>
            <a:r>
              <a:rPr lang="ru-RU" sz="2600" dirty="0">
                <a:latin typeface="Courier New" pitchFamily="49" charset="0"/>
              </a:rPr>
              <a:t>!=</a:t>
            </a:r>
            <a:endParaRPr lang="en-US" sz="2600" dirty="0"/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en-US" sz="2600" dirty="0">
                <a:latin typeface="Courier New" pitchFamily="49" charset="0"/>
              </a:rPr>
              <a:t>&amp;&amp; </a:t>
            </a:r>
            <a:r>
              <a:rPr lang="en-US" sz="2600" b="0" dirty="0"/>
              <a:t>(</a:t>
            </a:r>
            <a:r>
              <a:rPr lang="ru-RU" sz="2600" b="0" dirty="0"/>
              <a:t>И)</a:t>
            </a:r>
            <a:endParaRPr lang="en-US" sz="2600" b="0" dirty="0"/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en-US" sz="2600" dirty="0">
                <a:latin typeface="Courier New" pitchFamily="49" charset="0"/>
              </a:rPr>
              <a:t>|| </a:t>
            </a:r>
            <a:r>
              <a:rPr lang="en-US" sz="2600" b="0" dirty="0"/>
              <a:t>(</a:t>
            </a:r>
            <a:r>
              <a:rPr lang="ru-RU" sz="2600" b="0" dirty="0"/>
              <a:t>ИЛИ)</a:t>
            </a:r>
            <a:endParaRPr lang="en-US" sz="2600" b="0" dirty="0"/>
          </a:p>
          <a:p>
            <a:pPr marL="176213" indent="-176213">
              <a:spcBef>
                <a:spcPct val="50000"/>
              </a:spcBef>
            </a:pPr>
            <a:r>
              <a:rPr lang="ru-RU" sz="2600" dirty="0">
                <a:solidFill>
                  <a:srgbClr val="3333FF"/>
                </a:solidFill>
              </a:rPr>
              <a:t>Пример:</a:t>
            </a:r>
          </a:p>
          <a:p>
            <a:pPr marL="628650" lvl="1" indent="-268288">
              <a:lnSpc>
                <a:spcPct val="90000"/>
              </a:lnSpc>
            </a:pPr>
            <a:r>
              <a:rPr lang="en-US" sz="2600" dirty="0">
                <a:latin typeface="Courier New" pitchFamily="49" charset="0"/>
              </a:rPr>
              <a:t>     </a:t>
            </a:r>
            <a:r>
              <a:rPr lang="en-US" sz="2600" b="0" dirty="0">
                <a:latin typeface="Courier New" pitchFamily="49" charset="0"/>
              </a:rPr>
              <a:t>2   1     6   3    5     4</a:t>
            </a:r>
            <a:r>
              <a:rPr lang="en-US" sz="2600" dirty="0">
                <a:latin typeface="Courier New" pitchFamily="49" charset="0"/>
              </a:rPr>
              <a:t> </a:t>
            </a:r>
          </a:p>
          <a:p>
            <a:pPr marL="628650" lvl="1" indent="-268288">
              <a:lnSpc>
                <a:spcPct val="90000"/>
              </a:lnSpc>
            </a:pPr>
            <a:r>
              <a:rPr lang="en-US" sz="2600" dirty="0">
                <a:latin typeface="Courier New" pitchFamily="49" charset="0"/>
              </a:rPr>
              <a:t>if </a:t>
            </a:r>
            <a:r>
              <a:rPr lang="ru-RU" sz="2600" dirty="0">
                <a:latin typeface="Courier New" pitchFamily="49" charset="0"/>
              </a:rPr>
              <a:t>( !</a:t>
            </a:r>
            <a:r>
              <a:rPr lang="en-US" sz="2600" dirty="0">
                <a:latin typeface="Courier New" pitchFamily="49" charset="0"/>
              </a:rPr>
              <a:t>(a &gt; b) || c != d &amp;&amp; b == a)</a:t>
            </a:r>
            <a:r>
              <a:rPr lang="en-US" sz="2600" b="0" dirty="0">
                <a:latin typeface="Courier New" pitchFamily="49" charset="0"/>
              </a:rPr>
              <a:t> </a:t>
            </a:r>
          </a:p>
          <a:p>
            <a:pPr marL="628650" lvl="1" indent="-268288">
              <a:lnSpc>
                <a:spcPct val="90000"/>
              </a:lnSpc>
            </a:pPr>
            <a:r>
              <a:rPr lang="en-US" sz="2600" dirty="0">
                <a:latin typeface="Courier New" pitchFamily="49" charset="0"/>
              </a:rPr>
              <a:t>  {</a:t>
            </a:r>
          </a:p>
          <a:p>
            <a:pPr marL="628650" lvl="1" indent="-268288">
              <a:lnSpc>
                <a:spcPct val="90000"/>
              </a:lnSpc>
            </a:pPr>
            <a:r>
              <a:rPr lang="en-US" sz="2600" b="0" dirty="0">
                <a:latin typeface="Courier New" pitchFamily="49" charset="0"/>
              </a:rPr>
              <a:t>  ...</a:t>
            </a:r>
          </a:p>
          <a:p>
            <a:pPr marL="628650" lvl="1" indent="-268288">
              <a:lnSpc>
                <a:spcPct val="90000"/>
              </a:lnSpc>
            </a:pPr>
            <a:r>
              <a:rPr lang="en-US" sz="2600" dirty="0">
                <a:latin typeface="Courier New" pitchFamily="49" charset="0"/>
              </a:rPr>
              <a:t>  }</a:t>
            </a:r>
            <a:endParaRPr lang="ru-RU" sz="2600" b="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3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3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3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93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3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93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93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93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939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939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939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E334A4-3B7C-45F7-BFB5-2F9918B68170}" type="slidenum">
              <a:rPr lang="ru-RU" smtClean="0"/>
              <a:pPr/>
              <a:t>57</a:t>
            </a:fld>
            <a:endParaRPr lang="ru-RU" smtClean="0"/>
          </a:p>
        </p:txBody>
      </p:sp>
      <p:sp>
        <p:nvSpPr>
          <p:cNvPr id="595970" name="Text Box 2"/>
          <p:cNvSpPr txBox="1">
            <a:spLocks noChangeArrowheads="1"/>
          </p:cNvSpPr>
          <p:nvPr/>
        </p:nvSpPr>
        <p:spPr bwMode="auto">
          <a:xfrm>
            <a:off x="455613" y="987425"/>
            <a:ext cx="8420100" cy="557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000">
                <a:solidFill>
                  <a:srgbClr val="3333FF"/>
                </a:solidFill>
              </a:rPr>
              <a:t>Истинно или ложно</a:t>
            </a:r>
            <a:r>
              <a:rPr lang="en-US" sz="2000">
                <a:solidFill>
                  <a:srgbClr val="3333FF"/>
                </a:solidFill>
              </a:rPr>
              <a:t> </a:t>
            </a:r>
            <a:r>
              <a:rPr lang="ru-RU" sz="2000">
                <a:solidFill>
                  <a:srgbClr val="3333FF"/>
                </a:solidFill>
              </a:rPr>
              <a:t>при </a:t>
            </a:r>
            <a:r>
              <a:rPr lang="en-US" sz="2000">
                <a:latin typeface="Courier New" pitchFamily="49" charset="0"/>
              </a:rPr>
              <a:t>a</a:t>
            </a:r>
            <a:r>
              <a:rPr lang="en-US" sz="1600" b="0"/>
              <a:t> </a:t>
            </a:r>
            <a:r>
              <a:rPr lang="en-US" sz="2000">
                <a:latin typeface="Courier New" pitchFamily="49" charset="0"/>
              </a:rPr>
              <a:t>=</a:t>
            </a:r>
            <a:r>
              <a:rPr lang="en-US" sz="1600" b="0"/>
              <a:t> </a:t>
            </a:r>
            <a:r>
              <a:rPr lang="en-US" sz="2000">
                <a:latin typeface="Courier New" pitchFamily="49" charset="0"/>
              </a:rPr>
              <a:t>2; b</a:t>
            </a:r>
            <a:r>
              <a:rPr lang="en-US" sz="1600" b="0"/>
              <a:t> </a:t>
            </a:r>
            <a:r>
              <a:rPr lang="en-US" sz="2000">
                <a:latin typeface="Courier New" pitchFamily="49" charset="0"/>
              </a:rPr>
              <a:t>=</a:t>
            </a:r>
            <a:r>
              <a:rPr lang="en-US" sz="1600" b="0"/>
              <a:t> </a:t>
            </a:r>
            <a:r>
              <a:rPr lang="en-US" sz="2000">
                <a:latin typeface="Courier New" pitchFamily="49" charset="0"/>
              </a:rPr>
              <a:t>3; c</a:t>
            </a:r>
            <a:r>
              <a:rPr lang="en-US" sz="1600" b="0"/>
              <a:t> </a:t>
            </a:r>
            <a:r>
              <a:rPr lang="en-US" sz="2000">
                <a:latin typeface="Courier New" pitchFamily="49" charset="0"/>
              </a:rPr>
              <a:t>=</a:t>
            </a:r>
            <a:r>
              <a:rPr lang="en-US" sz="1600" b="0"/>
              <a:t> </a:t>
            </a:r>
            <a:r>
              <a:rPr lang="en-US" sz="2000">
                <a:latin typeface="Courier New" pitchFamily="49" charset="0"/>
              </a:rPr>
              <a:t>4;</a:t>
            </a:r>
            <a:endParaRPr lang="ru-RU" sz="2000">
              <a:solidFill>
                <a:srgbClr val="3333FF"/>
              </a:solidFill>
            </a:endParaRPr>
          </a:p>
          <a:p>
            <a:pPr marL="628650" lvl="1" indent="-268288">
              <a:spcBef>
                <a:spcPct val="15000"/>
              </a:spcBef>
            </a:pPr>
            <a:r>
              <a:rPr lang="ru-RU" sz="2000">
                <a:latin typeface="Courier New" pitchFamily="49" charset="0"/>
              </a:rPr>
              <a:t>!</a:t>
            </a:r>
            <a:r>
              <a:rPr lang="en-US" sz="2000">
                <a:latin typeface="Courier New" pitchFamily="49" charset="0"/>
              </a:rPr>
              <a:t>(a &gt; b)</a:t>
            </a:r>
          </a:p>
          <a:p>
            <a:pPr marL="628650" lvl="1" indent="-268288">
              <a:spcBef>
                <a:spcPct val="15000"/>
              </a:spcBef>
            </a:pPr>
            <a:r>
              <a:rPr lang="en-US" sz="2000">
                <a:latin typeface="Courier New" pitchFamily="49" charset="0"/>
              </a:rPr>
              <a:t>a &lt; b &amp;&amp; b &lt; c</a:t>
            </a:r>
          </a:p>
          <a:p>
            <a:pPr marL="628650" lvl="1" indent="-268288">
              <a:spcBef>
                <a:spcPct val="15000"/>
              </a:spcBef>
            </a:pPr>
            <a:r>
              <a:rPr lang="en-US" sz="2000">
                <a:latin typeface="Courier New" pitchFamily="49" charset="0"/>
              </a:rPr>
              <a:t>!(a &gt;= b) || c == d</a:t>
            </a:r>
          </a:p>
          <a:p>
            <a:pPr marL="628650" lvl="1" indent="-268288">
              <a:spcBef>
                <a:spcPct val="15000"/>
              </a:spcBef>
            </a:pPr>
            <a:r>
              <a:rPr lang="en-US" sz="2000">
                <a:latin typeface="Courier New" pitchFamily="49" charset="0"/>
              </a:rPr>
              <a:t>a &lt; c || b &lt; c &amp;&amp; b &lt; a</a:t>
            </a:r>
          </a:p>
          <a:p>
            <a:pPr marL="628650" lvl="1" indent="-268288">
              <a:spcBef>
                <a:spcPct val="15000"/>
              </a:spcBef>
            </a:pPr>
            <a:r>
              <a:rPr lang="en-US" sz="2000">
                <a:latin typeface="Courier New" pitchFamily="49" charset="0"/>
              </a:rPr>
              <a:t>a &gt; b || !(b &lt; c)</a:t>
            </a:r>
            <a:endParaRPr lang="ru-RU" sz="2000">
              <a:latin typeface="Courier New" pitchFamily="49" charset="0"/>
            </a:endParaRPr>
          </a:p>
          <a:p>
            <a:pPr marL="176213" indent="-176213">
              <a:spcBef>
                <a:spcPct val="30000"/>
              </a:spcBef>
            </a:pPr>
            <a:r>
              <a:rPr lang="ru-RU" sz="2000">
                <a:solidFill>
                  <a:srgbClr val="3333FF"/>
                </a:solidFill>
              </a:rPr>
              <a:t>Для каких значений </a:t>
            </a:r>
            <a:r>
              <a:rPr lang="en-US" sz="2000">
                <a:solidFill>
                  <a:srgbClr val="3333FF"/>
                </a:solidFill>
              </a:rPr>
              <a:t> </a:t>
            </a:r>
            <a:r>
              <a:rPr lang="en-US" sz="2800">
                <a:solidFill>
                  <a:srgbClr val="3333FF"/>
                </a:solidFill>
                <a:latin typeface="Courier New" pitchFamily="49" charset="0"/>
              </a:rPr>
              <a:t>x</a:t>
            </a:r>
            <a:r>
              <a:rPr lang="en-US" sz="2000">
                <a:solidFill>
                  <a:srgbClr val="3333FF"/>
                </a:solidFill>
              </a:rPr>
              <a:t> </a:t>
            </a:r>
            <a:r>
              <a:rPr lang="ru-RU" sz="2000">
                <a:solidFill>
                  <a:srgbClr val="3333FF"/>
                </a:solidFill>
              </a:rPr>
              <a:t>истинны условия: </a:t>
            </a:r>
            <a:endParaRPr lang="en-US" sz="2000">
              <a:solidFill>
                <a:srgbClr val="3333FF"/>
              </a:solidFill>
            </a:endParaRPr>
          </a:p>
          <a:p>
            <a:pPr marL="628650" lvl="1" indent="-268288">
              <a:spcBef>
                <a:spcPct val="35000"/>
              </a:spcBef>
            </a:pPr>
            <a:r>
              <a:rPr lang="en-US" sz="2000">
                <a:latin typeface="Courier New" pitchFamily="49" charset="0"/>
              </a:rPr>
              <a:t>  x &lt; 6 &amp;&amp; x &lt; 10</a:t>
            </a:r>
          </a:p>
          <a:p>
            <a:pPr marL="628650" lvl="1" indent="-268288">
              <a:spcBef>
                <a:spcPct val="15000"/>
              </a:spcBef>
            </a:pPr>
            <a:r>
              <a:rPr lang="en-US" sz="2000">
                <a:latin typeface="Courier New" pitchFamily="49" charset="0"/>
              </a:rPr>
              <a:t>  x &lt; 6 &amp;&amp; x &gt; 10</a:t>
            </a:r>
          </a:p>
          <a:p>
            <a:pPr marL="628650" lvl="1" indent="-268288">
              <a:spcBef>
                <a:spcPct val="15000"/>
              </a:spcBef>
            </a:pPr>
            <a:r>
              <a:rPr lang="en-US" sz="2000">
                <a:latin typeface="Courier New" pitchFamily="49" charset="0"/>
              </a:rPr>
              <a:t>  x &gt; 6 &amp;&amp; x &lt; 10</a:t>
            </a:r>
          </a:p>
          <a:p>
            <a:pPr marL="628650" lvl="1" indent="-268288">
              <a:spcBef>
                <a:spcPct val="15000"/>
              </a:spcBef>
            </a:pPr>
            <a:r>
              <a:rPr lang="en-US" sz="2000">
                <a:latin typeface="Courier New" pitchFamily="49" charset="0"/>
              </a:rPr>
              <a:t>  x &gt; 6 &amp;&amp; x &gt; 10</a:t>
            </a:r>
          </a:p>
          <a:p>
            <a:pPr marL="628650" lvl="1" indent="-268288">
              <a:spcBef>
                <a:spcPct val="15000"/>
              </a:spcBef>
            </a:pPr>
            <a:r>
              <a:rPr lang="en-US" sz="2000">
                <a:latin typeface="Courier New" pitchFamily="49" charset="0"/>
              </a:rPr>
              <a:t>  x &lt; 6 || x &lt; 10</a:t>
            </a:r>
          </a:p>
          <a:p>
            <a:pPr marL="628650" lvl="1" indent="-268288">
              <a:spcBef>
                <a:spcPct val="15000"/>
              </a:spcBef>
            </a:pPr>
            <a:r>
              <a:rPr lang="en-US" sz="2000">
                <a:latin typeface="Courier New" pitchFamily="49" charset="0"/>
              </a:rPr>
              <a:t>  x &lt; 6 || x &gt; 10</a:t>
            </a:r>
          </a:p>
          <a:p>
            <a:pPr marL="628650" lvl="1" indent="-268288">
              <a:spcBef>
                <a:spcPct val="15000"/>
              </a:spcBef>
            </a:pPr>
            <a:r>
              <a:rPr lang="en-US" sz="2000">
                <a:latin typeface="Courier New" pitchFamily="49" charset="0"/>
              </a:rPr>
              <a:t>  x &gt; 6 || x &lt; 10</a:t>
            </a:r>
          </a:p>
          <a:p>
            <a:pPr marL="628650" lvl="1" indent="-268288">
              <a:spcBef>
                <a:spcPct val="15000"/>
              </a:spcBef>
            </a:pPr>
            <a:r>
              <a:rPr lang="en-US" sz="2000">
                <a:latin typeface="Courier New" pitchFamily="49" charset="0"/>
              </a:rPr>
              <a:t>  x &gt; 6 || x &gt; 10</a:t>
            </a:r>
            <a:endParaRPr lang="ru-RU" sz="2000" b="0">
              <a:latin typeface="Courier New" pitchFamily="49" charset="0"/>
            </a:endParaRPr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Сложные условия</a:t>
            </a:r>
          </a:p>
        </p:txBody>
      </p:sp>
      <p:sp>
        <p:nvSpPr>
          <p:cNvPr id="595974" name="AutoShape 6"/>
          <p:cNvSpPr>
            <a:spLocks noChangeArrowheads="1"/>
          </p:cNvSpPr>
          <p:nvPr/>
        </p:nvSpPr>
        <p:spPr bwMode="auto">
          <a:xfrm>
            <a:off x="5965825" y="1897063"/>
            <a:ext cx="730250" cy="333375"/>
          </a:xfrm>
          <a:prstGeom prst="wedgeRoundRectCallout">
            <a:avLst>
              <a:gd name="adj1" fmla="val -332824"/>
              <a:gd name="adj2" fmla="val 63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16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595975" name="AutoShape 7"/>
          <p:cNvSpPr>
            <a:spLocks noChangeArrowheads="1"/>
          </p:cNvSpPr>
          <p:nvPr/>
        </p:nvSpPr>
        <p:spPr bwMode="auto">
          <a:xfrm>
            <a:off x="6702425" y="2263775"/>
            <a:ext cx="730250" cy="333375"/>
          </a:xfrm>
          <a:prstGeom prst="wedgeRoundRectCallout">
            <a:avLst>
              <a:gd name="adj1" fmla="val -353477"/>
              <a:gd name="adj2" fmla="val 5095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16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595976" name="AutoShape 8"/>
          <p:cNvSpPr>
            <a:spLocks noChangeArrowheads="1"/>
          </p:cNvSpPr>
          <p:nvPr/>
        </p:nvSpPr>
        <p:spPr bwMode="auto">
          <a:xfrm>
            <a:off x="5592763" y="2667000"/>
            <a:ext cx="573087" cy="444500"/>
          </a:xfrm>
          <a:prstGeom prst="wedgeRoundRectCallout">
            <a:avLst>
              <a:gd name="adj1" fmla="val -412329"/>
              <a:gd name="adj2" fmla="val 12856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>
                <a:solidFill>
                  <a:schemeClr val="bg1"/>
                </a:solidFill>
              </a:rPr>
              <a:t>0</a:t>
            </a:r>
          </a:p>
        </p:txBody>
      </p:sp>
      <p:graphicFrame>
        <p:nvGraphicFramePr>
          <p:cNvPr id="595977" name="Group 9"/>
          <p:cNvGraphicFramePr>
            <a:graphicFrameLocks noGrp="1"/>
          </p:cNvGraphicFramePr>
          <p:nvPr/>
        </p:nvGraphicFramePr>
        <p:xfrm>
          <a:off x="4383088" y="3727450"/>
          <a:ext cx="4221162" cy="2821440"/>
        </p:xfrm>
        <a:graphic>
          <a:graphicData uri="http://schemas.openxmlformats.org/drawingml/2006/table">
            <a:tbl>
              <a:tblPr/>
              <a:tblGrid>
                <a:gridCol w="2554287"/>
                <a:gridCol w="166687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6006" name="Text Box 38"/>
          <p:cNvSpPr txBox="1">
            <a:spLocks noChangeArrowheads="1"/>
          </p:cNvSpPr>
          <p:nvPr/>
        </p:nvSpPr>
        <p:spPr bwMode="auto">
          <a:xfrm>
            <a:off x="4672013" y="3711575"/>
            <a:ext cx="192722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3333FF"/>
                </a:solidFill>
                <a:latin typeface="Courier New" pitchFamily="49" charset="0"/>
              </a:rPr>
              <a:t>(-</a:t>
            </a:r>
            <a:r>
              <a:rPr lang="en-US" sz="2000">
                <a:solidFill>
                  <a:srgbClr val="3333FF"/>
                </a:solidFill>
                <a:latin typeface="Courier New" pitchFamily="49" charset="0"/>
                <a:sym typeface="Symbol" pitchFamily="18" charset="2"/>
              </a:rPr>
              <a:t>,</a:t>
            </a:r>
            <a:r>
              <a:rPr lang="en-US">
                <a:solidFill>
                  <a:srgbClr val="3333FF"/>
                </a:solidFill>
              </a:rPr>
              <a:t> </a:t>
            </a:r>
            <a:r>
              <a:rPr lang="en-US" sz="2000">
                <a:solidFill>
                  <a:srgbClr val="3333FF"/>
                </a:solidFill>
                <a:latin typeface="Courier New" pitchFamily="49" charset="0"/>
              </a:rPr>
              <a:t>6)</a:t>
            </a:r>
            <a:endParaRPr lang="ru-RU" sz="20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596007" name="Text Box 39"/>
          <p:cNvSpPr txBox="1">
            <a:spLocks noChangeArrowheads="1"/>
          </p:cNvSpPr>
          <p:nvPr/>
        </p:nvSpPr>
        <p:spPr bwMode="auto">
          <a:xfrm>
            <a:off x="4672013" y="4060825"/>
            <a:ext cx="192722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3333FF"/>
                </a:solidFill>
                <a:latin typeface="Courier New" pitchFamily="49" charset="0"/>
                <a:sym typeface="Symbol" pitchFamily="18" charset="2"/>
              </a:rPr>
              <a:t></a:t>
            </a:r>
            <a:endParaRPr lang="ru-RU" sz="20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596008" name="Text Box 40"/>
          <p:cNvSpPr txBox="1">
            <a:spLocks noChangeArrowheads="1"/>
          </p:cNvSpPr>
          <p:nvPr/>
        </p:nvSpPr>
        <p:spPr bwMode="auto">
          <a:xfrm>
            <a:off x="4672013" y="4410075"/>
            <a:ext cx="192722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3333FF"/>
                </a:solidFill>
                <a:latin typeface="Courier New" pitchFamily="49" charset="0"/>
              </a:rPr>
              <a:t>(6</a:t>
            </a:r>
            <a:r>
              <a:rPr lang="en-US" sz="2000">
                <a:solidFill>
                  <a:srgbClr val="3333FF"/>
                </a:solidFill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>
                <a:solidFill>
                  <a:srgbClr val="3333FF"/>
                </a:solidFill>
              </a:rPr>
              <a:t> </a:t>
            </a:r>
            <a:r>
              <a:rPr lang="en-US" sz="2000">
                <a:solidFill>
                  <a:srgbClr val="3333FF"/>
                </a:solidFill>
                <a:latin typeface="Courier New" pitchFamily="49" charset="0"/>
              </a:rPr>
              <a:t>10)</a:t>
            </a:r>
            <a:endParaRPr lang="ru-RU" sz="20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596009" name="Text Box 41"/>
          <p:cNvSpPr txBox="1">
            <a:spLocks noChangeArrowheads="1"/>
          </p:cNvSpPr>
          <p:nvPr/>
        </p:nvSpPr>
        <p:spPr bwMode="auto">
          <a:xfrm>
            <a:off x="4672013" y="4759325"/>
            <a:ext cx="192722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3333FF"/>
                </a:solidFill>
                <a:latin typeface="Courier New" pitchFamily="49" charset="0"/>
              </a:rPr>
              <a:t>(10,</a:t>
            </a:r>
            <a:r>
              <a:rPr lang="en-US" sz="2000">
                <a:solidFill>
                  <a:srgbClr val="3333FF"/>
                </a:solidFill>
              </a:rPr>
              <a:t> </a:t>
            </a:r>
            <a:r>
              <a:rPr lang="en-US" sz="2000">
                <a:solidFill>
                  <a:srgbClr val="3333FF"/>
                </a:solidFill>
                <a:latin typeface="Courier New" pitchFamily="49" charset="0"/>
                <a:sym typeface="Symbol" pitchFamily="18" charset="2"/>
              </a:rPr>
              <a:t>)</a:t>
            </a:r>
            <a:endParaRPr lang="ru-RU" sz="20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596010" name="Text Box 42"/>
          <p:cNvSpPr txBox="1">
            <a:spLocks noChangeArrowheads="1"/>
          </p:cNvSpPr>
          <p:nvPr/>
        </p:nvSpPr>
        <p:spPr bwMode="auto">
          <a:xfrm>
            <a:off x="4672013" y="5108575"/>
            <a:ext cx="192722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3333FF"/>
                </a:solidFill>
                <a:latin typeface="Courier New" pitchFamily="49" charset="0"/>
              </a:rPr>
              <a:t>(-</a:t>
            </a:r>
            <a:r>
              <a:rPr lang="en-US" sz="2000">
                <a:solidFill>
                  <a:srgbClr val="3333FF"/>
                </a:solidFill>
                <a:latin typeface="Courier New" pitchFamily="49" charset="0"/>
                <a:sym typeface="Symbol" pitchFamily="18" charset="2"/>
              </a:rPr>
              <a:t>,</a:t>
            </a:r>
            <a:r>
              <a:rPr lang="en-US">
                <a:solidFill>
                  <a:srgbClr val="3333FF"/>
                </a:solidFill>
              </a:rPr>
              <a:t> </a:t>
            </a:r>
            <a:r>
              <a:rPr lang="en-US" sz="2000">
                <a:solidFill>
                  <a:srgbClr val="3333FF"/>
                </a:solidFill>
                <a:latin typeface="Courier New" pitchFamily="49" charset="0"/>
              </a:rPr>
              <a:t>10)</a:t>
            </a:r>
            <a:endParaRPr lang="ru-RU" sz="20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596011" name="Text Box 43"/>
          <p:cNvSpPr txBox="1">
            <a:spLocks noChangeArrowheads="1"/>
          </p:cNvSpPr>
          <p:nvPr/>
        </p:nvSpPr>
        <p:spPr bwMode="auto">
          <a:xfrm>
            <a:off x="4348163" y="5457825"/>
            <a:ext cx="257492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3333FF"/>
                </a:solidFill>
                <a:latin typeface="Courier New" pitchFamily="49" charset="0"/>
              </a:rPr>
              <a:t>(-</a:t>
            </a:r>
            <a:r>
              <a:rPr lang="en-US" sz="2000">
                <a:solidFill>
                  <a:srgbClr val="3333FF"/>
                </a:solidFill>
                <a:latin typeface="Courier New" pitchFamily="49" charset="0"/>
                <a:sym typeface="Symbol" pitchFamily="18" charset="2"/>
              </a:rPr>
              <a:t>,</a:t>
            </a:r>
            <a:r>
              <a:rPr lang="en-US">
                <a:solidFill>
                  <a:srgbClr val="3333FF"/>
                </a:solidFill>
              </a:rPr>
              <a:t> </a:t>
            </a:r>
            <a:r>
              <a:rPr lang="en-US" sz="2000">
                <a:solidFill>
                  <a:srgbClr val="3333FF"/>
                </a:solidFill>
                <a:latin typeface="Courier New" pitchFamily="49" charset="0"/>
              </a:rPr>
              <a:t>6)</a:t>
            </a:r>
            <a:r>
              <a:rPr lang="en-US" sz="2000">
                <a:solidFill>
                  <a:srgbClr val="3333FF"/>
                </a:solidFill>
              </a:rPr>
              <a:t> </a:t>
            </a:r>
            <a:r>
              <a:rPr lang="en-US" sz="2000">
                <a:solidFill>
                  <a:srgbClr val="3333FF"/>
                </a:solidFill>
                <a:latin typeface="Courier New" pitchFamily="49" charset="0"/>
                <a:sym typeface="Symbol" pitchFamily="18" charset="2"/>
              </a:rPr>
              <a:t></a:t>
            </a:r>
            <a:r>
              <a:rPr lang="en-US" b="0"/>
              <a:t> </a:t>
            </a:r>
            <a:r>
              <a:rPr lang="en-US" sz="2000">
                <a:solidFill>
                  <a:srgbClr val="3333FF"/>
                </a:solidFill>
                <a:latin typeface="Courier New" pitchFamily="49" charset="0"/>
              </a:rPr>
              <a:t>(10,</a:t>
            </a:r>
            <a:r>
              <a:rPr lang="en-US" sz="2000">
                <a:solidFill>
                  <a:srgbClr val="3333FF"/>
                </a:solidFill>
                <a:latin typeface="Courier New" pitchFamily="49" charset="0"/>
                <a:sym typeface="Symbol" pitchFamily="18" charset="2"/>
              </a:rPr>
              <a:t>)</a:t>
            </a:r>
            <a:endParaRPr lang="ru-RU" sz="20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596012" name="Text Box 44"/>
          <p:cNvSpPr txBox="1">
            <a:spLocks noChangeArrowheads="1"/>
          </p:cNvSpPr>
          <p:nvPr/>
        </p:nvSpPr>
        <p:spPr bwMode="auto">
          <a:xfrm>
            <a:off x="4672013" y="5807075"/>
            <a:ext cx="192722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3333FF"/>
                </a:solidFill>
                <a:latin typeface="Courier New" pitchFamily="49" charset="0"/>
              </a:rPr>
              <a:t>(-</a:t>
            </a:r>
            <a:r>
              <a:rPr lang="en-US" sz="2000">
                <a:solidFill>
                  <a:srgbClr val="3333FF"/>
                </a:solidFill>
                <a:latin typeface="Courier New" pitchFamily="49" charset="0"/>
                <a:sym typeface="Symbol" pitchFamily="18" charset="2"/>
              </a:rPr>
              <a:t>,</a:t>
            </a:r>
            <a:r>
              <a:rPr lang="en-US">
                <a:solidFill>
                  <a:srgbClr val="3333FF"/>
                </a:solidFill>
              </a:rPr>
              <a:t> </a:t>
            </a:r>
            <a:r>
              <a:rPr lang="en-US" sz="2000">
                <a:solidFill>
                  <a:srgbClr val="3333FF"/>
                </a:solidFill>
                <a:latin typeface="Courier New" pitchFamily="49" charset="0"/>
                <a:sym typeface="Symbol" pitchFamily="18" charset="2"/>
              </a:rPr>
              <a:t>)</a:t>
            </a:r>
            <a:endParaRPr lang="ru-RU" sz="20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596013" name="Text Box 45"/>
          <p:cNvSpPr txBox="1">
            <a:spLocks noChangeArrowheads="1"/>
          </p:cNvSpPr>
          <p:nvPr/>
        </p:nvSpPr>
        <p:spPr bwMode="auto">
          <a:xfrm>
            <a:off x="4672013" y="6154738"/>
            <a:ext cx="192722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3333FF"/>
                </a:solidFill>
                <a:latin typeface="Courier New" pitchFamily="49" charset="0"/>
              </a:rPr>
              <a:t>(6,</a:t>
            </a:r>
            <a:r>
              <a:rPr lang="en-US" sz="2000">
                <a:solidFill>
                  <a:srgbClr val="3333FF"/>
                </a:solidFill>
              </a:rPr>
              <a:t> </a:t>
            </a:r>
            <a:r>
              <a:rPr lang="en-US" sz="2000">
                <a:solidFill>
                  <a:srgbClr val="3333FF"/>
                </a:solidFill>
                <a:latin typeface="Courier New" pitchFamily="49" charset="0"/>
                <a:sym typeface="Symbol" pitchFamily="18" charset="2"/>
              </a:rPr>
              <a:t>)</a:t>
            </a:r>
            <a:endParaRPr lang="ru-RU" sz="20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596014" name="Text Box 46"/>
          <p:cNvSpPr txBox="1">
            <a:spLocks noChangeArrowheads="1"/>
          </p:cNvSpPr>
          <p:nvPr/>
        </p:nvSpPr>
        <p:spPr bwMode="auto">
          <a:xfrm>
            <a:off x="6991350" y="3733800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x</a:t>
            </a:r>
            <a:r>
              <a:rPr lang="en-US" sz="2000"/>
              <a:t> </a:t>
            </a:r>
            <a:r>
              <a:rPr lang="en-US" sz="2000">
                <a:latin typeface="Courier New" pitchFamily="49" charset="0"/>
              </a:rPr>
              <a:t>&lt;</a:t>
            </a:r>
            <a:r>
              <a:rPr lang="en-US" b="0"/>
              <a:t> </a:t>
            </a:r>
            <a:r>
              <a:rPr lang="en-US" sz="2000">
                <a:latin typeface="Courier New" pitchFamily="49" charset="0"/>
              </a:rPr>
              <a:t>6</a:t>
            </a:r>
            <a:endParaRPr lang="ru-RU" sz="2000">
              <a:latin typeface="Courier New" pitchFamily="49" charset="0"/>
            </a:endParaRPr>
          </a:p>
        </p:txBody>
      </p:sp>
      <p:sp>
        <p:nvSpPr>
          <p:cNvPr id="596015" name="Text Box 47"/>
          <p:cNvSpPr txBox="1">
            <a:spLocks noChangeArrowheads="1"/>
          </p:cNvSpPr>
          <p:nvPr/>
        </p:nvSpPr>
        <p:spPr bwMode="auto">
          <a:xfrm>
            <a:off x="6991350" y="4737100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x</a:t>
            </a:r>
            <a:r>
              <a:rPr lang="en-US" sz="2000"/>
              <a:t> </a:t>
            </a:r>
            <a:r>
              <a:rPr lang="en-US" sz="2000">
                <a:latin typeface="Courier New" pitchFamily="49" charset="0"/>
              </a:rPr>
              <a:t>&gt;</a:t>
            </a:r>
            <a:r>
              <a:rPr lang="en-US" b="0"/>
              <a:t> </a:t>
            </a:r>
            <a:r>
              <a:rPr lang="en-US" sz="2000">
                <a:latin typeface="Courier New" pitchFamily="49" charset="0"/>
              </a:rPr>
              <a:t>10</a:t>
            </a:r>
            <a:endParaRPr lang="ru-RU" sz="2000">
              <a:latin typeface="Courier New" pitchFamily="49" charset="0"/>
            </a:endParaRPr>
          </a:p>
        </p:txBody>
      </p:sp>
      <p:sp>
        <p:nvSpPr>
          <p:cNvPr id="596016" name="Text Box 48"/>
          <p:cNvSpPr txBox="1">
            <a:spLocks noChangeArrowheads="1"/>
          </p:cNvSpPr>
          <p:nvPr/>
        </p:nvSpPr>
        <p:spPr bwMode="auto">
          <a:xfrm>
            <a:off x="6991350" y="5127625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x</a:t>
            </a:r>
            <a:r>
              <a:rPr lang="en-US" sz="2000"/>
              <a:t> </a:t>
            </a:r>
            <a:r>
              <a:rPr lang="en-US" sz="2000">
                <a:latin typeface="Courier New" pitchFamily="49" charset="0"/>
              </a:rPr>
              <a:t>&lt;</a:t>
            </a:r>
            <a:r>
              <a:rPr lang="en-US" b="0"/>
              <a:t> </a:t>
            </a:r>
            <a:r>
              <a:rPr lang="en-US" sz="2000">
                <a:latin typeface="Courier New" pitchFamily="49" charset="0"/>
              </a:rPr>
              <a:t>10</a:t>
            </a:r>
            <a:endParaRPr lang="ru-RU" sz="2000">
              <a:latin typeface="Courier New" pitchFamily="49" charset="0"/>
            </a:endParaRPr>
          </a:p>
        </p:txBody>
      </p:sp>
      <p:sp>
        <p:nvSpPr>
          <p:cNvPr id="596017" name="Text Box 49"/>
          <p:cNvSpPr txBox="1">
            <a:spLocks noChangeArrowheads="1"/>
          </p:cNvSpPr>
          <p:nvPr/>
        </p:nvSpPr>
        <p:spPr bwMode="auto">
          <a:xfrm>
            <a:off x="6992938" y="6130925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x</a:t>
            </a:r>
            <a:r>
              <a:rPr lang="en-US" sz="2000"/>
              <a:t> </a:t>
            </a:r>
            <a:r>
              <a:rPr lang="en-US" sz="2000">
                <a:latin typeface="Courier New" pitchFamily="49" charset="0"/>
              </a:rPr>
              <a:t>&gt;</a:t>
            </a:r>
            <a:r>
              <a:rPr lang="en-US" b="0"/>
              <a:t> </a:t>
            </a:r>
            <a:r>
              <a:rPr lang="en-US" sz="2000">
                <a:latin typeface="Courier New" pitchFamily="49" charset="0"/>
              </a:rPr>
              <a:t>6</a:t>
            </a:r>
            <a:endParaRPr lang="ru-RU" sz="2000">
              <a:latin typeface="Courier New" pitchFamily="49" charset="0"/>
            </a:endParaRPr>
          </a:p>
        </p:txBody>
      </p:sp>
      <p:sp>
        <p:nvSpPr>
          <p:cNvPr id="596018" name="AutoShape 50"/>
          <p:cNvSpPr>
            <a:spLocks noChangeArrowheads="1"/>
          </p:cNvSpPr>
          <p:nvPr/>
        </p:nvSpPr>
        <p:spPr bwMode="auto">
          <a:xfrm>
            <a:off x="4194175" y="1325563"/>
            <a:ext cx="730250" cy="333375"/>
          </a:xfrm>
          <a:prstGeom prst="wedgeRoundRectCallout">
            <a:avLst>
              <a:gd name="adj1" fmla="val -345870"/>
              <a:gd name="adj2" fmla="val 16190"/>
              <a:gd name="adj3" fmla="val 16667"/>
            </a:avLst>
          </a:prstGeom>
          <a:solidFill>
            <a:srgbClr val="E6E6E6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16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596019" name="AutoShape 51"/>
          <p:cNvSpPr>
            <a:spLocks noChangeArrowheads="1"/>
          </p:cNvSpPr>
          <p:nvPr/>
        </p:nvSpPr>
        <p:spPr bwMode="auto">
          <a:xfrm>
            <a:off x="5145088" y="1562100"/>
            <a:ext cx="730250" cy="333375"/>
          </a:xfrm>
          <a:prstGeom prst="wedgeRoundRectCallout">
            <a:avLst>
              <a:gd name="adj1" fmla="val -329130"/>
              <a:gd name="adj2" fmla="val 4238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1600">
                <a:solidFill>
                  <a:srgbClr val="3333FF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5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5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5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9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9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9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9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9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95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9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95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9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5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9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9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95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9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95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9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95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9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9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0" grpId="0" build="allAtOnce"/>
      <p:bldP spid="595974" grpId="0" animBg="1"/>
      <p:bldP spid="595975" grpId="0" animBg="1"/>
      <p:bldP spid="595976" grpId="0" animBg="1"/>
      <p:bldP spid="596006" grpId="0"/>
      <p:bldP spid="596007" grpId="0"/>
      <p:bldP spid="596008" grpId="0"/>
      <p:bldP spid="596009" grpId="0"/>
      <p:bldP spid="596010" grpId="0"/>
      <p:bldP spid="596011" grpId="0"/>
      <p:bldP spid="596012" grpId="0"/>
      <p:bldP spid="596013" grpId="0"/>
      <p:bldP spid="596014" grpId="0"/>
      <p:bldP spid="596015" grpId="0"/>
      <p:bldP spid="596016" grpId="0"/>
      <p:bldP spid="596017" grpId="0"/>
      <p:bldP spid="596018" grpId="0" animBg="1"/>
      <p:bldP spid="59601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7F2E1B-856F-4B41-A04A-57D767AC5891}" type="slidenum">
              <a:rPr lang="ru-RU" smtClean="0"/>
              <a:pPr/>
              <a:t>58</a:t>
            </a:fld>
            <a:endParaRPr lang="ru-RU" smtClean="0"/>
          </a:p>
        </p:txBody>
      </p:sp>
      <p:sp>
        <p:nvSpPr>
          <p:cNvPr id="7475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74758" name="Text Box 5"/>
          <p:cNvSpPr txBox="1">
            <a:spLocks noChangeArrowheads="1"/>
          </p:cNvSpPr>
          <p:nvPr/>
        </p:nvSpPr>
        <p:spPr bwMode="auto">
          <a:xfrm>
            <a:off x="369888" y="942975"/>
            <a:ext cx="84201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4375" indent="-714375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«4»: </a:t>
            </a:r>
            <a:r>
              <a:rPr lang="ru-RU" sz="2400"/>
              <a:t>Ввести номер месяца и вывести название времени года.</a:t>
            </a:r>
          </a:p>
          <a:p>
            <a:pPr marL="714375" indent="-714375">
              <a:lnSpc>
                <a:spcPct val="90000"/>
              </a:lnSpc>
              <a:spcBef>
                <a:spcPct val="15000"/>
              </a:spcBef>
            </a:pPr>
            <a:r>
              <a:rPr lang="ru-RU" sz="2400">
                <a:latin typeface="Courier New" pitchFamily="49" charset="0"/>
              </a:rPr>
              <a:t>    </a:t>
            </a:r>
            <a:r>
              <a:rPr lang="ru-RU" sz="2000">
                <a:solidFill>
                  <a:srgbClr val="3333FF"/>
                </a:solidFill>
              </a:rPr>
              <a:t>Пример:</a:t>
            </a:r>
          </a:p>
          <a:p>
            <a:pPr marL="714375" indent="-714375">
              <a:spcBef>
                <a:spcPct val="15000"/>
              </a:spcBef>
            </a:pPr>
            <a:r>
              <a:rPr lang="ru-RU" sz="2400">
                <a:latin typeface="Courier New" pitchFamily="49" charset="0"/>
              </a:rPr>
              <a:t>		Введите номер месяца:</a:t>
            </a:r>
          </a:p>
          <a:p>
            <a:pPr marL="714375" indent="-714375">
              <a:spcBef>
                <a:spcPct val="15000"/>
              </a:spcBef>
            </a:pPr>
            <a:r>
              <a:rPr lang="ru-RU" sz="2400">
                <a:latin typeface="Courier New" pitchFamily="49" charset="0"/>
              </a:rPr>
              <a:t>		</a:t>
            </a:r>
            <a:r>
              <a:rPr lang="ru-RU" sz="2400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  <a:p>
            <a:pPr marL="714375" indent="-714375">
              <a:spcBef>
                <a:spcPct val="15000"/>
              </a:spcBef>
            </a:pPr>
            <a:r>
              <a:rPr lang="ru-RU" sz="2400">
                <a:latin typeface="Courier New" pitchFamily="49" charset="0"/>
              </a:rPr>
              <a:t>		весна</a:t>
            </a:r>
          </a:p>
          <a:p>
            <a:pPr marL="714375" indent="-714375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«5»: </a:t>
            </a:r>
            <a:r>
              <a:rPr lang="ru-RU" sz="2400"/>
              <a:t>Ввести возраст человека (от 1 до 150 лет) и вывести его вместе с последующим словом «год», «года» или «лет».</a:t>
            </a:r>
          </a:p>
          <a:p>
            <a:pPr marL="714375" indent="-714375">
              <a:lnSpc>
                <a:spcPct val="90000"/>
              </a:lnSpc>
              <a:spcBef>
                <a:spcPct val="15000"/>
              </a:spcBef>
            </a:pPr>
            <a:r>
              <a:rPr lang="ru-RU" sz="2400">
                <a:latin typeface="Courier New" pitchFamily="49" charset="0"/>
              </a:rPr>
              <a:t>    </a:t>
            </a:r>
            <a:r>
              <a:rPr lang="ru-RU" sz="2000">
                <a:solidFill>
                  <a:srgbClr val="3333FF"/>
                </a:solidFill>
              </a:rPr>
              <a:t>Пример:</a:t>
            </a:r>
          </a:p>
          <a:p>
            <a:pPr marL="714375" indent="-714375">
              <a:spcBef>
                <a:spcPct val="15000"/>
              </a:spcBef>
            </a:pPr>
            <a:r>
              <a:rPr lang="ru-RU" sz="2400">
                <a:latin typeface="Courier New" pitchFamily="49" charset="0"/>
              </a:rPr>
              <a:t>		Введите возраст:      Введите возраст:</a:t>
            </a:r>
          </a:p>
          <a:p>
            <a:pPr marL="714375" indent="-714375">
              <a:spcBef>
                <a:spcPct val="15000"/>
              </a:spcBef>
            </a:pPr>
            <a:r>
              <a:rPr lang="ru-RU" sz="2400">
                <a:latin typeface="Courier New" pitchFamily="49" charset="0"/>
              </a:rPr>
              <a:t>		</a:t>
            </a:r>
            <a:r>
              <a:rPr lang="ru-RU" sz="2400">
                <a:solidFill>
                  <a:srgbClr val="FF0000"/>
                </a:solidFill>
                <a:latin typeface="Courier New" pitchFamily="49" charset="0"/>
              </a:rPr>
              <a:t>24                    57</a:t>
            </a:r>
          </a:p>
          <a:p>
            <a:pPr marL="714375" indent="-714375">
              <a:spcBef>
                <a:spcPct val="15000"/>
              </a:spcBef>
            </a:pPr>
            <a:r>
              <a:rPr lang="ru-RU" sz="2400">
                <a:latin typeface="Courier New" pitchFamily="49" charset="0"/>
              </a:rPr>
              <a:t>		Вам 24 года        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ru-RU" sz="2400">
                <a:latin typeface="Courier New" pitchFamily="49" charset="0"/>
              </a:rPr>
              <a:t>  Вам 57 лет</a:t>
            </a:r>
            <a:endParaRPr lang="en-US" sz="2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114425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smtClean="0">
                <a:solidFill>
                  <a:schemeClr val="accent2"/>
                </a:solidFill>
              </a:rPr>
            </a:br>
            <a:r>
              <a:rPr lang="ru-RU" sz="6600" b="1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6550" y="3886200"/>
            <a:ext cx="8526463" cy="906463"/>
          </a:xfrm>
        </p:spPr>
        <p:txBody>
          <a:bodyPr/>
          <a:lstStyle/>
          <a:p>
            <a:pPr eaLnBrk="1" hangingPunct="1"/>
            <a:r>
              <a:rPr lang="ru-RU" sz="4400" b="1" smtClean="0"/>
              <a:t>Тема 6. Циклы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44463" y="6216650"/>
            <a:ext cx="40878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/>
              <a:t>© </a:t>
            </a:r>
            <a:r>
              <a:rPr lang="ru-RU" sz="2400" b="0" i="1" smtClean="0"/>
              <a:t>К.Ю. Поляков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522693-D3FB-4B7A-8AD9-D8F4F348D788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19088" y="37179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Язык Си</a:t>
            </a:r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395288" y="981075"/>
            <a:ext cx="8566150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>
              <a:spcBef>
                <a:spcPct val="50000"/>
              </a:spcBef>
            </a:pPr>
            <a:r>
              <a:rPr lang="ru-RU" sz="3200" dirty="0">
                <a:solidFill>
                  <a:srgbClr val="3333FF"/>
                </a:solidFill>
              </a:rPr>
              <a:t>197</a:t>
            </a:r>
            <a:r>
              <a:rPr lang="en-US" sz="3200" dirty="0">
                <a:solidFill>
                  <a:srgbClr val="3333FF"/>
                </a:solidFill>
              </a:rPr>
              <a:t>2-1974</a:t>
            </a:r>
            <a:r>
              <a:rPr lang="ru-RU" sz="3200" b="0" dirty="0"/>
              <a:t> – Б. </a:t>
            </a:r>
            <a:r>
              <a:rPr lang="ru-RU" sz="3200" b="0" dirty="0" err="1"/>
              <a:t>Керниган</a:t>
            </a:r>
            <a:r>
              <a:rPr lang="ru-RU" sz="3200" b="0" dirty="0"/>
              <a:t>, Д. </a:t>
            </a:r>
            <a:r>
              <a:rPr lang="ru-RU" sz="3200" b="0" dirty="0" err="1"/>
              <a:t>Ритчи</a:t>
            </a:r>
            <a:endParaRPr lang="ru-RU" sz="3200" b="0" dirty="0"/>
          </a:p>
          <a:p>
            <a:pPr marL="803275" lvl="1" indent="-261938">
              <a:spcBef>
                <a:spcPct val="60000"/>
              </a:spcBef>
              <a:buFontTx/>
              <a:buChar char="•"/>
            </a:pPr>
            <a:r>
              <a:rPr lang="ru-RU" sz="3200" b="0" dirty="0"/>
              <a:t>высокая скорость работы программ</a:t>
            </a:r>
            <a:endParaRPr lang="en-US" sz="3200" b="0" dirty="0"/>
          </a:p>
          <a:p>
            <a:pPr marL="803275" lvl="1" indent="-261938">
              <a:spcBef>
                <a:spcPct val="20000"/>
              </a:spcBef>
              <a:buFontTx/>
              <a:buChar char="•"/>
            </a:pPr>
            <a:r>
              <a:rPr lang="ru-RU" sz="3200" b="0" dirty="0" smtClean="0"/>
              <a:t>широта возможностей</a:t>
            </a:r>
            <a:endParaRPr lang="ru-RU" sz="3200" b="0" dirty="0"/>
          </a:p>
          <a:p>
            <a:pPr marL="803275" lvl="1" indent="-261938">
              <a:spcBef>
                <a:spcPct val="20000"/>
              </a:spcBef>
              <a:buFontTx/>
              <a:buChar char="•"/>
            </a:pPr>
            <a:r>
              <a:rPr lang="ru-RU" sz="3200" b="0" dirty="0"/>
              <a:t>стал основой многих современных языков </a:t>
            </a:r>
            <a:r>
              <a:rPr lang="ru-RU" sz="3200" b="0" i="1" dirty="0"/>
              <a:t>(С++, С</a:t>
            </a:r>
            <a:r>
              <a:rPr lang="en-US" sz="3200" b="0" i="1" dirty="0"/>
              <a:t>#, </a:t>
            </a:r>
            <a:r>
              <a:rPr lang="en-US" sz="3200" b="0" i="1" dirty="0" err="1"/>
              <a:t>Javascript</a:t>
            </a:r>
            <a:r>
              <a:rPr lang="en-US" sz="3200" b="0" i="1" dirty="0"/>
              <a:t>, Java, </a:t>
            </a:r>
            <a:r>
              <a:rPr lang="en-US" sz="3200" b="0" i="1" dirty="0" err="1"/>
              <a:t>ActionScript</a:t>
            </a:r>
            <a:r>
              <a:rPr lang="en-US" sz="3200" b="0" i="1" dirty="0"/>
              <a:t>, PHP</a:t>
            </a:r>
            <a:r>
              <a:rPr lang="ru-RU" sz="3200" b="0" i="1" dirty="0"/>
              <a:t>)</a:t>
            </a:r>
            <a:r>
              <a:rPr lang="ru-RU" sz="3200" b="0" dirty="0"/>
              <a:t> </a:t>
            </a:r>
          </a:p>
          <a:p>
            <a:pPr marL="803275" lvl="1" indent="-261938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803275" lvl="1" indent="-261938">
              <a:spcBef>
                <a:spcPct val="20000"/>
              </a:spcBef>
              <a:buFontTx/>
              <a:buChar char="•"/>
            </a:pPr>
            <a:r>
              <a:rPr lang="ru-RU" sz="3200" b="0" dirty="0" smtClean="0"/>
              <a:t>большая вероятность допустить ошибку</a:t>
            </a:r>
            <a:r>
              <a:rPr lang="en-US" sz="3200" b="0" dirty="0"/>
              <a:t>, </a:t>
            </a:r>
            <a:r>
              <a:rPr lang="ru-RU" sz="3200" b="0" dirty="0"/>
              <a:t>которая не обнаруживается автоматически</a:t>
            </a: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479425" y="1854200"/>
            <a:ext cx="396875" cy="396875"/>
            <a:chOff x="2816" y="2458"/>
            <a:chExt cx="1728" cy="1728"/>
          </a:xfrm>
        </p:grpSpPr>
        <p:sp>
          <p:nvSpPr>
            <p:cNvPr id="22539" name="Oval 7"/>
            <p:cNvSpPr>
              <a:spLocks noChangeAspect="1" noChangeArrowheads="1"/>
            </p:cNvSpPr>
            <p:nvPr/>
          </p:nvSpPr>
          <p:spPr bwMode="auto">
            <a:xfrm>
              <a:off x="2816" y="2458"/>
              <a:ext cx="1728" cy="172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2540" name="Group 8"/>
            <p:cNvGrpSpPr>
              <a:grpSpLocks noChangeAspect="1"/>
            </p:cNvGrpSpPr>
            <p:nvPr/>
          </p:nvGrpSpPr>
          <p:grpSpPr bwMode="auto">
            <a:xfrm>
              <a:off x="3051" y="2667"/>
              <a:ext cx="1299" cy="1299"/>
              <a:chOff x="3051" y="2667"/>
              <a:chExt cx="1299" cy="1299"/>
            </a:xfrm>
          </p:grpSpPr>
          <p:sp>
            <p:nvSpPr>
              <p:cNvPr id="22542" name="Rectangle 9"/>
              <p:cNvSpPr>
                <a:spLocks noChangeAspect="1" noChangeArrowheads="1"/>
              </p:cNvSpPr>
              <p:nvPr/>
            </p:nvSpPr>
            <p:spPr bwMode="auto">
              <a:xfrm>
                <a:off x="3051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2543" name="Rectangle 10"/>
              <p:cNvSpPr>
                <a:spLocks noChangeAspect="1" noChangeArrowheads="1"/>
              </p:cNvSpPr>
              <p:nvPr/>
            </p:nvSpPr>
            <p:spPr bwMode="auto">
              <a:xfrm rot="-5400000">
                <a:off x="3057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2541" name="Freeform 11"/>
            <p:cNvSpPr>
              <a:spLocks noChangeAspect="1"/>
            </p:cNvSpPr>
            <p:nvPr/>
          </p:nvSpPr>
          <p:spPr bwMode="auto">
            <a:xfrm>
              <a:off x="3048" y="2664"/>
              <a:ext cx="1302" cy="1299"/>
            </a:xfrm>
            <a:custGeom>
              <a:avLst/>
              <a:gdLst>
                <a:gd name="T0" fmla="*/ 3 w 1302"/>
                <a:gd name="T1" fmla="*/ 438 h 1299"/>
                <a:gd name="T2" fmla="*/ 444 w 1302"/>
                <a:gd name="T3" fmla="*/ 438 h 1299"/>
                <a:gd name="T4" fmla="*/ 444 w 1302"/>
                <a:gd name="T5" fmla="*/ 0 h 1299"/>
                <a:gd name="T6" fmla="*/ 870 w 1302"/>
                <a:gd name="T7" fmla="*/ 0 h 1299"/>
                <a:gd name="T8" fmla="*/ 870 w 1302"/>
                <a:gd name="T9" fmla="*/ 441 h 1299"/>
                <a:gd name="T10" fmla="*/ 1302 w 1302"/>
                <a:gd name="T11" fmla="*/ 441 h 1299"/>
                <a:gd name="T12" fmla="*/ 1302 w 1302"/>
                <a:gd name="T13" fmla="*/ 864 h 1299"/>
                <a:gd name="T14" fmla="*/ 870 w 1302"/>
                <a:gd name="T15" fmla="*/ 864 h 1299"/>
                <a:gd name="T16" fmla="*/ 870 w 1302"/>
                <a:gd name="T17" fmla="*/ 1299 h 1299"/>
                <a:gd name="T18" fmla="*/ 447 w 1302"/>
                <a:gd name="T19" fmla="*/ 1299 h 1299"/>
                <a:gd name="T20" fmla="*/ 447 w 1302"/>
                <a:gd name="T21" fmla="*/ 867 h 1299"/>
                <a:gd name="T22" fmla="*/ 0 w 1302"/>
                <a:gd name="T23" fmla="*/ 867 h 1299"/>
                <a:gd name="T24" fmla="*/ 3 w 1302"/>
                <a:gd name="T25" fmla="*/ 438 h 12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2"/>
                <a:gd name="T40" fmla="*/ 0 h 1299"/>
                <a:gd name="T41" fmla="*/ 1302 w 1302"/>
                <a:gd name="T42" fmla="*/ 1299 h 12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2" h="1299">
                  <a:moveTo>
                    <a:pt x="3" y="438"/>
                  </a:moveTo>
                  <a:lnTo>
                    <a:pt x="444" y="438"/>
                  </a:lnTo>
                  <a:lnTo>
                    <a:pt x="444" y="0"/>
                  </a:lnTo>
                  <a:lnTo>
                    <a:pt x="870" y="0"/>
                  </a:lnTo>
                  <a:lnTo>
                    <a:pt x="870" y="441"/>
                  </a:lnTo>
                  <a:lnTo>
                    <a:pt x="1302" y="441"/>
                  </a:lnTo>
                  <a:lnTo>
                    <a:pt x="1302" y="864"/>
                  </a:lnTo>
                  <a:lnTo>
                    <a:pt x="870" y="864"/>
                  </a:lnTo>
                  <a:lnTo>
                    <a:pt x="870" y="1299"/>
                  </a:lnTo>
                  <a:lnTo>
                    <a:pt x="447" y="1299"/>
                  </a:lnTo>
                  <a:lnTo>
                    <a:pt x="447" y="867"/>
                  </a:lnTo>
                  <a:lnTo>
                    <a:pt x="0" y="867"/>
                  </a:lnTo>
                  <a:lnTo>
                    <a:pt x="3" y="4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542925" y="5175250"/>
            <a:ext cx="395288" cy="395288"/>
            <a:chOff x="552" y="2523"/>
            <a:chExt cx="1728" cy="1728"/>
          </a:xfrm>
        </p:grpSpPr>
        <p:sp>
          <p:nvSpPr>
            <p:cNvPr id="22537" name="Oval 13"/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538" name="Rectangle 14"/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1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51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CAE7DD-9820-491E-A0DD-29607E64195B}" type="slidenum">
              <a:rPr lang="ru-RU" smtClean="0"/>
              <a:pPr/>
              <a:t>60</a:t>
            </a:fld>
            <a:endParaRPr lang="ru-RU" smtClean="0"/>
          </a:p>
        </p:txBody>
      </p:sp>
      <p:sp>
        <p:nvSpPr>
          <p:cNvPr id="7680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Циклы</a:t>
            </a: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369888" y="942975"/>
            <a:ext cx="8420100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Цикл </a:t>
            </a:r>
            <a:r>
              <a:rPr lang="ru-RU" sz="2400" b="0"/>
              <a:t>– это многократное выполнение одинаковой последовательности действий.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400" b="0"/>
              <a:t>цикл с </a:t>
            </a:r>
            <a:r>
              <a:rPr lang="ru-RU" sz="2400"/>
              <a:t>известным </a:t>
            </a:r>
            <a:r>
              <a:rPr lang="ru-RU" sz="2400" b="0"/>
              <a:t>числом шагов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400" b="0"/>
              <a:t>цикл с </a:t>
            </a:r>
            <a:r>
              <a:rPr lang="ru-RU" sz="2400"/>
              <a:t>неизвестным</a:t>
            </a:r>
            <a:r>
              <a:rPr lang="ru-RU" sz="2400" b="0"/>
              <a:t> числом шагов (цикл с условием)</a:t>
            </a:r>
          </a:p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Задача. </a:t>
            </a:r>
            <a:r>
              <a:rPr lang="ru-RU" sz="2400" b="0"/>
              <a:t>Вывести на экран квадраты и кубы целых чисел от 1 до 8 (от </a:t>
            </a:r>
            <a:r>
              <a:rPr lang="en-US" sz="2400">
                <a:latin typeface="Courier New" pitchFamily="49" charset="0"/>
              </a:rPr>
              <a:t>a</a:t>
            </a:r>
            <a:r>
              <a:rPr lang="en-US" sz="2400" b="0"/>
              <a:t> </a:t>
            </a:r>
            <a:r>
              <a:rPr lang="ru-RU" sz="2400" b="0"/>
              <a:t>до </a:t>
            </a:r>
            <a:r>
              <a:rPr lang="en-US" sz="2400">
                <a:latin typeface="Courier New" pitchFamily="49" charset="0"/>
              </a:rPr>
              <a:t>b</a:t>
            </a:r>
            <a:r>
              <a:rPr lang="ru-RU" sz="2400" b="0"/>
              <a:t>).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Особенность: </a:t>
            </a:r>
            <a:r>
              <a:rPr lang="ru-RU" sz="2400" b="0"/>
              <a:t>одинаковые действия выполняются 8 раз.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81063" y="4876800"/>
            <a:ext cx="7515225" cy="663575"/>
            <a:chOff x="796" y="2336"/>
            <a:chExt cx="4734" cy="418"/>
          </a:xfrm>
        </p:grpSpPr>
        <p:sp>
          <p:nvSpPr>
            <p:cNvPr id="76808" name="Text Box 7"/>
            <p:cNvSpPr txBox="1">
              <a:spLocks noChangeArrowheads="1"/>
            </p:cNvSpPr>
            <p:nvPr/>
          </p:nvSpPr>
          <p:spPr bwMode="auto">
            <a:xfrm>
              <a:off x="1090" y="2403"/>
              <a:ext cx="4440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Можно ли решить известными методами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76809" name="Oval 8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1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1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1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D3664F-1FA9-4C0F-95D9-6A111241CDC1}" type="slidenum">
              <a:rPr lang="ru-RU" smtClean="0"/>
              <a:pPr/>
              <a:t>61</a:t>
            </a:fld>
            <a:endParaRPr lang="ru-RU" smtClean="0"/>
          </a:p>
        </p:txBody>
      </p:sp>
      <p:sp>
        <p:nvSpPr>
          <p:cNvPr id="7782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Алгоритм</a:t>
            </a:r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2903538" y="914400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603142" name="AutoShape 6"/>
          <p:cNvSpPr>
            <a:spLocks noChangeArrowheads="1"/>
          </p:cNvSpPr>
          <p:nvPr/>
        </p:nvSpPr>
        <p:spPr bwMode="auto">
          <a:xfrm>
            <a:off x="1943100" y="979488"/>
            <a:ext cx="1481138" cy="377825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начало</a:t>
            </a:r>
          </a:p>
        </p:txBody>
      </p:sp>
      <p:sp>
        <p:nvSpPr>
          <p:cNvPr id="603143" name="AutoShape 7"/>
          <p:cNvSpPr>
            <a:spLocks noChangeArrowheads="1"/>
          </p:cNvSpPr>
          <p:nvPr/>
        </p:nvSpPr>
        <p:spPr bwMode="auto">
          <a:xfrm>
            <a:off x="1844675" y="4800600"/>
            <a:ext cx="1927225" cy="615950"/>
          </a:xfrm>
          <a:prstGeom prst="flowChartDocumen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i,</a:t>
            </a:r>
            <a:r>
              <a:rPr lang="en-US" b="0"/>
              <a:t> </a:t>
            </a:r>
            <a:r>
              <a:rPr lang="en-US" sz="2200">
                <a:latin typeface="Courier New" pitchFamily="49" charset="0"/>
              </a:rPr>
              <a:t>i2,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i3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03144" name="Line 8"/>
          <p:cNvSpPr>
            <a:spLocks noChangeShapeType="1"/>
          </p:cNvSpPr>
          <p:nvPr/>
        </p:nvSpPr>
        <p:spPr bwMode="auto">
          <a:xfrm>
            <a:off x="2671763" y="1363663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03145" name="AutoShape 9"/>
          <p:cNvSpPr>
            <a:spLocks noChangeArrowheads="1"/>
          </p:cNvSpPr>
          <p:nvPr/>
        </p:nvSpPr>
        <p:spPr bwMode="auto">
          <a:xfrm>
            <a:off x="4475163" y="2871788"/>
            <a:ext cx="1481137" cy="414337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конец</a:t>
            </a:r>
          </a:p>
        </p:txBody>
      </p:sp>
      <p:sp>
        <p:nvSpPr>
          <p:cNvPr id="603146" name="Line 10"/>
          <p:cNvSpPr>
            <a:spLocks noChangeShapeType="1"/>
          </p:cNvSpPr>
          <p:nvPr/>
        </p:nvSpPr>
        <p:spPr bwMode="auto">
          <a:xfrm>
            <a:off x="2686050" y="3498850"/>
            <a:ext cx="0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03147" name="Text Box 11"/>
          <p:cNvSpPr txBox="1">
            <a:spLocks noChangeArrowheads="1"/>
          </p:cNvSpPr>
          <p:nvPr/>
        </p:nvSpPr>
        <p:spPr bwMode="auto">
          <a:xfrm>
            <a:off x="3589338" y="2646363"/>
            <a:ext cx="684212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нет</a:t>
            </a:r>
          </a:p>
        </p:txBody>
      </p: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2778125" y="3436938"/>
            <a:ext cx="6842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да</a:t>
            </a:r>
          </a:p>
        </p:txBody>
      </p:sp>
      <p:sp>
        <p:nvSpPr>
          <p:cNvPr id="603149" name="AutoShape 13"/>
          <p:cNvSpPr>
            <a:spLocks noChangeArrowheads="1"/>
          </p:cNvSpPr>
          <p:nvPr/>
        </p:nvSpPr>
        <p:spPr bwMode="auto">
          <a:xfrm>
            <a:off x="1804988" y="2665413"/>
            <a:ext cx="1765300" cy="841375"/>
          </a:xfrm>
          <a:prstGeom prst="flowChartDecision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i</a:t>
            </a:r>
            <a:r>
              <a:rPr lang="en-US" b="0"/>
              <a:t> </a:t>
            </a:r>
            <a:r>
              <a:rPr lang="en-US" sz="2200">
                <a:latin typeface="Courier New" pitchFamily="49" charset="0"/>
              </a:rPr>
              <a:t>&lt;=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8?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03150" name="Oval 14"/>
          <p:cNvSpPr>
            <a:spLocks noChangeArrowheads="1"/>
          </p:cNvSpPr>
          <p:nvPr/>
        </p:nvSpPr>
        <p:spPr bwMode="auto">
          <a:xfrm>
            <a:off x="2652713" y="2325688"/>
            <a:ext cx="53975" cy="539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03151" name="AutoShape 15"/>
          <p:cNvSpPr>
            <a:spLocks noChangeArrowheads="1"/>
          </p:cNvSpPr>
          <p:nvPr/>
        </p:nvSpPr>
        <p:spPr bwMode="auto">
          <a:xfrm>
            <a:off x="2052638" y="1638300"/>
            <a:ext cx="1238250" cy="490538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i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1;</a:t>
            </a:r>
            <a:endParaRPr lang="ru-RU">
              <a:latin typeface="Courier New" pitchFamily="49" charset="0"/>
            </a:endParaRPr>
          </a:p>
        </p:txBody>
      </p:sp>
      <p:sp>
        <p:nvSpPr>
          <p:cNvPr id="603152" name="AutoShape 16"/>
          <p:cNvSpPr>
            <a:spLocks noChangeArrowheads="1"/>
          </p:cNvSpPr>
          <p:nvPr/>
        </p:nvSpPr>
        <p:spPr bwMode="auto">
          <a:xfrm>
            <a:off x="2006600" y="5695950"/>
            <a:ext cx="1617663" cy="490538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i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i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+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1;</a:t>
            </a:r>
            <a:endParaRPr lang="ru-RU">
              <a:latin typeface="Courier New" pitchFamily="49" charset="0"/>
            </a:endParaRPr>
          </a:p>
        </p:txBody>
      </p:sp>
      <p:sp>
        <p:nvSpPr>
          <p:cNvPr id="603153" name="Line 17"/>
          <p:cNvSpPr>
            <a:spLocks noChangeShapeType="1"/>
          </p:cNvSpPr>
          <p:nvPr/>
        </p:nvSpPr>
        <p:spPr bwMode="auto">
          <a:xfrm>
            <a:off x="2682875" y="2133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03154" name="Line 18"/>
          <p:cNvSpPr>
            <a:spLocks noChangeShapeType="1"/>
          </p:cNvSpPr>
          <p:nvPr/>
        </p:nvSpPr>
        <p:spPr bwMode="auto">
          <a:xfrm>
            <a:off x="2727325" y="5375275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03155" name="Freeform 19"/>
          <p:cNvSpPr>
            <a:spLocks/>
          </p:cNvSpPr>
          <p:nvPr/>
        </p:nvSpPr>
        <p:spPr bwMode="auto">
          <a:xfrm>
            <a:off x="803275" y="2341563"/>
            <a:ext cx="1973263" cy="4125912"/>
          </a:xfrm>
          <a:custGeom>
            <a:avLst/>
            <a:gdLst>
              <a:gd name="T0" fmla="*/ 2147483647 w 1243"/>
              <a:gd name="T1" fmla="*/ 2147483647 h 2599"/>
              <a:gd name="T2" fmla="*/ 2147483647 w 1243"/>
              <a:gd name="T3" fmla="*/ 2147483647 h 2599"/>
              <a:gd name="T4" fmla="*/ 0 w 1243"/>
              <a:gd name="T5" fmla="*/ 2147483647 h 2599"/>
              <a:gd name="T6" fmla="*/ 0 w 1243"/>
              <a:gd name="T7" fmla="*/ 2147483647 h 2599"/>
              <a:gd name="T8" fmla="*/ 2147483647 w 1243"/>
              <a:gd name="T9" fmla="*/ 0 h 25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3"/>
              <a:gd name="T16" fmla="*/ 0 h 2599"/>
              <a:gd name="T17" fmla="*/ 1243 w 1243"/>
              <a:gd name="T18" fmla="*/ 2599 h 25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3" h="2599">
                <a:moveTo>
                  <a:pt x="1243" y="2421"/>
                </a:moveTo>
                <a:lnTo>
                  <a:pt x="1243" y="2599"/>
                </a:lnTo>
                <a:lnTo>
                  <a:pt x="0" y="2599"/>
                </a:lnTo>
                <a:lnTo>
                  <a:pt x="0" y="7"/>
                </a:lnTo>
                <a:lnTo>
                  <a:pt x="118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03156" name="AutoShape 20"/>
          <p:cNvSpPr>
            <a:spLocks noChangeArrowheads="1"/>
          </p:cNvSpPr>
          <p:nvPr/>
        </p:nvSpPr>
        <p:spPr bwMode="auto">
          <a:xfrm>
            <a:off x="1873250" y="3827463"/>
            <a:ext cx="1774825" cy="658812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i2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i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*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i;</a:t>
            </a:r>
          </a:p>
          <a:p>
            <a:pPr algn="ctr"/>
            <a:r>
              <a:rPr lang="en-US">
                <a:latin typeface="Courier New" pitchFamily="49" charset="0"/>
              </a:rPr>
              <a:t>i3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i2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*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i;</a:t>
            </a:r>
            <a:endParaRPr lang="ru-RU">
              <a:latin typeface="Courier New" pitchFamily="49" charset="0"/>
            </a:endParaRPr>
          </a:p>
        </p:txBody>
      </p:sp>
      <p:sp>
        <p:nvSpPr>
          <p:cNvPr id="603157" name="Line 21"/>
          <p:cNvSpPr>
            <a:spLocks noChangeShapeType="1"/>
          </p:cNvSpPr>
          <p:nvPr/>
        </p:nvSpPr>
        <p:spPr bwMode="auto">
          <a:xfrm>
            <a:off x="2709863" y="4475163"/>
            <a:ext cx="0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03158" name="Line 22"/>
          <p:cNvSpPr>
            <a:spLocks noChangeShapeType="1"/>
          </p:cNvSpPr>
          <p:nvPr/>
        </p:nvSpPr>
        <p:spPr bwMode="auto">
          <a:xfrm>
            <a:off x="3544888" y="3089275"/>
            <a:ext cx="949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03159" name="AutoShape 23"/>
          <p:cNvSpPr>
            <a:spLocks noChangeArrowheads="1"/>
          </p:cNvSpPr>
          <p:nvPr/>
        </p:nvSpPr>
        <p:spPr bwMode="auto">
          <a:xfrm>
            <a:off x="4159250" y="969963"/>
            <a:ext cx="3887788" cy="869950"/>
          </a:xfrm>
          <a:prstGeom prst="wedgeRoundRectCallout">
            <a:avLst>
              <a:gd name="adj1" fmla="val -75361"/>
              <a:gd name="adj2" fmla="val 6605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задать начальное значение переменной цикла</a:t>
            </a:r>
          </a:p>
        </p:txBody>
      </p:sp>
      <p:sp>
        <p:nvSpPr>
          <p:cNvPr id="603160" name="AutoShape 24"/>
          <p:cNvSpPr>
            <a:spLocks noChangeArrowheads="1"/>
          </p:cNvSpPr>
          <p:nvPr/>
        </p:nvSpPr>
        <p:spPr bwMode="auto">
          <a:xfrm>
            <a:off x="3757613" y="2017713"/>
            <a:ext cx="3967162" cy="503237"/>
          </a:xfrm>
          <a:prstGeom prst="wedgeRoundRectCallout">
            <a:avLst>
              <a:gd name="adj1" fmla="val -68824"/>
              <a:gd name="adj2" fmla="val 11182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проверить, все ли сделали</a:t>
            </a:r>
          </a:p>
        </p:txBody>
      </p:sp>
      <p:sp>
        <p:nvSpPr>
          <p:cNvPr id="603161" name="AutoShape 25"/>
          <p:cNvSpPr>
            <a:spLocks noChangeArrowheads="1"/>
          </p:cNvSpPr>
          <p:nvPr/>
        </p:nvSpPr>
        <p:spPr bwMode="auto">
          <a:xfrm>
            <a:off x="4303713" y="3433763"/>
            <a:ext cx="2171700" cy="955675"/>
          </a:xfrm>
          <a:prstGeom prst="wedgeRoundRectCallout">
            <a:avLst>
              <a:gd name="adj1" fmla="val -82690"/>
              <a:gd name="adj2" fmla="val 1959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вычисляем квадрат и куб </a:t>
            </a:r>
          </a:p>
        </p:txBody>
      </p:sp>
      <p:sp>
        <p:nvSpPr>
          <p:cNvPr id="603162" name="AutoShape 26"/>
          <p:cNvSpPr>
            <a:spLocks noChangeArrowheads="1"/>
          </p:cNvSpPr>
          <p:nvPr/>
        </p:nvSpPr>
        <p:spPr bwMode="auto">
          <a:xfrm>
            <a:off x="4524375" y="4603750"/>
            <a:ext cx="1908175" cy="927100"/>
          </a:xfrm>
          <a:prstGeom prst="wedgeRoundRectCallout">
            <a:avLst>
              <a:gd name="adj1" fmla="val -91649"/>
              <a:gd name="adj2" fmla="val 265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вывод результата</a:t>
            </a:r>
          </a:p>
        </p:txBody>
      </p:sp>
      <p:sp>
        <p:nvSpPr>
          <p:cNvPr id="603163" name="AutoShape 27"/>
          <p:cNvSpPr>
            <a:spLocks noChangeArrowheads="1"/>
          </p:cNvSpPr>
          <p:nvPr/>
        </p:nvSpPr>
        <p:spPr bwMode="auto">
          <a:xfrm>
            <a:off x="4195763" y="5678488"/>
            <a:ext cx="2443162" cy="841375"/>
          </a:xfrm>
          <a:prstGeom prst="wedgeRoundRectCallout">
            <a:avLst>
              <a:gd name="adj1" fmla="val -78582"/>
              <a:gd name="adj2" fmla="val -1619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перейти к следующему </a:t>
            </a:r>
            <a:r>
              <a:rPr lang="en-US" sz="2200">
                <a:latin typeface="Courier New" pitchFamily="49" charset="0"/>
              </a:rPr>
              <a:t>i</a:t>
            </a:r>
            <a:endParaRPr lang="ru-RU" sz="22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0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0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0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0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0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0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0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0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0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0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2" grpId="0" animBg="1"/>
      <p:bldP spid="603143" grpId="0" animBg="1"/>
      <p:bldP spid="603144" grpId="0" animBg="1"/>
      <p:bldP spid="603145" grpId="0" animBg="1"/>
      <p:bldP spid="603146" grpId="0" animBg="1"/>
      <p:bldP spid="603147" grpId="0"/>
      <p:bldP spid="603148" grpId="0"/>
      <p:bldP spid="603149" grpId="0" animBg="1"/>
      <p:bldP spid="603150" grpId="0" animBg="1"/>
      <p:bldP spid="603151" grpId="0" animBg="1"/>
      <p:bldP spid="603152" grpId="0" animBg="1"/>
      <p:bldP spid="603153" grpId="0" animBg="1"/>
      <p:bldP spid="603154" grpId="0" animBg="1"/>
      <p:bldP spid="603155" grpId="0" animBg="1"/>
      <p:bldP spid="603156" grpId="0" animBg="1"/>
      <p:bldP spid="603157" grpId="0" animBg="1"/>
      <p:bldP spid="603158" grpId="0" animBg="1"/>
      <p:bldP spid="603159" grpId="0" animBg="1"/>
      <p:bldP spid="603160" grpId="0" animBg="1"/>
      <p:bldP spid="603161" grpId="0" animBg="1"/>
      <p:bldP spid="603162" grpId="0" animBg="1"/>
      <p:bldP spid="60316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29D593-71F5-4D9E-9C34-6BBC42A82639}" type="slidenum">
              <a:rPr lang="ru-RU" smtClean="0"/>
              <a:pPr/>
              <a:t>62</a:t>
            </a:fld>
            <a:endParaRPr lang="ru-RU" smtClean="0"/>
          </a:p>
        </p:txBody>
      </p:sp>
      <p:sp>
        <p:nvSpPr>
          <p:cNvPr id="605200" name="Rectangle 16"/>
          <p:cNvSpPr>
            <a:spLocks noChangeArrowheads="1"/>
          </p:cNvSpPr>
          <p:nvPr/>
        </p:nvSpPr>
        <p:spPr bwMode="auto">
          <a:xfrm>
            <a:off x="1892300" y="2890838"/>
            <a:ext cx="3000375" cy="2052637"/>
          </a:xfrm>
          <a:prstGeom prst="rect">
            <a:avLst/>
          </a:prstGeom>
          <a:solidFill>
            <a:srgbClr val="E6E6FF"/>
          </a:solidFill>
          <a:ln w="12700">
            <a:noFill/>
            <a:prstDash val="dash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78852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Алгоритм</a:t>
            </a:r>
            <a:r>
              <a:rPr lang="en-US" sz="3000"/>
              <a:t> (</a:t>
            </a:r>
            <a:r>
              <a:rPr lang="ru-RU" sz="3000"/>
              <a:t>с блоком «цикл»)</a:t>
            </a:r>
          </a:p>
        </p:txBody>
      </p:sp>
      <p:sp>
        <p:nvSpPr>
          <p:cNvPr id="78854" name="Text Box 4"/>
          <p:cNvSpPr txBox="1">
            <a:spLocks noChangeArrowheads="1"/>
          </p:cNvSpPr>
          <p:nvPr/>
        </p:nvSpPr>
        <p:spPr bwMode="auto">
          <a:xfrm>
            <a:off x="3514725" y="12525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78855" name="AutoShape 5"/>
          <p:cNvSpPr>
            <a:spLocks noChangeArrowheads="1"/>
          </p:cNvSpPr>
          <p:nvPr/>
        </p:nvSpPr>
        <p:spPr bwMode="auto">
          <a:xfrm>
            <a:off x="2554288" y="1317625"/>
            <a:ext cx="1481137" cy="377825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начало</a:t>
            </a:r>
          </a:p>
        </p:txBody>
      </p:sp>
      <p:sp>
        <p:nvSpPr>
          <p:cNvPr id="78856" name="AutoShape 6"/>
          <p:cNvSpPr>
            <a:spLocks noChangeArrowheads="1"/>
          </p:cNvSpPr>
          <p:nvPr/>
        </p:nvSpPr>
        <p:spPr bwMode="auto">
          <a:xfrm>
            <a:off x="2455863" y="4079875"/>
            <a:ext cx="1927225" cy="615950"/>
          </a:xfrm>
          <a:prstGeom prst="flowChartDocumen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i,</a:t>
            </a:r>
            <a:r>
              <a:rPr lang="en-US" b="0"/>
              <a:t> </a:t>
            </a:r>
            <a:r>
              <a:rPr lang="en-US" sz="2200">
                <a:latin typeface="Courier New" pitchFamily="49" charset="0"/>
              </a:rPr>
              <a:t>i2,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i3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78857" name="Line 7"/>
          <p:cNvSpPr>
            <a:spLocks noChangeShapeType="1"/>
          </p:cNvSpPr>
          <p:nvPr/>
        </p:nvSpPr>
        <p:spPr bwMode="auto">
          <a:xfrm>
            <a:off x="3282950" y="1701800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8858" name="AutoShape 8"/>
          <p:cNvSpPr>
            <a:spLocks noChangeArrowheads="1"/>
          </p:cNvSpPr>
          <p:nvPr/>
        </p:nvSpPr>
        <p:spPr bwMode="auto">
          <a:xfrm>
            <a:off x="5108575" y="2184400"/>
            <a:ext cx="1481138" cy="414338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конец</a:t>
            </a:r>
          </a:p>
        </p:txBody>
      </p:sp>
      <p:sp>
        <p:nvSpPr>
          <p:cNvPr id="78859" name="Line 9"/>
          <p:cNvSpPr>
            <a:spLocks noChangeShapeType="1"/>
          </p:cNvSpPr>
          <p:nvPr/>
        </p:nvSpPr>
        <p:spPr bwMode="auto">
          <a:xfrm>
            <a:off x="3297238" y="2778125"/>
            <a:ext cx="0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8860" name="Freeform 10"/>
          <p:cNvSpPr>
            <a:spLocks/>
          </p:cNvSpPr>
          <p:nvPr/>
        </p:nvSpPr>
        <p:spPr bwMode="auto">
          <a:xfrm>
            <a:off x="1414463" y="2387600"/>
            <a:ext cx="1895475" cy="2857500"/>
          </a:xfrm>
          <a:custGeom>
            <a:avLst/>
            <a:gdLst>
              <a:gd name="T0" fmla="*/ 2147483647 w 1194"/>
              <a:gd name="T1" fmla="*/ 2147483647 h 1800"/>
              <a:gd name="T2" fmla="*/ 2147483647 w 1194"/>
              <a:gd name="T3" fmla="*/ 2147483647 h 1800"/>
              <a:gd name="T4" fmla="*/ 0 w 1194"/>
              <a:gd name="T5" fmla="*/ 2147483647 h 1800"/>
              <a:gd name="T6" fmla="*/ 0 w 1194"/>
              <a:gd name="T7" fmla="*/ 0 h 1800"/>
              <a:gd name="T8" fmla="*/ 2147483647 w 1194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4"/>
              <a:gd name="T16" fmla="*/ 0 h 1800"/>
              <a:gd name="T17" fmla="*/ 1194 w 1194"/>
              <a:gd name="T18" fmla="*/ 1800 h 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4" h="1800">
                <a:moveTo>
                  <a:pt x="1193" y="1428"/>
                </a:moveTo>
                <a:lnTo>
                  <a:pt x="1194" y="1800"/>
                </a:lnTo>
                <a:lnTo>
                  <a:pt x="0" y="1800"/>
                </a:lnTo>
                <a:lnTo>
                  <a:pt x="0" y="0"/>
                </a:lnTo>
                <a:lnTo>
                  <a:pt x="631" y="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8861" name="AutoShape 11"/>
          <p:cNvSpPr>
            <a:spLocks noChangeArrowheads="1"/>
          </p:cNvSpPr>
          <p:nvPr/>
        </p:nvSpPr>
        <p:spPr bwMode="auto">
          <a:xfrm>
            <a:off x="2484438" y="3106738"/>
            <a:ext cx="1774825" cy="658812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i2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i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*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i;</a:t>
            </a:r>
          </a:p>
          <a:p>
            <a:pPr algn="ctr"/>
            <a:r>
              <a:rPr lang="en-US">
                <a:latin typeface="Courier New" pitchFamily="49" charset="0"/>
              </a:rPr>
              <a:t>i3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i2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*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i;</a:t>
            </a:r>
            <a:endParaRPr lang="ru-RU">
              <a:latin typeface="Courier New" pitchFamily="49" charset="0"/>
            </a:endParaRPr>
          </a:p>
        </p:txBody>
      </p:sp>
      <p:sp>
        <p:nvSpPr>
          <p:cNvPr id="78862" name="Line 12"/>
          <p:cNvSpPr>
            <a:spLocks noChangeShapeType="1"/>
          </p:cNvSpPr>
          <p:nvPr/>
        </p:nvSpPr>
        <p:spPr bwMode="auto">
          <a:xfrm>
            <a:off x="3321050" y="3754438"/>
            <a:ext cx="0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8863" name="Line 13"/>
          <p:cNvSpPr>
            <a:spLocks noChangeShapeType="1"/>
          </p:cNvSpPr>
          <p:nvPr/>
        </p:nvSpPr>
        <p:spPr bwMode="auto">
          <a:xfrm>
            <a:off x="4168775" y="2366963"/>
            <a:ext cx="949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78864" name="AutoShape 14"/>
          <p:cNvSpPr>
            <a:spLocks noChangeArrowheads="1"/>
          </p:cNvSpPr>
          <p:nvPr/>
        </p:nvSpPr>
        <p:spPr bwMode="auto">
          <a:xfrm>
            <a:off x="2405063" y="1976438"/>
            <a:ext cx="1773237" cy="803275"/>
          </a:xfrm>
          <a:prstGeom prst="flowChartPreparation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i = 1,8</a:t>
            </a:r>
            <a:endParaRPr lang="ru-RU">
              <a:latin typeface="Courier New" pitchFamily="49" charset="0"/>
            </a:endParaRPr>
          </a:p>
        </p:txBody>
      </p:sp>
      <p:sp>
        <p:nvSpPr>
          <p:cNvPr id="605199" name="AutoShape 15"/>
          <p:cNvSpPr>
            <a:spLocks noChangeArrowheads="1"/>
          </p:cNvSpPr>
          <p:nvPr/>
        </p:nvSpPr>
        <p:spPr bwMode="auto">
          <a:xfrm>
            <a:off x="4811713" y="1389063"/>
            <a:ext cx="2008187" cy="503237"/>
          </a:xfrm>
          <a:prstGeom prst="wedgeRoundRectCallout">
            <a:avLst>
              <a:gd name="adj1" fmla="val -88385"/>
              <a:gd name="adj2" fmla="val 1096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блок «цикл»</a:t>
            </a:r>
          </a:p>
        </p:txBody>
      </p:sp>
      <p:sp>
        <p:nvSpPr>
          <p:cNvPr id="605201" name="AutoShape 17"/>
          <p:cNvSpPr>
            <a:spLocks noChangeArrowheads="1"/>
          </p:cNvSpPr>
          <p:nvPr/>
        </p:nvSpPr>
        <p:spPr bwMode="auto">
          <a:xfrm>
            <a:off x="5414963" y="4078288"/>
            <a:ext cx="2008187" cy="503237"/>
          </a:xfrm>
          <a:prstGeom prst="wedgeRoundRectCallout">
            <a:avLst>
              <a:gd name="adj1" fmla="val -84549"/>
              <a:gd name="adj2" fmla="val 1382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тело цикла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674135-DF2D-45C2-9403-1DAA20D28FC0}" type="slidenum">
              <a:rPr lang="ru-RU" smtClean="0"/>
              <a:pPr/>
              <a:t>63</a:t>
            </a:fld>
            <a:endParaRPr lang="ru-RU" smtClean="0"/>
          </a:p>
        </p:txBody>
      </p:sp>
      <p:sp>
        <p:nvSpPr>
          <p:cNvPr id="607256" name="Rectangle 24"/>
          <p:cNvSpPr>
            <a:spLocks noChangeArrowheads="1"/>
          </p:cNvSpPr>
          <p:nvPr/>
        </p:nvSpPr>
        <p:spPr bwMode="auto">
          <a:xfrm>
            <a:off x="369888" y="2982913"/>
            <a:ext cx="4441825" cy="511175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607248" name="Rectangle 16"/>
          <p:cNvSpPr>
            <a:spLocks noChangeArrowheads="1"/>
          </p:cNvSpPr>
          <p:nvPr/>
        </p:nvSpPr>
        <p:spPr bwMode="auto">
          <a:xfrm>
            <a:off x="727075" y="3927475"/>
            <a:ext cx="7651750" cy="1555750"/>
          </a:xfrm>
          <a:prstGeom prst="rect">
            <a:avLst/>
          </a:prstGeom>
          <a:solidFill>
            <a:srgbClr val="EAEAEA"/>
          </a:solidFill>
          <a:ln w="12700">
            <a:noFill/>
            <a:prstDash val="dash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7987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987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7987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Программа</a:t>
            </a:r>
          </a:p>
        </p:txBody>
      </p:sp>
      <p:sp>
        <p:nvSpPr>
          <p:cNvPr id="607237" name="Text Box 5"/>
          <p:cNvSpPr txBox="1">
            <a:spLocks noChangeArrowheads="1"/>
          </p:cNvSpPr>
          <p:nvPr/>
        </p:nvSpPr>
        <p:spPr bwMode="auto">
          <a:xfrm>
            <a:off x="371475" y="801688"/>
            <a:ext cx="8440738" cy="56911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800" dirty="0">
                <a:latin typeface="Courier New" pitchFamily="49" charset="0"/>
              </a:rPr>
              <a:t>main()</a:t>
            </a:r>
            <a:r>
              <a:rPr lang="da-DK" sz="2800" dirty="0">
                <a:latin typeface="Courier New" pitchFamily="49" charset="0"/>
              </a:rPr>
              <a:t>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int i, i2, i3;</a:t>
            </a:r>
          </a:p>
          <a:p>
            <a:pPr marL="176213" indent="-176213">
              <a:spcBef>
                <a:spcPct val="15000"/>
              </a:spcBef>
              <a:defRPr/>
            </a:pPr>
            <a:endParaRPr lang="da-DK" sz="2800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endParaRPr lang="da-DK" sz="1200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for (i=1; i&lt;=8; i++)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 </a:t>
            </a:r>
            <a:r>
              <a:rPr lang="da-DK" sz="2800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 i2 = i*i;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 i3 = i2*i;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 printf("%4d %4d %4d\n", i, i2, i3);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 </a:t>
            </a:r>
            <a:r>
              <a:rPr lang="da-DK" sz="2800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}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434975" y="2938463"/>
            <a:ext cx="8194675" cy="29591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>
              <a:spcBef>
                <a:spcPct val="15000"/>
              </a:spcBef>
            </a:pPr>
            <a:r>
              <a:rPr lang="da-DK" sz="2800">
                <a:latin typeface="Courier New" pitchFamily="49" charset="0"/>
              </a:rPr>
              <a:t>for (i=1; i&lt;=8; i++)</a:t>
            </a:r>
          </a:p>
          <a:p>
            <a:pPr>
              <a:spcBef>
                <a:spcPct val="15000"/>
              </a:spcBef>
            </a:pPr>
            <a:r>
              <a:rPr lang="da-DK" sz="2800">
                <a:latin typeface="Courier New" pitchFamily="49" charset="0"/>
              </a:rPr>
              <a:t>  </a:t>
            </a:r>
            <a:r>
              <a:rPr lang="da-DK" sz="2800">
                <a:solidFill>
                  <a:srgbClr val="3333FF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15000"/>
              </a:spcBef>
            </a:pPr>
            <a:r>
              <a:rPr lang="da-DK" sz="2800">
                <a:latin typeface="Courier New" pitchFamily="49" charset="0"/>
              </a:rPr>
              <a:t>  i2 = i*i;</a:t>
            </a:r>
          </a:p>
          <a:p>
            <a:pPr>
              <a:spcBef>
                <a:spcPct val="15000"/>
              </a:spcBef>
            </a:pPr>
            <a:r>
              <a:rPr lang="da-DK" sz="2800">
                <a:latin typeface="Courier New" pitchFamily="49" charset="0"/>
              </a:rPr>
              <a:t>  i3 = i2*i;</a:t>
            </a:r>
          </a:p>
          <a:p>
            <a:pPr>
              <a:spcBef>
                <a:spcPct val="15000"/>
              </a:spcBef>
            </a:pPr>
            <a:r>
              <a:rPr lang="da-DK" sz="2800">
                <a:latin typeface="Courier New" pitchFamily="49" charset="0"/>
              </a:rPr>
              <a:t>  printf("%4d %4d %4d\n", i, i2, i3);</a:t>
            </a:r>
          </a:p>
          <a:p>
            <a:pPr>
              <a:spcBef>
                <a:spcPct val="15000"/>
              </a:spcBef>
            </a:pPr>
            <a:r>
              <a:rPr lang="da-DK" sz="2800">
                <a:latin typeface="Courier New" pitchFamily="49" charset="0"/>
              </a:rPr>
              <a:t> </a:t>
            </a:r>
            <a:r>
              <a:rPr lang="da-DK" sz="2800">
                <a:solidFill>
                  <a:srgbClr val="3333FF"/>
                </a:solidFill>
                <a:latin typeface="Courier New" pitchFamily="49" charset="0"/>
              </a:rPr>
              <a:t> }</a:t>
            </a:r>
            <a:endParaRPr lang="ru-RU" sz="28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607239" name="AutoShape 7"/>
          <p:cNvSpPr>
            <a:spLocks noChangeArrowheads="1"/>
          </p:cNvSpPr>
          <p:nvPr/>
        </p:nvSpPr>
        <p:spPr bwMode="auto">
          <a:xfrm>
            <a:off x="319088" y="2341563"/>
            <a:ext cx="2401887" cy="503237"/>
          </a:xfrm>
          <a:prstGeom prst="wedgeRoundRectCallout">
            <a:avLst>
              <a:gd name="adj1" fmla="val 5120"/>
              <a:gd name="adj2" fmla="val 9163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46800" rIns="18000" bIns="46800" anchor="ctr"/>
          <a:lstStyle/>
          <a:p>
            <a:pPr algn="ctr">
              <a:defRPr/>
            </a:pPr>
            <a:r>
              <a:rPr lang="ru-RU" sz="2000" b="0"/>
              <a:t>переменная цикла</a:t>
            </a:r>
          </a:p>
        </p:txBody>
      </p:sp>
      <p:sp>
        <p:nvSpPr>
          <p:cNvPr id="607240" name="AutoShape 8"/>
          <p:cNvSpPr>
            <a:spLocks noChangeArrowheads="1"/>
          </p:cNvSpPr>
          <p:nvPr/>
        </p:nvSpPr>
        <p:spPr bwMode="auto">
          <a:xfrm>
            <a:off x="3700463" y="1320800"/>
            <a:ext cx="1660525" cy="863600"/>
          </a:xfrm>
          <a:prstGeom prst="wedgeRoundRectCallout">
            <a:avLst>
              <a:gd name="adj1" fmla="val -143690"/>
              <a:gd name="adj2" fmla="val 16433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46800" rIns="18000" bIns="46800" anchor="ctr"/>
          <a:lstStyle/>
          <a:p>
            <a:pPr algn="ctr">
              <a:defRPr/>
            </a:pPr>
            <a:r>
              <a:rPr lang="ru-RU" sz="2000" b="0"/>
              <a:t>начальное значение</a:t>
            </a:r>
          </a:p>
        </p:txBody>
      </p:sp>
      <p:sp>
        <p:nvSpPr>
          <p:cNvPr id="607241" name="AutoShape 9"/>
          <p:cNvSpPr>
            <a:spLocks noChangeArrowheads="1"/>
          </p:cNvSpPr>
          <p:nvPr/>
        </p:nvSpPr>
        <p:spPr bwMode="auto">
          <a:xfrm>
            <a:off x="5632450" y="1933575"/>
            <a:ext cx="1474788" cy="776288"/>
          </a:xfrm>
          <a:prstGeom prst="wedgeRoundRectCallout">
            <a:avLst>
              <a:gd name="adj1" fmla="val -196394"/>
              <a:gd name="adj2" fmla="val 10194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46800" rIns="18000" bIns="46800" anchor="ctr"/>
          <a:lstStyle/>
          <a:p>
            <a:pPr algn="ctr">
              <a:defRPr/>
            </a:pPr>
            <a:r>
              <a:rPr lang="ru-RU" sz="2000" b="0"/>
              <a:t>конечное значение</a:t>
            </a:r>
          </a:p>
        </p:txBody>
      </p:sp>
      <p:sp>
        <p:nvSpPr>
          <p:cNvPr id="607242" name="AutoShape 10"/>
          <p:cNvSpPr>
            <a:spLocks noChangeArrowheads="1"/>
          </p:cNvSpPr>
          <p:nvPr/>
        </p:nvSpPr>
        <p:spPr bwMode="auto">
          <a:xfrm>
            <a:off x="5994400" y="2881313"/>
            <a:ext cx="2182813" cy="960437"/>
          </a:xfrm>
          <a:prstGeom prst="wedgeRoundRectCallout">
            <a:avLst>
              <a:gd name="adj1" fmla="val -117565"/>
              <a:gd name="adj2" fmla="val -768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46800" rIns="18000" bIns="46800" anchor="ctr"/>
          <a:lstStyle/>
          <a:p>
            <a:pPr algn="ctr">
              <a:defRPr/>
            </a:pPr>
            <a:r>
              <a:rPr lang="ru-RU" sz="2000" b="0"/>
              <a:t>изменение на каждом шаге:</a:t>
            </a:r>
          </a:p>
          <a:p>
            <a:pPr algn="ctr">
              <a:defRPr/>
            </a:pPr>
            <a:r>
              <a:rPr lang="en-US" sz="2000">
                <a:latin typeface="Courier New" pitchFamily="49" charset="0"/>
              </a:rPr>
              <a:t>i=i+1</a:t>
            </a:r>
            <a:endParaRPr lang="ru-RU" sz="2000">
              <a:latin typeface="Courier New" pitchFamily="49" charset="0"/>
            </a:endParaRPr>
          </a:p>
        </p:txBody>
      </p:sp>
      <p:sp>
        <p:nvSpPr>
          <p:cNvPr id="607243" name="AutoShape 11"/>
          <p:cNvSpPr>
            <a:spLocks noChangeArrowheads="1"/>
          </p:cNvSpPr>
          <p:nvPr/>
        </p:nvSpPr>
        <p:spPr bwMode="auto">
          <a:xfrm>
            <a:off x="3956050" y="5788025"/>
            <a:ext cx="1474788" cy="776288"/>
          </a:xfrm>
          <a:prstGeom prst="wedgeRoundRectCallout">
            <a:avLst>
              <a:gd name="adj1" fmla="val -58398"/>
              <a:gd name="adj2" fmla="val -10848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46800" rIns="18000" bIns="46800" anchor="ctr"/>
          <a:lstStyle/>
          <a:p>
            <a:pPr algn="ctr">
              <a:defRPr/>
            </a:pPr>
            <a:r>
              <a:rPr lang="ru-RU" sz="2000" b="0"/>
              <a:t>ровные столбики</a:t>
            </a:r>
          </a:p>
        </p:txBody>
      </p:sp>
      <p:sp>
        <p:nvSpPr>
          <p:cNvPr id="607244" name="AutoShape 12"/>
          <p:cNvSpPr>
            <a:spLocks noChangeArrowheads="1"/>
          </p:cNvSpPr>
          <p:nvPr/>
        </p:nvSpPr>
        <p:spPr bwMode="auto">
          <a:xfrm>
            <a:off x="3227388" y="3903663"/>
            <a:ext cx="3271837" cy="776287"/>
          </a:xfrm>
          <a:prstGeom prst="wedgeRoundRectCallout">
            <a:avLst>
              <a:gd name="adj1" fmla="val -53782"/>
              <a:gd name="adj2" fmla="val -108486"/>
              <a:gd name="adj3" fmla="val 16667"/>
            </a:avLst>
          </a:prstGeom>
          <a:solidFill>
            <a:srgbClr val="E6E6E6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46800" rIns="18000" bIns="46800" anchor="ctr"/>
          <a:lstStyle/>
          <a:p>
            <a:pPr algn="ctr">
              <a:defRPr/>
            </a:pPr>
            <a:r>
              <a:rPr lang="ru-RU" sz="2000" b="0"/>
              <a:t>цикл работает, пока это условие верно</a:t>
            </a:r>
          </a:p>
        </p:txBody>
      </p:sp>
      <p:sp>
        <p:nvSpPr>
          <p:cNvPr id="607247" name="AutoShape 15"/>
          <p:cNvSpPr>
            <a:spLocks noChangeArrowheads="1"/>
          </p:cNvSpPr>
          <p:nvPr/>
        </p:nvSpPr>
        <p:spPr bwMode="auto">
          <a:xfrm>
            <a:off x="7319963" y="1674813"/>
            <a:ext cx="1149350" cy="612775"/>
          </a:xfrm>
          <a:prstGeom prst="wedgeRoundRectCallout">
            <a:avLst>
              <a:gd name="adj1" fmla="val 41435"/>
              <a:gd name="adj2" fmla="val 15129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46800" rIns="18000" bIns="46800" anchor="ctr"/>
          <a:lstStyle/>
          <a:p>
            <a:pPr algn="ctr">
              <a:defRPr/>
            </a:pPr>
            <a:r>
              <a:rPr lang="ru-RU" sz="2800" b="0"/>
              <a:t>цикл</a:t>
            </a:r>
          </a:p>
        </p:txBody>
      </p:sp>
      <p:sp>
        <p:nvSpPr>
          <p:cNvPr id="607250" name="AutoShape 18"/>
          <p:cNvSpPr>
            <a:spLocks noChangeArrowheads="1"/>
          </p:cNvSpPr>
          <p:nvPr/>
        </p:nvSpPr>
        <p:spPr bwMode="auto">
          <a:xfrm>
            <a:off x="1485900" y="3379788"/>
            <a:ext cx="1943100" cy="417512"/>
          </a:xfrm>
          <a:prstGeom prst="wedgeRoundRectCallout">
            <a:avLst>
              <a:gd name="adj1" fmla="val -71977"/>
              <a:gd name="adj2" fmla="val 37454"/>
              <a:gd name="adj3" fmla="val 16667"/>
            </a:avLst>
          </a:prstGeom>
          <a:solidFill>
            <a:srgbClr val="FFFFCC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46800" rIns="18000" bIns="46800" anchor="ctr"/>
          <a:lstStyle/>
          <a:p>
            <a:pPr algn="ctr">
              <a:defRPr/>
            </a:pPr>
            <a:r>
              <a:rPr lang="ru-RU" sz="2000" b="0"/>
              <a:t>начало цикла</a:t>
            </a:r>
          </a:p>
        </p:txBody>
      </p:sp>
      <p:sp>
        <p:nvSpPr>
          <p:cNvPr id="607251" name="AutoShape 19"/>
          <p:cNvSpPr>
            <a:spLocks noChangeArrowheads="1"/>
          </p:cNvSpPr>
          <p:nvPr/>
        </p:nvSpPr>
        <p:spPr bwMode="auto">
          <a:xfrm>
            <a:off x="1397000" y="5686425"/>
            <a:ext cx="1943100" cy="417513"/>
          </a:xfrm>
          <a:prstGeom prst="wedgeRoundRectCallout">
            <a:avLst>
              <a:gd name="adj1" fmla="val -66912"/>
              <a:gd name="adj2" fmla="val -45819"/>
              <a:gd name="adj3" fmla="val 16667"/>
            </a:avLst>
          </a:prstGeom>
          <a:solidFill>
            <a:srgbClr val="FFFFCC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46800" rIns="18000" bIns="46800" anchor="ctr"/>
          <a:lstStyle/>
          <a:p>
            <a:pPr algn="ctr">
              <a:defRPr/>
            </a:pPr>
            <a:r>
              <a:rPr lang="ru-RU" sz="2000" b="0"/>
              <a:t>конец цикла</a:t>
            </a:r>
          </a:p>
        </p:txBody>
      </p:sp>
      <p:sp>
        <p:nvSpPr>
          <p:cNvPr id="607257" name="AutoShape 25"/>
          <p:cNvSpPr>
            <a:spLocks noChangeArrowheads="1"/>
          </p:cNvSpPr>
          <p:nvPr/>
        </p:nvSpPr>
        <p:spPr bwMode="auto">
          <a:xfrm>
            <a:off x="3694113" y="1930400"/>
            <a:ext cx="1519237" cy="798513"/>
          </a:xfrm>
          <a:prstGeom prst="wedgeRoundRectCallout">
            <a:avLst>
              <a:gd name="adj1" fmla="val -73722"/>
              <a:gd name="adj2" fmla="val 87176"/>
              <a:gd name="adj3" fmla="val 16667"/>
            </a:avLst>
          </a:prstGeom>
          <a:solidFill>
            <a:srgbClr val="FFFFCC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46800" rIns="18000" bIns="46800" anchor="ctr"/>
          <a:lstStyle/>
          <a:p>
            <a:pPr algn="ctr">
              <a:defRPr/>
            </a:pPr>
            <a:r>
              <a:rPr lang="ru-RU" sz="2000" b="0"/>
              <a:t>заголовок цикла</a:t>
            </a:r>
          </a:p>
        </p:txBody>
      </p: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439738" y="2944813"/>
            <a:ext cx="4448175" cy="53181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da-DK" sz="2800">
                <a:latin typeface="Courier New" pitchFamily="49" charset="0"/>
              </a:rPr>
              <a:t>for (i=1; i&lt;=8; i++)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07260" name="Rectangle 28"/>
          <p:cNvSpPr>
            <a:spLocks noChangeArrowheads="1"/>
          </p:cNvSpPr>
          <p:nvPr/>
        </p:nvSpPr>
        <p:spPr bwMode="auto">
          <a:xfrm>
            <a:off x="903288" y="3913188"/>
            <a:ext cx="7639050" cy="1512887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15000"/>
              </a:spcBef>
            </a:pPr>
            <a:r>
              <a:rPr lang="da-DK" sz="2800">
                <a:latin typeface="Courier New" pitchFamily="49" charset="0"/>
              </a:rPr>
              <a:t>i2 = i*i;</a:t>
            </a:r>
          </a:p>
          <a:p>
            <a:pPr>
              <a:spcBef>
                <a:spcPct val="15000"/>
              </a:spcBef>
            </a:pPr>
            <a:r>
              <a:rPr lang="da-DK" sz="2800">
                <a:latin typeface="Courier New" pitchFamily="49" charset="0"/>
              </a:rPr>
              <a:t>i3 = i2*i;</a:t>
            </a:r>
          </a:p>
          <a:p>
            <a:pPr>
              <a:spcBef>
                <a:spcPct val="15000"/>
              </a:spcBef>
            </a:pPr>
            <a:r>
              <a:rPr lang="da-DK" sz="2800">
                <a:latin typeface="Courier New" pitchFamily="49" charset="0"/>
              </a:rPr>
              <a:t>printf("%4d %4d %4d\n", i, i2, i3);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07249" name="AutoShape 17"/>
          <p:cNvSpPr>
            <a:spLocks noChangeArrowheads="1"/>
          </p:cNvSpPr>
          <p:nvPr/>
        </p:nvSpPr>
        <p:spPr bwMode="auto">
          <a:xfrm>
            <a:off x="7275513" y="4044950"/>
            <a:ext cx="1474787" cy="503238"/>
          </a:xfrm>
          <a:prstGeom prst="wedgeRoundRectCallout">
            <a:avLst>
              <a:gd name="adj1" fmla="val -66361"/>
              <a:gd name="adj2" fmla="val 102366"/>
              <a:gd name="adj3" fmla="val 16667"/>
            </a:avLst>
          </a:prstGeom>
          <a:solidFill>
            <a:srgbClr val="FFFFCC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46800" rIns="18000" bIns="46800" anchor="ctr"/>
          <a:lstStyle/>
          <a:p>
            <a:pPr algn="ctr">
              <a:defRPr/>
            </a:pPr>
            <a:r>
              <a:rPr lang="ru-RU" sz="2000" b="0"/>
              <a:t>тело цикла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07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07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07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607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607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0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0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607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607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607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607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0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0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0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0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0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56" grpId="0" animBg="1"/>
      <p:bldP spid="607256" grpId="1" animBg="1"/>
      <p:bldP spid="607248" grpId="0" animBg="1"/>
      <p:bldP spid="607248" grpId="1" animBg="1"/>
      <p:bldP spid="607237" grpId="0" animBg="1"/>
      <p:bldP spid="607239" grpId="0" animBg="1"/>
      <p:bldP spid="607240" grpId="0" animBg="1"/>
      <p:bldP spid="607241" grpId="0" animBg="1"/>
      <p:bldP spid="607242" grpId="0" animBg="1"/>
      <p:bldP spid="607243" grpId="0" animBg="1"/>
      <p:bldP spid="607244" grpId="0" animBg="1"/>
      <p:bldP spid="607247" grpId="0" animBg="1"/>
      <p:bldP spid="607247" grpId="1" animBg="1"/>
      <p:bldP spid="607250" grpId="0" animBg="1"/>
      <p:bldP spid="607250" grpId="1" animBg="1"/>
      <p:bldP spid="607251" grpId="0" animBg="1"/>
      <p:bldP spid="607251" grpId="1" animBg="1"/>
      <p:bldP spid="607257" grpId="0" animBg="1"/>
      <p:bldP spid="607257" grpId="1" animBg="1"/>
      <p:bldP spid="607259" grpId="0" animBg="1"/>
      <p:bldP spid="607259" grpId="1" animBg="1"/>
      <p:bldP spid="607260" grpId="0" animBg="1"/>
      <p:bldP spid="607260" grpId="1" animBg="1"/>
      <p:bldP spid="607249" grpId="0" animBg="1"/>
      <p:bldP spid="607249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F65742-27BF-4F88-A9A1-E874E3BA73AC}" type="slidenum">
              <a:rPr lang="ru-RU" smtClean="0"/>
              <a:pPr/>
              <a:t>64</a:t>
            </a:fld>
            <a:endParaRPr lang="ru-RU" smtClean="0"/>
          </a:p>
        </p:txBody>
      </p:sp>
      <p:sp>
        <p:nvSpPr>
          <p:cNvPr id="8089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Цикл с уменьшением переменной</a:t>
            </a: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369888" y="942975"/>
            <a:ext cx="85788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Задача. </a:t>
            </a:r>
            <a:r>
              <a:rPr lang="ru-RU" sz="2400" b="0"/>
              <a:t>Вывести на экран квадраты и кубы целых чисел от 8 до 1 (в обратном порядке).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Особенность: </a:t>
            </a:r>
            <a:r>
              <a:rPr lang="ru-RU" sz="2400" b="0"/>
              <a:t>переменная цикла должна уменьшаться.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Решение:</a:t>
            </a:r>
            <a:endParaRPr lang="da-DK" sz="2800">
              <a:latin typeface="Courier New" pitchFamily="49" charset="0"/>
            </a:endParaRPr>
          </a:p>
        </p:txBody>
      </p:sp>
      <p:sp>
        <p:nvSpPr>
          <p:cNvPr id="609288" name="Rectangle 8"/>
          <p:cNvSpPr>
            <a:spLocks noChangeArrowheads="1"/>
          </p:cNvSpPr>
          <p:nvPr/>
        </p:nvSpPr>
        <p:spPr bwMode="auto">
          <a:xfrm>
            <a:off x="500063" y="2935288"/>
            <a:ext cx="8380412" cy="300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for (                  )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ru-RU" sz="2800" dirty="0">
                <a:latin typeface="Courier New" pitchFamily="49" charset="0"/>
              </a:rPr>
              <a:t>  </a:t>
            </a:r>
            <a:r>
              <a:rPr lang="da-DK" sz="2800" dirty="0">
                <a:solidFill>
                  <a:srgbClr val="3333FF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ru-RU" sz="2800" dirty="0">
                <a:latin typeface="Courier New" pitchFamily="49" charset="0"/>
              </a:rPr>
              <a:t>  </a:t>
            </a:r>
            <a:r>
              <a:rPr lang="da-DK" sz="2800" dirty="0">
                <a:latin typeface="Courier New" pitchFamily="49" charset="0"/>
              </a:rPr>
              <a:t>i2 = i*i;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ru-RU" sz="2800" dirty="0">
                <a:latin typeface="Courier New" pitchFamily="49" charset="0"/>
              </a:rPr>
              <a:t>  </a:t>
            </a:r>
            <a:r>
              <a:rPr lang="da-DK" sz="2800" dirty="0">
                <a:latin typeface="Courier New" pitchFamily="49" charset="0"/>
              </a:rPr>
              <a:t>i3 = i2*i;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ru-RU" sz="2800" dirty="0">
                <a:latin typeface="Courier New" pitchFamily="49" charset="0"/>
              </a:rPr>
              <a:t>  </a:t>
            </a:r>
            <a:r>
              <a:rPr lang="da-DK" sz="2800" dirty="0">
                <a:latin typeface="Courier New" pitchFamily="49" charset="0"/>
              </a:rPr>
              <a:t>printf("%4d %4d %4d\n", i, i2, i3);</a:t>
            </a:r>
          </a:p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 </a:t>
            </a:r>
            <a:r>
              <a:rPr lang="ru-RU" sz="2800" dirty="0">
                <a:latin typeface="Courier New" pitchFamily="49" charset="0"/>
              </a:rPr>
              <a:t> </a:t>
            </a:r>
            <a:r>
              <a:rPr lang="da-DK" sz="2800" dirty="0">
                <a:latin typeface="Courier New" pitchFamily="49" charset="0"/>
              </a:rPr>
              <a:t> </a:t>
            </a:r>
            <a:r>
              <a:rPr lang="da-DK" sz="2800" dirty="0">
                <a:solidFill>
                  <a:srgbClr val="3333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09286" name="Rectangle 6"/>
          <p:cNvSpPr>
            <a:spLocks noChangeArrowheads="1"/>
          </p:cNvSpPr>
          <p:nvPr/>
        </p:nvSpPr>
        <p:spPr bwMode="auto">
          <a:xfrm>
            <a:off x="2044700" y="2971800"/>
            <a:ext cx="3524250" cy="531813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latin typeface="Courier New" pitchFamily="49" charset="0"/>
              </a:rPr>
              <a:t>i</a:t>
            </a:r>
            <a:r>
              <a:rPr lang="en-US" sz="2800"/>
              <a:t> </a:t>
            </a:r>
            <a:r>
              <a:rPr lang="en-US" sz="28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8; i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&gt;=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1; i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--</a:t>
            </a:r>
            <a:endParaRPr lang="ru-RU" sz="2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9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9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9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 build="p"/>
      <p:bldP spid="609288" grpId="0" animBg="1"/>
      <p:bldP spid="60928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5122CE-A247-46EE-80C0-F7AE9BEB2DD8}" type="slidenum">
              <a:rPr lang="ru-RU" smtClean="0"/>
              <a:pPr/>
              <a:t>65</a:t>
            </a:fld>
            <a:endParaRPr lang="ru-RU" smtClean="0"/>
          </a:p>
        </p:txBody>
      </p:sp>
      <p:sp>
        <p:nvSpPr>
          <p:cNvPr id="8192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Цикл с переменной</a:t>
            </a: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387350" y="860425"/>
            <a:ext cx="6116638" cy="25606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	for</a:t>
            </a:r>
            <a:r>
              <a:rPr lang="en-US" sz="2400" b="0"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(</a:t>
            </a:r>
            <a:r>
              <a:rPr lang="ru-RU" sz="2400" b="0" i="1">
                <a:solidFill>
                  <a:srgbClr val="3333FF"/>
                </a:solidFill>
                <a:latin typeface="Comic Sans MS" pitchFamily="66" charset="0"/>
              </a:rPr>
              <a:t>начальные значения</a:t>
            </a:r>
            <a:r>
              <a:rPr lang="en-US" sz="2400">
                <a:latin typeface="Courier New" pitchFamily="49" charset="0"/>
              </a:rPr>
              <a:t>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      </a:t>
            </a:r>
            <a:r>
              <a:rPr lang="ru-RU" sz="2400" i="1">
                <a:solidFill>
                  <a:srgbClr val="3333FF"/>
                </a:solidFill>
                <a:latin typeface="Comic Sans MS" pitchFamily="66" charset="0"/>
              </a:rPr>
              <a:t>условие</a:t>
            </a:r>
            <a:r>
              <a:rPr lang="ru-RU" sz="2400" b="0" i="1">
                <a:solidFill>
                  <a:srgbClr val="3333FF"/>
                </a:solidFill>
                <a:latin typeface="Comic Sans MS" pitchFamily="66" charset="0"/>
              </a:rPr>
              <a:t> продолжения цикла</a:t>
            </a:r>
            <a:r>
              <a:rPr lang="en-US" sz="2400">
                <a:latin typeface="Courier New" pitchFamily="49" charset="0"/>
              </a:rPr>
              <a:t>;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      </a:t>
            </a:r>
            <a:r>
              <a:rPr lang="ru-RU" sz="2400" b="0" i="1">
                <a:solidFill>
                  <a:srgbClr val="3333FF"/>
                </a:solidFill>
                <a:latin typeface="Comic Sans MS" pitchFamily="66" charset="0"/>
              </a:rPr>
              <a:t>изменение на каждом шаге</a:t>
            </a:r>
            <a:r>
              <a:rPr lang="en-US" sz="2400">
                <a:latin typeface="Courier New" pitchFamily="49" charset="0"/>
              </a:rPr>
              <a:t>)</a:t>
            </a:r>
            <a:endParaRPr lang="ru-RU" sz="240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 b="0">
                <a:latin typeface="Courier New" pitchFamily="49" charset="0"/>
              </a:rPr>
              <a:t>  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>
                <a:solidFill>
                  <a:srgbClr val="3333FF"/>
                </a:solidFill>
                <a:latin typeface="Courier New" pitchFamily="49" charset="0"/>
              </a:rPr>
              <a:t>тело цикла</a:t>
            </a:r>
            <a:endParaRPr lang="en-US" sz="240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400">
                <a:latin typeface="Courier New" pitchFamily="49" charset="0"/>
              </a:rPr>
              <a:t>}</a:t>
            </a: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396875" y="3575050"/>
            <a:ext cx="171608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ru-RU" sz="2400">
                <a:solidFill>
                  <a:srgbClr val="3333FF"/>
                </a:solidFill>
              </a:rPr>
              <a:t>Примеры:</a:t>
            </a:r>
          </a:p>
        </p:txBody>
      </p:sp>
      <p:sp>
        <p:nvSpPr>
          <p:cNvPr id="611338" name="Text Box 10"/>
          <p:cNvSpPr txBox="1">
            <a:spLocks noChangeArrowheads="1"/>
          </p:cNvSpPr>
          <p:nvPr/>
        </p:nvSpPr>
        <p:spPr bwMode="auto">
          <a:xfrm>
            <a:off x="627063" y="3983038"/>
            <a:ext cx="5840412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	for (a</a:t>
            </a:r>
            <a:r>
              <a:rPr lang="en-US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en-US" sz="2400">
                <a:latin typeface="Courier New" pitchFamily="49" charset="0"/>
              </a:rPr>
              <a:t>2; a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en-US" sz="2400">
                <a:latin typeface="Courier New" pitchFamily="49" charset="0"/>
              </a:rPr>
              <a:t>b; a+=2) { ... } </a:t>
            </a:r>
          </a:p>
        </p:txBody>
      </p:sp>
      <p:sp>
        <p:nvSpPr>
          <p:cNvPr id="611339" name="Text Box 11"/>
          <p:cNvSpPr txBox="1">
            <a:spLocks noChangeArrowheads="1"/>
          </p:cNvSpPr>
          <p:nvPr/>
        </p:nvSpPr>
        <p:spPr bwMode="auto">
          <a:xfrm>
            <a:off x="627063" y="4521200"/>
            <a:ext cx="6994525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	for (a</a:t>
            </a:r>
            <a:r>
              <a:rPr lang="en-US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en-US" sz="2400">
                <a:latin typeface="Courier New" pitchFamily="49" charset="0"/>
              </a:rPr>
              <a:t>2, b</a:t>
            </a:r>
            <a:r>
              <a:rPr lang="en-US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en-US" sz="2400">
                <a:latin typeface="Courier New" pitchFamily="49" charset="0"/>
              </a:rPr>
              <a:t>4; a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en-US" sz="2400">
                <a:latin typeface="Courier New" pitchFamily="49" charset="0"/>
              </a:rPr>
              <a:t>b; a+=2) { ... } </a:t>
            </a:r>
          </a:p>
        </p:txBody>
      </p:sp>
      <p:sp>
        <p:nvSpPr>
          <p:cNvPr id="611340" name="Text Box 12"/>
          <p:cNvSpPr txBox="1">
            <a:spLocks noChangeArrowheads="1"/>
          </p:cNvSpPr>
          <p:nvPr/>
        </p:nvSpPr>
        <p:spPr bwMode="auto">
          <a:xfrm>
            <a:off x="627063" y="5059363"/>
            <a:ext cx="6994525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	for (a</a:t>
            </a:r>
            <a:r>
              <a:rPr lang="en-US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en-US" sz="2400">
                <a:latin typeface="Courier New" pitchFamily="49" charset="0"/>
              </a:rPr>
              <a:t>1; c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en-US" sz="2400">
                <a:latin typeface="Courier New" pitchFamily="49" charset="0"/>
              </a:rPr>
              <a:t>d; x++) { ... } </a:t>
            </a:r>
          </a:p>
        </p:txBody>
      </p:sp>
      <p:sp>
        <p:nvSpPr>
          <p:cNvPr id="611341" name="Text Box 13"/>
          <p:cNvSpPr txBox="1">
            <a:spLocks noChangeArrowheads="1"/>
          </p:cNvSpPr>
          <p:nvPr/>
        </p:nvSpPr>
        <p:spPr bwMode="auto">
          <a:xfrm>
            <a:off x="627063" y="5597525"/>
            <a:ext cx="6994525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	for (; c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en-US" sz="2400">
                <a:latin typeface="Courier New" pitchFamily="49" charset="0"/>
              </a:rPr>
              <a:t>d; x++) { ... } </a:t>
            </a:r>
          </a:p>
        </p:txBody>
      </p:sp>
      <p:sp>
        <p:nvSpPr>
          <p:cNvPr id="611342" name="Text Box 14"/>
          <p:cNvSpPr txBox="1">
            <a:spLocks noChangeArrowheads="1"/>
          </p:cNvSpPr>
          <p:nvPr/>
        </p:nvSpPr>
        <p:spPr bwMode="auto">
          <a:xfrm>
            <a:off x="627063" y="6135688"/>
            <a:ext cx="6994525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	for (; c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en-US" sz="2400">
                <a:latin typeface="Courier New" pitchFamily="49" charset="0"/>
              </a:rPr>
              <a:t>d; ) { ...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7" grpId="0"/>
      <p:bldP spid="611338" grpId="0" animBg="1"/>
      <p:bldP spid="611339" grpId="0" animBg="1"/>
      <p:bldP spid="611340" grpId="0" animBg="1"/>
      <p:bldP spid="611341" grpId="0" animBg="1"/>
      <p:bldP spid="61134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3DAF3-5B77-4421-8849-D2824C217F15}" type="slidenum">
              <a:rPr lang="ru-RU" smtClean="0"/>
              <a:pPr/>
              <a:t>66</a:t>
            </a:fld>
            <a:endParaRPr lang="ru-RU" smtClean="0"/>
          </a:p>
        </p:txBody>
      </p:sp>
      <p:sp>
        <p:nvSpPr>
          <p:cNvPr id="8294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Цикл с переменной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342900" y="831850"/>
            <a:ext cx="84201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Особенности: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/>
              <a:t>условие </a:t>
            </a:r>
            <a:r>
              <a:rPr lang="ru-RU" sz="2200" b="0"/>
              <a:t>проверяется в начале очередного шага цикла, если оно ложно цикл не выполняется;</a:t>
            </a:r>
            <a:endParaRPr lang="en-US" sz="2200" b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/>
              <a:t>изменения</a:t>
            </a:r>
            <a:r>
              <a:rPr lang="ru-RU" sz="2200" b="0"/>
              <a:t> (третья часть в заголовке) выполняются в конце очередного шага цикла;</a:t>
            </a:r>
            <a:endParaRPr lang="en-US" sz="2200" b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b="0"/>
              <a:t>если </a:t>
            </a:r>
            <a:r>
              <a:rPr lang="ru-RU" sz="2200" i="1"/>
              <a:t>условие </a:t>
            </a:r>
            <a:r>
              <a:rPr lang="ru-RU" sz="2200" b="0"/>
              <a:t>никогда не станет ложным, цикл может продолжаться бесконечно (</a:t>
            </a:r>
            <a:r>
              <a:rPr lang="ru-RU" sz="2200"/>
              <a:t>зацикливание</a:t>
            </a:r>
            <a:r>
              <a:rPr lang="ru-RU" sz="2200" b="0"/>
              <a:t>)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b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b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b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b="0"/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r>
              <a:rPr lang="ru-RU" sz="2200" b="0"/>
              <a:t>если в теле цикла один оператор, </a:t>
            </a:r>
            <a:r>
              <a:rPr lang="ru-RU" sz="2200"/>
              <a:t>скобки</a:t>
            </a:r>
            <a:r>
              <a:rPr lang="ru-RU" sz="2200" b="0"/>
              <a:t> </a:t>
            </a:r>
            <a:r>
              <a:rPr lang="en-US" sz="2200" b="0"/>
              <a:t>{} </a:t>
            </a:r>
            <a:r>
              <a:rPr lang="ru-RU" sz="2200" b="0"/>
              <a:t>можно не ставить:</a:t>
            </a:r>
          </a:p>
        </p:txBody>
      </p:sp>
      <p:sp>
        <p:nvSpPr>
          <p:cNvPr id="613382" name="Rectangle 6"/>
          <p:cNvSpPr>
            <a:spLocks noChangeArrowheads="1"/>
          </p:cNvSpPr>
          <p:nvPr/>
        </p:nvSpPr>
        <p:spPr bwMode="auto">
          <a:xfrm>
            <a:off x="1647825" y="3559175"/>
            <a:ext cx="6149975" cy="5191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for</a:t>
            </a:r>
            <a:r>
              <a:rPr lang="ru-RU" sz="2800">
                <a:latin typeface="Courier New" pitchFamily="49" charset="0"/>
              </a:rPr>
              <a:t>(</a:t>
            </a:r>
            <a:r>
              <a:rPr lang="da-DK" sz="2800">
                <a:latin typeface="Courier New" pitchFamily="49" charset="0"/>
              </a:rPr>
              <a:t>i=</a:t>
            </a:r>
            <a:r>
              <a:rPr lang="ru-RU" sz="2800">
                <a:latin typeface="Courier New" pitchFamily="49" charset="0"/>
              </a:rPr>
              <a:t>1</a:t>
            </a:r>
            <a:r>
              <a:rPr lang="en-US" sz="2800">
                <a:latin typeface="Courier New" pitchFamily="49" charset="0"/>
              </a:rPr>
              <a:t>; i&lt;8; i++) { i--</a:t>
            </a:r>
            <a:r>
              <a:rPr lang="da-DK" sz="2800">
                <a:latin typeface="Courier New" pitchFamily="49" charset="0"/>
              </a:rPr>
              <a:t>; }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3383" name="Rectangle 7"/>
          <p:cNvSpPr>
            <a:spLocks noChangeArrowheads="1"/>
          </p:cNvSpPr>
          <p:nvPr/>
        </p:nvSpPr>
        <p:spPr bwMode="auto">
          <a:xfrm>
            <a:off x="1684338" y="6045200"/>
            <a:ext cx="6143625" cy="5191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for</a:t>
            </a:r>
            <a:r>
              <a:rPr lang="en-US"/>
              <a:t> </a:t>
            </a:r>
            <a:r>
              <a:rPr lang="ru-RU" sz="2800">
                <a:latin typeface="Courier New" pitchFamily="49" charset="0"/>
              </a:rPr>
              <a:t>(</a:t>
            </a:r>
            <a:r>
              <a:rPr lang="da-DK" sz="2800">
                <a:latin typeface="Courier New" pitchFamily="49" charset="0"/>
              </a:rPr>
              <a:t>i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ru-RU" sz="2800">
                <a:latin typeface="Courier New" pitchFamily="49" charset="0"/>
              </a:rPr>
              <a:t>1</a:t>
            </a:r>
            <a:r>
              <a:rPr lang="en-US" sz="2800">
                <a:latin typeface="Courier New" pitchFamily="49" charset="0"/>
              </a:rPr>
              <a:t>; i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8; i++) a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+=</a:t>
            </a:r>
            <a:r>
              <a:rPr lang="en-US" sz="2800"/>
              <a:t> </a:t>
            </a:r>
            <a:r>
              <a:rPr lang="en-US" sz="2800">
                <a:latin typeface="Courier New" pitchFamily="49" charset="0"/>
              </a:rPr>
              <a:t>b</a:t>
            </a:r>
            <a:r>
              <a:rPr lang="da-DK" sz="2800">
                <a:latin typeface="Courier New" pitchFamily="49" charset="0"/>
              </a:rPr>
              <a:t>;</a:t>
            </a:r>
            <a:endParaRPr lang="ru-RU" sz="2800">
              <a:latin typeface="Courier New" pitchFamily="49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63613" y="4156075"/>
            <a:ext cx="7515225" cy="941388"/>
            <a:chOff x="796" y="2336"/>
            <a:chExt cx="4734" cy="593"/>
          </a:xfrm>
        </p:grpSpPr>
        <p:sp>
          <p:nvSpPr>
            <p:cNvPr id="82954" name="Text Box 9"/>
            <p:cNvSpPr txBox="1">
              <a:spLocks noChangeArrowheads="1"/>
            </p:cNvSpPr>
            <p:nvPr/>
          </p:nvSpPr>
          <p:spPr bwMode="auto">
            <a:xfrm>
              <a:off x="1090" y="2403"/>
              <a:ext cx="4440" cy="52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Не рекомендуется менять переменную </a:t>
              </a:r>
              <a:br>
                <a:rPr lang="ru-RU" sz="2400"/>
              </a:br>
              <a:r>
                <a:rPr lang="ru-RU" sz="2400"/>
                <a:t>  цикла в теле цикла!</a:t>
              </a:r>
            </a:p>
          </p:txBody>
        </p:sp>
        <p:sp>
          <p:nvSpPr>
            <p:cNvPr id="82955" name="Oval 10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3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3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3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3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3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1" grpId="0" build="p"/>
      <p:bldP spid="613382" grpId="0" animBg="1"/>
      <p:bldP spid="61338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B915A3-770C-410A-AF86-9606D987DE0C}" type="slidenum">
              <a:rPr lang="ru-RU" smtClean="0"/>
              <a:pPr/>
              <a:t>67</a:t>
            </a:fld>
            <a:endParaRPr lang="ru-RU" smtClean="0"/>
          </a:p>
        </p:txBody>
      </p:sp>
      <p:sp>
        <p:nvSpPr>
          <p:cNvPr id="617483" name="Rectangle 11"/>
          <p:cNvSpPr>
            <a:spLocks noChangeArrowheads="1"/>
          </p:cNvSpPr>
          <p:nvPr/>
        </p:nvSpPr>
        <p:spPr bwMode="auto">
          <a:xfrm>
            <a:off x="1490663" y="4649788"/>
            <a:ext cx="5670550" cy="14366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for </a:t>
            </a:r>
            <a:r>
              <a:rPr lang="ru-RU" sz="2800">
                <a:latin typeface="Courier New" pitchFamily="49" charset="0"/>
              </a:rPr>
              <a:t>(</a:t>
            </a:r>
            <a:r>
              <a:rPr lang="da-DK" sz="2800">
                <a:latin typeface="Courier New" pitchFamily="49" charset="0"/>
              </a:rPr>
              <a:t>i=8</a:t>
            </a:r>
            <a:r>
              <a:rPr lang="en-US" sz="2800">
                <a:latin typeface="Courier New" pitchFamily="49" charset="0"/>
              </a:rPr>
              <a:t>; i&gt;=1; i--)</a:t>
            </a:r>
            <a:r>
              <a:rPr lang="da-DK" sz="2800">
                <a:latin typeface="Courier New" pitchFamily="49" charset="0"/>
              </a:rPr>
              <a:t>     </a:t>
            </a:r>
            <a:br>
              <a:rPr lang="da-DK" sz="2800">
                <a:latin typeface="Courier New" pitchFamily="49" charset="0"/>
              </a:rPr>
            </a:br>
            <a:r>
              <a:rPr lang="da-DK" sz="2800">
                <a:latin typeface="Courier New" pitchFamily="49" charset="0"/>
              </a:rPr>
              <a:t>  printf("</a:t>
            </a:r>
            <a:r>
              <a:rPr lang="ru-RU" sz="2800">
                <a:latin typeface="Courier New" pitchFamily="49" charset="0"/>
              </a:rPr>
              <a:t>Привет</a:t>
            </a:r>
            <a:r>
              <a:rPr lang="en-US" sz="2800">
                <a:latin typeface="Courier New" pitchFamily="49" charset="0"/>
              </a:rPr>
              <a:t>"</a:t>
            </a:r>
            <a:r>
              <a:rPr lang="da-DK" sz="2800">
                <a:latin typeface="Courier New" pitchFamily="49" charset="0"/>
              </a:rPr>
              <a:t>);</a:t>
            </a:r>
            <a:endParaRPr lang="ru-RU" sz="28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>
                <a:latin typeface="Courier New" pitchFamily="49" charset="0"/>
              </a:rPr>
              <a:t>printf</a:t>
            </a:r>
            <a:r>
              <a:rPr lang="ru-RU" sz="2800">
                <a:latin typeface="Courier New" pitchFamily="49" charset="0"/>
              </a:rPr>
              <a:t>(</a:t>
            </a:r>
            <a:r>
              <a:rPr lang="en-US" sz="2800">
                <a:latin typeface="Courier New" pitchFamily="49" charset="0"/>
              </a:rPr>
              <a:t>"i=%d", i</a:t>
            </a:r>
            <a:r>
              <a:rPr lang="ru-RU" sz="2800">
                <a:latin typeface="Courier New" pitchFamily="49" charset="0"/>
              </a:rPr>
              <a:t>)</a:t>
            </a:r>
            <a:r>
              <a:rPr lang="en-US" sz="2800">
                <a:latin typeface="Courier New" pitchFamily="49" charset="0"/>
              </a:rPr>
              <a:t>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83972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3973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83974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Цикл с переменной</a:t>
            </a:r>
          </a:p>
        </p:txBody>
      </p:sp>
      <p:sp>
        <p:nvSpPr>
          <p:cNvPr id="617477" name="Text Box 5"/>
          <p:cNvSpPr txBox="1">
            <a:spLocks noChangeArrowheads="1"/>
          </p:cNvSpPr>
          <p:nvPr/>
        </p:nvSpPr>
        <p:spPr bwMode="auto">
          <a:xfrm>
            <a:off x="369888" y="857250"/>
            <a:ext cx="8420100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Особенности: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400" b="0"/>
              <a:t>после выполнения цикла </a:t>
            </a:r>
            <a:r>
              <a:rPr lang="ru-RU" sz="2400"/>
              <a:t>во многих системах</a:t>
            </a:r>
            <a:r>
              <a:rPr lang="en-US" sz="2400" b="0"/>
              <a:t> </a:t>
            </a:r>
            <a:r>
              <a:rPr lang="ru-RU" sz="2400" b="0"/>
              <a:t>устанавливается первое значение переменной цикла, при котором нарушено условие:</a:t>
            </a:r>
          </a:p>
        </p:txBody>
      </p:sp>
      <p:sp>
        <p:nvSpPr>
          <p:cNvPr id="617478" name="Rectangle 6"/>
          <p:cNvSpPr>
            <a:spLocks noChangeArrowheads="1"/>
          </p:cNvSpPr>
          <p:nvPr/>
        </p:nvSpPr>
        <p:spPr bwMode="auto">
          <a:xfrm>
            <a:off x="1490663" y="2682875"/>
            <a:ext cx="5670550" cy="14366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for </a:t>
            </a:r>
            <a:r>
              <a:rPr lang="ru-RU" sz="2800">
                <a:latin typeface="Courier New" pitchFamily="49" charset="0"/>
              </a:rPr>
              <a:t>(</a:t>
            </a:r>
            <a:r>
              <a:rPr lang="da-DK" sz="2800">
                <a:latin typeface="Courier New" pitchFamily="49" charset="0"/>
              </a:rPr>
              <a:t>i=</a:t>
            </a:r>
            <a:r>
              <a:rPr lang="ru-RU" sz="2800">
                <a:latin typeface="Courier New" pitchFamily="49" charset="0"/>
              </a:rPr>
              <a:t>1</a:t>
            </a:r>
            <a:r>
              <a:rPr lang="en-US" sz="2800">
                <a:latin typeface="Courier New" pitchFamily="49" charset="0"/>
              </a:rPr>
              <a:t>; i&lt;=8; i++)</a:t>
            </a:r>
            <a:r>
              <a:rPr lang="da-DK" sz="2800">
                <a:latin typeface="Courier New" pitchFamily="49" charset="0"/>
              </a:rPr>
              <a:t>     </a:t>
            </a:r>
            <a:br>
              <a:rPr lang="da-DK" sz="2800">
                <a:latin typeface="Courier New" pitchFamily="49" charset="0"/>
              </a:rPr>
            </a:br>
            <a:r>
              <a:rPr lang="da-DK" sz="2800">
                <a:latin typeface="Courier New" pitchFamily="49" charset="0"/>
              </a:rPr>
              <a:t>  printf("</a:t>
            </a:r>
            <a:r>
              <a:rPr lang="ru-RU" sz="2800">
                <a:latin typeface="Courier New" pitchFamily="49" charset="0"/>
              </a:rPr>
              <a:t>Привет</a:t>
            </a:r>
            <a:r>
              <a:rPr lang="en-US" sz="2800">
                <a:latin typeface="Courier New" pitchFamily="49" charset="0"/>
              </a:rPr>
              <a:t>"</a:t>
            </a:r>
            <a:r>
              <a:rPr lang="da-DK" sz="2800">
                <a:latin typeface="Courier New" pitchFamily="49" charset="0"/>
              </a:rPr>
              <a:t>);</a:t>
            </a:r>
            <a:endParaRPr lang="ru-RU" sz="28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800">
                <a:latin typeface="Courier New" pitchFamily="49" charset="0"/>
              </a:rPr>
              <a:t>printf</a:t>
            </a:r>
            <a:r>
              <a:rPr lang="ru-RU" sz="2800">
                <a:latin typeface="Courier New" pitchFamily="49" charset="0"/>
              </a:rPr>
              <a:t>(</a:t>
            </a:r>
            <a:r>
              <a:rPr lang="en-US" sz="2800">
                <a:latin typeface="Courier New" pitchFamily="49" charset="0"/>
              </a:rPr>
              <a:t>"i=%d", i</a:t>
            </a:r>
            <a:r>
              <a:rPr lang="ru-RU" sz="2800">
                <a:latin typeface="Courier New" pitchFamily="49" charset="0"/>
              </a:rPr>
              <a:t>)</a:t>
            </a:r>
            <a:r>
              <a:rPr lang="en-US" sz="2800">
                <a:latin typeface="Courier New" pitchFamily="49" charset="0"/>
              </a:rPr>
              <a:t>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7480" name="AutoShape 8"/>
          <p:cNvSpPr>
            <a:spLocks noChangeArrowheads="1"/>
          </p:cNvSpPr>
          <p:nvPr/>
        </p:nvSpPr>
        <p:spPr bwMode="auto">
          <a:xfrm>
            <a:off x="6646863" y="2733675"/>
            <a:ext cx="1042987" cy="536575"/>
          </a:xfrm>
          <a:prstGeom prst="wedgeRoundRectCallout">
            <a:avLst>
              <a:gd name="adj1" fmla="val -170699"/>
              <a:gd name="adj2" fmla="val 17425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>
                <a:latin typeface="Courier New" pitchFamily="49" charset="0"/>
              </a:rPr>
              <a:t>i=9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7481" name="AutoShape 9"/>
          <p:cNvSpPr>
            <a:spLocks noChangeArrowheads="1"/>
          </p:cNvSpPr>
          <p:nvPr/>
        </p:nvSpPr>
        <p:spPr bwMode="auto">
          <a:xfrm>
            <a:off x="6783388" y="4957763"/>
            <a:ext cx="1042987" cy="536575"/>
          </a:xfrm>
          <a:prstGeom prst="wedgeRoundRectCallout">
            <a:avLst>
              <a:gd name="adj1" fmla="val -172375"/>
              <a:gd name="adj2" fmla="val 1210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>
                <a:latin typeface="Courier New" pitchFamily="49" charset="0"/>
              </a:rPr>
              <a:t>i=0</a:t>
            </a:r>
            <a:endParaRPr lang="ru-RU" sz="2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7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3" grpId="0" animBg="1"/>
      <p:bldP spid="617477" grpId="0" build="p"/>
      <p:bldP spid="617478" grpId="0" animBg="1"/>
      <p:bldP spid="617480" grpId="0" animBg="1"/>
      <p:bldP spid="61748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68EBB4-B00C-41AE-911F-350EE73E610B}" type="slidenum">
              <a:rPr lang="ru-RU" smtClean="0"/>
              <a:pPr/>
              <a:t>68</a:t>
            </a:fld>
            <a:endParaRPr lang="ru-RU" smtClean="0"/>
          </a:p>
        </p:txBody>
      </p:sp>
      <p:sp>
        <p:nvSpPr>
          <p:cNvPr id="8499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229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Сколько раз выполняется цикл?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461963" y="974725"/>
            <a:ext cx="5926137" cy="10096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1;</a:t>
            </a:r>
          </a:p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for(i=</a:t>
            </a:r>
            <a:r>
              <a:rPr lang="ru-RU" sz="2800">
                <a:latin typeface="Courier New" pitchFamily="49" charset="0"/>
              </a:rPr>
              <a:t>1</a:t>
            </a:r>
            <a:r>
              <a:rPr lang="en-US" sz="2800">
                <a:latin typeface="Courier New" pitchFamily="49" charset="0"/>
              </a:rPr>
              <a:t>; i&lt;4; i++)</a:t>
            </a:r>
            <a:r>
              <a:rPr lang="da-DK" sz="2800">
                <a:latin typeface="Courier New" pitchFamily="49" charset="0"/>
              </a:rPr>
              <a:t> </a:t>
            </a:r>
            <a:r>
              <a:rPr lang="en-US" sz="2800">
                <a:latin typeface="Courier New" pitchFamily="49" charset="0"/>
              </a:rPr>
              <a:t>a++;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9526" name="AutoShape 6"/>
          <p:cNvSpPr>
            <a:spLocks noChangeArrowheads="1"/>
          </p:cNvSpPr>
          <p:nvPr/>
        </p:nvSpPr>
        <p:spPr bwMode="auto">
          <a:xfrm>
            <a:off x="6751638" y="1484313"/>
            <a:ext cx="1309687" cy="536575"/>
          </a:xfrm>
          <a:prstGeom prst="wedgeRoundRectCallout">
            <a:avLst>
              <a:gd name="adj1" fmla="val -142000"/>
              <a:gd name="adj2" fmla="val 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>
                <a:latin typeface="Courier New" pitchFamily="49" charset="0"/>
              </a:rPr>
              <a:t>a</a:t>
            </a:r>
            <a:r>
              <a:rPr lang="en-US" b="0"/>
              <a:t> </a:t>
            </a:r>
            <a:r>
              <a:rPr lang="en-US" sz="2800">
                <a:latin typeface="Courier New" pitchFamily="49" charset="0"/>
              </a:rPr>
              <a:t>=</a:t>
            </a:r>
            <a:r>
              <a:rPr lang="en-US" sz="2800"/>
              <a:t> </a:t>
            </a:r>
            <a:r>
              <a:rPr lang="en-US" sz="2800">
                <a:latin typeface="Courier New" pitchFamily="49" charset="0"/>
              </a:rPr>
              <a:t>4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461963" y="3221038"/>
            <a:ext cx="5926137" cy="10096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1; b=2;</a:t>
            </a:r>
          </a:p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for(i=3; i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&gt;=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1; i--)a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+=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b;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9528" name="AutoShape 8"/>
          <p:cNvSpPr>
            <a:spLocks noChangeArrowheads="1"/>
          </p:cNvSpPr>
          <p:nvPr/>
        </p:nvSpPr>
        <p:spPr bwMode="auto">
          <a:xfrm>
            <a:off x="6751638" y="3667125"/>
            <a:ext cx="1309687" cy="536575"/>
          </a:xfrm>
          <a:prstGeom prst="wedgeRoundRectCallout">
            <a:avLst>
              <a:gd name="adj1" fmla="val -132787"/>
              <a:gd name="adj2" fmla="val 1301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>
                <a:latin typeface="Courier New" pitchFamily="49" charset="0"/>
              </a:rPr>
              <a:t>a</a:t>
            </a:r>
            <a:r>
              <a:rPr lang="en-US" b="0"/>
              <a:t> </a:t>
            </a:r>
            <a:r>
              <a:rPr lang="en-US" sz="2800">
                <a:latin typeface="Courier New" pitchFamily="49" charset="0"/>
              </a:rPr>
              <a:t>=</a:t>
            </a:r>
            <a:r>
              <a:rPr lang="en-US" sz="2800"/>
              <a:t> </a:t>
            </a:r>
            <a:r>
              <a:rPr lang="en-US" sz="2800">
                <a:latin typeface="Courier New" pitchFamily="49" charset="0"/>
              </a:rPr>
              <a:t>7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461963" y="4344988"/>
            <a:ext cx="5932487" cy="10096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1;</a:t>
            </a:r>
          </a:p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for(i=</a:t>
            </a:r>
            <a:r>
              <a:rPr lang="ru-RU" sz="2800">
                <a:latin typeface="Courier New" pitchFamily="49" charset="0"/>
              </a:rPr>
              <a:t>1</a:t>
            </a:r>
            <a:r>
              <a:rPr lang="en-US" sz="2800">
                <a:latin typeface="Courier New" pitchFamily="49" charset="0"/>
              </a:rPr>
              <a:t>;</a:t>
            </a:r>
            <a:r>
              <a:rPr lang="da-DK" sz="2800">
                <a:latin typeface="Courier New" pitchFamily="49" charset="0"/>
              </a:rPr>
              <a:t> i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&gt;=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3; i--)a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a+1;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9530" name="AutoShape 10"/>
          <p:cNvSpPr>
            <a:spLocks noChangeArrowheads="1"/>
          </p:cNvSpPr>
          <p:nvPr/>
        </p:nvSpPr>
        <p:spPr bwMode="auto">
          <a:xfrm>
            <a:off x="6751638" y="4479925"/>
            <a:ext cx="1309687" cy="536575"/>
          </a:xfrm>
          <a:prstGeom prst="wedgeRoundRectCallout">
            <a:avLst>
              <a:gd name="adj1" fmla="val -110241"/>
              <a:gd name="adj2" fmla="val 6301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>
                <a:latin typeface="Courier New" pitchFamily="49" charset="0"/>
              </a:rPr>
              <a:t>a</a:t>
            </a:r>
            <a:r>
              <a:rPr lang="en-US" b="0"/>
              <a:t> </a:t>
            </a:r>
            <a:r>
              <a:rPr lang="en-US" sz="2800">
                <a:latin typeface="Courier New" pitchFamily="49" charset="0"/>
              </a:rPr>
              <a:t>=</a:t>
            </a:r>
            <a:r>
              <a:rPr lang="en-US" sz="2800"/>
              <a:t> </a:t>
            </a:r>
            <a:r>
              <a:rPr lang="en-US" sz="2800">
                <a:latin typeface="Courier New" pitchFamily="49" charset="0"/>
              </a:rPr>
              <a:t>1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9531" name="Rectangle 11"/>
          <p:cNvSpPr>
            <a:spLocks noChangeArrowheads="1"/>
          </p:cNvSpPr>
          <p:nvPr/>
        </p:nvSpPr>
        <p:spPr bwMode="auto">
          <a:xfrm>
            <a:off x="461963" y="5468938"/>
            <a:ext cx="5945187" cy="10096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1;</a:t>
            </a:r>
          </a:p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for(i=1; i&lt;=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4; i--)</a:t>
            </a:r>
            <a:r>
              <a:rPr lang="en-US" sz="2800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++;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9532" name="AutoShape 12"/>
          <p:cNvSpPr>
            <a:spLocks noChangeArrowheads="1"/>
          </p:cNvSpPr>
          <p:nvPr/>
        </p:nvSpPr>
        <p:spPr bwMode="auto">
          <a:xfrm>
            <a:off x="6330950" y="5378450"/>
            <a:ext cx="2501900" cy="611188"/>
          </a:xfrm>
          <a:prstGeom prst="wedgeRoundRectCallout">
            <a:avLst>
              <a:gd name="adj1" fmla="val -75699"/>
              <a:gd name="adj2" fmla="val 65843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>
                <a:solidFill>
                  <a:schemeClr val="bg1"/>
                </a:solidFill>
              </a:rPr>
              <a:t>зацикливание</a:t>
            </a:r>
          </a:p>
        </p:txBody>
      </p: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461963" y="2097088"/>
            <a:ext cx="5926137" cy="10096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da-DK" sz="2800">
                <a:latin typeface="Courier New" pitchFamily="49" charset="0"/>
              </a:rPr>
              <a:t>1;</a:t>
            </a:r>
          </a:p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for(i=</a:t>
            </a:r>
            <a:r>
              <a:rPr lang="ru-RU" sz="2800">
                <a:latin typeface="Courier New" pitchFamily="49" charset="0"/>
              </a:rPr>
              <a:t>1</a:t>
            </a:r>
            <a:r>
              <a:rPr lang="en-US" sz="2800">
                <a:latin typeface="Courier New" pitchFamily="49" charset="0"/>
              </a:rPr>
              <a:t>; i&lt;4; i++)</a:t>
            </a:r>
            <a:r>
              <a:rPr lang="da-DK" sz="2800">
                <a:latin typeface="Courier New" pitchFamily="49" charset="0"/>
              </a:rPr>
              <a:t> </a:t>
            </a:r>
            <a:r>
              <a:rPr lang="en-US" sz="2800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ru-RU" sz="2800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en-US" sz="2800">
                <a:latin typeface="Courier New" pitchFamily="49" charset="0"/>
              </a:rPr>
              <a:t>a+i;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9534" name="AutoShape 14"/>
          <p:cNvSpPr>
            <a:spLocks noChangeArrowheads="1"/>
          </p:cNvSpPr>
          <p:nvPr/>
        </p:nvSpPr>
        <p:spPr bwMode="auto">
          <a:xfrm>
            <a:off x="6751638" y="2609850"/>
            <a:ext cx="1309687" cy="536575"/>
          </a:xfrm>
          <a:prstGeom prst="wedgeRoundRectCallout">
            <a:avLst>
              <a:gd name="adj1" fmla="val -115213"/>
              <a:gd name="adj2" fmla="val -266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800">
                <a:latin typeface="Courier New" pitchFamily="49" charset="0"/>
              </a:rPr>
              <a:t>a</a:t>
            </a:r>
            <a:r>
              <a:rPr lang="en-US" b="0"/>
              <a:t> </a:t>
            </a:r>
            <a:r>
              <a:rPr lang="en-US" sz="2800">
                <a:latin typeface="Courier New" pitchFamily="49" charset="0"/>
              </a:rPr>
              <a:t>=</a:t>
            </a:r>
            <a:r>
              <a:rPr lang="en-US" sz="2800"/>
              <a:t> </a:t>
            </a:r>
            <a:r>
              <a:rPr lang="en-US" sz="2800">
                <a:latin typeface="Courier New" pitchFamily="49" charset="0"/>
              </a:rPr>
              <a:t>7</a:t>
            </a:r>
            <a:endParaRPr lang="ru-RU" sz="2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 animBg="1"/>
      <p:bldP spid="619526" grpId="0" animBg="1"/>
      <p:bldP spid="619527" grpId="0" animBg="1"/>
      <p:bldP spid="619528" grpId="0" animBg="1"/>
      <p:bldP spid="619529" grpId="0" animBg="1"/>
      <p:bldP spid="619530" grpId="0" animBg="1"/>
      <p:bldP spid="619531" grpId="0" animBg="1"/>
      <p:bldP spid="619532" grpId="0" animBg="1"/>
      <p:bldP spid="619533" grpId="0" animBg="1"/>
      <p:bldP spid="61953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929EF-114D-4A97-B535-55A5F9A06FF5}" type="slidenum">
              <a:rPr lang="ru-RU" smtClean="0"/>
              <a:pPr/>
              <a:t>69</a:t>
            </a:fld>
            <a:endParaRPr lang="ru-RU" smtClean="0"/>
          </a:p>
        </p:txBody>
      </p:sp>
      <p:sp>
        <p:nvSpPr>
          <p:cNvPr id="8601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369888" y="942975"/>
            <a:ext cx="8420100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>
              <a:spcBef>
                <a:spcPct val="50000"/>
              </a:spcBef>
            </a:pPr>
            <a:r>
              <a:rPr lang="ru-RU" sz="2100">
                <a:solidFill>
                  <a:srgbClr val="3333FF"/>
                </a:solidFill>
              </a:rPr>
              <a:t>«4»: </a:t>
            </a:r>
            <a:r>
              <a:rPr lang="ru-RU" sz="2100"/>
              <a:t>Ввести </a:t>
            </a:r>
            <a:r>
              <a:rPr lang="en-US" sz="2100">
                <a:latin typeface="Courier New" pitchFamily="49" charset="0"/>
              </a:rPr>
              <a:t>a</a:t>
            </a:r>
            <a:r>
              <a:rPr lang="en-US" sz="2100"/>
              <a:t> </a:t>
            </a:r>
            <a:r>
              <a:rPr lang="ru-RU" sz="2100"/>
              <a:t>и </a:t>
            </a:r>
            <a:r>
              <a:rPr lang="en-US" sz="2100">
                <a:latin typeface="Courier New" pitchFamily="49" charset="0"/>
              </a:rPr>
              <a:t>b</a:t>
            </a:r>
            <a:r>
              <a:rPr lang="en-US" sz="2100"/>
              <a:t> </a:t>
            </a:r>
            <a:r>
              <a:rPr lang="ru-RU" sz="2100"/>
              <a:t>и вывести квадраты и кубы чисел от </a:t>
            </a:r>
            <a:r>
              <a:rPr lang="en-US" sz="2100">
                <a:latin typeface="Courier New" pitchFamily="49" charset="0"/>
              </a:rPr>
              <a:t>a</a:t>
            </a:r>
            <a:r>
              <a:rPr lang="en-US" sz="2100"/>
              <a:t> </a:t>
            </a:r>
            <a:r>
              <a:rPr lang="ru-RU" sz="2100"/>
              <a:t>до </a:t>
            </a:r>
            <a:r>
              <a:rPr lang="en-US" sz="2100">
                <a:latin typeface="Courier New" pitchFamily="49" charset="0"/>
              </a:rPr>
              <a:t>b</a:t>
            </a:r>
            <a:r>
              <a:rPr lang="ru-RU" sz="2100"/>
              <a:t>.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    </a:t>
            </a:r>
            <a:r>
              <a:rPr lang="ru-RU" sz="2100">
                <a:solidFill>
                  <a:srgbClr val="3333FF"/>
                </a:solidFill>
              </a:rPr>
              <a:t>Пример:</a:t>
            </a: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		Введите границы интервала:</a:t>
            </a: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		</a:t>
            </a:r>
            <a:r>
              <a:rPr lang="ru-RU" sz="2100">
                <a:solidFill>
                  <a:srgbClr val="FF0000"/>
                </a:solidFill>
                <a:latin typeface="Courier New" pitchFamily="49" charset="0"/>
              </a:rPr>
              <a:t>4 </a:t>
            </a:r>
            <a:r>
              <a:rPr lang="en-US" sz="2100">
                <a:solidFill>
                  <a:srgbClr val="FF0000"/>
                </a:solidFill>
                <a:latin typeface="Courier New" pitchFamily="49" charset="0"/>
              </a:rPr>
              <a:t>6</a:t>
            </a:r>
            <a:endParaRPr lang="ru-RU" sz="2100">
              <a:solidFill>
                <a:srgbClr val="FF0000"/>
              </a:solidFill>
              <a:latin typeface="Courier New" pitchFamily="49" charset="0"/>
            </a:endParaRP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		</a:t>
            </a:r>
            <a:r>
              <a:rPr lang="en-US" sz="2100">
                <a:latin typeface="Courier New" pitchFamily="49" charset="0"/>
              </a:rPr>
              <a:t>  4  16   64</a:t>
            </a: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		</a:t>
            </a:r>
            <a:r>
              <a:rPr lang="en-US" sz="2100">
                <a:latin typeface="Courier New" pitchFamily="49" charset="0"/>
              </a:rPr>
              <a:t>  5  25  125</a:t>
            </a:r>
            <a:endParaRPr lang="ru-RU" sz="2100">
              <a:latin typeface="Courier New" pitchFamily="49" charset="0"/>
            </a:endParaRP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		</a:t>
            </a:r>
            <a:r>
              <a:rPr lang="en-US" sz="2100">
                <a:latin typeface="Courier New" pitchFamily="49" charset="0"/>
              </a:rPr>
              <a:t>  6  36  216</a:t>
            </a:r>
            <a:endParaRPr lang="ru-RU" sz="2100">
              <a:latin typeface="Courier New" pitchFamily="49" charset="0"/>
            </a:endParaRP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solidFill>
                  <a:srgbClr val="3333FF"/>
                </a:solidFill>
              </a:rPr>
              <a:t>«5»: </a:t>
            </a:r>
            <a:r>
              <a:rPr lang="ru-RU" sz="2100"/>
              <a:t>Вывести квадраты и кубы 10 чисел следующей последовательности: 1, 2, 4, 7, 11, 16, …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    </a:t>
            </a:r>
            <a:r>
              <a:rPr lang="ru-RU" sz="2100">
                <a:solidFill>
                  <a:srgbClr val="3333FF"/>
                </a:solidFill>
              </a:rPr>
              <a:t>Пример:</a:t>
            </a: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		 </a:t>
            </a:r>
            <a:r>
              <a:rPr lang="en-US" sz="2100">
                <a:latin typeface="Courier New" pitchFamily="49" charset="0"/>
              </a:rPr>
              <a:t> </a:t>
            </a:r>
            <a:r>
              <a:rPr lang="ru-RU" sz="2100">
                <a:latin typeface="Courier New" pitchFamily="49" charset="0"/>
              </a:rPr>
              <a:t>1</a:t>
            </a:r>
            <a:r>
              <a:rPr lang="en-US" sz="2100">
                <a:latin typeface="Courier New" pitchFamily="49" charset="0"/>
              </a:rPr>
              <a:t>  </a:t>
            </a:r>
            <a:r>
              <a:rPr lang="ru-RU" sz="2100">
                <a:latin typeface="Courier New" pitchFamily="49" charset="0"/>
              </a:rPr>
              <a:t>   1</a:t>
            </a:r>
            <a:r>
              <a:rPr lang="en-US" sz="2100">
                <a:latin typeface="Courier New" pitchFamily="49" charset="0"/>
              </a:rPr>
              <a:t>  </a:t>
            </a:r>
            <a:r>
              <a:rPr lang="ru-RU" sz="2100">
                <a:latin typeface="Courier New" pitchFamily="49" charset="0"/>
              </a:rPr>
              <a:t> </a:t>
            </a:r>
            <a:r>
              <a:rPr lang="en-US" sz="2100">
                <a:latin typeface="Courier New" pitchFamily="49" charset="0"/>
              </a:rPr>
              <a:t> </a:t>
            </a:r>
            <a:r>
              <a:rPr lang="ru-RU" sz="2100">
                <a:latin typeface="Courier New" pitchFamily="49" charset="0"/>
              </a:rPr>
              <a:t> 1</a:t>
            </a:r>
            <a:endParaRPr lang="en-US" sz="2100">
              <a:latin typeface="Courier New" pitchFamily="49" charset="0"/>
            </a:endParaRP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		</a:t>
            </a:r>
            <a:r>
              <a:rPr lang="en-US" sz="2100">
                <a:latin typeface="Courier New" pitchFamily="49" charset="0"/>
              </a:rPr>
              <a:t>  </a:t>
            </a:r>
            <a:r>
              <a:rPr lang="ru-RU" sz="2100">
                <a:latin typeface="Courier New" pitchFamily="49" charset="0"/>
              </a:rPr>
              <a:t>2</a:t>
            </a:r>
            <a:r>
              <a:rPr lang="en-US" sz="2100">
                <a:latin typeface="Courier New" pitchFamily="49" charset="0"/>
              </a:rPr>
              <a:t>  </a:t>
            </a:r>
            <a:r>
              <a:rPr lang="ru-RU" sz="2100">
                <a:latin typeface="Courier New" pitchFamily="49" charset="0"/>
              </a:rPr>
              <a:t>   4</a:t>
            </a:r>
            <a:r>
              <a:rPr lang="en-US" sz="2100">
                <a:latin typeface="Courier New" pitchFamily="49" charset="0"/>
              </a:rPr>
              <a:t> </a:t>
            </a:r>
            <a:r>
              <a:rPr lang="ru-RU" sz="2100">
                <a:latin typeface="Courier New" pitchFamily="49" charset="0"/>
              </a:rPr>
              <a:t> </a:t>
            </a:r>
            <a:r>
              <a:rPr lang="en-US" sz="2100">
                <a:latin typeface="Courier New" pitchFamily="49" charset="0"/>
              </a:rPr>
              <a:t> </a:t>
            </a:r>
            <a:r>
              <a:rPr lang="ru-RU" sz="2100">
                <a:latin typeface="Courier New" pitchFamily="49" charset="0"/>
              </a:rPr>
              <a:t>  8</a:t>
            </a: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		</a:t>
            </a:r>
            <a:r>
              <a:rPr lang="en-US" sz="2100">
                <a:latin typeface="Courier New" pitchFamily="49" charset="0"/>
              </a:rPr>
              <a:t>  </a:t>
            </a:r>
            <a:r>
              <a:rPr lang="ru-RU" sz="2100">
                <a:latin typeface="Courier New" pitchFamily="49" charset="0"/>
              </a:rPr>
              <a:t>4</a:t>
            </a:r>
            <a:r>
              <a:rPr lang="en-US" sz="2100">
                <a:latin typeface="Courier New" pitchFamily="49" charset="0"/>
              </a:rPr>
              <a:t> </a:t>
            </a:r>
            <a:r>
              <a:rPr lang="ru-RU" sz="2100">
                <a:latin typeface="Courier New" pitchFamily="49" charset="0"/>
              </a:rPr>
              <a:t>  </a:t>
            </a:r>
            <a:r>
              <a:rPr lang="en-US" sz="2100">
                <a:latin typeface="Courier New" pitchFamily="49" charset="0"/>
              </a:rPr>
              <a:t> </a:t>
            </a:r>
            <a:r>
              <a:rPr lang="ru-RU" sz="2100">
                <a:latin typeface="Courier New" pitchFamily="49" charset="0"/>
              </a:rPr>
              <a:t>16</a:t>
            </a:r>
            <a:r>
              <a:rPr lang="en-US" sz="2100">
                <a:latin typeface="Courier New" pitchFamily="49" charset="0"/>
              </a:rPr>
              <a:t> </a:t>
            </a:r>
            <a:r>
              <a:rPr lang="ru-RU" sz="2100">
                <a:latin typeface="Courier New" pitchFamily="49" charset="0"/>
              </a:rPr>
              <a:t> </a:t>
            </a:r>
            <a:r>
              <a:rPr lang="en-US" sz="2100">
                <a:latin typeface="Courier New" pitchFamily="49" charset="0"/>
              </a:rPr>
              <a:t> </a:t>
            </a:r>
            <a:r>
              <a:rPr lang="ru-RU" sz="2100">
                <a:latin typeface="Courier New" pitchFamily="49" charset="0"/>
              </a:rPr>
              <a:t> 64</a:t>
            </a: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            ...</a:t>
            </a: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       46  2116 97336</a:t>
            </a:r>
          </a:p>
          <a:p>
            <a:pPr marL="534988" indent="-534988">
              <a:spcBef>
                <a:spcPct val="15000"/>
              </a:spcBef>
            </a:pPr>
            <a:endParaRPr lang="en-US" sz="21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8449F3-4B31-4E1B-BFC0-C9449FFB6427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2355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118225" y="1133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Простейшая программа</a:t>
            </a: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3324225" y="2493963"/>
            <a:ext cx="2190750" cy="1606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400" dirty="0"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>
              <a:defRPr/>
            </a:pPr>
            <a:endParaRPr lang="en-US" sz="2400" dirty="0">
              <a:latin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}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419846" name="AutoShape 6"/>
          <p:cNvSpPr>
            <a:spLocks noChangeArrowheads="1"/>
          </p:cNvSpPr>
          <p:nvPr/>
        </p:nvSpPr>
        <p:spPr bwMode="auto">
          <a:xfrm>
            <a:off x="1504950" y="1042988"/>
            <a:ext cx="5133975" cy="966787"/>
          </a:xfrm>
          <a:prstGeom prst="wedgeRoundRectCallout">
            <a:avLst>
              <a:gd name="adj1" fmla="val -7330"/>
              <a:gd name="adj2" fmla="val 11403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 b="0" dirty="0"/>
              <a:t>главная (основная) программа всегда имеет имя </a:t>
            </a:r>
            <a:r>
              <a:rPr lang="en-US" sz="2400" i="1" dirty="0"/>
              <a:t>main</a:t>
            </a:r>
            <a:endParaRPr lang="ru-RU" sz="2400" b="0" dirty="0"/>
          </a:p>
        </p:txBody>
      </p:sp>
      <p:sp>
        <p:nvSpPr>
          <p:cNvPr id="419848" name="AutoShape 8"/>
          <p:cNvSpPr>
            <a:spLocks noChangeArrowheads="1"/>
          </p:cNvSpPr>
          <p:nvPr/>
        </p:nvSpPr>
        <p:spPr bwMode="auto">
          <a:xfrm>
            <a:off x="5775325" y="2457450"/>
            <a:ext cx="2025650" cy="962025"/>
          </a:xfrm>
          <a:prstGeom prst="wedgeRoundRectCallout">
            <a:avLst>
              <a:gd name="adj1" fmla="val -160892"/>
              <a:gd name="adj2" fmla="val 1616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 b="0" dirty="0"/>
              <a:t>начало программы</a:t>
            </a:r>
          </a:p>
        </p:txBody>
      </p:sp>
      <p:sp>
        <p:nvSpPr>
          <p:cNvPr id="419849" name="AutoShape 9"/>
          <p:cNvSpPr>
            <a:spLocks noChangeArrowheads="1"/>
          </p:cNvSpPr>
          <p:nvPr/>
        </p:nvSpPr>
        <p:spPr bwMode="auto">
          <a:xfrm>
            <a:off x="452438" y="3143250"/>
            <a:ext cx="2205037" cy="1743075"/>
          </a:xfrm>
          <a:prstGeom prst="wedgeRoundRectCallout">
            <a:avLst>
              <a:gd name="adj1" fmla="val 87207"/>
              <a:gd name="adj2" fmla="val -3596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 b="0" dirty="0"/>
              <a:t>«тело» программы</a:t>
            </a:r>
            <a:br>
              <a:rPr lang="ru-RU" sz="2400" b="0" dirty="0"/>
            </a:br>
            <a:r>
              <a:rPr lang="ru-RU" sz="2400" b="0" dirty="0"/>
              <a:t>(основная часть)</a:t>
            </a:r>
          </a:p>
        </p:txBody>
      </p:sp>
      <p:sp>
        <p:nvSpPr>
          <p:cNvPr id="419850" name="AutoShape 10"/>
          <p:cNvSpPr>
            <a:spLocks noChangeArrowheads="1"/>
          </p:cNvSpPr>
          <p:nvPr/>
        </p:nvSpPr>
        <p:spPr bwMode="auto">
          <a:xfrm>
            <a:off x="6238875" y="4286250"/>
            <a:ext cx="2009775" cy="942975"/>
          </a:xfrm>
          <a:prstGeom prst="wedgeRoundRectCallout">
            <a:avLst>
              <a:gd name="adj1" fmla="val -182326"/>
              <a:gd name="adj2" fmla="val -9460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 b="0" dirty="0"/>
              <a:t>конец программы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01825" y="5341938"/>
            <a:ext cx="5191125" cy="663575"/>
            <a:chOff x="267" y="3121"/>
            <a:chExt cx="3270" cy="418"/>
          </a:xfrm>
        </p:grpSpPr>
        <p:sp>
          <p:nvSpPr>
            <p:cNvPr id="23564" name="Text Box 14"/>
            <p:cNvSpPr txBox="1">
              <a:spLocks noChangeArrowheads="1"/>
            </p:cNvSpPr>
            <p:nvPr/>
          </p:nvSpPr>
          <p:spPr bwMode="auto">
            <a:xfrm>
              <a:off x="561" y="3188"/>
              <a:ext cx="2976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 Что делает эта программа?</a:t>
              </a:r>
            </a:p>
          </p:txBody>
        </p:sp>
        <p:sp>
          <p:nvSpPr>
            <p:cNvPr id="23565" name="Oval 15"/>
            <p:cNvSpPr>
              <a:spLocks noChangeArrowheads="1"/>
            </p:cNvSpPr>
            <p:nvPr/>
          </p:nvSpPr>
          <p:spPr bwMode="auto">
            <a:xfrm>
              <a:off x="267" y="312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6" grpId="0" animBg="1"/>
      <p:bldP spid="419848" grpId="0" animBg="1"/>
      <p:bldP spid="419849" grpId="0" animBg="1"/>
      <p:bldP spid="41985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114425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smtClean="0">
                <a:solidFill>
                  <a:schemeClr val="accent2"/>
                </a:solidFill>
              </a:rPr>
            </a:br>
            <a:r>
              <a:rPr lang="ru-RU" sz="6600" b="1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6550" y="3886200"/>
            <a:ext cx="8526463" cy="906463"/>
          </a:xfrm>
        </p:spPr>
        <p:txBody>
          <a:bodyPr/>
          <a:lstStyle/>
          <a:p>
            <a:pPr eaLnBrk="1" hangingPunct="1"/>
            <a:r>
              <a:rPr lang="ru-RU" sz="4400" b="1" smtClean="0"/>
              <a:t>Тема 7. Циклы с условием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44463" y="6216650"/>
            <a:ext cx="41640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/>
              <a:t>© </a:t>
            </a:r>
            <a:r>
              <a:rPr lang="ru-RU" sz="2400" b="0" i="1" smtClean="0"/>
              <a:t>К.Ю. Поляков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1CCC96-C3D5-45F9-912C-07629CE73083}" type="slidenum">
              <a:rPr lang="ru-RU" smtClean="0"/>
              <a:pPr/>
              <a:t>71</a:t>
            </a:fld>
            <a:endParaRPr lang="ru-RU" smtClean="0"/>
          </a:p>
        </p:txBody>
      </p:sp>
      <p:sp>
        <p:nvSpPr>
          <p:cNvPr id="8806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Цикл с неизвестным числом шагов</a:t>
            </a:r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369888" y="823913"/>
            <a:ext cx="8420100" cy="572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6213" indent="-176213">
              <a:spcBef>
                <a:spcPct val="40000"/>
              </a:spcBef>
              <a:defRPr/>
            </a:pPr>
            <a:r>
              <a:rPr lang="ru-RU" sz="2200" dirty="0">
                <a:solidFill>
                  <a:srgbClr val="3333FF"/>
                </a:solidFill>
              </a:rPr>
              <a:t>Пример: </a:t>
            </a:r>
            <a:r>
              <a:rPr lang="ru-RU" sz="2200" b="0" dirty="0"/>
              <a:t>Отпилить полено от бревна. Сколько раз надо сделать движения пилой?</a:t>
            </a:r>
          </a:p>
          <a:p>
            <a:pPr marL="176213" indent="-176213">
              <a:spcBef>
                <a:spcPct val="40000"/>
              </a:spcBef>
              <a:defRPr/>
            </a:pPr>
            <a:r>
              <a:rPr lang="ru-RU" sz="2200" dirty="0">
                <a:solidFill>
                  <a:srgbClr val="3333FF"/>
                </a:solidFill>
              </a:rPr>
              <a:t>Задача: </a:t>
            </a:r>
            <a:r>
              <a:rPr lang="ru-RU" sz="2200" b="0" dirty="0"/>
              <a:t>Ввести целое число (</a:t>
            </a:r>
            <a:r>
              <a:rPr lang="en-US" sz="2200" b="0" dirty="0"/>
              <a:t>&lt;2000000) </a:t>
            </a:r>
            <a:r>
              <a:rPr lang="ru-RU" sz="2200" b="0" dirty="0"/>
              <a:t>и определить число цифр в нем.</a:t>
            </a:r>
          </a:p>
          <a:p>
            <a:pPr marL="176213" indent="-176213">
              <a:spcBef>
                <a:spcPct val="40000"/>
              </a:spcBef>
              <a:defRPr/>
            </a:pPr>
            <a:r>
              <a:rPr lang="ru-RU" sz="2200" dirty="0">
                <a:solidFill>
                  <a:srgbClr val="3333FF"/>
                </a:solidFill>
              </a:rPr>
              <a:t>Идея решения: </a:t>
            </a:r>
            <a:r>
              <a:rPr lang="ru-RU" sz="2200" b="0" dirty="0"/>
              <a:t>Отсекаем последовательно последнюю цифру, увеличиваем счетчик.</a:t>
            </a:r>
          </a:p>
          <a:p>
            <a:pPr marL="176213" indent="-176213">
              <a:spcBef>
                <a:spcPct val="40000"/>
              </a:spcBef>
              <a:defRPr/>
            </a:pPr>
            <a:endParaRPr lang="ru-RU" sz="2200" b="0" dirty="0"/>
          </a:p>
          <a:p>
            <a:pPr marL="176213" indent="-176213">
              <a:spcBef>
                <a:spcPct val="40000"/>
              </a:spcBef>
              <a:defRPr/>
            </a:pPr>
            <a:endParaRPr lang="ru-RU" sz="2200" b="0" dirty="0"/>
          </a:p>
          <a:p>
            <a:pPr marL="176213" indent="-176213">
              <a:spcBef>
                <a:spcPct val="40000"/>
              </a:spcBef>
              <a:defRPr/>
            </a:pPr>
            <a:endParaRPr lang="en-US" sz="2200" b="0" dirty="0"/>
          </a:p>
          <a:p>
            <a:pPr marL="176213" indent="-176213">
              <a:spcBef>
                <a:spcPct val="40000"/>
              </a:spcBef>
              <a:defRPr/>
            </a:pPr>
            <a:endParaRPr lang="ru-RU" sz="2200" b="0" dirty="0"/>
          </a:p>
          <a:p>
            <a:pPr marL="176213" indent="-176213">
              <a:spcBef>
                <a:spcPct val="40000"/>
              </a:spcBef>
              <a:defRPr/>
            </a:pPr>
            <a:r>
              <a:rPr lang="ru-RU" sz="2200" dirty="0">
                <a:solidFill>
                  <a:srgbClr val="3333FF"/>
                </a:solidFill>
              </a:rPr>
              <a:t>Проблема: </a:t>
            </a:r>
            <a:r>
              <a:rPr lang="ru-RU" sz="2200" b="0" dirty="0"/>
              <a:t>Неизвестно, сколько шагов надо сделать.</a:t>
            </a:r>
            <a:endParaRPr lang="en-US" sz="2200" b="0" dirty="0"/>
          </a:p>
          <a:p>
            <a:pPr marL="176213" indent="-176213">
              <a:spcBef>
                <a:spcPct val="40000"/>
              </a:spcBef>
              <a:defRPr/>
            </a:pPr>
            <a:r>
              <a:rPr lang="ru-RU" sz="2200" dirty="0">
                <a:solidFill>
                  <a:srgbClr val="3333FF"/>
                </a:solidFill>
              </a:rPr>
              <a:t>Решение: </a:t>
            </a:r>
            <a:r>
              <a:rPr lang="ru-RU" sz="2200" b="0" dirty="0"/>
              <a:t>Надо остановиться, когда </a:t>
            </a:r>
            <a:r>
              <a:rPr lang="en-US" sz="2600" dirty="0">
                <a:latin typeface="Courier New" pitchFamily="49" charset="0"/>
              </a:rPr>
              <a:t>n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=</a:t>
            </a:r>
            <a:r>
              <a:rPr lang="en-US" b="0" dirty="0"/>
              <a:t> </a:t>
            </a:r>
            <a:r>
              <a:rPr lang="en-US" sz="2600" dirty="0">
                <a:latin typeface="Courier New" pitchFamily="49" charset="0"/>
              </a:rPr>
              <a:t>0</a:t>
            </a:r>
            <a:r>
              <a:rPr lang="ru-RU" sz="2200" b="0" dirty="0"/>
              <a:t>, т.е. надо делать «пока </a:t>
            </a:r>
            <a:r>
              <a:rPr lang="en-US" sz="2600" dirty="0">
                <a:latin typeface="Courier New" pitchFamily="49" charset="0"/>
              </a:rPr>
              <a:t>n</a:t>
            </a:r>
            <a:r>
              <a:rPr lang="en-US" sz="2000" dirty="0"/>
              <a:t> </a:t>
            </a:r>
            <a:r>
              <a:rPr lang="ru-RU" sz="2000" dirty="0"/>
              <a:t>!=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0</a:t>
            </a:r>
            <a:r>
              <a:rPr lang="ru-RU" sz="2200" b="0" dirty="0">
                <a:latin typeface="+mj-lt"/>
              </a:rPr>
              <a:t>»</a:t>
            </a:r>
            <a:r>
              <a:rPr lang="en-US" sz="2200" b="0" dirty="0"/>
              <a:t>.</a:t>
            </a:r>
          </a:p>
        </p:txBody>
      </p:sp>
      <p:graphicFrame>
        <p:nvGraphicFramePr>
          <p:cNvPr id="653318" name="Group 6"/>
          <p:cNvGraphicFramePr>
            <a:graphicFrameLocks noGrp="1"/>
          </p:cNvGraphicFramePr>
          <p:nvPr/>
        </p:nvGraphicFramePr>
        <p:xfrm>
          <a:off x="2933700" y="3244850"/>
          <a:ext cx="2632075" cy="1839913"/>
        </p:xfrm>
        <a:graphic>
          <a:graphicData uri="http://schemas.openxmlformats.org/drawingml/2006/table">
            <a:tbl>
              <a:tblPr/>
              <a:tblGrid>
                <a:gridCol w="1316038"/>
                <a:gridCol w="1316037"/>
              </a:tblGrid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count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388ABC-A28A-405E-ACB9-6F77C44C3A82}" type="slidenum">
              <a:rPr lang="ru-RU" smtClean="0"/>
              <a:pPr/>
              <a:t>72</a:t>
            </a:fld>
            <a:endParaRPr lang="ru-RU" smtClean="0"/>
          </a:p>
        </p:txBody>
      </p:sp>
      <p:sp>
        <p:nvSpPr>
          <p:cNvPr id="655384" name="Rectangle 24"/>
          <p:cNvSpPr>
            <a:spLocks noChangeArrowheads="1"/>
          </p:cNvSpPr>
          <p:nvPr/>
        </p:nvSpPr>
        <p:spPr bwMode="auto">
          <a:xfrm>
            <a:off x="1366838" y="3113088"/>
            <a:ext cx="3795712" cy="2992437"/>
          </a:xfrm>
          <a:prstGeom prst="rect">
            <a:avLst/>
          </a:prstGeom>
          <a:solidFill>
            <a:srgbClr val="E6E6FF"/>
          </a:solidFill>
          <a:ln w="12700">
            <a:noFill/>
            <a:prstDash val="dash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89092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9093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Алгоритм</a:t>
            </a:r>
          </a:p>
        </p:txBody>
      </p:sp>
      <p:sp>
        <p:nvSpPr>
          <p:cNvPr id="89095" name="Text Box 5"/>
          <p:cNvSpPr txBox="1">
            <a:spLocks noChangeArrowheads="1"/>
          </p:cNvSpPr>
          <p:nvPr/>
        </p:nvSpPr>
        <p:spPr bwMode="auto">
          <a:xfrm>
            <a:off x="3706813" y="1016000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655366" name="AutoShape 6"/>
          <p:cNvSpPr>
            <a:spLocks noChangeArrowheads="1"/>
          </p:cNvSpPr>
          <p:nvPr/>
        </p:nvSpPr>
        <p:spPr bwMode="auto">
          <a:xfrm>
            <a:off x="2746375" y="1081088"/>
            <a:ext cx="1481138" cy="377825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начало</a:t>
            </a:r>
          </a:p>
        </p:txBody>
      </p:sp>
      <p:sp>
        <p:nvSpPr>
          <p:cNvPr id="655367" name="AutoShape 7"/>
          <p:cNvSpPr>
            <a:spLocks noChangeArrowheads="1"/>
          </p:cNvSpPr>
          <p:nvPr/>
        </p:nvSpPr>
        <p:spPr bwMode="auto">
          <a:xfrm>
            <a:off x="5535613" y="4633913"/>
            <a:ext cx="1279525" cy="504825"/>
          </a:xfrm>
          <a:prstGeom prst="flowChartDocumen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count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55368" name="Line 8"/>
          <p:cNvSpPr>
            <a:spLocks noChangeShapeType="1"/>
          </p:cNvSpPr>
          <p:nvPr/>
        </p:nvSpPr>
        <p:spPr bwMode="auto">
          <a:xfrm>
            <a:off x="3475038" y="1465263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55369" name="AutoShape 9"/>
          <p:cNvSpPr>
            <a:spLocks noChangeArrowheads="1"/>
          </p:cNvSpPr>
          <p:nvPr/>
        </p:nvSpPr>
        <p:spPr bwMode="auto">
          <a:xfrm>
            <a:off x="5434013" y="5411788"/>
            <a:ext cx="1481137" cy="414337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конец</a:t>
            </a:r>
          </a:p>
        </p:txBody>
      </p:sp>
      <p:sp>
        <p:nvSpPr>
          <p:cNvPr id="655370" name="Line 10"/>
          <p:cNvSpPr>
            <a:spLocks noChangeShapeType="1"/>
          </p:cNvSpPr>
          <p:nvPr/>
        </p:nvSpPr>
        <p:spPr bwMode="auto">
          <a:xfrm>
            <a:off x="3514725" y="4486275"/>
            <a:ext cx="0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55371" name="Text Box 11"/>
          <p:cNvSpPr txBox="1">
            <a:spLocks noChangeArrowheads="1"/>
          </p:cNvSpPr>
          <p:nvPr/>
        </p:nvSpPr>
        <p:spPr bwMode="auto">
          <a:xfrm>
            <a:off x="4298950" y="3706813"/>
            <a:ext cx="6842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нет</a:t>
            </a:r>
          </a:p>
        </p:txBody>
      </p:sp>
      <p:sp>
        <p:nvSpPr>
          <p:cNvPr id="655372" name="Text Box 12"/>
          <p:cNvSpPr txBox="1">
            <a:spLocks noChangeArrowheads="1"/>
          </p:cNvSpPr>
          <p:nvPr/>
        </p:nvSpPr>
        <p:spPr bwMode="auto">
          <a:xfrm>
            <a:off x="3606800" y="4424363"/>
            <a:ext cx="6842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да</a:t>
            </a:r>
          </a:p>
        </p:txBody>
      </p:sp>
      <p:sp>
        <p:nvSpPr>
          <p:cNvPr id="655373" name="AutoShape 13"/>
          <p:cNvSpPr>
            <a:spLocks noChangeArrowheads="1"/>
          </p:cNvSpPr>
          <p:nvPr/>
        </p:nvSpPr>
        <p:spPr bwMode="auto">
          <a:xfrm>
            <a:off x="2633663" y="3652838"/>
            <a:ext cx="1765300" cy="841375"/>
          </a:xfrm>
          <a:prstGeom prst="flowChartDecision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n</a:t>
            </a:r>
            <a:r>
              <a:rPr lang="en-US" sz="2200"/>
              <a:t> </a:t>
            </a:r>
            <a:r>
              <a:rPr lang="ru-RU" sz="2200">
                <a:latin typeface="Courier New" pitchFamily="49" charset="0"/>
              </a:rPr>
              <a:t>!=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0?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55374" name="Oval 14"/>
          <p:cNvSpPr>
            <a:spLocks noChangeArrowheads="1"/>
          </p:cNvSpPr>
          <p:nvPr/>
        </p:nvSpPr>
        <p:spPr bwMode="auto">
          <a:xfrm>
            <a:off x="3481388" y="3313113"/>
            <a:ext cx="53975" cy="539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55375" name="AutoShape 15"/>
          <p:cNvSpPr>
            <a:spLocks noChangeArrowheads="1"/>
          </p:cNvSpPr>
          <p:nvPr/>
        </p:nvSpPr>
        <p:spPr bwMode="auto">
          <a:xfrm>
            <a:off x="2608263" y="2422525"/>
            <a:ext cx="1727200" cy="490538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count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=</a:t>
            </a:r>
            <a:r>
              <a:rPr lang="en-US" sz="2200" b="0"/>
              <a:t> 0</a:t>
            </a:r>
            <a:r>
              <a:rPr lang="en-US" sz="2200">
                <a:latin typeface="Courier New" pitchFamily="49" charset="0"/>
              </a:rPr>
              <a:t>;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55376" name="Line 16"/>
          <p:cNvSpPr>
            <a:spLocks noChangeShapeType="1"/>
          </p:cNvSpPr>
          <p:nvPr/>
        </p:nvSpPr>
        <p:spPr bwMode="auto">
          <a:xfrm>
            <a:off x="3514725" y="2917825"/>
            <a:ext cx="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55377" name="Freeform 17"/>
          <p:cNvSpPr>
            <a:spLocks/>
          </p:cNvSpPr>
          <p:nvPr/>
        </p:nvSpPr>
        <p:spPr bwMode="auto">
          <a:xfrm>
            <a:off x="1631950" y="3328988"/>
            <a:ext cx="1930400" cy="2443162"/>
          </a:xfrm>
          <a:custGeom>
            <a:avLst/>
            <a:gdLst>
              <a:gd name="T0" fmla="*/ 2147483647 w 1216"/>
              <a:gd name="T1" fmla="*/ 2147483647 h 1539"/>
              <a:gd name="T2" fmla="*/ 2147483647 w 1216"/>
              <a:gd name="T3" fmla="*/ 2147483647 h 1539"/>
              <a:gd name="T4" fmla="*/ 0 w 1216"/>
              <a:gd name="T5" fmla="*/ 2147483647 h 1539"/>
              <a:gd name="T6" fmla="*/ 0 w 1216"/>
              <a:gd name="T7" fmla="*/ 2147483647 h 1539"/>
              <a:gd name="T8" fmla="*/ 2147483647 w 1216"/>
              <a:gd name="T9" fmla="*/ 0 h 15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6"/>
              <a:gd name="T16" fmla="*/ 0 h 1539"/>
              <a:gd name="T17" fmla="*/ 1216 w 1216"/>
              <a:gd name="T18" fmla="*/ 1539 h 15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6" h="1539">
                <a:moveTo>
                  <a:pt x="1216" y="1336"/>
                </a:moveTo>
                <a:lnTo>
                  <a:pt x="1216" y="1538"/>
                </a:lnTo>
                <a:lnTo>
                  <a:pt x="0" y="1539"/>
                </a:lnTo>
                <a:lnTo>
                  <a:pt x="0" y="4"/>
                </a:lnTo>
                <a:lnTo>
                  <a:pt x="118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55378" name="AutoShape 18"/>
          <p:cNvSpPr>
            <a:spLocks noChangeArrowheads="1"/>
          </p:cNvSpPr>
          <p:nvPr/>
        </p:nvSpPr>
        <p:spPr bwMode="auto">
          <a:xfrm>
            <a:off x="1979613" y="4814888"/>
            <a:ext cx="2925762" cy="682625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count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=</a:t>
            </a:r>
            <a:r>
              <a:rPr lang="en-US" sz="2200" b="0"/>
              <a:t> </a:t>
            </a:r>
            <a:r>
              <a:rPr lang="en-US" sz="2200">
                <a:latin typeface="Courier New" pitchFamily="49" charset="0"/>
              </a:rPr>
              <a:t>count</a:t>
            </a:r>
            <a:r>
              <a:rPr lang="en-US" sz="2200" b="0"/>
              <a:t> </a:t>
            </a:r>
            <a:r>
              <a:rPr lang="en-US" sz="2200">
                <a:latin typeface="Courier New" pitchFamily="49" charset="0"/>
              </a:rPr>
              <a:t>+</a:t>
            </a:r>
            <a:r>
              <a:rPr lang="en-US" sz="2200" b="0"/>
              <a:t> </a:t>
            </a:r>
            <a:r>
              <a:rPr lang="en-US" sz="2200">
                <a:latin typeface="Courier New" pitchFamily="49" charset="0"/>
              </a:rPr>
              <a:t>1;</a:t>
            </a:r>
          </a:p>
          <a:p>
            <a:pPr algn="ctr"/>
            <a:r>
              <a:rPr lang="en-US" sz="2200">
                <a:latin typeface="Courier New" pitchFamily="49" charset="0"/>
              </a:rPr>
              <a:t>   n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=</a:t>
            </a:r>
            <a:r>
              <a:rPr lang="en-US" sz="2200" b="0"/>
              <a:t> </a:t>
            </a:r>
            <a:r>
              <a:rPr lang="en-US" sz="2200">
                <a:latin typeface="Courier New" pitchFamily="49" charset="0"/>
              </a:rPr>
              <a:t>n</a:t>
            </a:r>
            <a:r>
              <a:rPr lang="en-US" sz="2200" b="0"/>
              <a:t> </a:t>
            </a:r>
            <a:r>
              <a:rPr lang="en-US" sz="2200">
                <a:latin typeface="Courier New" pitchFamily="49" charset="0"/>
              </a:rPr>
              <a:t>/</a:t>
            </a:r>
            <a:r>
              <a:rPr lang="en-US" sz="2200" b="0"/>
              <a:t> </a:t>
            </a:r>
            <a:r>
              <a:rPr lang="en-US" sz="2200">
                <a:latin typeface="Courier New" pitchFamily="49" charset="0"/>
              </a:rPr>
              <a:t>10;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55379" name="AutoShape 19"/>
          <p:cNvSpPr>
            <a:spLocks noChangeArrowheads="1"/>
          </p:cNvSpPr>
          <p:nvPr/>
        </p:nvSpPr>
        <p:spPr bwMode="auto">
          <a:xfrm>
            <a:off x="4846638" y="1560513"/>
            <a:ext cx="2200275" cy="871537"/>
          </a:xfrm>
          <a:prstGeom prst="wedgeRoundRectCallout">
            <a:avLst>
              <a:gd name="adj1" fmla="val -78356"/>
              <a:gd name="adj2" fmla="val 8780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/>
              <a:t>обнулить счетчик цифр</a:t>
            </a:r>
          </a:p>
        </p:txBody>
      </p:sp>
      <p:sp>
        <p:nvSpPr>
          <p:cNvPr id="655380" name="AutoShape 20"/>
          <p:cNvSpPr>
            <a:spLocks noChangeArrowheads="1"/>
          </p:cNvSpPr>
          <p:nvPr/>
        </p:nvSpPr>
        <p:spPr bwMode="auto">
          <a:xfrm>
            <a:off x="2509838" y="1743075"/>
            <a:ext cx="2066925" cy="396875"/>
          </a:xfrm>
          <a:prstGeom prst="flowChartInputOutpu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ввод </a:t>
            </a:r>
            <a:r>
              <a:rPr lang="en-US" sz="2200">
                <a:latin typeface="Courier New" pitchFamily="49" charset="0"/>
              </a:rPr>
              <a:t>n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55381" name="Line 21"/>
          <p:cNvSpPr>
            <a:spLocks noChangeShapeType="1"/>
          </p:cNvSpPr>
          <p:nvPr/>
        </p:nvSpPr>
        <p:spPr bwMode="auto">
          <a:xfrm>
            <a:off x="3494088" y="2138363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55382" name="Freeform 22"/>
          <p:cNvSpPr>
            <a:spLocks/>
          </p:cNvSpPr>
          <p:nvPr/>
        </p:nvSpPr>
        <p:spPr bwMode="auto">
          <a:xfrm>
            <a:off x="4402138" y="4073525"/>
            <a:ext cx="1765300" cy="563563"/>
          </a:xfrm>
          <a:custGeom>
            <a:avLst/>
            <a:gdLst>
              <a:gd name="T0" fmla="*/ 0 w 1112"/>
              <a:gd name="T1" fmla="*/ 0 h 355"/>
              <a:gd name="T2" fmla="*/ 2147483647 w 1112"/>
              <a:gd name="T3" fmla="*/ 0 h 355"/>
              <a:gd name="T4" fmla="*/ 2147483647 w 1112"/>
              <a:gd name="T5" fmla="*/ 2147483647 h 355"/>
              <a:gd name="T6" fmla="*/ 0 60000 65536"/>
              <a:gd name="T7" fmla="*/ 0 60000 65536"/>
              <a:gd name="T8" fmla="*/ 0 60000 65536"/>
              <a:gd name="T9" fmla="*/ 0 w 1112"/>
              <a:gd name="T10" fmla="*/ 0 h 355"/>
              <a:gd name="T11" fmla="*/ 1112 w 1112"/>
              <a:gd name="T12" fmla="*/ 355 h 3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2" h="355">
                <a:moveTo>
                  <a:pt x="0" y="0"/>
                </a:moveTo>
                <a:lnTo>
                  <a:pt x="1112" y="0"/>
                </a:lnTo>
                <a:lnTo>
                  <a:pt x="1112" y="355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55383" name="Line 23"/>
          <p:cNvSpPr>
            <a:spLocks noChangeShapeType="1"/>
          </p:cNvSpPr>
          <p:nvPr/>
        </p:nvSpPr>
        <p:spPr bwMode="auto">
          <a:xfrm>
            <a:off x="6169025" y="5122863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55385" name="AutoShape 25"/>
          <p:cNvSpPr>
            <a:spLocks noChangeArrowheads="1"/>
          </p:cNvSpPr>
          <p:nvPr/>
        </p:nvSpPr>
        <p:spPr bwMode="auto">
          <a:xfrm>
            <a:off x="6051550" y="2767013"/>
            <a:ext cx="2200275" cy="825500"/>
          </a:xfrm>
          <a:prstGeom prst="wedgeRoundRectCallout">
            <a:avLst>
              <a:gd name="adj1" fmla="val -92856"/>
              <a:gd name="adj2" fmla="val 6155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выполнять «пока </a:t>
            </a:r>
            <a:r>
              <a:rPr lang="en-US" sz="2200" dirty="0">
                <a:latin typeface="Courier New" pitchFamily="49" charset="0"/>
              </a:rPr>
              <a:t>n</a:t>
            </a:r>
            <a:r>
              <a:rPr lang="en-US" sz="2200" dirty="0"/>
              <a:t> </a:t>
            </a:r>
            <a:r>
              <a:rPr lang="ru-RU" sz="2200" dirty="0">
                <a:latin typeface="Courier New" pitchFamily="49" charset="0"/>
              </a:rPr>
              <a:t>!=</a:t>
            </a:r>
            <a:r>
              <a:rPr lang="en-US" sz="2200" b="0" dirty="0"/>
              <a:t> </a:t>
            </a:r>
            <a:r>
              <a:rPr lang="en-US" sz="2200" dirty="0">
                <a:latin typeface="Courier New" pitchFamily="49" charset="0"/>
              </a:rPr>
              <a:t>0</a:t>
            </a:r>
            <a:r>
              <a:rPr lang="ru-RU" sz="2200" dirty="0">
                <a:latin typeface="Courier New" pitchFamily="49" charset="0"/>
              </a:rPr>
              <a:t>»</a:t>
            </a:r>
            <a:endParaRPr lang="ru-RU" sz="22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5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5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5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5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5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5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5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4" grpId="0" animBg="1"/>
      <p:bldP spid="655366" grpId="0" animBg="1"/>
      <p:bldP spid="655367" grpId="0" animBg="1"/>
      <p:bldP spid="655368" grpId="0" animBg="1"/>
      <p:bldP spid="655369" grpId="0" animBg="1"/>
      <p:bldP spid="655370" grpId="0" animBg="1"/>
      <p:bldP spid="655371" grpId="0"/>
      <p:bldP spid="655372" grpId="0"/>
      <p:bldP spid="655373" grpId="0" animBg="1"/>
      <p:bldP spid="655374" grpId="0" animBg="1"/>
      <p:bldP spid="655375" grpId="0" animBg="1"/>
      <p:bldP spid="655376" grpId="0" animBg="1"/>
      <p:bldP spid="655377" grpId="0" animBg="1"/>
      <p:bldP spid="655378" grpId="0" animBg="1"/>
      <p:bldP spid="655379" grpId="0" animBg="1"/>
      <p:bldP spid="655380" grpId="0" animBg="1"/>
      <p:bldP spid="655381" grpId="0" animBg="1"/>
      <p:bldP spid="655382" grpId="0" animBg="1"/>
      <p:bldP spid="655383" grpId="0" animBg="1"/>
      <p:bldP spid="65538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A38561-6DD9-46E0-A17C-7D7903E3EAB2}" type="slidenum">
              <a:rPr lang="ru-RU" smtClean="0"/>
              <a:pPr/>
              <a:t>73</a:t>
            </a:fld>
            <a:endParaRPr lang="ru-RU" smtClean="0"/>
          </a:p>
        </p:txBody>
      </p:sp>
      <p:sp>
        <p:nvSpPr>
          <p:cNvPr id="657422" name="Text Box 14"/>
          <p:cNvSpPr txBox="1">
            <a:spLocks noChangeArrowheads="1"/>
          </p:cNvSpPr>
          <p:nvPr/>
        </p:nvSpPr>
        <p:spPr bwMode="auto">
          <a:xfrm>
            <a:off x="242888" y="908050"/>
            <a:ext cx="8740775" cy="5724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marL="176213" indent="-176213">
              <a:spcBef>
                <a:spcPct val="15000"/>
              </a:spcBef>
              <a:defRPr/>
            </a:pPr>
            <a:endParaRPr lang="da-DK" sz="2400">
              <a:latin typeface="Courier New" pitchFamily="49" charset="0"/>
            </a:endParaRPr>
          </a:p>
        </p:txBody>
      </p:sp>
      <p:sp>
        <p:nvSpPr>
          <p:cNvPr id="657414" name="Rectangle 6"/>
          <p:cNvSpPr>
            <a:spLocks noChangeArrowheads="1"/>
          </p:cNvSpPr>
          <p:nvPr/>
        </p:nvSpPr>
        <p:spPr bwMode="auto">
          <a:xfrm>
            <a:off x="422275" y="3149600"/>
            <a:ext cx="3154363" cy="2016125"/>
          </a:xfrm>
          <a:prstGeom prst="rect">
            <a:avLst/>
          </a:prstGeom>
          <a:solidFill>
            <a:srgbClr val="E6E6FF"/>
          </a:solidFill>
          <a:ln w="12700">
            <a:noFill/>
            <a:prstDash val="dash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9011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011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9011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Программа</a:t>
            </a:r>
          </a:p>
        </p:txBody>
      </p:sp>
      <p:sp>
        <p:nvSpPr>
          <p:cNvPr id="90120" name="Text Box 5"/>
          <p:cNvSpPr txBox="1">
            <a:spLocks noChangeArrowheads="1"/>
          </p:cNvSpPr>
          <p:nvPr/>
        </p:nvSpPr>
        <p:spPr bwMode="auto">
          <a:xfrm>
            <a:off x="403225" y="846138"/>
            <a:ext cx="8740775" cy="51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10000"/>
              </a:spcBef>
            </a:pPr>
            <a:r>
              <a:rPr lang="da-DK" sz="2300">
                <a:latin typeface="Courier New" pitchFamily="49" charset="0"/>
              </a:rPr>
              <a:t>main()</a:t>
            </a:r>
          </a:p>
          <a:p>
            <a:pPr marL="176213" indent="-176213">
              <a:spcBef>
                <a:spcPct val="10000"/>
              </a:spcBef>
            </a:pPr>
            <a:r>
              <a:rPr lang="da-DK" sz="2300">
                <a:latin typeface="Courier New" pitchFamily="49" charset="0"/>
              </a:rPr>
              <a:t>{</a:t>
            </a:r>
          </a:p>
          <a:p>
            <a:pPr marL="176213" indent="-176213">
              <a:spcBef>
                <a:spcPct val="10000"/>
              </a:spcBef>
            </a:pPr>
            <a:r>
              <a:rPr lang="en-US" sz="2300">
                <a:latin typeface="Courier New" pitchFamily="49" charset="0"/>
              </a:rPr>
              <a:t>int</a:t>
            </a:r>
            <a:r>
              <a:rPr lang="da-DK" sz="2300">
                <a:latin typeface="Courier New" pitchFamily="49" charset="0"/>
              </a:rPr>
              <a:t> n</a:t>
            </a:r>
            <a:r>
              <a:rPr lang="en-US" sz="2300">
                <a:latin typeface="Courier New" pitchFamily="49" charset="0"/>
              </a:rPr>
              <a:t>, count</a:t>
            </a:r>
            <a:r>
              <a:rPr lang="da-DK" sz="2300">
                <a:latin typeface="Courier New" pitchFamily="49" charset="0"/>
              </a:rPr>
              <a:t>;</a:t>
            </a:r>
          </a:p>
          <a:p>
            <a:pPr marL="176213" indent="-176213">
              <a:spcBef>
                <a:spcPct val="10000"/>
              </a:spcBef>
            </a:pPr>
            <a:r>
              <a:rPr lang="da-DK" sz="2300">
                <a:latin typeface="Courier New" pitchFamily="49" charset="0"/>
              </a:rPr>
              <a:t>printf("</a:t>
            </a:r>
            <a:r>
              <a:rPr lang="ru-RU" sz="2300">
                <a:latin typeface="Courier New" pitchFamily="49" charset="0"/>
              </a:rPr>
              <a:t>Введите целое число</a:t>
            </a:r>
            <a:r>
              <a:rPr lang="en-US" sz="2300">
                <a:latin typeface="Courier New" pitchFamily="49" charset="0"/>
              </a:rPr>
              <a:t>\n"</a:t>
            </a:r>
            <a:r>
              <a:rPr lang="da-DK" sz="2300">
                <a:latin typeface="Courier New" pitchFamily="49" charset="0"/>
              </a:rPr>
              <a:t>);</a:t>
            </a:r>
          </a:p>
          <a:p>
            <a:pPr marL="176213" indent="-176213">
              <a:spcBef>
                <a:spcPct val="10000"/>
              </a:spcBef>
            </a:pPr>
            <a:r>
              <a:rPr lang="en-US" sz="2300">
                <a:latin typeface="Courier New" pitchFamily="49" charset="0"/>
              </a:rPr>
              <a:t>scanf("%d", &amp;n);</a:t>
            </a:r>
          </a:p>
          <a:p>
            <a:pPr marL="176213" indent="-176213">
              <a:spcBef>
                <a:spcPct val="10000"/>
              </a:spcBef>
            </a:pPr>
            <a:r>
              <a:rPr lang="en-US" sz="2300">
                <a:latin typeface="Courier New" pitchFamily="49" charset="0"/>
              </a:rPr>
              <a:t>count</a:t>
            </a:r>
            <a:r>
              <a:rPr lang="en-US" sz="2300"/>
              <a:t> </a:t>
            </a:r>
            <a:r>
              <a:rPr lang="en-US" sz="2300">
                <a:latin typeface="Courier New" pitchFamily="49" charset="0"/>
              </a:rPr>
              <a:t>=</a:t>
            </a:r>
            <a:r>
              <a:rPr lang="en-US" sz="2300"/>
              <a:t> </a:t>
            </a:r>
            <a:r>
              <a:rPr lang="en-US" sz="2300">
                <a:latin typeface="Courier New" pitchFamily="49" charset="0"/>
              </a:rPr>
              <a:t>0;</a:t>
            </a:r>
            <a:endParaRPr lang="da-DK" sz="2300">
              <a:latin typeface="Courier New" pitchFamily="49" charset="0"/>
            </a:endParaRPr>
          </a:p>
          <a:p>
            <a:pPr marL="176213" indent="-176213">
              <a:spcBef>
                <a:spcPct val="10000"/>
              </a:spcBef>
            </a:pPr>
            <a:r>
              <a:rPr lang="da-DK" sz="2300">
                <a:latin typeface="Courier New" pitchFamily="49" charset="0"/>
              </a:rPr>
              <a:t>while (n != 0) </a:t>
            </a:r>
          </a:p>
          <a:p>
            <a:pPr marL="176213" indent="-176213">
              <a:spcBef>
                <a:spcPct val="10000"/>
              </a:spcBef>
            </a:pPr>
            <a:r>
              <a:rPr lang="da-DK" sz="2300">
                <a:latin typeface="Courier New" pitchFamily="49" charset="0"/>
              </a:rPr>
              <a:t>  {</a:t>
            </a:r>
          </a:p>
          <a:p>
            <a:pPr marL="176213" indent="-176213">
              <a:spcBef>
                <a:spcPct val="10000"/>
              </a:spcBef>
            </a:pPr>
            <a:r>
              <a:rPr lang="da-DK" sz="2300">
                <a:latin typeface="Courier New" pitchFamily="49" charset="0"/>
              </a:rPr>
              <a:t>  count</a:t>
            </a:r>
            <a:r>
              <a:rPr lang="da-DK" sz="2300"/>
              <a:t> </a:t>
            </a:r>
            <a:r>
              <a:rPr lang="da-DK" sz="2300">
                <a:latin typeface="Courier New" pitchFamily="49" charset="0"/>
              </a:rPr>
              <a:t>++;</a:t>
            </a:r>
          </a:p>
          <a:p>
            <a:pPr marL="176213" indent="-176213">
              <a:spcBef>
                <a:spcPct val="10000"/>
              </a:spcBef>
            </a:pPr>
            <a:r>
              <a:rPr lang="da-DK" sz="2300">
                <a:latin typeface="Courier New" pitchFamily="49" charset="0"/>
              </a:rPr>
              <a:t>  n = n / 10;</a:t>
            </a:r>
          </a:p>
          <a:p>
            <a:pPr marL="176213" indent="-176213">
              <a:spcBef>
                <a:spcPct val="10000"/>
              </a:spcBef>
            </a:pPr>
            <a:r>
              <a:rPr lang="da-DK" sz="2300">
                <a:latin typeface="Courier New" pitchFamily="49" charset="0"/>
              </a:rPr>
              <a:t>  }</a:t>
            </a:r>
          </a:p>
          <a:p>
            <a:pPr marL="176213" indent="-176213">
              <a:spcBef>
                <a:spcPct val="30000"/>
              </a:spcBef>
            </a:pPr>
            <a:r>
              <a:rPr lang="da-DK" sz="2300">
                <a:latin typeface="Courier New" pitchFamily="49" charset="0"/>
              </a:rPr>
              <a:t>printf("</a:t>
            </a:r>
            <a:r>
              <a:rPr lang="ru-RU" sz="2300">
                <a:latin typeface="Courier New" pitchFamily="49" charset="0"/>
              </a:rPr>
              <a:t>В числе </a:t>
            </a:r>
            <a:r>
              <a:rPr lang="en-US" sz="2300">
                <a:latin typeface="Courier New" pitchFamily="49" charset="0"/>
              </a:rPr>
              <a:t>%d </a:t>
            </a:r>
            <a:r>
              <a:rPr lang="ru-RU" sz="2300">
                <a:latin typeface="Courier New" pitchFamily="49" charset="0"/>
              </a:rPr>
              <a:t>нашли </a:t>
            </a:r>
            <a:r>
              <a:rPr lang="en-US" sz="2300">
                <a:latin typeface="Courier New" pitchFamily="49" charset="0"/>
              </a:rPr>
              <a:t>%d </a:t>
            </a:r>
            <a:r>
              <a:rPr lang="ru-RU" sz="2300">
                <a:latin typeface="Courier New" pitchFamily="49" charset="0"/>
              </a:rPr>
              <a:t>цифр</a:t>
            </a:r>
            <a:r>
              <a:rPr lang="en-US" sz="2300">
                <a:latin typeface="Courier New" pitchFamily="49" charset="0"/>
              </a:rPr>
              <a:t>", n, count</a:t>
            </a:r>
            <a:r>
              <a:rPr lang="da-DK" sz="2300">
                <a:latin typeface="Courier New" pitchFamily="49" charset="0"/>
              </a:rPr>
              <a:t>);</a:t>
            </a:r>
          </a:p>
          <a:p>
            <a:pPr marL="176213" indent="-176213">
              <a:spcBef>
                <a:spcPct val="10000"/>
              </a:spcBef>
            </a:pPr>
            <a:r>
              <a:rPr lang="da-DK" sz="2300">
                <a:latin typeface="Courier New" pitchFamily="49" charset="0"/>
              </a:rPr>
              <a:t>}</a:t>
            </a:r>
          </a:p>
        </p:txBody>
      </p:sp>
      <p:sp>
        <p:nvSpPr>
          <p:cNvPr id="657416" name="Rectangle 8"/>
          <p:cNvSpPr>
            <a:spLocks noChangeArrowheads="1"/>
          </p:cNvSpPr>
          <p:nvPr/>
        </p:nvSpPr>
        <p:spPr bwMode="auto">
          <a:xfrm>
            <a:off x="2130425" y="2744788"/>
            <a:ext cx="1276350" cy="45561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54000" tIns="46800" rIns="54000" bIns="46800">
            <a:spAutoFit/>
          </a:bodyPr>
          <a:lstStyle/>
          <a:p>
            <a:pPr>
              <a:defRPr/>
            </a:pPr>
            <a:r>
              <a:rPr lang="da-DK" sz="2300">
                <a:latin typeface="Courier New" pitchFamily="49" charset="0"/>
              </a:rPr>
              <a:t>n1</a:t>
            </a:r>
            <a:r>
              <a:rPr lang="da-DK" sz="2300"/>
              <a:t> </a:t>
            </a:r>
            <a:r>
              <a:rPr lang="da-DK" sz="2300">
                <a:latin typeface="Courier New" pitchFamily="49" charset="0"/>
              </a:rPr>
              <a:t>=</a:t>
            </a:r>
            <a:r>
              <a:rPr lang="da-DK" sz="2300"/>
              <a:t> </a:t>
            </a:r>
            <a:r>
              <a:rPr lang="da-DK" sz="2300">
                <a:latin typeface="Courier New" pitchFamily="49" charset="0"/>
              </a:rPr>
              <a:t>n;</a:t>
            </a:r>
            <a:endParaRPr lang="ru-RU" sz="2300">
              <a:latin typeface="Courier New" pitchFamily="49" charset="0"/>
            </a:endParaRPr>
          </a:p>
        </p:txBody>
      </p:sp>
      <p:sp>
        <p:nvSpPr>
          <p:cNvPr id="657417" name="Rectangle 9"/>
          <p:cNvSpPr>
            <a:spLocks noChangeArrowheads="1"/>
          </p:cNvSpPr>
          <p:nvPr/>
        </p:nvSpPr>
        <p:spPr bwMode="auto">
          <a:xfrm>
            <a:off x="6453188" y="5172075"/>
            <a:ext cx="622300" cy="455613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46800" rIns="18000" bIns="46800">
            <a:spAutoFit/>
          </a:bodyPr>
          <a:lstStyle/>
          <a:p>
            <a:pPr algn="ctr">
              <a:defRPr/>
            </a:pPr>
            <a:r>
              <a:rPr lang="da-DK" sz="2300">
                <a:latin typeface="Courier New" pitchFamily="49" charset="0"/>
              </a:rPr>
              <a:t>n1,</a:t>
            </a:r>
            <a:endParaRPr lang="ru-RU" sz="2300">
              <a:latin typeface="Courier New" pitchFamily="49" charset="0"/>
            </a:endParaRPr>
          </a:p>
        </p:txBody>
      </p:sp>
      <p:sp>
        <p:nvSpPr>
          <p:cNvPr id="657418" name="AutoShape 10"/>
          <p:cNvSpPr>
            <a:spLocks noChangeArrowheads="1"/>
          </p:cNvSpPr>
          <p:nvPr/>
        </p:nvSpPr>
        <p:spPr bwMode="auto">
          <a:xfrm>
            <a:off x="4271963" y="3194050"/>
            <a:ext cx="2419350" cy="825500"/>
          </a:xfrm>
          <a:prstGeom prst="wedgeRoundRectCallout">
            <a:avLst>
              <a:gd name="adj1" fmla="val -81185"/>
              <a:gd name="adj2" fmla="val -1923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выполнять «пока </a:t>
            </a:r>
            <a:r>
              <a:rPr lang="en-US" sz="2400" dirty="0">
                <a:latin typeface="Courier New" pitchFamily="49" charset="0"/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!=</a:t>
            </a:r>
            <a:r>
              <a:rPr lang="en-US" sz="2400" b="0" dirty="0"/>
              <a:t> </a:t>
            </a:r>
            <a:r>
              <a:rPr lang="en-US" sz="2400" dirty="0">
                <a:latin typeface="Courier New" pitchFamily="49" charset="0"/>
              </a:rPr>
              <a:t>0</a:t>
            </a:r>
            <a:r>
              <a:rPr lang="ru-RU" sz="2400" b="0" dirty="0">
                <a:latin typeface="Arial" pitchFamily="34" charset="0"/>
                <a:cs typeface="Arial" pitchFamily="34" charset="0"/>
              </a:rPr>
              <a:t>»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962650" y="4562475"/>
            <a:ext cx="2774950" cy="663575"/>
            <a:chOff x="901" y="1756"/>
            <a:chExt cx="1748" cy="418"/>
          </a:xfrm>
        </p:grpSpPr>
        <p:sp>
          <p:nvSpPr>
            <p:cNvPr id="90126" name="Text Box 12"/>
            <p:cNvSpPr txBox="1">
              <a:spLocks noChangeArrowheads="1"/>
            </p:cNvSpPr>
            <p:nvPr/>
          </p:nvSpPr>
          <p:spPr bwMode="auto">
            <a:xfrm>
              <a:off x="1195" y="1823"/>
              <a:ext cx="1454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Что плохо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90127" name="Oval 13"/>
            <p:cNvSpPr>
              <a:spLocks noChangeArrowheads="1"/>
            </p:cNvSpPr>
            <p:nvPr/>
          </p:nvSpPr>
          <p:spPr bwMode="auto">
            <a:xfrm>
              <a:off x="901" y="175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2600325" y="1617663"/>
            <a:ext cx="1071563" cy="45561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18000" tIns="46800" rIns="54000" bIns="46800">
            <a:spAutoFit/>
          </a:bodyPr>
          <a:lstStyle/>
          <a:p>
            <a:pPr>
              <a:defRPr/>
            </a:pPr>
            <a:r>
              <a:rPr lang="en-US" sz="2300">
                <a:latin typeface="Courier New" pitchFamily="49" charset="0"/>
              </a:rPr>
              <a:t>, </a:t>
            </a:r>
            <a:r>
              <a:rPr lang="da-DK" sz="2300">
                <a:latin typeface="Courier New" pitchFamily="49" charset="0"/>
              </a:rPr>
              <a:t>n1;</a:t>
            </a:r>
            <a:endParaRPr lang="ru-RU" sz="23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57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5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4" grpId="0" animBg="1"/>
      <p:bldP spid="657416" grpId="0" animBg="1"/>
      <p:bldP spid="657417" grpId="0" animBg="1"/>
      <p:bldP spid="657418" grpId="0" animBg="1"/>
      <p:bldP spid="657418" grpId="1" animBg="1"/>
      <p:bldP spid="65741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467557-74AD-47B7-B896-8DADDF2E1755}" type="slidenum">
              <a:rPr lang="ru-RU" smtClean="0"/>
              <a:pPr/>
              <a:t>74</a:t>
            </a:fld>
            <a:endParaRPr lang="ru-RU" smtClean="0"/>
          </a:p>
        </p:txBody>
      </p:sp>
      <p:sp>
        <p:nvSpPr>
          <p:cNvPr id="9113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Цикл с условием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384175" y="1001713"/>
            <a:ext cx="8339138" cy="17192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	while</a:t>
            </a:r>
            <a:r>
              <a:rPr lang="en-US" sz="2400" b="0"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(</a:t>
            </a:r>
            <a:r>
              <a:rPr lang="en-US" sz="2400" b="0">
                <a:latin typeface="Courier New" pitchFamily="49" charset="0"/>
              </a:rPr>
              <a:t> </a:t>
            </a:r>
            <a:r>
              <a:rPr lang="ru-RU" sz="2400" i="1">
                <a:solidFill>
                  <a:srgbClr val="3333FF"/>
                </a:solidFill>
                <a:latin typeface="Comic Sans MS" pitchFamily="66" charset="0"/>
              </a:rPr>
              <a:t>условие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)</a:t>
            </a:r>
            <a:r>
              <a:rPr lang="en-US" sz="2400" b="0"/>
              <a:t>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 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 b="0">
                <a:latin typeface="Courier New" pitchFamily="49" charset="0"/>
              </a:rPr>
              <a:t>   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i="1">
                <a:solidFill>
                  <a:srgbClr val="3333FF"/>
                </a:solidFill>
                <a:latin typeface="Comic Sans MS" pitchFamily="66" charset="0"/>
              </a:rPr>
              <a:t>тело цикла</a:t>
            </a:r>
            <a:r>
              <a:rPr lang="en-US" sz="2400" b="0">
                <a:latin typeface="Courier New" pitchFamily="49" charset="0"/>
              </a:rPr>
              <a:t> 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b="0">
                <a:latin typeface="Courier New" pitchFamily="49" charset="0"/>
              </a:rPr>
              <a:t>   </a:t>
            </a:r>
            <a:r>
              <a:rPr lang="en-US" sz="2400">
                <a:latin typeface="Courier New" pitchFamily="49" charset="0"/>
              </a:rPr>
              <a:t>}</a:t>
            </a:r>
          </a:p>
        </p:txBody>
      </p:sp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284163" y="2770188"/>
            <a:ext cx="8420100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Особенности: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400" b="0"/>
              <a:t>можно использовать сложные условия:</a:t>
            </a:r>
            <a:endParaRPr lang="en-US" sz="2400" b="0"/>
          </a:p>
          <a:p>
            <a:pPr marL="628650" lvl="1" indent="-268288">
              <a:spcBef>
                <a:spcPct val="215000"/>
              </a:spcBef>
              <a:buFontTx/>
              <a:buChar char="•"/>
            </a:pPr>
            <a:r>
              <a:rPr lang="ru-RU" sz="2400" b="0"/>
              <a:t>если в теле цикла только один оператор, скобки </a:t>
            </a: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{}</a:t>
            </a:r>
            <a:r>
              <a:rPr lang="en-US" sz="2400" b="0"/>
              <a:t> </a:t>
            </a:r>
            <a:r>
              <a:rPr lang="ru-RU" sz="2400" b="0"/>
              <a:t>можно не писать:</a:t>
            </a:r>
          </a:p>
        </p:txBody>
      </p:sp>
      <p:sp>
        <p:nvSpPr>
          <p:cNvPr id="659463" name="Rectangle 7"/>
          <p:cNvSpPr>
            <a:spLocks noChangeArrowheads="1"/>
          </p:cNvSpPr>
          <p:nvPr/>
        </p:nvSpPr>
        <p:spPr bwMode="auto">
          <a:xfrm>
            <a:off x="1268413" y="3810000"/>
            <a:ext cx="5786437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 </a:t>
            </a:r>
            <a:r>
              <a:rPr lang="en-US" sz="2400"/>
              <a:t> (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b &amp;&amp; b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c )</a:t>
            </a:r>
            <a:r>
              <a:rPr lang="ru-RU" sz="2400">
                <a:latin typeface="Courier New" pitchFamily="49" charset="0"/>
              </a:rPr>
              <a:t> </a:t>
            </a:r>
            <a:r>
              <a:rPr lang="da-DK" sz="2400">
                <a:latin typeface="Courier New" pitchFamily="49" charset="0"/>
              </a:rPr>
              <a:t>{ ... }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59464" name="Rectangle 8"/>
          <p:cNvSpPr>
            <a:spLocks noChangeArrowheads="1"/>
          </p:cNvSpPr>
          <p:nvPr/>
        </p:nvSpPr>
        <p:spPr bwMode="auto">
          <a:xfrm>
            <a:off x="1327150" y="5254625"/>
            <a:ext cx="579755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( a &lt; b ) </a:t>
            </a:r>
            <a:r>
              <a:rPr lang="en-US" sz="2400">
                <a:latin typeface="Courier New" pitchFamily="49" charset="0"/>
              </a:rPr>
              <a:t>a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++;</a:t>
            </a:r>
            <a:endParaRPr lang="ru-RU" sz="2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1" grpId="0" animBg="1"/>
      <p:bldP spid="659462" grpId="0" build="p"/>
      <p:bldP spid="659463" grpId="0" animBg="1"/>
      <p:bldP spid="65946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B998CF-DFEC-4CE8-9E1E-6A7F60B5C815}" type="slidenum">
              <a:rPr lang="ru-RU" smtClean="0"/>
              <a:pPr/>
              <a:t>75</a:t>
            </a:fld>
            <a:endParaRPr lang="ru-RU" smtClean="0"/>
          </a:p>
        </p:txBody>
      </p:sp>
      <p:sp>
        <p:nvSpPr>
          <p:cNvPr id="9216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Цикл с условием</a:t>
            </a:r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350838" y="887413"/>
            <a:ext cx="8420100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Особенности: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400" b="0"/>
              <a:t>условие пересчитывается </a:t>
            </a:r>
            <a:r>
              <a:rPr lang="ru-RU" sz="2400"/>
              <a:t>каждый раз</a:t>
            </a:r>
            <a:r>
              <a:rPr lang="ru-RU" sz="2400" b="0"/>
              <a:t> при входе в цикл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400" b="0"/>
              <a:t>если условие на входе в цикл ложно, цикл не выполняется ни разу</a:t>
            </a:r>
          </a:p>
          <a:p>
            <a:pPr marL="628650" lvl="1" indent="-268288">
              <a:spcBef>
                <a:spcPct val="315000"/>
              </a:spcBef>
              <a:buFontTx/>
              <a:buChar char="•"/>
            </a:pPr>
            <a:r>
              <a:rPr lang="ru-RU" sz="2400" b="0"/>
              <a:t>если условие никогда не станет ложным, программа </a:t>
            </a:r>
            <a:r>
              <a:rPr lang="ru-RU" sz="2400"/>
              <a:t>зацикливается</a:t>
            </a:r>
            <a:endParaRPr lang="ru-RU" sz="2400" b="0"/>
          </a:p>
        </p:txBody>
      </p:sp>
      <p:sp>
        <p:nvSpPr>
          <p:cNvPr id="661510" name="Rectangle 6"/>
          <p:cNvSpPr>
            <a:spLocks noChangeArrowheads="1"/>
          </p:cNvSpPr>
          <p:nvPr/>
        </p:nvSpPr>
        <p:spPr bwMode="auto">
          <a:xfrm>
            <a:off x="1487488" y="2967038"/>
            <a:ext cx="4773612" cy="8778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 = 4; b = 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 &gt; 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 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a–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1511" name="Rectangle 7"/>
          <p:cNvSpPr>
            <a:spLocks noChangeArrowheads="1"/>
          </p:cNvSpPr>
          <p:nvPr/>
        </p:nvSpPr>
        <p:spPr bwMode="auto">
          <a:xfrm>
            <a:off x="1468438" y="4941888"/>
            <a:ext cx="4773612" cy="8778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 = 4; b = 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 d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+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b;</a:t>
            </a:r>
            <a:endParaRPr lang="ru-RU" sz="2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build="p"/>
      <p:bldP spid="661510" grpId="0" animBg="1"/>
      <p:bldP spid="6615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602DA3-5F6C-4339-B8DD-26F5125976C5}" type="slidenum">
              <a:rPr lang="ru-RU" smtClean="0"/>
              <a:pPr/>
              <a:t>76</a:t>
            </a:fld>
            <a:endParaRPr lang="ru-RU" smtClean="0"/>
          </a:p>
        </p:txBody>
      </p:sp>
      <p:sp>
        <p:nvSpPr>
          <p:cNvPr id="9318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Сколько раз выполняется цикл</a:t>
            </a:r>
            <a:r>
              <a:rPr lang="en-US" sz="3000"/>
              <a:t>?</a:t>
            </a:r>
            <a:endParaRPr lang="ru-RU" sz="3000"/>
          </a:p>
        </p:txBody>
      </p:sp>
      <p:sp>
        <p:nvSpPr>
          <p:cNvPr id="663557" name="Rectangle 5"/>
          <p:cNvSpPr>
            <a:spLocks noChangeArrowheads="1"/>
          </p:cNvSpPr>
          <p:nvPr/>
        </p:nvSpPr>
        <p:spPr bwMode="auto">
          <a:xfrm>
            <a:off x="398463" y="1017588"/>
            <a:ext cx="5137150" cy="8778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4; b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</a:t>
            </a:r>
            <a:r>
              <a:rPr lang="ru-RU" sz="2400">
                <a:latin typeface="Courier New" pitchFamily="49" charset="0"/>
              </a:rPr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 </a:t>
            </a:r>
            <a:r>
              <a:rPr lang="da-DK" sz="2400">
                <a:latin typeface="Courier New" pitchFamily="49" charset="0"/>
              </a:rPr>
              <a:t>++;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58" name="AutoShape 6"/>
          <p:cNvSpPr>
            <a:spLocks noChangeArrowheads="1"/>
          </p:cNvSpPr>
          <p:nvPr/>
        </p:nvSpPr>
        <p:spPr bwMode="auto">
          <a:xfrm>
            <a:off x="6734175" y="925513"/>
            <a:ext cx="1511300" cy="8270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2</a:t>
            </a:r>
            <a:r>
              <a:rPr lang="en-US" sz="2400" b="0"/>
              <a:t> </a:t>
            </a:r>
            <a:r>
              <a:rPr lang="ru-RU" sz="2400" b="0"/>
              <a:t>раза</a:t>
            </a:r>
            <a:endParaRPr lang="en-US" sz="2400" b="0"/>
          </a:p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6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59" name="Rectangle 7"/>
          <p:cNvSpPr>
            <a:spLocks noChangeArrowheads="1"/>
          </p:cNvSpPr>
          <p:nvPr/>
        </p:nvSpPr>
        <p:spPr bwMode="auto">
          <a:xfrm>
            <a:off x="415925" y="2052638"/>
            <a:ext cx="5137150" cy="8778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4; b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 a</a:t>
            </a:r>
            <a:r>
              <a:rPr lang="da-DK"/>
              <a:t>  </a:t>
            </a:r>
            <a:r>
              <a:rPr lang="da-DK" sz="2400">
                <a:latin typeface="Courier New" pitchFamily="49" charset="0"/>
              </a:rPr>
              <a:t>+=</a:t>
            </a:r>
            <a:r>
              <a:rPr lang="da-DK"/>
              <a:t>  </a:t>
            </a:r>
            <a:r>
              <a:rPr lang="en-US" sz="2400">
                <a:latin typeface="Courier New" pitchFamily="49" charset="0"/>
              </a:rPr>
              <a:t>b</a:t>
            </a:r>
            <a:r>
              <a:rPr lang="da-DK" sz="2400">
                <a:latin typeface="Courier New" pitchFamily="49" charset="0"/>
              </a:rPr>
              <a:t>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60" name="AutoShape 8"/>
          <p:cNvSpPr>
            <a:spLocks noChangeArrowheads="1"/>
          </p:cNvSpPr>
          <p:nvPr/>
        </p:nvSpPr>
        <p:spPr bwMode="auto">
          <a:xfrm>
            <a:off x="6751638" y="1960563"/>
            <a:ext cx="1511300" cy="8270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/>
              <a:t>1 </a:t>
            </a:r>
            <a:r>
              <a:rPr lang="ru-RU" sz="2400" b="0"/>
              <a:t>раз</a:t>
            </a:r>
            <a:endParaRPr lang="en-US" sz="2400" b="0"/>
          </a:p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10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61" name="Rectangle 9"/>
          <p:cNvSpPr>
            <a:spLocks noChangeArrowheads="1"/>
          </p:cNvSpPr>
          <p:nvPr/>
        </p:nvSpPr>
        <p:spPr bwMode="auto">
          <a:xfrm>
            <a:off x="415925" y="3143250"/>
            <a:ext cx="5137150" cy="8778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4; b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&gt;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 a</a:t>
            </a:r>
            <a:r>
              <a:rPr lang="da-DK"/>
              <a:t>  </a:t>
            </a:r>
            <a:r>
              <a:rPr lang="da-DK" sz="2400">
                <a:latin typeface="Courier New" pitchFamily="49" charset="0"/>
              </a:rPr>
              <a:t>++;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62" name="AutoShape 10"/>
          <p:cNvSpPr>
            <a:spLocks noChangeArrowheads="1"/>
          </p:cNvSpPr>
          <p:nvPr/>
        </p:nvSpPr>
        <p:spPr bwMode="auto">
          <a:xfrm>
            <a:off x="6751638" y="3051175"/>
            <a:ext cx="1511300" cy="827088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/>
              <a:t>0 </a:t>
            </a:r>
            <a:r>
              <a:rPr lang="ru-RU" sz="2400" b="0"/>
              <a:t>раз</a:t>
            </a:r>
            <a:endParaRPr lang="en-US" sz="2400" b="0"/>
          </a:p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4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63" name="Rectangle 11"/>
          <p:cNvSpPr>
            <a:spLocks noChangeArrowheads="1"/>
          </p:cNvSpPr>
          <p:nvPr/>
        </p:nvSpPr>
        <p:spPr bwMode="auto">
          <a:xfrm>
            <a:off x="425450" y="4197350"/>
            <a:ext cx="5137150" cy="8778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4; b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</a:t>
            </a:r>
            <a:r>
              <a:rPr lang="ru-RU" sz="2400">
                <a:latin typeface="Courier New" pitchFamily="49" charset="0"/>
              </a:rPr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 </a:t>
            </a:r>
            <a:r>
              <a:rPr lang="da-DK" sz="2400">
                <a:latin typeface="Courier New" pitchFamily="49" charset="0"/>
              </a:rPr>
              <a:t>=</a:t>
            </a:r>
            <a:r>
              <a:rPr lang="da-DK"/>
              <a:t> 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-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64" name="AutoShape 12"/>
          <p:cNvSpPr>
            <a:spLocks noChangeArrowheads="1"/>
          </p:cNvSpPr>
          <p:nvPr/>
        </p:nvSpPr>
        <p:spPr bwMode="auto">
          <a:xfrm>
            <a:off x="6761163" y="4105275"/>
            <a:ext cx="1511300" cy="827088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/>
              <a:t>1 </a:t>
            </a:r>
            <a:r>
              <a:rPr lang="ru-RU" sz="2400" b="0"/>
              <a:t>раз</a:t>
            </a:r>
            <a:endParaRPr lang="en-US" sz="2400" b="0"/>
          </a:p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b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-2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65" name="Rectangle 13"/>
          <p:cNvSpPr>
            <a:spLocks noChangeArrowheads="1"/>
          </p:cNvSpPr>
          <p:nvPr/>
        </p:nvSpPr>
        <p:spPr bwMode="auto">
          <a:xfrm>
            <a:off x="407988" y="5286375"/>
            <a:ext cx="5137150" cy="8778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4; b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--;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3566" name="AutoShape 14"/>
          <p:cNvSpPr>
            <a:spLocks noChangeArrowheads="1"/>
          </p:cNvSpPr>
          <p:nvPr/>
        </p:nvSpPr>
        <p:spPr bwMode="auto">
          <a:xfrm>
            <a:off x="6511925" y="5260975"/>
            <a:ext cx="2157413" cy="650875"/>
          </a:xfrm>
          <a:prstGeom prst="wedgeRoundRectCallout">
            <a:avLst>
              <a:gd name="adj1" fmla="val -95329"/>
              <a:gd name="adj2" fmla="val 49269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>
                <a:solidFill>
                  <a:schemeClr val="bg1"/>
                </a:solidFill>
              </a:rPr>
              <a:t>зацикливание</a:t>
            </a:r>
            <a:endParaRPr lang="ru-RU" sz="200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  <p:bldP spid="663558" grpId="0" animBg="1"/>
      <p:bldP spid="663559" grpId="0" animBg="1"/>
      <p:bldP spid="663560" grpId="0" animBg="1"/>
      <p:bldP spid="663561" grpId="0" animBg="1"/>
      <p:bldP spid="663562" grpId="0" animBg="1"/>
      <p:bldP spid="663563" grpId="0" animBg="1"/>
      <p:bldP spid="663564" grpId="0" animBg="1"/>
      <p:bldP spid="663565" grpId="0" animBg="1"/>
      <p:bldP spid="66356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DCF038-8256-4FFE-91D1-77B4F4312CAC}" type="slidenum">
              <a:rPr lang="ru-RU" smtClean="0"/>
              <a:pPr/>
              <a:t>77</a:t>
            </a:fld>
            <a:endParaRPr lang="ru-RU" smtClean="0"/>
          </a:p>
        </p:txBody>
      </p:sp>
      <p:sp>
        <p:nvSpPr>
          <p:cNvPr id="9421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421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9421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Замена </a:t>
            </a:r>
            <a:r>
              <a:rPr lang="en-US" sz="3000">
                <a:latin typeface="Courier New" pitchFamily="49" charset="0"/>
              </a:rPr>
              <a:t>for</a:t>
            </a:r>
            <a:r>
              <a:rPr lang="en-US" sz="3000"/>
              <a:t> </a:t>
            </a:r>
            <a:r>
              <a:rPr lang="ru-RU" sz="3000"/>
              <a:t>на </a:t>
            </a:r>
            <a:r>
              <a:rPr lang="en-US" sz="3000">
                <a:latin typeface="Courier New" pitchFamily="49" charset="0"/>
              </a:rPr>
              <a:t>while</a:t>
            </a:r>
            <a:r>
              <a:rPr lang="en-US" sz="3000"/>
              <a:t> </a:t>
            </a:r>
            <a:r>
              <a:rPr lang="ru-RU" sz="3000"/>
              <a:t>и наоборот</a:t>
            </a:r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371475" y="1066800"/>
            <a:ext cx="4021138" cy="17192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for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i=1;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i&lt;=10;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i++)</a:t>
            </a:r>
            <a:r>
              <a:rPr lang="ru-RU" sz="2400">
                <a:latin typeface="Courier New" pitchFamily="49" charset="0"/>
              </a:rPr>
              <a:t> </a:t>
            </a:r>
            <a:r>
              <a:rPr lang="da-DK" sz="2400">
                <a:latin typeface="Courier New" pitchFamily="49" charset="0"/>
              </a:rPr>
              <a:t>    </a:t>
            </a:r>
          </a:p>
          <a:p>
            <a:pPr>
              <a:spcBef>
                <a:spcPct val="15000"/>
              </a:spcBef>
              <a:defRPr/>
            </a:pPr>
            <a:r>
              <a:rPr lang="da-DK" sz="2400">
                <a:latin typeface="Courier New" pitchFamily="49" charset="0"/>
              </a:rPr>
              <a:t>  {</a:t>
            </a:r>
          </a:p>
          <a:p>
            <a:pPr>
              <a:spcBef>
                <a:spcPct val="15000"/>
              </a:spcBef>
              <a:defRPr/>
            </a:pPr>
            <a:r>
              <a:rPr lang="da-DK" sz="2400">
                <a:solidFill>
                  <a:srgbClr val="3333FF"/>
                </a:solidFill>
                <a:latin typeface="Courier New" pitchFamily="49" charset="0"/>
              </a:rPr>
              <a:t>  // </a:t>
            </a:r>
            <a:r>
              <a:rPr lang="ru-RU" sz="2400">
                <a:solidFill>
                  <a:srgbClr val="3333FF"/>
                </a:solidFill>
                <a:latin typeface="Courier New" pitchFamily="49" charset="0"/>
              </a:rPr>
              <a:t>тело цикла</a:t>
            </a:r>
            <a:endParaRPr lang="da-DK" sz="240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  }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4854575" y="923925"/>
            <a:ext cx="3749675" cy="2139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i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1;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</a:t>
            </a:r>
            <a:r>
              <a:rPr lang="da-DK"/>
              <a:t> </a:t>
            </a:r>
            <a:r>
              <a:rPr lang="ru-RU" sz="2400">
                <a:latin typeface="Courier New" pitchFamily="49" charset="0"/>
              </a:rPr>
              <a:t>(</a:t>
            </a:r>
            <a:r>
              <a:rPr lang="en-US" sz="2400"/>
              <a:t> </a:t>
            </a:r>
            <a:r>
              <a:rPr lang="da-DK" sz="2400">
                <a:latin typeface="Courier New" pitchFamily="49" charset="0"/>
              </a:rPr>
              <a:t>i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&lt;=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10</a:t>
            </a:r>
            <a:r>
              <a:rPr lang="da-DK"/>
              <a:t> </a:t>
            </a:r>
            <a:r>
              <a:rPr lang="ru-RU" sz="2400">
                <a:latin typeface="Courier New" pitchFamily="49" charset="0"/>
              </a:rPr>
              <a:t>) </a:t>
            </a:r>
            <a:r>
              <a:rPr lang="en-US" sz="2400">
                <a:latin typeface="Courier New" pitchFamily="49" charset="0"/>
              </a:rPr>
              <a:t>{</a:t>
            </a:r>
            <a:endParaRPr lang="da-DK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da-DK" sz="2400">
                <a:solidFill>
                  <a:srgbClr val="3333FF"/>
                </a:solidFill>
                <a:latin typeface="Courier New" pitchFamily="49" charset="0"/>
              </a:rPr>
              <a:t>  // </a:t>
            </a:r>
            <a:r>
              <a:rPr lang="ru-RU" sz="2400">
                <a:solidFill>
                  <a:srgbClr val="3333FF"/>
                </a:solidFill>
                <a:latin typeface="Courier New" pitchFamily="49" charset="0"/>
              </a:rPr>
              <a:t>тело цикла</a:t>
            </a:r>
            <a:endParaRPr lang="da-DK" sz="240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da-DK" sz="2400">
                <a:latin typeface="Courier New" pitchFamily="49" charset="0"/>
              </a:rPr>
              <a:t>  i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++;</a:t>
            </a: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  }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5607" name="Rectangle 7"/>
          <p:cNvSpPr>
            <a:spLocks noChangeArrowheads="1"/>
          </p:cNvSpPr>
          <p:nvPr/>
        </p:nvSpPr>
        <p:spPr bwMode="auto">
          <a:xfrm>
            <a:off x="371475" y="3221038"/>
            <a:ext cx="4065588" cy="171926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for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i=a;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i&gt;=b;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i--)</a:t>
            </a:r>
            <a:endParaRPr lang="en-US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  {</a:t>
            </a:r>
            <a:endParaRPr lang="da-DK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da-DK" sz="2400">
                <a:solidFill>
                  <a:srgbClr val="3333FF"/>
                </a:solidFill>
                <a:latin typeface="Courier New" pitchFamily="49" charset="0"/>
              </a:rPr>
              <a:t>  // </a:t>
            </a:r>
            <a:r>
              <a:rPr lang="ru-RU" sz="2400">
                <a:solidFill>
                  <a:srgbClr val="3333FF"/>
                </a:solidFill>
                <a:latin typeface="Courier New" pitchFamily="49" charset="0"/>
              </a:rPr>
              <a:t>тело цикла</a:t>
            </a:r>
            <a:endParaRPr lang="da-DK" sz="240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  }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65608" name="Rectangle 8"/>
          <p:cNvSpPr>
            <a:spLocks noChangeArrowheads="1"/>
          </p:cNvSpPr>
          <p:nvPr/>
        </p:nvSpPr>
        <p:spPr bwMode="auto">
          <a:xfrm>
            <a:off x="4899025" y="3211513"/>
            <a:ext cx="3749675" cy="2139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i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a;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(</a:t>
            </a:r>
            <a:r>
              <a:rPr lang="en-US" sz="2400"/>
              <a:t> </a:t>
            </a:r>
            <a:r>
              <a:rPr lang="da-DK" sz="2400">
                <a:latin typeface="Courier New" pitchFamily="49" charset="0"/>
              </a:rPr>
              <a:t>i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&gt;</a:t>
            </a:r>
            <a:r>
              <a:rPr lang="da-DK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</a:t>
            </a:r>
            <a:r>
              <a:rPr lang="en-US" sz="2400">
                <a:latin typeface="Courier New" pitchFamily="49" charset="0"/>
              </a:rPr>
              <a:t> {</a:t>
            </a:r>
            <a:endParaRPr lang="da-DK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da-DK" sz="2400">
                <a:solidFill>
                  <a:srgbClr val="3333FF"/>
                </a:solidFill>
                <a:latin typeface="Courier New" pitchFamily="49" charset="0"/>
              </a:rPr>
              <a:t>  // </a:t>
            </a:r>
            <a:r>
              <a:rPr lang="ru-RU" sz="2400">
                <a:solidFill>
                  <a:srgbClr val="3333FF"/>
                </a:solidFill>
                <a:latin typeface="Courier New" pitchFamily="49" charset="0"/>
              </a:rPr>
              <a:t>тело цикла</a:t>
            </a:r>
            <a:endParaRPr lang="da-DK" sz="240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da-DK" sz="2400">
                <a:latin typeface="Courier New" pitchFamily="49" charset="0"/>
              </a:rPr>
              <a:t>  i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--;</a:t>
            </a: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  }</a:t>
            </a:r>
            <a:endParaRPr lang="ru-RU" sz="2400">
              <a:latin typeface="Courier New" pitchFamily="49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77825" y="5464175"/>
            <a:ext cx="8294688" cy="941388"/>
            <a:chOff x="238" y="3127"/>
            <a:chExt cx="5225" cy="593"/>
          </a:xfrm>
        </p:grpSpPr>
        <p:sp>
          <p:nvSpPr>
            <p:cNvPr id="94221" name="Text Box 12"/>
            <p:cNvSpPr txBox="1">
              <a:spLocks noChangeArrowheads="1"/>
            </p:cNvSpPr>
            <p:nvPr/>
          </p:nvSpPr>
          <p:spPr bwMode="auto">
            <a:xfrm>
              <a:off x="532" y="3194"/>
              <a:ext cx="4931" cy="52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В языке Си замена цикла </a:t>
              </a:r>
              <a:r>
                <a:rPr lang="en-US" sz="2400" i="1">
                  <a:solidFill>
                    <a:srgbClr val="3333FF"/>
                  </a:solidFill>
                </a:rPr>
                <a:t>for</a:t>
              </a:r>
              <a:r>
                <a:rPr lang="en-US" sz="2400"/>
                <a:t> </a:t>
              </a:r>
              <a:r>
                <a:rPr lang="ru-RU" sz="2400"/>
                <a:t>на </a:t>
              </a:r>
              <a:r>
                <a:rPr lang="en-US" sz="2400" i="1">
                  <a:solidFill>
                    <a:srgbClr val="3333FF"/>
                  </a:solidFill>
                </a:rPr>
                <a:t>while</a:t>
              </a:r>
              <a:r>
                <a:rPr lang="en-US" sz="2400"/>
                <a:t> </a:t>
              </a:r>
              <a:r>
                <a:rPr lang="ru-RU" sz="2400"/>
                <a:t>и наоборот </a:t>
              </a:r>
              <a:br>
                <a:rPr lang="ru-RU" sz="2400"/>
              </a:br>
              <a:r>
                <a:rPr lang="ru-RU" sz="2400"/>
                <a:t>  возможна </a:t>
              </a:r>
              <a:r>
                <a:rPr lang="ru-RU" sz="2400">
                  <a:solidFill>
                    <a:srgbClr val="FF0000"/>
                  </a:solidFill>
                </a:rPr>
                <a:t>всегда</a:t>
              </a:r>
              <a:r>
                <a:rPr lang="ru-RU" sz="2400"/>
                <a:t>!</a:t>
              </a:r>
            </a:p>
          </p:txBody>
        </p:sp>
        <p:sp>
          <p:nvSpPr>
            <p:cNvPr id="94222" name="Oval 13"/>
            <p:cNvSpPr>
              <a:spLocks noChangeArrowheads="1"/>
            </p:cNvSpPr>
            <p:nvPr/>
          </p:nvSpPr>
          <p:spPr bwMode="auto">
            <a:xfrm>
              <a:off x="238" y="3127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665616" name="AutoShape 16"/>
          <p:cNvSpPr>
            <a:spLocks noChangeArrowheads="1"/>
          </p:cNvSpPr>
          <p:nvPr/>
        </p:nvSpPr>
        <p:spPr bwMode="auto">
          <a:xfrm>
            <a:off x="4148138" y="1992313"/>
            <a:ext cx="869950" cy="347662"/>
          </a:xfrm>
          <a:prstGeom prst="leftRightArrow">
            <a:avLst>
              <a:gd name="adj1" fmla="val 50000"/>
              <a:gd name="adj2" fmla="val 50046"/>
            </a:avLst>
          </a:prstGeom>
          <a:solidFill>
            <a:schemeClr val="accent2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65617" name="AutoShape 17"/>
          <p:cNvSpPr>
            <a:spLocks noChangeArrowheads="1"/>
          </p:cNvSpPr>
          <p:nvPr/>
        </p:nvSpPr>
        <p:spPr bwMode="auto">
          <a:xfrm>
            <a:off x="4170363" y="4159250"/>
            <a:ext cx="869950" cy="347663"/>
          </a:xfrm>
          <a:prstGeom prst="leftRightArrow">
            <a:avLst>
              <a:gd name="adj1" fmla="val 50000"/>
              <a:gd name="adj2" fmla="val 50046"/>
            </a:avLst>
          </a:prstGeom>
          <a:solidFill>
            <a:schemeClr val="accent2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5" grpId="0" animBg="1"/>
      <p:bldP spid="665606" grpId="0" animBg="1"/>
      <p:bldP spid="665607" grpId="0" animBg="1"/>
      <p:bldP spid="665608" grpId="0" animBg="1"/>
      <p:bldP spid="665616" grpId="0" animBg="1"/>
      <p:bldP spid="66561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4D83A-6573-4035-AA73-BBC607C87ED1}" type="slidenum">
              <a:rPr lang="ru-RU" smtClean="0"/>
              <a:pPr/>
              <a:t>78</a:t>
            </a:fld>
            <a:endParaRPr lang="ru-RU" smtClean="0"/>
          </a:p>
        </p:txBody>
      </p:sp>
      <p:sp>
        <p:nvSpPr>
          <p:cNvPr id="9523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95237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95238" name="Text Box 5"/>
          <p:cNvSpPr txBox="1">
            <a:spLocks noChangeArrowheads="1"/>
          </p:cNvSpPr>
          <p:nvPr/>
        </p:nvSpPr>
        <p:spPr bwMode="auto">
          <a:xfrm>
            <a:off x="334963" y="930275"/>
            <a:ext cx="8612187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«4»: </a:t>
            </a:r>
            <a:r>
              <a:rPr lang="ru-RU" sz="2500"/>
              <a:t>Ввести целое число и найти сумму его цифр.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2500">
                <a:latin typeface="Courier New" pitchFamily="49" charset="0"/>
              </a:rPr>
              <a:t>    </a:t>
            </a:r>
            <a:r>
              <a:rPr lang="ru-RU" sz="2500">
                <a:solidFill>
                  <a:srgbClr val="3333FF"/>
                </a:solidFill>
              </a:rPr>
              <a:t>Пример:</a:t>
            </a:r>
          </a:p>
          <a:p>
            <a:pPr marL="534988" indent="-534988">
              <a:spcBef>
                <a:spcPct val="15000"/>
              </a:spcBef>
            </a:pPr>
            <a:r>
              <a:rPr lang="ru-RU" sz="2500">
                <a:latin typeface="Courier New" pitchFamily="49" charset="0"/>
              </a:rPr>
              <a:t>		Введите целое число:</a:t>
            </a:r>
          </a:p>
          <a:p>
            <a:pPr marL="534988" indent="-534988">
              <a:spcBef>
                <a:spcPct val="15000"/>
              </a:spcBef>
            </a:pPr>
            <a:r>
              <a:rPr lang="ru-RU" sz="2500">
                <a:latin typeface="Courier New" pitchFamily="49" charset="0"/>
              </a:rPr>
              <a:t>		</a:t>
            </a:r>
            <a:r>
              <a:rPr lang="ru-RU" sz="2500">
                <a:solidFill>
                  <a:srgbClr val="FF0000"/>
                </a:solidFill>
                <a:latin typeface="Courier New" pitchFamily="49" charset="0"/>
              </a:rPr>
              <a:t>1234</a:t>
            </a:r>
          </a:p>
          <a:p>
            <a:pPr marL="534988" indent="-534988">
              <a:spcBef>
                <a:spcPct val="15000"/>
              </a:spcBef>
            </a:pPr>
            <a:r>
              <a:rPr lang="ru-RU" sz="2500">
                <a:latin typeface="Courier New" pitchFamily="49" charset="0"/>
              </a:rPr>
              <a:t>		Сумма цифр числа 1234 равна 10.</a:t>
            </a:r>
          </a:p>
          <a:p>
            <a:pPr marL="534988" indent="-534988">
              <a:spcBef>
                <a:spcPct val="125000"/>
              </a:spcBef>
            </a:pPr>
            <a:r>
              <a:rPr lang="ru-RU" sz="2500">
                <a:solidFill>
                  <a:srgbClr val="3333FF"/>
                </a:solidFill>
              </a:rPr>
              <a:t>«5»: </a:t>
            </a:r>
            <a:r>
              <a:rPr lang="ru-RU" sz="2500"/>
              <a:t>Ввести целое число и определить, верно ли, что в его записи есть две одинаковые цифры.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endParaRPr lang="en-US" sz="2500">
              <a:latin typeface="Courier New" pitchFamily="49" charset="0"/>
            </a:endParaRP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2500">
                <a:solidFill>
                  <a:srgbClr val="3333FF"/>
                </a:solidFill>
              </a:rPr>
              <a:t>Пример:</a:t>
            </a:r>
          </a:p>
          <a:p>
            <a:pPr marL="534988" indent="-534988">
              <a:spcBef>
                <a:spcPct val="15000"/>
              </a:spcBef>
            </a:pPr>
            <a:r>
              <a:rPr lang="en-US" sz="2500">
                <a:latin typeface="Courier New" pitchFamily="49" charset="0"/>
              </a:rPr>
              <a:t> </a:t>
            </a:r>
            <a:r>
              <a:rPr lang="ru-RU" sz="2500">
                <a:latin typeface="Courier New" pitchFamily="49" charset="0"/>
              </a:rPr>
              <a:t>Введите целое число: </a:t>
            </a:r>
            <a:r>
              <a:rPr lang="en-US" sz="2500">
                <a:latin typeface="Courier New" pitchFamily="49" charset="0"/>
              </a:rPr>
              <a:t>  </a:t>
            </a:r>
            <a:r>
              <a:rPr lang="ru-RU" sz="2500">
                <a:latin typeface="Courier New" pitchFamily="49" charset="0"/>
              </a:rPr>
              <a:t>Введите целое число:</a:t>
            </a:r>
          </a:p>
          <a:p>
            <a:pPr marL="534988" indent="-534988">
              <a:spcBef>
                <a:spcPct val="15000"/>
              </a:spcBef>
            </a:pPr>
            <a:r>
              <a:rPr lang="en-US" sz="250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500">
                <a:solidFill>
                  <a:srgbClr val="FF0000"/>
                </a:solidFill>
                <a:latin typeface="Courier New" pitchFamily="49" charset="0"/>
              </a:rPr>
              <a:t>1234                   1224</a:t>
            </a:r>
          </a:p>
          <a:p>
            <a:pPr marL="534988" indent="-534988">
              <a:spcBef>
                <a:spcPct val="15000"/>
              </a:spcBef>
            </a:pPr>
            <a:r>
              <a:rPr lang="en-US" sz="2500">
                <a:latin typeface="Courier New" pitchFamily="49" charset="0"/>
              </a:rPr>
              <a:t> </a:t>
            </a:r>
            <a:r>
              <a:rPr lang="ru-RU" sz="2500">
                <a:latin typeface="Courier New" pitchFamily="49" charset="0"/>
              </a:rPr>
              <a:t>Нет.		          Да.</a:t>
            </a:r>
            <a:endParaRPr lang="en-US" sz="25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6018B-B30C-48BE-8F99-4CF558608498}" type="slidenum">
              <a:rPr lang="ru-RU" smtClean="0"/>
              <a:pPr/>
              <a:t>79</a:t>
            </a:fld>
            <a:endParaRPr lang="ru-RU" smtClean="0"/>
          </a:p>
        </p:txBody>
      </p:sp>
      <p:sp>
        <p:nvSpPr>
          <p:cNvPr id="205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55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2056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Последовательности</a:t>
            </a:r>
          </a:p>
        </p:txBody>
      </p:sp>
      <p:sp>
        <p:nvSpPr>
          <p:cNvPr id="631813" name="Text Box 5"/>
          <p:cNvSpPr txBox="1">
            <a:spLocks noChangeArrowheads="1"/>
          </p:cNvSpPr>
          <p:nvPr/>
        </p:nvSpPr>
        <p:spPr bwMode="auto">
          <a:xfrm>
            <a:off x="350838" y="887413"/>
            <a:ext cx="36353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Примеры: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400" b="0"/>
              <a:t>1</a:t>
            </a:r>
            <a:r>
              <a:rPr lang="en-US" sz="2400" b="0"/>
              <a:t>, 2, 3, 4, 5, …</a:t>
            </a:r>
          </a:p>
          <a:p>
            <a:pPr marL="628650" lvl="1" indent="-268288">
              <a:spcBef>
                <a:spcPct val="50000"/>
              </a:spcBef>
              <a:buFontTx/>
              <a:buChar char="•"/>
            </a:pPr>
            <a:r>
              <a:rPr lang="en-US" sz="2400" b="0"/>
              <a:t>1, 2, 4, 7, 11, 16, …</a:t>
            </a:r>
          </a:p>
          <a:p>
            <a:pPr marL="628650" lvl="1" indent="-268288">
              <a:spcBef>
                <a:spcPct val="50000"/>
              </a:spcBef>
              <a:buFontTx/>
              <a:buChar char="•"/>
            </a:pPr>
            <a:r>
              <a:rPr lang="en-US" sz="2400" b="0"/>
              <a:t>1, 2, 4, </a:t>
            </a:r>
            <a:r>
              <a:rPr lang="ru-RU" sz="2400" b="0"/>
              <a:t>8</a:t>
            </a:r>
            <a:r>
              <a:rPr lang="en-US" sz="2400" b="0"/>
              <a:t>, 1</a:t>
            </a:r>
            <a:r>
              <a:rPr lang="ru-RU" sz="2400" b="0"/>
              <a:t>6</a:t>
            </a:r>
            <a:r>
              <a:rPr lang="en-US" sz="2400" b="0"/>
              <a:t>, </a:t>
            </a:r>
            <a:r>
              <a:rPr lang="ru-RU" sz="2400" b="0"/>
              <a:t>32</a:t>
            </a:r>
            <a:r>
              <a:rPr lang="en-US" sz="2400" b="0"/>
              <a:t>, …</a:t>
            </a:r>
          </a:p>
          <a:p>
            <a:pPr marL="628650" lvl="1" indent="-268288">
              <a:spcBef>
                <a:spcPct val="150000"/>
              </a:spcBef>
              <a:buFontTx/>
              <a:buChar char="•"/>
            </a:pPr>
            <a:r>
              <a:rPr lang="en-US" sz="2400" b="0"/>
              <a:t> </a:t>
            </a:r>
            <a:endParaRPr lang="ru-RU" sz="2400" b="0"/>
          </a:p>
        </p:txBody>
      </p:sp>
      <p:graphicFrame>
        <p:nvGraphicFramePr>
          <p:cNvPr id="631814" name="Object 6"/>
          <p:cNvGraphicFramePr>
            <a:graphicFrameLocks noChangeAspect="1"/>
          </p:cNvGraphicFramePr>
          <p:nvPr/>
        </p:nvGraphicFramePr>
        <p:xfrm>
          <a:off x="1062038" y="3154363"/>
          <a:ext cx="2525712" cy="782637"/>
        </p:xfrm>
        <a:graphic>
          <a:graphicData uri="http://schemas.openxmlformats.org/presentationml/2006/ole">
            <p:oleObj spid="_x0000_s2050" name="Формула" r:id="rId4" imgW="1269720" imgH="393480" progId="Equation.3">
              <p:embed/>
            </p:oleObj>
          </a:graphicData>
        </a:graphic>
      </p:graphicFrame>
      <p:graphicFrame>
        <p:nvGraphicFramePr>
          <p:cNvPr id="631815" name="Object 7"/>
          <p:cNvGraphicFramePr>
            <a:graphicFrameLocks noChangeAspect="1"/>
          </p:cNvGraphicFramePr>
          <p:nvPr/>
        </p:nvGraphicFramePr>
        <p:xfrm>
          <a:off x="4191000" y="3154363"/>
          <a:ext cx="2932113" cy="782637"/>
        </p:xfrm>
        <a:graphic>
          <a:graphicData uri="http://schemas.openxmlformats.org/presentationml/2006/ole">
            <p:oleObj spid="_x0000_s2051" name="Формула" r:id="rId5" imgW="1473120" imgH="393480" progId="Equation.3">
              <p:embed/>
            </p:oleObj>
          </a:graphicData>
        </a:graphic>
      </p:graphicFrame>
      <p:sp>
        <p:nvSpPr>
          <p:cNvPr id="631816" name="AutoShape 8"/>
          <p:cNvSpPr>
            <a:spLocks noChangeArrowheads="1"/>
          </p:cNvSpPr>
          <p:nvPr/>
        </p:nvSpPr>
        <p:spPr bwMode="auto">
          <a:xfrm>
            <a:off x="4154488" y="1214438"/>
            <a:ext cx="1309687" cy="5207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noFill/>
            <a:round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en-US" sz="2400" baseline="-25000">
                <a:latin typeface="Courier New" pitchFamily="49" charset="0"/>
              </a:rPr>
              <a:t>n</a:t>
            </a:r>
            <a:r>
              <a:rPr lang="en-US" sz="2400" baseline="-250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n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31817" name="AutoShape 9"/>
          <p:cNvSpPr>
            <a:spLocks noChangeArrowheads="1"/>
          </p:cNvSpPr>
          <p:nvPr/>
        </p:nvSpPr>
        <p:spPr bwMode="auto">
          <a:xfrm>
            <a:off x="5734050" y="1214438"/>
            <a:ext cx="3095625" cy="5302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noFill/>
            <a:round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en-US" sz="2400" baseline="-25000">
                <a:latin typeface="Courier New" pitchFamily="49" charset="0"/>
              </a:rPr>
              <a:t>1</a:t>
            </a:r>
            <a:r>
              <a:rPr lang="en-US" sz="2400" baseline="-250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1, a</a:t>
            </a:r>
            <a:r>
              <a:rPr lang="en-US" sz="2400" baseline="-25000">
                <a:latin typeface="Courier New" pitchFamily="49" charset="0"/>
              </a:rPr>
              <a:t>n</a:t>
            </a:r>
            <a:r>
              <a:rPr lang="ru-RU" sz="2400" baseline="-25000">
                <a:latin typeface="Courier New" pitchFamily="49" charset="0"/>
              </a:rPr>
              <a:t>+1</a:t>
            </a:r>
            <a:r>
              <a:rPr lang="en-US" sz="2400" baseline="-250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a</a:t>
            </a:r>
            <a:r>
              <a:rPr lang="en-US" sz="2400" baseline="-25000">
                <a:latin typeface="Courier New" pitchFamily="49" charset="0"/>
              </a:rPr>
              <a:t>n</a:t>
            </a:r>
            <a:r>
              <a:rPr lang="en-US" sz="2400">
                <a:latin typeface="Courier New" pitchFamily="49" charset="0"/>
              </a:rPr>
              <a:t>+1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31818" name="AutoShape 10"/>
          <p:cNvSpPr>
            <a:spLocks noChangeArrowheads="1"/>
          </p:cNvSpPr>
          <p:nvPr/>
        </p:nvSpPr>
        <p:spPr bwMode="auto">
          <a:xfrm>
            <a:off x="5734050" y="1785938"/>
            <a:ext cx="3095625" cy="5302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noFill/>
            <a:round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en-US" sz="2400" baseline="-25000">
                <a:latin typeface="Courier New" pitchFamily="49" charset="0"/>
              </a:rPr>
              <a:t>1</a:t>
            </a:r>
            <a:r>
              <a:rPr lang="en-US" sz="2400" baseline="-250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1, a</a:t>
            </a:r>
            <a:r>
              <a:rPr lang="en-US" sz="2400" baseline="-25000">
                <a:latin typeface="Courier New" pitchFamily="49" charset="0"/>
              </a:rPr>
              <a:t>n</a:t>
            </a:r>
            <a:r>
              <a:rPr lang="ru-RU" sz="2400" baseline="-25000">
                <a:latin typeface="Courier New" pitchFamily="49" charset="0"/>
              </a:rPr>
              <a:t>+1</a:t>
            </a:r>
            <a:r>
              <a:rPr lang="en-US" sz="2400" baseline="-250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a</a:t>
            </a:r>
            <a:r>
              <a:rPr lang="en-US" sz="2400" baseline="-25000">
                <a:latin typeface="Courier New" pitchFamily="49" charset="0"/>
              </a:rPr>
              <a:t>n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+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n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31819" name="AutoShape 11"/>
          <p:cNvSpPr>
            <a:spLocks noChangeArrowheads="1"/>
          </p:cNvSpPr>
          <p:nvPr/>
        </p:nvSpPr>
        <p:spPr bwMode="auto">
          <a:xfrm>
            <a:off x="4154488" y="2366963"/>
            <a:ext cx="1309687" cy="5207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noFill/>
            <a:round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en-US" sz="2400" baseline="-25000">
                <a:latin typeface="Courier New" pitchFamily="49" charset="0"/>
              </a:rPr>
              <a:t>n</a:t>
            </a:r>
            <a:r>
              <a:rPr lang="en-US" sz="2400" baseline="-250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2</a:t>
            </a:r>
            <a:r>
              <a:rPr lang="en-US" sz="2400" baseline="30000">
                <a:latin typeface="Courier New" pitchFamily="49" charset="0"/>
              </a:rPr>
              <a:t>n-1</a:t>
            </a:r>
            <a:endParaRPr lang="ru-RU" sz="2400" baseline="30000">
              <a:latin typeface="Courier New" pitchFamily="49" charset="0"/>
            </a:endParaRPr>
          </a:p>
        </p:txBody>
      </p:sp>
      <p:sp>
        <p:nvSpPr>
          <p:cNvPr id="631820" name="AutoShape 12"/>
          <p:cNvSpPr>
            <a:spLocks noChangeArrowheads="1"/>
          </p:cNvSpPr>
          <p:nvPr/>
        </p:nvSpPr>
        <p:spPr bwMode="auto">
          <a:xfrm>
            <a:off x="5734050" y="2357438"/>
            <a:ext cx="3095625" cy="5302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noFill/>
            <a:round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en-US" sz="2400" baseline="-25000">
                <a:latin typeface="Courier New" pitchFamily="49" charset="0"/>
              </a:rPr>
              <a:t>1</a:t>
            </a:r>
            <a:r>
              <a:rPr lang="en-US" sz="2400" baseline="-250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1, a</a:t>
            </a:r>
            <a:r>
              <a:rPr lang="en-US" sz="2400" baseline="-25000">
                <a:latin typeface="Courier New" pitchFamily="49" charset="0"/>
              </a:rPr>
              <a:t>n</a:t>
            </a:r>
            <a:r>
              <a:rPr lang="ru-RU" sz="2400" baseline="-25000">
                <a:latin typeface="Courier New" pitchFamily="49" charset="0"/>
              </a:rPr>
              <a:t>+1</a:t>
            </a:r>
            <a:r>
              <a:rPr lang="en-US" sz="2400" baseline="-250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2</a:t>
            </a:r>
            <a:r>
              <a:rPr lang="en-US" sz="2400">
                <a:latin typeface="Courier New" pitchFamily="49" charset="0"/>
              </a:rPr>
              <a:t>a</a:t>
            </a:r>
            <a:r>
              <a:rPr lang="en-US" sz="2400" baseline="-25000">
                <a:latin typeface="Courier New" pitchFamily="49" charset="0"/>
              </a:rPr>
              <a:t>n</a:t>
            </a:r>
            <a:endParaRPr lang="ru-RU" sz="2400" baseline="-25000">
              <a:latin typeface="Courier New" pitchFamily="49" charset="0"/>
            </a:endParaRPr>
          </a:p>
        </p:txBody>
      </p:sp>
      <p:sp>
        <p:nvSpPr>
          <p:cNvPr id="631821" name="AutoShape 13"/>
          <p:cNvSpPr>
            <a:spLocks noChangeArrowheads="1"/>
          </p:cNvSpPr>
          <p:nvPr/>
        </p:nvSpPr>
        <p:spPr bwMode="auto">
          <a:xfrm>
            <a:off x="3363913" y="4322763"/>
            <a:ext cx="3095625" cy="5302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noFill/>
            <a:round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b</a:t>
            </a:r>
            <a:r>
              <a:rPr lang="en-US" sz="2400" baseline="-25000">
                <a:latin typeface="Courier New" pitchFamily="49" charset="0"/>
              </a:rPr>
              <a:t>1</a:t>
            </a:r>
            <a:r>
              <a:rPr lang="en-US" sz="2400" baseline="-250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1, b</a:t>
            </a:r>
            <a:r>
              <a:rPr lang="en-US" sz="2400" baseline="-25000">
                <a:latin typeface="Courier New" pitchFamily="49" charset="0"/>
              </a:rPr>
              <a:t>n</a:t>
            </a:r>
            <a:r>
              <a:rPr lang="ru-RU" sz="2400" baseline="-25000">
                <a:latin typeface="Courier New" pitchFamily="49" charset="0"/>
              </a:rPr>
              <a:t>+1</a:t>
            </a:r>
            <a:r>
              <a:rPr lang="en-US" sz="2400" baseline="-250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b</a:t>
            </a:r>
            <a:r>
              <a:rPr lang="en-US" sz="2400" baseline="-25000">
                <a:latin typeface="Courier New" pitchFamily="49" charset="0"/>
              </a:rPr>
              <a:t>n</a:t>
            </a:r>
            <a:r>
              <a:rPr lang="en-US" sz="2400">
                <a:latin typeface="Courier New" pitchFamily="49" charset="0"/>
              </a:rPr>
              <a:t>+1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31822" name="AutoShape 14"/>
          <p:cNvSpPr>
            <a:spLocks noChangeArrowheads="1"/>
          </p:cNvSpPr>
          <p:nvPr/>
        </p:nvSpPr>
        <p:spPr bwMode="auto">
          <a:xfrm>
            <a:off x="3373438" y="4913313"/>
            <a:ext cx="3095625" cy="5302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noFill/>
            <a:round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1</a:t>
            </a:r>
            <a:r>
              <a:rPr lang="en-US" sz="2400" baseline="-250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2, c</a:t>
            </a:r>
            <a:r>
              <a:rPr lang="en-US" sz="2400" baseline="-25000">
                <a:latin typeface="Courier New" pitchFamily="49" charset="0"/>
              </a:rPr>
              <a:t>n</a:t>
            </a:r>
            <a:r>
              <a:rPr lang="ru-RU" sz="2400" baseline="-25000">
                <a:latin typeface="Courier New" pitchFamily="49" charset="0"/>
              </a:rPr>
              <a:t>+1</a:t>
            </a:r>
            <a:r>
              <a:rPr lang="en-US" sz="2400" baseline="-250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2</a:t>
            </a:r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n</a:t>
            </a:r>
            <a:endParaRPr lang="ru-RU" sz="2400">
              <a:latin typeface="Courier New" pitchFamily="49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31875" y="4287838"/>
            <a:ext cx="1873250" cy="1192212"/>
            <a:chOff x="941" y="2782"/>
            <a:chExt cx="970" cy="595"/>
          </a:xfrm>
        </p:grpSpPr>
        <p:sp>
          <p:nvSpPr>
            <p:cNvPr id="631824" name="AutoShape 16"/>
            <p:cNvSpPr>
              <a:spLocks noChangeArrowheads="1"/>
            </p:cNvSpPr>
            <p:nvPr/>
          </p:nvSpPr>
          <p:spPr bwMode="auto">
            <a:xfrm>
              <a:off x="941" y="2782"/>
              <a:ext cx="970" cy="59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2700">
              <a:noFill/>
              <a:round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ru-RU" sz="2400" baseline="30000">
                <a:latin typeface="Courier New" pitchFamily="49" charset="0"/>
              </a:endParaRPr>
            </a:p>
          </p:txBody>
        </p:sp>
        <p:graphicFrame>
          <p:nvGraphicFramePr>
            <p:cNvPr id="2052" name="Object 17"/>
            <p:cNvGraphicFramePr>
              <a:graphicFrameLocks noChangeAspect="1"/>
            </p:cNvGraphicFramePr>
            <p:nvPr/>
          </p:nvGraphicFramePr>
          <p:xfrm>
            <a:off x="1090" y="2824"/>
            <a:ext cx="620" cy="541"/>
          </p:xfrm>
          <a:graphic>
            <a:graphicData uri="http://schemas.openxmlformats.org/presentationml/2006/ole">
              <p:oleObj spid="_x0000_s2052" name="Формула" r:id="rId6" imgW="495000" imgH="431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1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1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1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1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31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3" grpId="0" build="p"/>
      <p:bldP spid="631816" grpId="0" animBg="1"/>
      <p:bldP spid="631817" grpId="0" animBg="1"/>
      <p:bldP spid="631818" grpId="0" animBg="1"/>
      <p:bldP spid="631819" grpId="0" animBg="1"/>
      <p:bldP spid="631820" grpId="0" animBg="1"/>
      <p:bldP spid="631821" grpId="0" animBg="1"/>
      <p:bldP spid="6318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B41615-CBC2-4308-90E2-21773027BEBB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421922" name="Rectangle 34"/>
          <p:cNvSpPr>
            <a:spLocks noChangeArrowheads="1"/>
          </p:cNvSpPr>
          <p:nvPr/>
        </p:nvSpPr>
        <p:spPr bwMode="auto">
          <a:xfrm>
            <a:off x="5903913" y="4275138"/>
            <a:ext cx="1330325" cy="152400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421907" name="Rectangle 19"/>
          <p:cNvSpPr>
            <a:spLocks noChangeArrowheads="1"/>
          </p:cNvSpPr>
          <p:nvPr/>
        </p:nvSpPr>
        <p:spPr bwMode="auto">
          <a:xfrm>
            <a:off x="2643188" y="1955800"/>
            <a:ext cx="1330325" cy="152400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2458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6100763" y="125412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Что происходит дальше?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444500" y="1949450"/>
            <a:ext cx="1684338" cy="12176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dirty="0"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defRPr/>
            </a:pPr>
            <a:endParaRPr lang="en-US" dirty="0">
              <a:latin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</a:rPr>
              <a:t>}</a:t>
            </a:r>
            <a:endParaRPr lang="ru-RU" dirty="0">
              <a:latin typeface="Courier New" pitchFamily="49" charset="0"/>
            </a:endParaRPr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366713" y="1517650"/>
            <a:ext cx="1824037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first.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cpp</a:t>
            </a:r>
            <a:endParaRPr lang="ru-RU" sz="240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282575" y="3244850"/>
            <a:ext cx="2173288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ru-RU" sz="2000">
                <a:solidFill>
                  <a:schemeClr val="accent2"/>
                </a:solidFill>
              </a:rPr>
              <a:t>исходный</a:t>
            </a:r>
            <a:r>
              <a:rPr lang="ru-RU" sz="2000" b="0"/>
              <a:t> файл</a:t>
            </a:r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4244975" y="1795463"/>
            <a:ext cx="1471613" cy="4635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first.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o</a:t>
            </a:r>
            <a:endParaRPr lang="ru-RU" sz="240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0513" y="2492375"/>
            <a:ext cx="923925" cy="862013"/>
            <a:chOff x="3271" y="1419"/>
            <a:chExt cx="746" cy="695"/>
          </a:xfrm>
        </p:grpSpPr>
        <p:sp>
          <p:nvSpPr>
            <p:cNvPr id="24613" name="Freeform 10"/>
            <p:cNvSpPr>
              <a:spLocks/>
            </p:cNvSpPr>
            <p:nvPr/>
          </p:nvSpPr>
          <p:spPr bwMode="auto">
            <a:xfrm>
              <a:off x="3455" y="1419"/>
              <a:ext cx="551" cy="188"/>
            </a:xfrm>
            <a:custGeom>
              <a:avLst/>
              <a:gdLst>
                <a:gd name="T0" fmla="*/ 0 w 551"/>
                <a:gd name="T1" fmla="*/ 0 h 188"/>
                <a:gd name="T2" fmla="*/ 551 w 551"/>
                <a:gd name="T3" fmla="*/ 0 h 188"/>
                <a:gd name="T4" fmla="*/ 363 w 551"/>
                <a:gd name="T5" fmla="*/ 188 h 188"/>
                <a:gd name="T6" fmla="*/ 183 w 551"/>
                <a:gd name="T7" fmla="*/ 188 h 188"/>
                <a:gd name="T8" fmla="*/ 0 w 551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1"/>
                <a:gd name="T16" fmla="*/ 0 h 188"/>
                <a:gd name="T17" fmla="*/ 551 w 55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1" h="188">
                  <a:moveTo>
                    <a:pt x="0" y="0"/>
                  </a:moveTo>
                  <a:lnTo>
                    <a:pt x="551" y="0"/>
                  </a:lnTo>
                  <a:lnTo>
                    <a:pt x="363" y="188"/>
                  </a:lnTo>
                  <a:lnTo>
                    <a:pt x="183" y="18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614" name="Freeform 11"/>
            <p:cNvSpPr>
              <a:spLocks/>
            </p:cNvSpPr>
            <p:nvPr/>
          </p:nvSpPr>
          <p:spPr bwMode="auto">
            <a:xfrm>
              <a:off x="3566" y="1604"/>
              <a:ext cx="320" cy="265"/>
            </a:xfrm>
            <a:custGeom>
              <a:avLst/>
              <a:gdLst>
                <a:gd name="T0" fmla="*/ 75 w 320"/>
                <a:gd name="T1" fmla="*/ 0 h 265"/>
                <a:gd name="T2" fmla="*/ 249 w 320"/>
                <a:gd name="T3" fmla="*/ 0 h 265"/>
                <a:gd name="T4" fmla="*/ 320 w 320"/>
                <a:gd name="T5" fmla="*/ 71 h 265"/>
                <a:gd name="T6" fmla="*/ 320 w 320"/>
                <a:gd name="T7" fmla="*/ 214 h 265"/>
                <a:gd name="T8" fmla="*/ 231 w 320"/>
                <a:gd name="T9" fmla="*/ 265 h 265"/>
                <a:gd name="T10" fmla="*/ 60 w 320"/>
                <a:gd name="T11" fmla="*/ 265 h 265"/>
                <a:gd name="T12" fmla="*/ 0 w 320"/>
                <a:gd name="T13" fmla="*/ 205 h 265"/>
                <a:gd name="T14" fmla="*/ 0 w 320"/>
                <a:gd name="T15" fmla="*/ 72 h 265"/>
                <a:gd name="T16" fmla="*/ 75 w 320"/>
                <a:gd name="T17" fmla="*/ 0 h 2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0"/>
                <a:gd name="T28" fmla="*/ 0 h 265"/>
                <a:gd name="T29" fmla="*/ 320 w 320"/>
                <a:gd name="T30" fmla="*/ 265 h 2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0" h="265">
                  <a:moveTo>
                    <a:pt x="75" y="0"/>
                  </a:moveTo>
                  <a:lnTo>
                    <a:pt x="249" y="0"/>
                  </a:lnTo>
                  <a:lnTo>
                    <a:pt x="320" y="71"/>
                  </a:lnTo>
                  <a:lnTo>
                    <a:pt x="320" y="214"/>
                  </a:lnTo>
                  <a:lnTo>
                    <a:pt x="231" y="265"/>
                  </a:lnTo>
                  <a:lnTo>
                    <a:pt x="60" y="265"/>
                  </a:lnTo>
                  <a:lnTo>
                    <a:pt x="0" y="205"/>
                  </a:lnTo>
                  <a:lnTo>
                    <a:pt x="0" y="72"/>
                  </a:lnTo>
                  <a:lnTo>
                    <a:pt x="75" y="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615" name="Freeform 12"/>
            <p:cNvSpPr>
              <a:spLocks/>
            </p:cNvSpPr>
            <p:nvPr/>
          </p:nvSpPr>
          <p:spPr bwMode="auto">
            <a:xfrm>
              <a:off x="3607" y="1863"/>
              <a:ext cx="300" cy="251"/>
            </a:xfrm>
            <a:custGeom>
              <a:avLst/>
              <a:gdLst>
                <a:gd name="T0" fmla="*/ 18 w 300"/>
                <a:gd name="T1" fmla="*/ 5 h 251"/>
                <a:gd name="T2" fmla="*/ 0 w 300"/>
                <a:gd name="T3" fmla="*/ 36 h 251"/>
                <a:gd name="T4" fmla="*/ 0 w 300"/>
                <a:gd name="T5" fmla="*/ 125 h 251"/>
                <a:gd name="T6" fmla="*/ 52 w 300"/>
                <a:gd name="T7" fmla="*/ 215 h 251"/>
                <a:gd name="T8" fmla="*/ 114 w 300"/>
                <a:gd name="T9" fmla="*/ 251 h 251"/>
                <a:gd name="T10" fmla="*/ 270 w 300"/>
                <a:gd name="T11" fmla="*/ 251 h 251"/>
                <a:gd name="T12" fmla="*/ 300 w 300"/>
                <a:gd name="T13" fmla="*/ 200 h 251"/>
                <a:gd name="T14" fmla="*/ 300 w 300"/>
                <a:gd name="T15" fmla="*/ 90 h 251"/>
                <a:gd name="T16" fmla="*/ 198 w 300"/>
                <a:gd name="T17" fmla="*/ 0 h 251"/>
                <a:gd name="T18" fmla="*/ 18 w 300"/>
                <a:gd name="T19" fmla="*/ 5 h 2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0"/>
                <a:gd name="T31" fmla="*/ 0 h 251"/>
                <a:gd name="T32" fmla="*/ 300 w 300"/>
                <a:gd name="T33" fmla="*/ 251 h 2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0" h="251">
                  <a:moveTo>
                    <a:pt x="18" y="5"/>
                  </a:moveTo>
                  <a:lnTo>
                    <a:pt x="0" y="36"/>
                  </a:lnTo>
                  <a:lnTo>
                    <a:pt x="0" y="125"/>
                  </a:lnTo>
                  <a:lnTo>
                    <a:pt x="52" y="215"/>
                  </a:lnTo>
                  <a:lnTo>
                    <a:pt x="114" y="251"/>
                  </a:lnTo>
                  <a:lnTo>
                    <a:pt x="270" y="251"/>
                  </a:lnTo>
                  <a:lnTo>
                    <a:pt x="300" y="200"/>
                  </a:lnTo>
                  <a:lnTo>
                    <a:pt x="300" y="90"/>
                  </a:lnTo>
                  <a:lnTo>
                    <a:pt x="198" y="0"/>
                  </a:lnTo>
                  <a:lnTo>
                    <a:pt x="18" y="5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616" name="Freeform 13"/>
            <p:cNvSpPr>
              <a:spLocks/>
            </p:cNvSpPr>
            <p:nvPr/>
          </p:nvSpPr>
          <p:spPr bwMode="auto">
            <a:xfrm>
              <a:off x="3807" y="1819"/>
              <a:ext cx="210" cy="246"/>
            </a:xfrm>
            <a:custGeom>
              <a:avLst/>
              <a:gdLst>
                <a:gd name="T0" fmla="*/ 95 w 210"/>
                <a:gd name="T1" fmla="*/ 246 h 246"/>
                <a:gd name="T2" fmla="*/ 138 w 210"/>
                <a:gd name="T3" fmla="*/ 220 h 246"/>
                <a:gd name="T4" fmla="*/ 190 w 210"/>
                <a:gd name="T5" fmla="*/ 220 h 246"/>
                <a:gd name="T6" fmla="*/ 208 w 210"/>
                <a:gd name="T7" fmla="*/ 187 h 246"/>
                <a:gd name="T8" fmla="*/ 210 w 210"/>
                <a:gd name="T9" fmla="*/ 71 h 246"/>
                <a:gd name="T10" fmla="*/ 189 w 210"/>
                <a:gd name="T11" fmla="*/ 44 h 246"/>
                <a:gd name="T12" fmla="*/ 138 w 210"/>
                <a:gd name="T13" fmla="*/ 45 h 246"/>
                <a:gd name="T14" fmla="*/ 75 w 210"/>
                <a:gd name="T15" fmla="*/ 0 h 246"/>
                <a:gd name="T16" fmla="*/ 0 w 210"/>
                <a:gd name="T17" fmla="*/ 43 h 246"/>
                <a:gd name="T18" fmla="*/ 98 w 210"/>
                <a:gd name="T19" fmla="*/ 139 h 246"/>
                <a:gd name="T20" fmla="*/ 95 w 210"/>
                <a:gd name="T21" fmla="*/ 246 h 2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0"/>
                <a:gd name="T34" fmla="*/ 0 h 246"/>
                <a:gd name="T35" fmla="*/ 210 w 210"/>
                <a:gd name="T36" fmla="*/ 246 h 2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0" h="246">
                  <a:moveTo>
                    <a:pt x="95" y="246"/>
                  </a:moveTo>
                  <a:lnTo>
                    <a:pt x="138" y="220"/>
                  </a:lnTo>
                  <a:lnTo>
                    <a:pt x="190" y="220"/>
                  </a:lnTo>
                  <a:lnTo>
                    <a:pt x="208" y="187"/>
                  </a:lnTo>
                  <a:lnTo>
                    <a:pt x="210" y="71"/>
                  </a:lnTo>
                  <a:lnTo>
                    <a:pt x="189" y="44"/>
                  </a:lnTo>
                  <a:lnTo>
                    <a:pt x="138" y="45"/>
                  </a:lnTo>
                  <a:lnTo>
                    <a:pt x="75" y="0"/>
                  </a:lnTo>
                  <a:lnTo>
                    <a:pt x="0" y="43"/>
                  </a:lnTo>
                  <a:lnTo>
                    <a:pt x="98" y="139"/>
                  </a:lnTo>
                  <a:lnTo>
                    <a:pt x="95" y="246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617" name="AutoShape 14"/>
            <p:cNvSpPr>
              <a:spLocks noChangeArrowheads="1"/>
            </p:cNvSpPr>
            <p:nvPr/>
          </p:nvSpPr>
          <p:spPr bwMode="auto">
            <a:xfrm>
              <a:off x="3271" y="1673"/>
              <a:ext cx="154" cy="154"/>
            </a:xfrm>
            <a:prstGeom prst="octagon">
              <a:avLst>
                <a:gd name="adj" fmla="val 2928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618" name="Freeform 15"/>
            <p:cNvSpPr>
              <a:spLocks/>
            </p:cNvSpPr>
            <p:nvPr/>
          </p:nvSpPr>
          <p:spPr bwMode="auto">
            <a:xfrm>
              <a:off x="3424" y="1676"/>
              <a:ext cx="337" cy="140"/>
            </a:xfrm>
            <a:custGeom>
              <a:avLst/>
              <a:gdLst>
                <a:gd name="T0" fmla="*/ 0 w 337"/>
                <a:gd name="T1" fmla="*/ 7 h 154"/>
                <a:gd name="T2" fmla="*/ 173 w 337"/>
                <a:gd name="T3" fmla="*/ 7 h 154"/>
                <a:gd name="T4" fmla="*/ 215 w 337"/>
                <a:gd name="T5" fmla="*/ 0 h 154"/>
                <a:gd name="T6" fmla="*/ 296 w 337"/>
                <a:gd name="T7" fmla="*/ 0 h 154"/>
                <a:gd name="T8" fmla="*/ 337 w 337"/>
                <a:gd name="T9" fmla="*/ 6 h 154"/>
                <a:gd name="T10" fmla="*/ 337 w 337"/>
                <a:gd name="T11" fmla="*/ 19 h 154"/>
                <a:gd name="T12" fmla="*/ 299 w 337"/>
                <a:gd name="T13" fmla="*/ 25 h 154"/>
                <a:gd name="T14" fmla="*/ 213 w 337"/>
                <a:gd name="T15" fmla="*/ 25 h 154"/>
                <a:gd name="T16" fmla="*/ 183 w 337"/>
                <a:gd name="T17" fmla="*/ 21 h 154"/>
                <a:gd name="T18" fmla="*/ 3 w 337"/>
                <a:gd name="T19" fmla="*/ 21 h 154"/>
                <a:gd name="T20" fmla="*/ 0 w 337"/>
                <a:gd name="T21" fmla="*/ 7 h 1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7"/>
                <a:gd name="T34" fmla="*/ 0 h 154"/>
                <a:gd name="T35" fmla="*/ 337 w 337"/>
                <a:gd name="T36" fmla="*/ 154 h 1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7" h="154">
                  <a:moveTo>
                    <a:pt x="0" y="42"/>
                  </a:moveTo>
                  <a:lnTo>
                    <a:pt x="173" y="42"/>
                  </a:lnTo>
                  <a:lnTo>
                    <a:pt x="215" y="0"/>
                  </a:lnTo>
                  <a:lnTo>
                    <a:pt x="296" y="0"/>
                  </a:lnTo>
                  <a:lnTo>
                    <a:pt x="337" y="41"/>
                  </a:lnTo>
                  <a:lnTo>
                    <a:pt x="337" y="116"/>
                  </a:lnTo>
                  <a:lnTo>
                    <a:pt x="299" y="154"/>
                  </a:lnTo>
                  <a:lnTo>
                    <a:pt x="213" y="154"/>
                  </a:lnTo>
                  <a:lnTo>
                    <a:pt x="183" y="124"/>
                  </a:lnTo>
                  <a:lnTo>
                    <a:pt x="3" y="124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21906" name="Freeform 18"/>
          <p:cNvSpPr>
            <a:spLocks/>
          </p:cNvSpPr>
          <p:nvPr/>
        </p:nvSpPr>
        <p:spPr bwMode="auto">
          <a:xfrm>
            <a:off x="2125663" y="2058988"/>
            <a:ext cx="1255712" cy="508000"/>
          </a:xfrm>
          <a:custGeom>
            <a:avLst/>
            <a:gdLst>
              <a:gd name="T0" fmla="*/ 0 w 791"/>
              <a:gd name="T1" fmla="*/ 2147483647 h 320"/>
              <a:gd name="T2" fmla="*/ 2147483647 w 791"/>
              <a:gd name="T3" fmla="*/ 2147483647 h 320"/>
              <a:gd name="T4" fmla="*/ 2147483647 w 791"/>
              <a:gd name="T5" fmla="*/ 2147483647 h 320"/>
              <a:gd name="T6" fmla="*/ 2147483647 w 791"/>
              <a:gd name="T7" fmla="*/ 2147483647 h 320"/>
              <a:gd name="T8" fmla="*/ 2147483647 w 791"/>
              <a:gd name="T9" fmla="*/ 2147483647 h 320"/>
              <a:gd name="T10" fmla="*/ 2147483647 w 791"/>
              <a:gd name="T11" fmla="*/ 2147483647 h 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1"/>
              <a:gd name="T19" fmla="*/ 0 h 320"/>
              <a:gd name="T20" fmla="*/ 791 w 791"/>
              <a:gd name="T21" fmla="*/ 320 h 3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1" h="320">
                <a:moveTo>
                  <a:pt x="0" y="320"/>
                </a:moveTo>
                <a:cubicBezTo>
                  <a:pt x="40" y="312"/>
                  <a:pt x="167" y="312"/>
                  <a:pt x="238" y="274"/>
                </a:cubicBezTo>
                <a:cubicBezTo>
                  <a:pt x="309" y="236"/>
                  <a:pt x="369" y="135"/>
                  <a:pt x="425" y="93"/>
                </a:cubicBezTo>
                <a:cubicBezTo>
                  <a:pt x="481" y="51"/>
                  <a:pt x="527" y="32"/>
                  <a:pt x="576" y="23"/>
                </a:cubicBezTo>
                <a:cubicBezTo>
                  <a:pt x="625" y="14"/>
                  <a:pt x="685" y="0"/>
                  <a:pt x="721" y="41"/>
                </a:cubicBezTo>
                <a:cubicBezTo>
                  <a:pt x="757" y="82"/>
                  <a:pt x="777" y="221"/>
                  <a:pt x="791" y="268"/>
                </a:cubicBezTo>
              </a:path>
            </a:pathLst>
          </a:custGeom>
          <a:noFill/>
          <a:ln w="50800">
            <a:solidFill>
              <a:schemeClr val="accent2"/>
            </a:solidFill>
            <a:round/>
            <a:headEnd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21908" name="Rectangle 20"/>
          <p:cNvSpPr>
            <a:spLocks noChangeArrowheads="1"/>
          </p:cNvSpPr>
          <p:nvPr/>
        </p:nvSpPr>
        <p:spPr bwMode="auto">
          <a:xfrm>
            <a:off x="2490788" y="1555750"/>
            <a:ext cx="164147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ru-RU" sz="2000"/>
              <a:t>транслятор</a:t>
            </a:r>
          </a:p>
        </p:txBody>
      </p:sp>
      <p:sp>
        <p:nvSpPr>
          <p:cNvPr id="421909" name="Rectangle 21"/>
          <p:cNvSpPr>
            <a:spLocks noChangeArrowheads="1"/>
          </p:cNvSpPr>
          <p:nvPr/>
        </p:nvSpPr>
        <p:spPr bwMode="auto">
          <a:xfrm>
            <a:off x="4352925" y="2282825"/>
            <a:ext cx="1903413" cy="12382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/>
              <a:t>ЪБzЦ2?|ё3БКа</a:t>
            </a:r>
          </a:p>
          <a:p>
            <a:pPr>
              <a:defRPr/>
            </a:pPr>
            <a:r>
              <a:rPr lang="en-US"/>
              <a:t>n/36ШпIC+И-</a:t>
            </a:r>
          </a:p>
          <a:p>
            <a:pPr>
              <a:defRPr/>
            </a:pPr>
            <a:r>
              <a:rPr lang="en-US"/>
              <a:t>ЦЗ_5МyРЧб</a:t>
            </a:r>
          </a:p>
          <a:p>
            <a:pPr>
              <a:defRPr/>
            </a:pPr>
            <a:r>
              <a:rPr lang="en-US"/>
              <a:t>s6bд^:/@:лЖ1_</a:t>
            </a:r>
          </a:p>
          <a:p>
            <a:pPr>
              <a:defRPr/>
            </a:pPr>
            <a:endParaRPr lang="ru-RU">
              <a:latin typeface="Courier New" pitchFamily="49" charset="0"/>
            </a:endParaRPr>
          </a:p>
        </p:txBody>
      </p:sp>
      <p:sp>
        <p:nvSpPr>
          <p:cNvPr id="421910" name="AutoShape 22"/>
          <p:cNvSpPr>
            <a:spLocks noChangeArrowheads="1"/>
          </p:cNvSpPr>
          <p:nvPr/>
        </p:nvSpPr>
        <p:spPr bwMode="auto">
          <a:xfrm>
            <a:off x="3751263" y="3040063"/>
            <a:ext cx="692150" cy="230187"/>
          </a:xfrm>
          <a:prstGeom prst="rightArrow">
            <a:avLst>
              <a:gd name="adj1" fmla="val 50000"/>
              <a:gd name="adj2" fmla="val 75173"/>
            </a:avLst>
          </a:prstGeom>
          <a:solidFill>
            <a:schemeClr val="accent2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21911" name="Rectangle 23"/>
          <p:cNvSpPr>
            <a:spLocks noChangeArrowheads="1"/>
          </p:cNvSpPr>
          <p:nvPr/>
        </p:nvSpPr>
        <p:spPr bwMode="auto">
          <a:xfrm>
            <a:off x="4252913" y="3514725"/>
            <a:ext cx="2308225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ru-RU" sz="2000">
                <a:solidFill>
                  <a:schemeClr val="accent2"/>
                </a:solidFill>
              </a:rPr>
              <a:t>объектный</a:t>
            </a:r>
            <a:r>
              <a:rPr lang="ru-RU" sz="2000" b="0"/>
              <a:t> файл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 flipH="1">
            <a:off x="6191250" y="4691063"/>
            <a:ext cx="923925" cy="862012"/>
            <a:chOff x="3271" y="1419"/>
            <a:chExt cx="746" cy="695"/>
          </a:xfrm>
        </p:grpSpPr>
        <p:sp>
          <p:nvSpPr>
            <p:cNvPr id="24607" name="Freeform 25"/>
            <p:cNvSpPr>
              <a:spLocks/>
            </p:cNvSpPr>
            <p:nvPr/>
          </p:nvSpPr>
          <p:spPr bwMode="auto">
            <a:xfrm>
              <a:off x="3455" y="1419"/>
              <a:ext cx="551" cy="188"/>
            </a:xfrm>
            <a:custGeom>
              <a:avLst/>
              <a:gdLst>
                <a:gd name="T0" fmla="*/ 0 w 551"/>
                <a:gd name="T1" fmla="*/ 0 h 188"/>
                <a:gd name="T2" fmla="*/ 551 w 551"/>
                <a:gd name="T3" fmla="*/ 0 h 188"/>
                <a:gd name="T4" fmla="*/ 363 w 551"/>
                <a:gd name="T5" fmla="*/ 188 h 188"/>
                <a:gd name="T6" fmla="*/ 183 w 551"/>
                <a:gd name="T7" fmla="*/ 188 h 188"/>
                <a:gd name="T8" fmla="*/ 0 w 551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1"/>
                <a:gd name="T16" fmla="*/ 0 h 188"/>
                <a:gd name="T17" fmla="*/ 551 w 55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1" h="188">
                  <a:moveTo>
                    <a:pt x="0" y="0"/>
                  </a:moveTo>
                  <a:lnTo>
                    <a:pt x="551" y="0"/>
                  </a:lnTo>
                  <a:lnTo>
                    <a:pt x="363" y="188"/>
                  </a:lnTo>
                  <a:lnTo>
                    <a:pt x="183" y="18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608" name="Freeform 26"/>
            <p:cNvSpPr>
              <a:spLocks/>
            </p:cNvSpPr>
            <p:nvPr/>
          </p:nvSpPr>
          <p:spPr bwMode="auto">
            <a:xfrm>
              <a:off x="3566" y="1604"/>
              <a:ext cx="320" cy="265"/>
            </a:xfrm>
            <a:custGeom>
              <a:avLst/>
              <a:gdLst>
                <a:gd name="T0" fmla="*/ 75 w 320"/>
                <a:gd name="T1" fmla="*/ 0 h 265"/>
                <a:gd name="T2" fmla="*/ 249 w 320"/>
                <a:gd name="T3" fmla="*/ 0 h 265"/>
                <a:gd name="T4" fmla="*/ 320 w 320"/>
                <a:gd name="T5" fmla="*/ 71 h 265"/>
                <a:gd name="T6" fmla="*/ 320 w 320"/>
                <a:gd name="T7" fmla="*/ 214 h 265"/>
                <a:gd name="T8" fmla="*/ 231 w 320"/>
                <a:gd name="T9" fmla="*/ 265 h 265"/>
                <a:gd name="T10" fmla="*/ 60 w 320"/>
                <a:gd name="T11" fmla="*/ 265 h 265"/>
                <a:gd name="T12" fmla="*/ 0 w 320"/>
                <a:gd name="T13" fmla="*/ 205 h 265"/>
                <a:gd name="T14" fmla="*/ 0 w 320"/>
                <a:gd name="T15" fmla="*/ 72 h 265"/>
                <a:gd name="T16" fmla="*/ 75 w 320"/>
                <a:gd name="T17" fmla="*/ 0 h 2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0"/>
                <a:gd name="T28" fmla="*/ 0 h 265"/>
                <a:gd name="T29" fmla="*/ 320 w 320"/>
                <a:gd name="T30" fmla="*/ 265 h 2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0" h="265">
                  <a:moveTo>
                    <a:pt x="75" y="0"/>
                  </a:moveTo>
                  <a:lnTo>
                    <a:pt x="249" y="0"/>
                  </a:lnTo>
                  <a:lnTo>
                    <a:pt x="320" y="71"/>
                  </a:lnTo>
                  <a:lnTo>
                    <a:pt x="320" y="214"/>
                  </a:lnTo>
                  <a:lnTo>
                    <a:pt x="231" y="265"/>
                  </a:lnTo>
                  <a:lnTo>
                    <a:pt x="60" y="265"/>
                  </a:lnTo>
                  <a:lnTo>
                    <a:pt x="0" y="205"/>
                  </a:lnTo>
                  <a:lnTo>
                    <a:pt x="0" y="72"/>
                  </a:lnTo>
                  <a:lnTo>
                    <a:pt x="75" y="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609" name="Freeform 27"/>
            <p:cNvSpPr>
              <a:spLocks/>
            </p:cNvSpPr>
            <p:nvPr/>
          </p:nvSpPr>
          <p:spPr bwMode="auto">
            <a:xfrm>
              <a:off x="3607" y="1863"/>
              <a:ext cx="300" cy="251"/>
            </a:xfrm>
            <a:custGeom>
              <a:avLst/>
              <a:gdLst>
                <a:gd name="T0" fmla="*/ 18 w 300"/>
                <a:gd name="T1" fmla="*/ 5 h 251"/>
                <a:gd name="T2" fmla="*/ 0 w 300"/>
                <a:gd name="T3" fmla="*/ 36 h 251"/>
                <a:gd name="T4" fmla="*/ 0 w 300"/>
                <a:gd name="T5" fmla="*/ 125 h 251"/>
                <a:gd name="T6" fmla="*/ 52 w 300"/>
                <a:gd name="T7" fmla="*/ 215 h 251"/>
                <a:gd name="T8" fmla="*/ 114 w 300"/>
                <a:gd name="T9" fmla="*/ 251 h 251"/>
                <a:gd name="T10" fmla="*/ 270 w 300"/>
                <a:gd name="T11" fmla="*/ 251 h 251"/>
                <a:gd name="T12" fmla="*/ 300 w 300"/>
                <a:gd name="T13" fmla="*/ 200 h 251"/>
                <a:gd name="T14" fmla="*/ 300 w 300"/>
                <a:gd name="T15" fmla="*/ 90 h 251"/>
                <a:gd name="T16" fmla="*/ 198 w 300"/>
                <a:gd name="T17" fmla="*/ 0 h 251"/>
                <a:gd name="T18" fmla="*/ 18 w 300"/>
                <a:gd name="T19" fmla="*/ 5 h 2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0"/>
                <a:gd name="T31" fmla="*/ 0 h 251"/>
                <a:gd name="T32" fmla="*/ 300 w 300"/>
                <a:gd name="T33" fmla="*/ 251 h 2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0" h="251">
                  <a:moveTo>
                    <a:pt x="18" y="5"/>
                  </a:moveTo>
                  <a:lnTo>
                    <a:pt x="0" y="36"/>
                  </a:lnTo>
                  <a:lnTo>
                    <a:pt x="0" y="125"/>
                  </a:lnTo>
                  <a:lnTo>
                    <a:pt x="52" y="215"/>
                  </a:lnTo>
                  <a:lnTo>
                    <a:pt x="114" y="251"/>
                  </a:lnTo>
                  <a:lnTo>
                    <a:pt x="270" y="251"/>
                  </a:lnTo>
                  <a:lnTo>
                    <a:pt x="300" y="200"/>
                  </a:lnTo>
                  <a:lnTo>
                    <a:pt x="300" y="90"/>
                  </a:lnTo>
                  <a:lnTo>
                    <a:pt x="198" y="0"/>
                  </a:lnTo>
                  <a:lnTo>
                    <a:pt x="18" y="5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610" name="Freeform 28"/>
            <p:cNvSpPr>
              <a:spLocks/>
            </p:cNvSpPr>
            <p:nvPr/>
          </p:nvSpPr>
          <p:spPr bwMode="auto">
            <a:xfrm>
              <a:off x="3807" y="1819"/>
              <a:ext cx="210" cy="246"/>
            </a:xfrm>
            <a:custGeom>
              <a:avLst/>
              <a:gdLst>
                <a:gd name="T0" fmla="*/ 95 w 210"/>
                <a:gd name="T1" fmla="*/ 246 h 246"/>
                <a:gd name="T2" fmla="*/ 138 w 210"/>
                <a:gd name="T3" fmla="*/ 220 h 246"/>
                <a:gd name="T4" fmla="*/ 190 w 210"/>
                <a:gd name="T5" fmla="*/ 220 h 246"/>
                <a:gd name="T6" fmla="*/ 208 w 210"/>
                <a:gd name="T7" fmla="*/ 187 h 246"/>
                <a:gd name="T8" fmla="*/ 210 w 210"/>
                <a:gd name="T9" fmla="*/ 71 h 246"/>
                <a:gd name="T10" fmla="*/ 189 w 210"/>
                <a:gd name="T11" fmla="*/ 44 h 246"/>
                <a:gd name="T12" fmla="*/ 138 w 210"/>
                <a:gd name="T13" fmla="*/ 45 h 246"/>
                <a:gd name="T14" fmla="*/ 75 w 210"/>
                <a:gd name="T15" fmla="*/ 0 h 246"/>
                <a:gd name="T16" fmla="*/ 0 w 210"/>
                <a:gd name="T17" fmla="*/ 43 h 246"/>
                <a:gd name="T18" fmla="*/ 98 w 210"/>
                <a:gd name="T19" fmla="*/ 139 h 246"/>
                <a:gd name="T20" fmla="*/ 95 w 210"/>
                <a:gd name="T21" fmla="*/ 246 h 2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0"/>
                <a:gd name="T34" fmla="*/ 0 h 246"/>
                <a:gd name="T35" fmla="*/ 210 w 210"/>
                <a:gd name="T36" fmla="*/ 246 h 2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0" h="246">
                  <a:moveTo>
                    <a:pt x="95" y="246"/>
                  </a:moveTo>
                  <a:lnTo>
                    <a:pt x="138" y="220"/>
                  </a:lnTo>
                  <a:lnTo>
                    <a:pt x="190" y="220"/>
                  </a:lnTo>
                  <a:lnTo>
                    <a:pt x="208" y="187"/>
                  </a:lnTo>
                  <a:lnTo>
                    <a:pt x="210" y="71"/>
                  </a:lnTo>
                  <a:lnTo>
                    <a:pt x="189" y="44"/>
                  </a:lnTo>
                  <a:lnTo>
                    <a:pt x="138" y="45"/>
                  </a:lnTo>
                  <a:lnTo>
                    <a:pt x="75" y="0"/>
                  </a:lnTo>
                  <a:lnTo>
                    <a:pt x="0" y="43"/>
                  </a:lnTo>
                  <a:lnTo>
                    <a:pt x="98" y="139"/>
                  </a:lnTo>
                  <a:lnTo>
                    <a:pt x="95" y="246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611" name="AutoShape 29"/>
            <p:cNvSpPr>
              <a:spLocks noChangeArrowheads="1"/>
            </p:cNvSpPr>
            <p:nvPr/>
          </p:nvSpPr>
          <p:spPr bwMode="auto">
            <a:xfrm>
              <a:off x="3271" y="1673"/>
              <a:ext cx="154" cy="154"/>
            </a:xfrm>
            <a:prstGeom prst="octagon">
              <a:avLst>
                <a:gd name="adj" fmla="val 2928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612" name="Freeform 30"/>
            <p:cNvSpPr>
              <a:spLocks/>
            </p:cNvSpPr>
            <p:nvPr/>
          </p:nvSpPr>
          <p:spPr bwMode="auto">
            <a:xfrm>
              <a:off x="3424" y="1676"/>
              <a:ext cx="337" cy="140"/>
            </a:xfrm>
            <a:custGeom>
              <a:avLst/>
              <a:gdLst>
                <a:gd name="T0" fmla="*/ 0 w 337"/>
                <a:gd name="T1" fmla="*/ 7 h 154"/>
                <a:gd name="T2" fmla="*/ 173 w 337"/>
                <a:gd name="T3" fmla="*/ 7 h 154"/>
                <a:gd name="T4" fmla="*/ 215 w 337"/>
                <a:gd name="T5" fmla="*/ 0 h 154"/>
                <a:gd name="T6" fmla="*/ 296 w 337"/>
                <a:gd name="T7" fmla="*/ 0 h 154"/>
                <a:gd name="T8" fmla="*/ 337 w 337"/>
                <a:gd name="T9" fmla="*/ 6 h 154"/>
                <a:gd name="T10" fmla="*/ 337 w 337"/>
                <a:gd name="T11" fmla="*/ 19 h 154"/>
                <a:gd name="T12" fmla="*/ 299 w 337"/>
                <a:gd name="T13" fmla="*/ 25 h 154"/>
                <a:gd name="T14" fmla="*/ 213 w 337"/>
                <a:gd name="T15" fmla="*/ 25 h 154"/>
                <a:gd name="T16" fmla="*/ 183 w 337"/>
                <a:gd name="T17" fmla="*/ 21 h 154"/>
                <a:gd name="T18" fmla="*/ 3 w 337"/>
                <a:gd name="T19" fmla="*/ 21 h 154"/>
                <a:gd name="T20" fmla="*/ 0 w 337"/>
                <a:gd name="T21" fmla="*/ 7 h 1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7"/>
                <a:gd name="T34" fmla="*/ 0 h 154"/>
                <a:gd name="T35" fmla="*/ 337 w 337"/>
                <a:gd name="T36" fmla="*/ 154 h 1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7" h="154">
                  <a:moveTo>
                    <a:pt x="0" y="42"/>
                  </a:moveTo>
                  <a:lnTo>
                    <a:pt x="173" y="42"/>
                  </a:lnTo>
                  <a:lnTo>
                    <a:pt x="215" y="0"/>
                  </a:lnTo>
                  <a:lnTo>
                    <a:pt x="296" y="0"/>
                  </a:lnTo>
                  <a:lnTo>
                    <a:pt x="337" y="41"/>
                  </a:lnTo>
                  <a:lnTo>
                    <a:pt x="337" y="116"/>
                  </a:lnTo>
                  <a:lnTo>
                    <a:pt x="299" y="154"/>
                  </a:lnTo>
                  <a:lnTo>
                    <a:pt x="213" y="154"/>
                  </a:lnTo>
                  <a:lnTo>
                    <a:pt x="183" y="124"/>
                  </a:lnTo>
                  <a:lnTo>
                    <a:pt x="3" y="124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21919" name="Rectangle 31"/>
          <p:cNvSpPr>
            <a:spLocks noChangeArrowheads="1"/>
          </p:cNvSpPr>
          <p:nvPr/>
        </p:nvSpPr>
        <p:spPr bwMode="auto">
          <a:xfrm>
            <a:off x="6781800" y="2486025"/>
            <a:ext cx="1903413" cy="12382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>
                <a:solidFill>
                  <a:schemeClr val="accent2"/>
                </a:solidFill>
              </a:rPr>
              <a:t>стандартные </a:t>
            </a:r>
            <a:br>
              <a:rPr lang="ru-RU">
                <a:solidFill>
                  <a:schemeClr val="accent2"/>
                </a:solidFill>
              </a:rPr>
            </a:br>
            <a:r>
              <a:rPr lang="ru-RU">
                <a:solidFill>
                  <a:schemeClr val="accent2"/>
                </a:solidFill>
              </a:rPr>
              <a:t>функции</a:t>
            </a:r>
            <a:endParaRPr lang="ru-RU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421920" name="AutoShape 32"/>
          <p:cNvSpPr>
            <a:spLocks noChangeArrowheads="1"/>
          </p:cNvSpPr>
          <p:nvPr/>
        </p:nvSpPr>
        <p:spPr bwMode="auto">
          <a:xfrm rot="2599900">
            <a:off x="5486400" y="4144963"/>
            <a:ext cx="1038225" cy="230187"/>
          </a:xfrm>
          <a:prstGeom prst="rightArrow">
            <a:avLst>
              <a:gd name="adj1" fmla="val 50000"/>
              <a:gd name="adj2" fmla="val 112759"/>
            </a:avLst>
          </a:prstGeom>
          <a:solidFill>
            <a:schemeClr val="accent2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21921" name="AutoShape 33"/>
          <p:cNvSpPr>
            <a:spLocks noChangeArrowheads="1"/>
          </p:cNvSpPr>
          <p:nvPr/>
        </p:nvSpPr>
        <p:spPr bwMode="auto">
          <a:xfrm rot="19000100" flipH="1">
            <a:off x="6502400" y="4127500"/>
            <a:ext cx="1038225" cy="230188"/>
          </a:xfrm>
          <a:prstGeom prst="rightArrow">
            <a:avLst>
              <a:gd name="adj1" fmla="val 50000"/>
              <a:gd name="adj2" fmla="val 112758"/>
            </a:avLst>
          </a:prstGeom>
          <a:solidFill>
            <a:schemeClr val="accent2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21923" name="Rectangle 35"/>
          <p:cNvSpPr>
            <a:spLocks noChangeArrowheads="1"/>
          </p:cNvSpPr>
          <p:nvPr/>
        </p:nvSpPr>
        <p:spPr bwMode="auto">
          <a:xfrm>
            <a:off x="7367588" y="4668838"/>
            <a:ext cx="1724025" cy="10064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ru-RU" sz="2000"/>
              <a:t>редактор</a:t>
            </a:r>
            <a:br>
              <a:rPr lang="ru-RU" sz="2000"/>
            </a:br>
            <a:r>
              <a:rPr lang="ru-RU" sz="2000"/>
              <a:t>связей</a:t>
            </a:r>
            <a:endParaRPr lang="en-US" sz="2000"/>
          </a:p>
          <a:p>
            <a:r>
              <a:rPr lang="en-US" sz="2000" b="0"/>
              <a:t>(</a:t>
            </a:r>
            <a:r>
              <a:rPr lang="ru-RU" sz="2000" b="0"/>
              <a:t>компоновка</a:t>
            </a:r>
            <a:r>
              <a:rPr lang="en-US" sz="2000" b="0"/>
              <a:t>)</a:t>
            </a:r>
            <a:endParaRPr lang="ru-RU" sz="2000" b="0"/>
          </a:p>
        </p:txBody>
      </p:sp>
      <p:sp>
        <p:nvSpPr>
          <p:cNvPr id="421924" name="Rectangle 36"/>
          <p:cNvSpPr>
            <a:spLocks noChangeArrowheads="1"/>
          </p:cNvSpPr>
          <p:nvPr/>
        </p:nvSpPr>
        <p:spPr bwMode="auto">
          <a:xfrm>
            <a:off x="3449638" y="4776788"/>
            <a:ext cx="2041525" cy="12652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dirty="0" err="1"/>
              <a:t>MZPо:ЄPэ_еЗ</a:t>
            </a:r>
            <a:r>
              <a:rPr lang="en-US" dirty="0"/>
              <a:t>"!_</a:t>
            </a:r>
            <a:endParaRPr lang="ru-RU" dirty="0"/>
          </a:p>
          <a:p>
            <a:pPr>
              <a:defRPr/>
            </a:pPr>
            <a:r>
              <a:rPr lang="en-US" dirty="0"/>
              <a:t>`кn,ЦbЄ-Щр1 </a:t>
            </a:r>
            <a:endParaRPr lang="ru-RU" dirty="0"/>
          </a:p>
          <a:p>
            <a:pPr>
              <a:defRPr/>
            </a:pPr>
            <a:r>
              <a:rPr lang="en-US" dirty="0"/>
              <a:t>G_БАC,</a:t>
            </a:r>
            <a:endParaRPr lang="ru-RU" dirty="0"/>
          </a:p>
          <a:p>
            <a:pPr>
              <a:defRPr/>
            </a:pPr>
            <a:r>
              <a:rPr lang="en-US" dirty="0"/>
              <a:t>_</a:t>
            </a:r>
            <a:r>
              <a:rPr lang="en-US" dirty="0" err="1"/>
              <a:t>Ощях</a:t>
            </a:r>
            <a:r>
              <a:rPr lang="en-US" dirty="0"/>
              <a:t>¤9жФ</a:t>
            </a:r>
            <a:endParaRPr lang="ru-RU" dirty="0">
              <a:latin typeface="Courier New" pitchFamily="49" charset="0"/>
            </a:endParaRPr>
          </a:p>
        </p:txBody>
      </p:sp>
      <p:sp>
        <p:nvSpPr>
          <p:cNvPr id="421925" name="AutoShape 37"/>
          <p:cNvSpPr>
            <a:spLocks noChangeArrowheads="1"/>
          </p:cNvSpPr>
          <p:nvPr/>
        </p:nvSpPr>
        <p:spPr bwMode="auto">
          <a:xfrm flipH="1">
            <a:off x="5497513" y="5238750"/>
            <a:ext cx="692150" cy="230188"/>
          </a:xfrm>
          <a:prstGeom prst="rightArrow">
            <a:avLst>
              <a:gd name="adj1" fmla="val 50000"/>
              <a:gd name="adj2" fmla="val 75172"/>
            </a:avLst>
          </a:prstGeom>
          <a:solidFill>
            <a:schemeClr val="accent2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21926" name="Rectangle 38"/>
          <p:cNvSpPr>
            <a:spLocks noChangeArrowheads="1"/>
          </p:cNvSpPr>
          <p:nvPr/>
        </p:nvSpPr>
        <p:spPr bwMode="auto">
          <a:xfrm>
            <a:off x="3552825" y="4335463"/>
            <a:ext cx="182403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first.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</a:rPr>
              <a:t>exe</a:t>
            </a:r>
            <a:endParaRPr lang="ru-RU" sz="240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21927" name="Rectangle 39"/>
          <p:cNvSpPr>
            <a:spLocks noChangeArrowheads="1"/>
          </p:cNvSpPr>
          <p:nvPr/>
        </p:nvSpPr>
        <p:spPr bwMode="auto">
          <a:xfrm>
            <a:off x="3311525" y="6081713"/>
            <a:ext cx="2662238" cy="3968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ru-RU" sz="2000">
                <a:solidFill>
                  <a:schemeClr val="accent2"/>
                </a:solidFill>
              </a:rPr>
              <a:t>исполняемый</a:t>
            </a:r>
            <a:r>
              <a:rPr lang="ru-RU" sz="2000" b="0"/>
              <a:t> файл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82575" y="3916363"/>
            <a:ext cx="2908300" cy="2405062"/>
            <a:chOff x="259" y="2065"/>
            <a:chExt cx="1832" cy="1515"/>
          </a:xfrm>
        </p:grpSpPr>
        <p:sp>
          <p:nvSpPr>
            <p:cNvPr id="24605" name="Text Box 42"/>
            <p:cNvSpPr txBox="1">
              <a:spLocks noChangeArrowheads="1"/>
            </p:cNvSpPr>
            <p:nvPr/>
          </p:nvSpPr>
          <p:spPr bwMode="auto">
            <a:xfrm>
              <a:off x="553" y="2132"/>
              <a:ext cx="1538" cy="1448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60363" indent="-184150" eaLnBrk="0" hangingPunct="0">
                <a:spcBef>
                  <a:spcPct val="50000"/>
                </a:spcBef>
                <a:buFontTx/>
                <a:buChar char="•"/>
              </a:pPr>
              <a:r>
                <a:rPr lang="ru-RU" sz="2000"/>
                <a:t>по исходному файлу можно восстановить остальные</a:t>
              </a:r>
            </a:p>
            <a:p>
              <a:pPr marL="360363" indent="-184150" eaLnBrk="0" hangingPunct="0">
                <a:spcBef>
                  <a:spcPct val="20000"/>
                </a:spcBef>
                <a:buFontTx/>
                <a:buChar char="•"/>
              </a:pPr>
              <a:r>
                <a:rPr lang="ru-RU" sz="2000"/>
                <a:t>исполняемый файл можно запустить</a:t>
              </a:r>
            </a:p>
          </p:txBody>
        </p:sp>
        <p:sp>
          <p:nvSpPr>
            <p:cNvPr id="24606" name="Oval 43"/>
            <p:cNvSpPr>
              <a:spLocks noChangeArrowheads="1"/>
            </p:cNvSpPr>
            <p:nvPr/>
          </p:nvSpPr>
          <p:spPr bwMode="auto">
            <a:xfrm>
              <a:off x="259" y="2065"/>
              <a:ext cx="439" cy="44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421933" name="AutoShape 45"/>
          <p:cNvSpPr>
            <a:spLocks noChangeArrowheads="1"/>
          </p:cNvSpPr>
          <p:nvPr/>
        </p:nvSpPr>
        <p:spPr bwMode="auto">
          <a:xfrm>
            <a:off x="1133475" y="966788"/>
            <a:ext cx="4062413" cy="439737"/>
          </a:xfrm>
          <a:prstGeom prst="wedgeRoundRectCallout">
            <a:avLst>
              <a:gd name="adj1" fmla="val -31514"/>
              <a:gd name="adj2" fmla="val 10451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b="0"/>
              <a:t>текст программы на Си или Си++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2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2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2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22" grpId="0" animBg="1"/>
      <p:bldP spid="421907" grpId="0" animBg="1"/>
      <p:bldP spid="421893" grpId="0" animBg="1"/>
      <p:bldP spid="421894" grpId="0"/>
      <p:bldP spid="421895" grpId="0"/>
      <p:bldP spid="421896" grpId="0"/>
      <p:bldP spid="421906" grpId="0" animBg="1"/>
      <p:bldP spid="421908" grpId="0"/>
      <p:bldP spid="421909" grpId="0" animBg="1"/>
      <p:bldP spid="421910" grpId="0" animBg="1"/>
      <p:bldP spid="421911" grpId="0"/>
      <p:bldP spid="421919" grpId="0" animBg="1"/>
      <p:bldP spid="421920" grpId="0" animBg="1"/>
      <p:bldP spid="421921" grpId="0" animBg="1"/>
      <p:bldP spid="421923" grpId="0"/>
      <p:bldP spid="421924" grpId="0" animBg="1"/>
      <p:bldP spid="421925" grpId="0" animBg="1"/>
      <p:bldP spid="421926" grpId="0"/>
      <p:bldP spid="421927" grpId="0"/>
      <p:bldP spid="42193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EC96AB-D768-44A6-8800-DD6DE622BF09}" type="slidenum">
              <a:rPr lang="ru-RU" smtClean="0"/>
              <a:pPr/>
              <a:t>80</a:t>
            </a:fld>
            <a:endParaRPr lang="ru-RU" smtClean="0"/>
          </a:p>
        </p:txBody>
      </p:sp>
      <p:sp>
        <p:nvSpPr>
          <p:cNvPr id="3078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079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3080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Последовательности</a:t>
            </a:r>
          </a:p>
        </p:txBody>
      </p:sp>
      <p:sp>
        <p:nvSpPr>
          <p:cNvPr id="633861" name="Text Box 5"/>
          <p:cNvSpPr txBox="1">
            <a:spLocks noChangeArrowheads="1"/>
          </p:cNvSpPr>
          <p:nvPr/>
        </p:nvSpPr>
        <p:spPr bwMode="auto">
          <a:xfrm>
            <a:off x="350838" y="887413"/>
            <a:ext cx="8281987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Задача: </a:t>
            </a:r>
            <a:r>
              <a:rPr lang="ru-RU" sz="2400" b="0"/>
              <a:t>найти сумму всех элементов последовательности, </a:t>
            </a:r>
          </a:p>
          <a:p>
            <a:pPr marL="176213" indent="-176213">
              <a:spcBef>
                <a:spcPct val="250000"/>
              </a:spcBef>
            </a:pPr>
            <a:r>
              <a:rPr lang="ru-RU" sz="2400" b="0"/>
              <a:t>  которые по модулю больше 0,001: </a:t>
            </a:r>
            <a:endParaRPr lang="ru-RU" sz="2400">
              <a:solidFill>
                <a:srgbClr val="3333FF"/>
              </a:solidFill>
            </a:endParaRPr>
          </a:p>
        </p:txBody>
      </p:sp>
      <p:graphicFrame>
        <p:nvGraphicFramePr>
          <p:cNvPr id="633862" name="Object 6"/>
          <p:cNvGraphicFramePr>
            <a:graphicFrameLocks noChangeAspect="1"/>
          </p:cNvGraphicFramePr>
          <p:nvPr/>
        </p:nvGraphicFramePr>
        <p:xfrm>
          <a:off x="1681163" y="1735138"/>
          <a:ext cx="4067175" cy="782637"/>
        </p:xfrm>
        <a:graphic>
          <a:graphicData uri="http://schemas.openxmlformats.org/presentationml/2006/ole">
            <p:oleObj spid="_x0000_s3074" name="Формула" r:id="rId4" imgW="2044440" imgH="393480" progId="Equation.3">
              <p:embed/>
            </p:oleObj>
          </a:graphicData>
        </a:graphic>
      </p:graphicFrame>
      <p:graphicFrame>
        <p:nvGraphicFramePr>
          <p:cNvPr id="633863" name="Object 7"/>
          <p:cNvGraphicFramePr>
            <a:graphicFrameLocks noChangeAspect="1"/>
          </p:cNvGraphicFramePr>
          <p:nvPr/>
        </p:nvGraphicFramePr>
        <p:xfrm>
          <a:off x="2041525" y="3021013"/>
          <a:ext cx="4343400" cy="868362"/>
        </p:xfrm>
        <a:graphic>
          <a:graphicData uri="http://schemas.openxmlformats.org/presentationml/2006/ole">
            <p:oleObj spid="_x0000_s3075" name="Формула" r:id="rId5" imgW="1968480" imgH="393480" progId="Equation.3">
              <p:embed/>
            </p:oleObj>
          </a:graphicData>
        </a:graphic>
      </p:graphicFrame>
      <p:sp>
        <p:nvSpPr>
          <p:cNvPr id="633864" name="Text Box 8"/>
          <p:cNvSpPr txBox="1">
            <a:spLocks noChangeArrowheads="1"/>
          </p:cNvSpPr>
          <p:nvPr/>
        </p:nvSpPr>
        <p:spPr bwMode="auto">
          <a:xfrm>
            <a:off x="419100" y="3981450"/>
            <a:ext cx="753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Элемент последовательности (начиная с №2):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79438" y="4889500"/>
            <a:ext cx="1539875" cy="944563"/>
            <a:chOff x="941" y="2782"/>
            <a:chExt cx="970" cy="595"/>
          </a:xfrm>
        </p:grpSpPr>
        <p:sp>
          <p:nvSpPr>
            <p:cNvPr id="633866" name="AutoShape 10"/>
            <p:cNvSpPr>
              <a:spLocks noChangeArrowheads="1"/>
            </p:cNvSpPr>
            <p:nvPr/>
          </p:nvSpPr>
          <p:spPr bwMode="auto">
            <a:xfrm>
              <a:off x="941" y="2782"/>
              <a:ext cx="970" cy="59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2700">
              <a:noFill/>
              <a:round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ru-RU" sz="2400" baseline="30000">
                <a:latin typeface="Courier New" pitchFamily="49" charset="0"/>
              </a:endParaRPr>
            </a:p>
          </p:txBody>
        </p:sp>
        <p:graphicFrame>
          <p:nvGraphicFramePr>
            <p:cNvPr id="3076" name="Object 11"/>
            <p:cNvGraphicFramePr>
              <a:graphicFrameLocks noChangeAspect="1"/>
            </p:cNvGraphicFramePr>
            <p:nvPr/>
          </p:nvGraphicFramePr>
          <p:xfrm>
            <a:off x="1043" y="2848"/>
            <a:ext cx="715" cy="493"/>
          </p:xfrm>
          <a:graphic>
            <a:graphicData uri="http://schemas.openxmlformats.org/presentationml/2006/ole">
              <p:oleObj spid="_x0000_s3076" name="Формула" r:id="rId6" imgW="571320" imgH="393480" progId="Equation.3">
                <p:embed/>
              </p:oleObj>
            </a:graphicData>
          </a:graphic>
        </p:graphicFrame>
      </p:grpSp>
      <p:graphicFrame>
        <p:nvGraphicFramePr>
          <p:cNvPr id="633868" name="Group 12"/>
          <p:cNvGraphicFramePr>
            <a:graphicFrameLocks noGrp="1"/>
          </p:cNvGraphicFramePr>
          <p:nvPr/>
        </p:nvGraphicFramePr>
        <p:xfrm>
          <a:off x="2460625" y="4660900"/>
          <a:ext cx="4567238" cy="1593850"/>
        </p:xfrm>
        <a:graphic>
          <a:graphicData uri="http://schemas.openxmlformats.org/drawingml/2006/table">
            <a:tbl>
              <a:tblPr/>
              <a:tblGrid>
                <a:gridCol w="652463"/>
                <a:gridCol w="652462"/>
                <a:gridCol w="652463"/>
                <a:gridCol w="652462"/>
                <a:gridCol w="652463"/>
                <a:gridCol w="652462"/>
                <a:gridCol w="652463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16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32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922" name="AutoShape 66"/>
          <p:cNvSpPr>
            <a:spLocks noChangeArrowheads="1"/>
          </p:cNvSpPr>
          <p:nvPr/>
        </p:nvSpPr>
        <p:spPr bwMode="auto">
          <a:xfrm>
            <a:off x="7351713" y="4532313"/>
            <a:ext cx="1511300" cy="482600"/>
          </a:xfrm>
          <a:prstGeom prst="wedgeRoundRectCallout">
            <a:avLst>
              <a:gd name="adj1" fmla="val -71847"/>
              <a:gd name="adj2" fmla="val 10263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b</a:t>
            </a:r>
            <a:r>
              <a:rPr lang="en-US" sz="2000" b="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b+1;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33923" name="AutoShape 67"/>
          <p:cNvSpPr>
            <a:spLocks noChangeArrowheads="1"/>
          </p:cNvSpPr>
          <p:nvPr/>
        </p:nvSpPr>
        <p:spPr bwMode="auto">
          <a:xfrm>
            <a:off x="7361238" y="5186363"/>
            <a:ext cx="1511300" cy="482600"/>
          </a:xfrm>
          <a:prstGeom prst="wedgeRoundRectCallout">
            <a:avLst>
              <a:gd name="adj1" fmla="val -73319"/>
              <a:gd name="adj2" fmla="val 5362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c</a:t>
            </a:r>
            <a:r>
              <a:rPr lang="en-US" sz="2000" b="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2*c;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33924" name="AutoShape 68"/>
          <p:cNvSpPr>
            <a:spLocks noChangeArrowheads="1"/>
          </p:cNvSpPr>
          <p:nvPr/>
        </p:nvSpPr>
        <p:spPr bwMode="auto">
          <a:xfrm>
            <a:off x="7408863" y="5795963"/>
            <a:ext cx="1511300" cy="482600"/>
          </a:xfrm>
          <a:prstGeom prst="wedgeRoundRectCallout">
            <a:avLst>
              <a:gd name="adj1" fmla="val -76366"/>
              <a:gd name="adj2" fmla="val 690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z</a:t>
            </a:r>
            <a:r>
              <a:rPr lang="en-US" sz="2000" b="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-z;</a:t>
            </a:r>
            <a:endParaRPr lang="ru-RU" sz="2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3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3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3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1" grpId="0" build="p"/>
      <p:bldP spid="633864" grpId="0" build="p"/>
      <p:bldP spid="633922" grpId="0" animBg="1"/>
      <p:bldP spid="633923" grpId="0" animBg="1"/>
      <p:bldP spid="63392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CF246C-1040-493A-B3DA-4E062B13A3D6}" type="slidenum">
              <a:rPr lang="ru-RU" smtClean="0"/>
              <a:pPr/>
              <a:t>81</a:t>
            </a:fld>
            <a:endParaRPr lang="ru-RU" smtClean="0"/>
          </a:p>
        </p:txBody>
      </p:sp>
      <p:sp>
        <p:nvSpPr>
          <p:cNvPr id="9625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6260" name="Text Box 3"/>
          <p:cNvSpPr txBox="1">
            <a:spLocks noChangeArrowheads="1"/>
          </p:cNvSpPr>
          <p:nvPr/>
        </p:nvSpPr>
        <p:spPr bwMode="auto">
          <a:xfrm>
            <a:off x="6708775" y="96678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Алгоритм</a:t>
            </a:r>
          </a:p>
        </p:txBody>
      </p:sp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4297363" y="1098550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635910" name="AutoShape 6"/>
          <p:cNvSpPr>
            <a:spLocks noChangeArrowheads="1"/>
          </p:cNvSpPr>
          <p:nvPr/>
        </p:nvSpPr>
        <p:spPr bwMode="auto">
          <a:xfrm>
            <a:off x="3336925" y="1052513"/>
            <a:ext cx="1481138" cy="377825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начало</a:t>
            </a:r>
          </a:p>
        </p:txBody>
      </p:sp>
      <p:sp>
        <p:nvSpPr>
          <p:cNvPr id="635911" name="AutoShape 7"/>
          <p:cNvSpPr>
            <a:spLocks noChangeArrowheads="1"/>
          </p:cNvSpPr>
          <p:nvPr/>
        </p:nvSpPr>
        <p:spPr bwMode="auto">
          <a:xfrm>
            <a:off x="6219825" y="4052888"/>
            <a:ext cx="1279525" cy="504825"/>
          </a:xfrm>
          <a:prstGeom prst="flowChartDocumen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S</a:t>
            </a:r>
            <a:endParaRPr lang="ru-RU">
              <a:latin typeface="Courier New" pitchFamily="49" charset="0"/>
            </a:endParaRPr>
          </a:p>
        </p:txBody>
      </p:sp>
      <p:sp>
        <p:nvSpPr>
          <p:cNvPr id="635912" name="Line 8"/>
          <p:cNvSpPr>
            <a:spLocks noChangeShapeType="1"/>
          </p:cNvSpPr>
          <p:nvPr/>
        </p:nvSpPr>
        <p:spPr bwMode="auto">
          <a:xfrm>
            <a:off x="4065588" y="1436688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913" name="AutoShape 9"/>
          <p:cNvSpPr>
            <a:spLocks noChangeArrowheads="1"/>
          </p:cNvSpPr>
          <p:nvPr/>
        </p:nvSpPr>
        <p:spPr bwMode="auto">
          <a:xfrm>
            <a:off x="6118225" y="4830763"/>
            <a:ext cx="1481138" cy="414337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конец</a:t>
            </a:r>
          </a:p>
        </p:txBody>
      </p:sp>
      <p:sp>
        <p:nvSpPr>
          <p:cNvPr id="635914" name="Line 10"/>
          <p:cNvSpPr>
            <a:spLocks noChangeShapeType="1"/>
          </p:cNvSpPr>
          <p:nvPr/>
        </p:nvSpPr>
        <p:spPr bwMode="auto">
          <a:xfrm>
            <a:off x="4103688" y="3897313"/>
            <a:ext cx="0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915" name="Text Box 11"/>
          <p:cNvSpPr txBox="1">
            <a:spLocks noChangeArrowheads="1"/>
          </p:cNvSpPr>
          <p:nvPr/>
        </p:nvSpPr>
        <p:spPr bwMode="auto">
          <a:xfrm>
            <a:off x="5010150" y="3125788"/>
            <a:ext cx="6842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нет</a:t>
            </a:r>
          </a:p>
        </p:txBody>
      </p:sp>
      <p:sp>
        <p:nvSpPr>
          <p:cNvPr id="635916" name="Text Box 12"/>
          <p:cNvSpPr txBox="1">
            <a:spLocks noChangeArrowheads="1"/>
          </p:cNvSpPr>
          <p:nvPr/>
        </p:nvSpPr>
        <p:spPr bwMode="auto">
          <a:xfrm>
            <a:off x="4160838" y="3852863"/>
            <a:ext cx="684212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да</a:t>
            </a:r>
          </a:p>
        </p:txBody>
      </p:sp>
      <p:sp>
        <p:nvSpPr>
          <p:cNvPr id="635917" name="AutoShape 13"/>
          <p:cNvSpPr>
            <a:spLocks noChangeArrowheads="1"/>
          </p:cNvSpPr>
          <p:nvPr/>
        </p:nvSpPr>
        <p:spPr bwMode="auto">
          <a:xfrm>
            <a:off x="3113088" y="3062288"/>
            <a:ext cx="1968500" cy="841375"/>
          </a:xfrm>
          <a:prstGeom prst="flowChartDecision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|a|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&gt;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0.001?</a:t>
            </a:r>
            <a:endParaRPr lang="ru-RU">
              <a:latin typeface="Courier New" pitchFamily="49" charset="0"/>
            </a:endParaRPr>
          </a:p>
        </p:txBody>
      </p:sp>
      <p:sp>
        <p:nvSpPr>
          <p:cNvPr id="635918" name="Oval 14"/>
          <p:cNvSpPr>
            <a:spLocks noChangeArrowheads="1"/>
          </p:cNvSpPr>
          <p:nvPr/>
        </p:nvSpPr>
        <p:spPr bwMode="auto">
          <a:xfrm>
            <a:off x="4054475" y="2727325"/>
            <a:ext cx="53975" cy="539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919" name="Line 15"/>
          <p:cNvSpPr>
            <a:spLocks noChangeShapeType="1"/>
          </p:cNvSpPr>
          <p:nvPr/>
        </p:nvSpPr>
        <p:spPr bwMode="auto">
          <a:xfrm>
            <a:off x="4086225" y="2622550"/>
            <a:ext cx="0" cy="441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920" name="Freeform 16"/>
          <p:cNvSpPr>
            <a:spLocks/>
          </p:cNvSpPr>
          <p:nvPr/>
        </p:nvSpPr>
        <p:spPr bwMode="auto">
          <a:xfrm>
            <a:off x="2352675" y="2757488"/>
            <a:ext cx="1763713" cy="3635375"/>
          </a:xfrm>
          <a:custGeom>
            <a:avLst/>
            <a:gdLst>
              <a:gd name="T0" fmla="*/ 2147483647 w 1216"/>
              <a:gd name="T1" fmla="*/ 2147483647 h 1539"/>
              <a:gd name="T2" fmla="*/ 2147483647 w 1216"/>
              <a:gd name="T3" fmla="*/ 2147483647 h 1539"/>
              <a:gd name="T4" fmla="*/ 0 w 1216"/>
              <a:gd name="T5" fmla="*/ 2147483647 h 1539"/>
              <a:gd name="T6" fmla="*/ 0 w 1216"/>
              <a:gd name="T7" fmla="*/ 2147483647 h 1539"/>
              <a:gd name="T8" fmla="*/ 2147483647 w 1216"/>
              <a:gd name="T9" fmla="*/ 0 h 15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6"/>
              <a:gd name="T16" fmla="*/ 0 h 1539"/>
              <a:gd name="T17" fmla="*/ 1216 w 1216"/>
              <a:gd name="T18" fmla="*/ 1539 h 15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6" h="1539">
                <a:moveTo>
                  <a:pt x="1216" y="1336"/>
                </a:moveTo>
                <a:lnTo>
                  <a:pt x="1216" y="1538"/>
                </a:lnTo>
                <a:lnTo>
                  <a:pt x="0" y="1539"/>
                </a:lnTo>
                <a:lnTo>
                  <a:pt x="0" y="4"/>
                </a:lnTo>
                <a:lnTo>
                  <a:pt x="118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921" name="AutoShape 17"/>
          <p:cNvSpPr>
            <a:spLocks noChangeArrowheads="1"/>
          </p:cNvSpPr>
          <p:nvPr/>
        </p:nvSpPr>
        <p:spPr bwMode="auto">
          <a:xfrm>
            <a:off x="3387725" y="4216400"/>
            <a:ext cx="1387475" cy="501650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S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S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+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a;</a:t>
            </a:r>
          </a:p>
        </p:txBody>
      </p:sp>
      <p:sp>
        <p:nvSpPr>
          <p:cNvPr id="635922" name="Freeform 18"/>
          <p:cNvSpPr>
            <a:spLocks/>
          </p:cNvSpPr>
          <p:nvPr/>
        </p:nvSpPr>
        <p:spPr bwMode="auto">
          <a:xfrm>
            <a:off x="5067300" y="3484563"/>
            <a:ext cx="1765300" cy="563562"/>
          </a:xfrm>
          <a:custGeom>
            <a:avLst/>
            <a:gdLst>
              <a:gd name="T0" fmla="*/ 0 w 1112"/>
              <a:gd name="T1" fmla="*/ 0 h 355"/>
              <a:gd name="T2" fmla="*/ 2147483647 w 1112"/>
              <a:gd name="T3" fmla="*/ 0 h 355"/>
              <a:gd name="T4" fmla="*/ 2147483647 w 1112"/>
              <a:gd name="T5" fmla="*/ 2147483647 h 355"/>
              <a:gd name="T6" fmla="*/ 0 60000 65536"/>
              <a:gd name="T7" fmla="*/ 0 60000 65536"/>
              <a:gd name="T8" fmla="*/ 0 60000 65536"/>
              <a:gd name="T9" fmla="*/ 0 w 1112"/>
              <a:gd name="T10" fmla="*/ 0 h 355"/>
              <a:gd name="T11" fmla="*/ 1112 w 1112"/>
              <a:gd name="T12" fmla="*/ 355 h 3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2" h="355">
                <a:moveTo>
                  <a:pt x="0" y="0"/>
                </a:moveTo>
                <a:lnTo>
                  <a:pt x="1112" y="0"/>
                </a:lnTo>
                <a:lnTo>
                  <a:pt x="1112" y="355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923" name="Line 19"/>
          <p:cNvSpPr>
            <a:spLocks noChangeShapeType="1"/>
          </p:cNvSpPr>
          <p:nvPr/>
        </p:nvSpPr>
        <p:spPr bwMode="auto">
          <a:xfrm>
            <a:off x="6853238" y="4541838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924" name="AutoShape 20"/>
          <p:cNvSpPr>
            <a:spLocks noChangeArrowheads="1"/>
          </p:cNvSpPr>
          <p:nvPr/>
        </p:nvSpPr>
        <p:spPr bwMode="auto">
          <a:xfrm>
            <a:off x="3030538" y="1714500"/>
            <a:ext cx="2063750" cy="898525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S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0</a:t>
            </a:r>
            <a:r>
              <a:rPr lang="en-US">
                <a:latin typeface="Courier New" pitchFamily="49" charset="0"/>
              </a:rPr>
              <a:t>; b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1;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c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2</a:t>
            </a:r>
            <a:r>
              <a:rPr lang="en-US">
                <a:latin typeface="Courier New" pitchFamily="49" charset="0"/>
              </a:rPr>
              <a:t>; z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-1;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a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1;</a:t>
            </a:r>
            <a:endParaRPr lang="ru-RU">
              <a:latin typeface="Courier New" pitchFamily="49" charset="0"/>
            </a:endParaRPr>
          </a:p>
        </p:txBody>
      </p:sp>
      <p:sp>
        <p:nvSpPr>
          <p:cNvPr id="635925" name="AutoShape 21"/>
          <p:cNvSpPr>
            <a:spLocks noChangeArrowheads="1"/>
          </p:cNvSpPr>
          <p:nvPr/>
        </p:nvSpPr>
        <p:spPr bwMode="auto">
          <a:xfrm>
            <a:off x="5865813" y="544513"/>
            <a:ext cx="2246312" cy="1271587"/>
          </a:xfrm>
          <a:prstGeom prst="wedgeRoundRectCallout">
            <a:avLst>
              <a:gd name="adj1" fmla="val -90565"/>
              <a:gd name="adj2" fmla="val 7706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начальные значения</a:t>
            </a:r>
          </a:p>
        </p:txBody>
      </p:sp>
      <p:sp>
        <p:nvSpPr>
          <p:cNvPr id="635926" name="AutoShape 22"/>
          <p:cNvSpPr>
            <a:spLocks noChangeArrowheads="1"/>
          </p:cNvSpPr>
          <p:nvPr/>
        </p:nvSpPr>
        <p:spPr bwMode="auto">
          <a:xfrm>
            <a:off x="3030538" y="5022850"/>
            <a:ext cx="2332037" cy="869950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a = z*b/c; </a:t>
            </a:r>
            <a:endParaRPr lang="ru-RU">
              <a:latin typeface="Courier New" pitchFamily="49" charset="0"/>
            </a:endParaRPr>
          </a:p>
          <a:p>
            <a:pPr algn="ctr"/>
            <a:r>
              <a:rPr lang="en-US">
                <a:latin typeface="Courier New" pitchFamily="49" charset="0"/>
              </a:rPr>
              <a:t>b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b</a:t>
            </a:r>
            <a:r>
              <a:rPr lang="en-US" b="0"/>
              <a:t> + </a:t>
            </a:r>
            <a:r>
              <a:rPr lang="en-US">
                <a:latin typeface="Courier New" pitchFamily="49" charset="0"/>
              </a:rPr>
              <a:t>1;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c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2*c; z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-z;</a:t>
            </a:r>
            <a:endParaRPr lang="ru-RU">
              <a:latin typeface="Courier New" pitchFamily="49" charset="0"/>
            </a:endParaRPr>
          </a:p>
        </p:txBody>
      </p:sp>
      <p:sp>
        <p:nvSpPr>
          <p:cNvPr id="635927" name="Line 23"/>
          <p:cNvSpPr>
            <a:spLocks noChangeShapeType="1"/>
          </p:cNvSpPr>
          <p:nvPr/>
        </p:nvSpPr>
        <p:spPr bwMode="auto">
          <a:xfrm>
            <a:off x="4113213" y="4710113"/>
            <a:ext cx="0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5928" name="AutoShape 24"/>
          <p:cNvSpPr>
            <a:spLocks noChangeArrowheads="1"/>
          </p:cNvSpPr>
          <p:nvPr/>
        </p:nvSpPr>
        <p:spPr bwMode="auto">
          <a:xfrm>
            <a:off x="6530975" y="2176463"/>
            <a:ext cx="2089150" cy="847725"/>
          </a:xfrm>
          <a:prstGeom prst="wedgeRoundRectCallout">
            <a:avLst>
              <a:gd name="adj1" fmla="val -143227"/>
              <a:gd name="adj2" fmla="val -2016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первый элемент</a:t>
            </a:r>
          </a:p>
        </p:txBody>
      </p:sp>
      <p:sp>
        <p:nvSpPr>
          <p:cNvPr id="635929" name="AutoShape 25"/>
          <p:cNvSpPr>
            <a:spLocks noChangeArrowheads="1"/>
          </p:cNvSpPr>
          <p:nvPr/>
        </p:nvSpPr>
        <p:spPr bwMode="auto">
          <a:xfrm>
            <a:off x="3684588" y="2308225"/>
            <a:ext cx="849312" cy="2682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1;</a:t>
            </a:r>
            <a:endParaRPr lang="ru-RU">
              <a:latin typeface="Courier New" pitchFamily="49" charset="0"/>
            </a:endParaRPr>
          </a:p>
        </p:txBody>
      </p:sp>
      <p:sp>
        <p:nvSpPr>
          <p:cNvPr id="635930" name="AutoShape 26"/>
          <p:cNvSpPr>
            <a:spLocks noChangeArrowheads="1"/>
          </p:cNvSpPr>
          <p:nvPr/>
        </p:nvSpPr>
        <p:spPr bwMode="auto">
          <a:xfrm>
            <a:off x="3189288" y="1744663"/>
            <a:ext cx="885825" cy="2682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S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0</a:t>
            </a:r>
            <a:r>
              <a:rPr lang="en-US">
                <a:latin typeface="Courier New" pitchFamily="49" charset="0"/>
              </a:rPr>
              <a:t>;</a:t>
            </a:r>
            <a:endParaRPr lang="ru-RU">
              <a:latin typeface="Courier New" pitchFamily="49" charset="0"/>
            </a:endParaRPr>
          </a:p>
        </p:txBody>
      </p:sp>
      <p:sp>
        <p:nvSpPr>
          <p:cNvPr id="635931" name="AutoShape 27"/>
          <p:cNvSpPr>
            <a:spLocks noChangeArrowheads="1"/>
          </p:cNvSpPr>
          <p:nvPr/>
        </p:nvSpPr>
        <p:spPr bwMode="auto">
          <a:xfrm>
            <a:off x="787400" y="3948113"/>
            <a:ext cx="1730375" cy="847725"/>
          </a:xfrm>
          <a:prstGeom prst="wedgeRoundRectCallout">
            <a:avLst>
              <a:gd name="adj1" fmla="val 83228"/>
              <a:gd name="adj2" fmla="val 9585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новый элемент</a:t>
            </a:r>
          </a:p>
        </p:txBody>
      </p:sp>
      <p:sp>
        <p:nvSpPr>
          <p:cNvPr id="635932" name="AutoShape 28"/>
          <p:cNvSpPr>
            <a:spLocks noChangeArrowheads="1"/>
          </p:cNvSpPr>
          <p:nvPr/>
        </p:nvSpPr>
        <p:spPr bwMode="auto">
          <a:xfrm>
            <a:off x="425450" y="5357813"/>
            <a:ext cx="2101850" cy="531812"/>
          </a:xfrm>
          <a:prstGeom prst="wedgeRoundRectCallout">
            <a:avLst>
              <a:gd name="adj1" fmla="val 83682"/>
              <a:gd name="adj2" fmla="val -1145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изменение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521325" y="5965825"/>
            <a:ext cx="3302000" cy="663575"/>
            <a:chOff x="3577" y="3694"/>
            <a:chExt cx="2080" cy="418"/>
          </a:xfrm>
        </p:grpSpPr>
        <p:sp>
          <p:nvSpPr>
            <p:cNvPr id="96287" name="Text Box 30"/>
            <p:cNvSpPr txBox="1">
              <a:spLocks noChangeArrowheads="1"/>
            </p:cNvSpPr>
            <p:nvPr/>
          </p:nvSpPr>
          <p:spPr bwMode="auto">
            <a:xfrm>
              <a:off x="3871" y="3761"/>
              <a:ext cx="1786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Перестановка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96288" name="Oval 31"/>
            <p:cNvSpPr>
              <a:spLocks noChangeArrowheads="1"/>
            </p:cNvSpPr>
            <p:nvPr/>
          </p:nvSpPr>
          <p:spPr bwMode="auto">
            <a:xfrm>
              <a:off x="3577" y="3694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3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3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3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3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3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3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3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0" grpId="0" animBg="1"/>
      <p:bldP spid="635911" grpId="0" animBg="1"/>
      <p:bldP spid="635912" grpId="0" animBg="1"/>
      <p:bldP spid="635913" grpId="0" animBg="1"/>
      <p:bldP spid="635914" grpId="0" animBg="1"/>
      <p:bldP spid="635915" grpId="0"/>
      <p:bldP spid="635916" grpId="0"/>
      <p:bldP spid="635917" grpId="0" animBg="1"/>
      <p:bldP spid="635918" grpId="0" animBg="1"/>
      <p:bldP spid="635919" grpId="0" animBg="1"/>
      <p:bldP spid="635920" grpId="0" animBg="1"/>
      <p:bldP spid="635921" grpId="0" animBg="1"/>
      <p:bldP spid="635922" grpId="0" animBg="1"/>
      <p:bldP spid="635923" grpId="0" animBg="1"/>
      <p:bldP spid="635924" grpId="0" animBg="1"/>
      <p:bldP spid="635925" grpId="0" animBg="1"/>
      <p:bldP spid="635926" grpId="0" animBg="1"/>
      <p:bldP spid="635927" grpId="0" animBg="1"/>
      <p:bldP spid="635928" grpId="0" animBg="1"/>
      <p:bldP spid="635929" grpId="0" animBg="1"/>
      <p:bldP spid="635930" grpId="0" animBg="1"/>
      <p:bldP spid="635931" grpId="0" animBg="1"/>
      <p:bldP spid="63593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CEEBD5-8243-46D5-A797-323B558A66AB}" type="slidenum">
              <a:rPr lang="ru-RU" smtClean="0"/>
              <a:pPr/>
              <a:t>82</a:t>
            </a:fld>
            <a:endParaRPr lang="ru-RU" smtClean="0"/>
          </a:p>
        </p:txBody>
      </p:sp>
      <p:sp>
        <p:nvSpPr>
          <p:cNvPr id="637966" name="Text Box 14"/>
          <p:cNvSpPr txBox="1">
            <a:spLocks noChangeArrowheads="1"/>
          </p:cNvSpPr>
          <p:nvPr/>
        </p:nvSpPr>
        <p:spPr bwMode="auto">
          <a:xfrm>
            <a:off x="360363" y="868363"/>
            <a:ext cx="8280400" cy="56022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marL="176213" indent="-176213">
              <a:defRPr/>
            </a:pPr>
            <a:endParaRPr lang="da-DK" sz="2200">
              <a:latin typeface="Courier New" pitchFamily="49" charset="0"/>
            </a:endParaRP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960438" y="4395788"/>
            <a:ext cx="2198687" cy="9779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637960" name="Rectangle 8"/>
          <p:cNvSpPr>
            <a:spLocks noChangeArrowheads="1"/>
          </p:cNvSpPr>
          <p:nvPr/>
        </p:nvSpPr>
        <p:spPr bwMode="auto">
          <a:xfrm>
            <a:off x="677863" y="2595563"/>
            <a:ext cx="3657600" cy="719137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97286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Программа</a:t>
            </a:r>
          </a:p>
        </p:txBody>
      </p:sp>
      <p:sp>
        <p:nvSpPr>
          <p:cNvPr id="97289" name="Text Box 5"/>
          <p:cNvSpPr txBox="1">
            <a:spLocks noChangeArrowheads="1"/>
          </p:cNvSpPr>
          <p:nvPr/>
        </p:nvSpPr>
        <p:spPr bwMode="auto">
          <a:xfrm>
            <a:off x="392113" y="889000"/>
            <a:ext cx="8280400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/>
            <a:r>
              <a:rPr lang="en-US" sz="2200">
                <a:solidFill>
                  <a:srgbClr val="009900"/>
                </a:solidFill>
                <a:latin typeface="Courier New" pitchFamily="49" charset="0"/>
              </a:rPr>
              <a:t>#include &lt;math.h&gt;</a:t>
            </a:r>
            <a:endParaRPr lang="da-DK" sz="2200">
              <a:solidFill>
                <a:srgbClr val="009900"/>
              </a:solidFill>
              <a:latin typeface="Courier New" pitchFamily="49" charset="0"/>
            </a:endParaRPr>
          </a:p>
          <a:p>
            <a:pPr marL="176213" indent="-176213"/>
            <a:r>
              <a:rPr lang="da-DK" sz="2200">
                <a:latin typeface="Courier New" pitchFamily="49" charset="0"/>
              </a:rPr>
              <a:t>main()</a:t>
            </a:r>
          </a:p>
          <a:p>
            <a:pPr marL="176213" indent="-176213"/>
            <a:r>
              <a:rPr lang="da-DK" sz="2200">
                <a:latin typeface="Courier New" pitchFamily="49" charset="0"/>
              </a:rPr>
              <a:t>{</a:t>
            </a:r>
          </a:p>
          <a:p>
            <a:pPr marL="176213" indent="-176213"/>
            <a:r>
              <a:rPr lang="da-DK" sz="2200">
                <a:latin typeface="Courier New" pitchFamily="49" charset="0"/>
              </a:rPr>
              <a:t>  int </a:t>
            </a:r>
            <a:r>
              <a:rPr lang="en-US" sz="2200">
                <a:latin typeface="Courier New" pitchFamily="49" charset="0"/>
              </a:rPr>
              <a:t>b, c, z;</a:t>
            </a:r>
          </a:p>
          <a:p>
            <a:pPr marL="176213" indent="-176213"/>
            <a:r>
              <a:rPr lang="en-US" sz="2200">
                <a:latin typeface="Courier New" pitchFamily="49" charset="0"/>
              </a:rPr>
              <a:t>  float S, a;</a:t>
            </a:r>
          </a:p>
          <a:p>
            <a:pPr marL="176213" indent="-176213"/>
            <a:r>
              <a:rPr lang="en-US" sz="2200">
                <a:latin typeface="Courier New" pitchFamily="49" charset="0"/>
              </a:rPr>
              <a:t>  S = 0; z = -1;</a:t>
            </a:r>
          </a:p>
          <a:p>
            <a:pPr marL="176213" indent="-176213"/>
            <a:r>
              <a:rPr lang="en-US" sz="2200">
                <a:latin typeface="Courier New" pitchFamily="49" charset="0"/>
              </a:rPr>
              <a:t>  b = 1; c = 2; a = 1;</a:t>
            </a:r>
          </a:p>
          <a:p>
            <a:pPr marL="176213" indent="-176213">
              <a:spcBef>
                <a:spcPct val="20000"/>
              </a:spcBef>
            </a:pPr>
            <a:r>
              <a:rPr lang="en-US" sz="2200">
                <a:latin typeface="Courier New" pitchFamily="49" charset="0"/>
              </a:rPr>
              <a:t>  while (fabs(a) &gt; 0.001) {</a:t>
            </a:r>
          </a:p>
          <a:p>
            <a:pPr marL="176213" indent="-176213"/>
            <a:r>
              <a:rPr lang="en-US" sz="2200">
                <a:latin typeface="Courier New" pitchFamily="49" charset="0"/>
              </a:rPr>
              <a:t>    S += a;</a:t>
            </a:r>
          </a:p>
          <a:p>
            <a:pPr marL="176213" indent="-176213"/>
            <a:r>
              <a:rPr lang="en-US" sz="2200">
                <a:latin typeface="Courier New" pitchFamily="49" charset="0"/>
              </a:rPr>
              <a:t>    a</a:t>
            </a:r>
            <a:r>
              <a:rPr lang="en-US"/>
              <a:t> </a:t>
            </a:r>
            <a:r>
              <a:rPr lang="en-US" sz="2200">
                <a:latin typeface="Courier New" pitchFamily="49" charset="0"/>
              </a:rPr>
              <a:t>= z</a:t>
            </a:r>
            <a:r>
              <a:rPr lang="en-US"/>
              <a:t> </a:t>
            </a:r>
            <a:r>
              <a:rPr lang="en-US" sz="2200">
                <a:latin typeface="Courier New" pitchFamily="49" charset="0"/>
              </a:rPr>
              <a:t>*</a:t>
            </a:r>
            <a:r>
              <a:rPr lang="en-US"/>
              <a:t> </a:t>
            </a:r>
            <a:r>
              <a:rPr lang="en-US" sz="2200">
                <a:latin typeface="Courier New" pitchFamily="49" charset="0"/>
              </a:rPr>
              <a:t>b / c;</a:t>
            </a:r>
          </a:p>
          <a:p>
            <a:pPr marL="176213" indent="-176213"/>
            <a:r>
              <a:rPr lang="en-US" sz="2200">
                <a:latin typeface="Courier New" pitchFamily="49" charset="0"/>
              </a:rPr>
              <a:t>    z</a:t>
            </a:r>
            <a:r>
              <a:rPr lang="en-US"/>
              <a:t> </a:t>
            </a:r>
            <a:r>
              <a:rPr lang="en-US" sz="2200">
                <a:latin typeface="Courier New" pitchFamily="49" charset="0"/>
              </a:rPr>
              <a:t>= -</a:t>
            </a:r>
            <a:r>
              <a:rPr lang="en-US"/>
              <a:t> </a:t>
            </a:r>
            <a:r>
              <a:rPr lang="en-US" sz="2200">
                <a:latin typeface="Courier New" pitchFamily="49" charset="0"/>
              </a:rPr>
              <a:t>z;</a:t>
            </a:r>
          </a:p>
          <a:p>
            <a:pPr marL="176213" indent="-176213"/>
            <a:r>
              <a:rPr lang="en-US" sz="2200">
                <a:latin typeface="Courier New" pitchFamily="49" charset="0"/>
              </a:rPr>
              <a:t>    b</a:t>
            </a:r>
            <a:r>
              <a:rPr lang="en-US"/>
              <a:t> </a:t>
            </a:r>
            <a:r>
              <a:rPr lang="en-US" sz="2200">
                <a:latin typeface="Courier New" pitchFamily="49" charset="0"/>
              </a:rPr>
              <a:t>++;</a:t>
            </a:r>
          </a:p>
          <a:p>
            <a:pPr marL="176213" indent="-176213"/>
            <a:r>
              <a:rPr lang="en-US" sz="2200">
                <a:latin typeface="Courier New" pitchFamily="49" charset="0"/>
              </a:rPr>
              <a:t>    c</a:t>
            </a:r>
            <a:r>
              <a:rPr lang="en-US"/>
              <a:t> </a:t>
            </a:r>
            <a:r>
              <a:rPr lang="en-US" sz="2200">
                <a:latin typeface="Courier New" pitchFamily="49" charset="0"/>
              </a:rPr>
              <a:t>*=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2;</a:t>
            </a:r>
          </a:p>
          <a:p>
            <a:pPr marL="176213" indent="-176213"/>
            <a:r>
              <a:rPr lang="en-US" sz="2200">
                <a:latin typeface="Courier New" pitchFamily="49" charset="0"/>
              </a:rPr>
              <a:t>    }</a:t>
            </a:r>
          </a:p>
          <a:p>
            <a:pPr marL="176213" indent="-176213">
              <a:spcBef>
                <a:spcPct val="25000"/>
              </a:spcBef>
            </a:pPr>
            <a:r>
              <a:rPr lang="en-US" sz="2200">
                <a:latin typeface="Courier New" pitchFamily="49" charset="0"/>
              </a:rPr>
              <a:t>  printf ("S = %10.3f", S);</a:t>
            </a:r>
          </a:p>
          <a:p>
            <a:pPr marL="176213" indent="-176213"/>
            <a:r>
              <a:rPr lang="da-DK" sz="2200">
                <a:latin typeface="Courier New" pitchFamily="49" charset="0"/>
              </a:rPr>
              <a:t>}</a:t>
            </a:r>
          </a:p>
        </p:txBody>
      </p:sp>
      <p:sp>
        <p:nvSpPr>
          <p:cNvPr id="637959" name="AutoShape 7"/>
          <p:cNvSpPr>
            <a:spLocks noChangeArrowheads="1"/>
          </p:cNvSpPr>
          <p:nvPr/>
        </p:nvSpPr>
        <p:spPr bwMode="auto">
          <a:xfrm>
            <a:off x="4559300" y="3941763"/>
            <a:ext cx="2071688" cy="1166812"/>
          </a:xfrm>
          <a:prstGeom prst="wedgeRoundRectCallout">
            <a:avLst>
              <a:gd name="adj1" fmla="val -116972"/>
              <a:gd name="adj2" fmla="val 4823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переход к следующему слагаемому</a:t>
            </a:r>
          </a:p>
        </p:txBody>
      </p:sp>
      <p:sp>
        <p:nvSpPr>
          <p:cNvPr id="637961" name="AutoShape 9"/>
          <p:cNvSpPr>
            <a:spLocks noChangeArrowheads="1"/>
          </p:cNvSpPr>
          <p:nvPr/>
        </p:nvSpPr>
        <p:spPr bwMode="auto">
          <a:xfrm>
            <a:off x="3971925" y="1946275"/>
            <a:ext cx="1970088" cy="733425"/>
          </a:xfrm>
          <a:prstGeom prst="wedgeRoundRectCallout">
            <a:avLst>
              <a:gd name="adj1" fmla="val -76431"/>
              <a:gd name="adj2" fmla="val 7121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начальные значения</a:t>
            </a:r>
          </a:p>
        </p:txBody>
      </p:sp>
      <p:sp>
        <p:nvSpPr>
          <p:cNvPr id="637962" name="AutoShape 10"/>
          <p:cNvSpPr>
            <a:spLocks noChangeArrowheads="1"/>
          </p:cNvSpPr>
          <p:nvPr/>
        </p:nvSpPr>
        <p:spPr bwMode="auto">
          <a:xfrm>
            <a:off x="3511550" y="3708400"/>
            <a:ext cx="1970088" cy="733425"/>
          </a:xfrm>
          <a:prstGeom prst="wedgeRoundRectCallout">
            <a:avLst>
              <a:gd name="adj1" fmla="val -107778"/>
              <a:gd name="adj2" fmla="val -2856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увеличение суммы</a:t>
            </a:r>
          </a:p>
        </p:txBody>
      </p:sp>
      <p:sp>
        <p:nvSpPr>
          <p:cNvPr id="637963" name="AutoShape 11"/>
          <p:cNvSpPr>
            <a:spLocks noChangeArrowheads="1"/>
          </p:cNvSpPr>
          <p:nvPr/>
        </p:nvSpPr>
        <p:spPr bwMode="auto">
          <a:xfrm>
            <a:off x="4791075" y="4181475"/>
            <a:ext cx="2913063" cy="803275"/>
          </a:xfrm>
          <a:prstGeom prst="wedgeRoundRectCallout">
            <a:avLst>
              <a:gd name="adj1" fmla="val -103458"/>
              <a:gd name="adj2" fmla="val -3794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расчет элемента последовательности</a:t>
            </a:r>
          </a:p>
        </p:txBody>
      </p:sp>
      <p:sp>
        <p:nvSpPr>
          <p:cNvPr id="637964" name="AutoShape 12"/>
          <p:cNvSpPr>
            <a:spLocks noChangeArrowheads="1"/>
          </p:cNvSpPr>
          <p:nvPr/>
        </p:nvSpPr>
        <p:spPr bwMode="auto">
          <a:xfrm>
            <a:off x="4330700" y="842963"/>
            <a:ext cx="3505200" cy="522287"/>
          </a:xfrm>
          <a:prstGeom prst="wedgeRoundRectCallout">
            <a:avLst>
              <a:gd name="adj1" fmla="val -74819"/>
              <a:gd name="adj2" fmla="val -2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/>
              <a:t>математические функции</a:t>
            </a:r>
          </a:p>
        </p:txBody>
      </p:sp>
      <p:sp>
        <p:nvSpPr>
          <p:cNvPr id="637965" name="AutoShape 13"/>
          <p:cNvSpPr>
            <a:spLocks noChangeArrowheads="1"/>
          </p:cNvSpPr>
          <p:nvPr/>
        </p:nvSpPr>
        <p:spPr bwMode="auto">
          <a:xfrm>
            <a:off x="4968875" y="1508125"/>
            <a:ext cx="2252663" cy="1157288"/>
          </a:xfrm>
          <a:prstGeom prst="wedgeRoundRectCallout">
            <a:avLst>
              <a:gd name="adj1" fmla="val -132736"/>
              <a:gd name="adj2" fmla="val 1163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000" b="0"/>
              <a:t>fabs – </a:t>
            </a:r>
            <a:r>
              <a:rPr lang="ru-RU" sz="2000" b="0"/>
              <a:t>модуль вещественного числа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521325" y="5965825"/>
            <a:ext cx="2646363" cy="663575"/>
            <a:chOff x="3478" y="3758"/>
            <a:chExt cx="1667" cy="418"/>
          </a:xfrm>
        </p:grpSpPr>
        <p:sp>
          <p:nvSpPr>
            <p:cNvPr id="97300" name="Text Box 17"/>
            <p:cNvSpPr txBox="1">
              <a:spLocks noChangeArrowheads="1"/>
            </p:cNvSpPr>
            <p:nvPr/>
          </p:nvSpPr>
          <p:spPr bwMode="auto">
            <a:xfrm>
              <a:off x="3772" y="3825"/>
              <a:ext cx="1373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Что плохо?</a:t>
              </a:r>
            </a:p>
          </p:txBody>
        </p:sp>
        <p:sp>
          <p:nvSpPr>
            <p:cNvPr id="97301" name="Oval 18"/>
            <p:cNvSpPr>
              <a:spLocks noChangeArrowheads="1"/>
            </p:cNvSpPr>
            <p:nvPr/>
          </p:nvSpPr>
          <p:spPr bwMode="auto">
            <a:xfrm>
              <a:off x="3478" y="3758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637972" name="Rectangle 20"/>
          <p:cNvSpPr>
            <a:spLocks noChangeArrowheads="1"/>
          </p:cNvSpPr>
          <p:nvPr/>
        </p:nvSpPr>
        <p:spPr bwMode="auto">
          <a:xfrm>
            <a:off x="2551113" y="2219325"/>
            <a:ext cx="776287" cy="43973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0" tIns="46800" rIns="90000" bIns="46800">
            <a:spAutoFit/>
          </a:bodyPr>
          <a:lstStyle/>
          <a:p>
            <a:r>
              <a:rPr lang="en-US" sz="2200">
                <a:latin typeface="Courier New" pitchFamily="49" charset="0"/>
              </a:rPr>
              <a:t>, b;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637973" name="AutoShape 21"/>
          <p:cNvSpPr>
            <a:spLocks noChangeArrowheads="1"/>
          </p:cNvSpPr>
          <p:nvPr/>
        </p:nvSpPr>
        <p:spPr bwMode="auto">
          <a:xfrm rot="2700000">
            <a:off x="1349375" y="1855788"/>
            <a:ext cx="508000" cy="508000"/>
          </a:xfrm>
          <a:prstGeom prst="plus">
            <a:avLst>
              <a:gd name="adj" fmla="val 43125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37967" name="AutoShape 15"/>
          <p:cNvSpPr>
            <a:spLocks noChangeArrowheads="1"/>
          </p:cNvSpPr>
          <p:nvPr/>
        </p:nvSpPr>
        <p:spPr bwMode="auto">
          <a:xfrm>
            <a:off x="3500438" y="1352550"/>
            <a:ext cx="2395537" cy="1001713"/>
          </a:xfrm>
          <a:prstGeom prst="wedgeRoundRectCallout">
            <a:avLst>
              <a:gd name="adj1" fmla="val -61065"/>
              <a:gd name="adj2" fmla="val 58083"/>
              <a:gd name="adj3" fmla="val 16667"/>
            </a:avLst>
          </a:prstGeom>
          <a:solidFill>
            <a:schemeClr val="accent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>
                <a:solidFill>
                  <a:schemeClr val="bg1"/>
                </a:solidFill>
              </a:rPr>
              <a:t>чтобы не было округления при делении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37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37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637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637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637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637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58" grpId="1" animBg="1"/>
      <p:bldP spid="637960" grpId="0" animBg="1"/>
      <p:bldP spid="637960" grpId="1" animBg="1"/>
      <p:bldP spid="637959" grpId="0" animBg="1"/>
      <p:bldP spid="637959" grpId="1" animBg="1"/>
      <p:bldP spid="637961" grpId="0" animBg="1"/>
      <p:bldP spid="637961" grpId="1" animBg="1"/>
      <p:bldP spid="637962" grpId="0" animBg="1"/>
      <p:bldP spid="637962" grpId="1" animBg="1"/>
      <p:bldP spid="637963" grpId="0" animBg="1"/>
      <p:bldP spid="637963" grpId="1" animBg="1"/>
      <p:bldP spid="637964" grpId="0" animBg="1"/>
      <p:bldP spid="637964" grpId="1" animBg="1"/>
      <p:bldP spid="637965" grpId="0" animBg="1"/>
      <p:bldP spid="637965" grpId="1" animBg="1"/>
      <p:bldP spid="637972" grpId="0" animBg="1"/>
      <p:bldP spid="637973" grpId="0" animBg="1"/>
      <p:bldP spid="63796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800A56-DB77-4FF0-AE4C-44FF7D485CC5}" type="slidenum">
              <a:rPr lang="ru-RU" smtClean="0"/>
              <a:pPr/>
              <a:t>83</a:t>
            </a:fld>
            <a:endParaRPr lang="ru-RU" smtClean="0"/>
          </a:p>
        </p:txBody>
      </p:sp>
      <p:sp>
        <p:nvSpPr>
          <p:cNvPr id="410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</a:t>
            </a:r>
          </a:p>
        </p:txBody>
      </p:sp>
      <p:sp>
        <p:nvSpPr>
          <p:cNvPr id="4104" name="Text Box 5"/>
          <p:cNvSpPr txBox="1">
            <a:spLocks noChangeArrowheads="1"/>
          </p:cNvSpPr>
          <p:nvPr/>
        </p:nvSpPr>
        <p:spPr bwMode="auto">
          <a:xfrm>
            <a:off x="346075" y="884238"/>
            <a:ext cx="8420100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«4»: </a:t>
            </a:r>
            <a:r>
              <a:rPr lang="ru-RU" sz="2500"/>
              <a:t>Найти сумму элементов последовательности с точностью 0,001:</a:t>
            </a:r>
          </a:p>
          <a:p>
            <a:pPr marL="534988" indent="-534988">
              <a:spcBef>
                <a:spcPct val="50000"/>
              </a:spcBef>
            </a:pPr>
            <a:endParaRPr lang="ru-RU" sz="2500"/>
          </a:p>
          <a:p>
            <a:pPr marL="534988" indent="-534988">
              <a:spcBef>
                <a:spcPct val="50000"/>
              </a:spcBef>
            </a:pPr>
            <a:endParaRPr lang="ru-RU" sz="2500"/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2500">
                <a:latin typeface="Courier New" pitchFamily="49" charset="0"/>
              </a:rPr>
              <a:t>    </a:t>
            </a:r>
            <a:r>
              <a:rPr lang="ru-RU" sz="2500">
                <a:solidFill>
                  <a:srgbClr val="3333FF"/>
                </a:solidFill>
              </a:rPr>
              <a:t>Ответ:</a:t>
            </a:r>
          </a:p>
          <a:p>
            <a:pPr marL="534988" indent="-534988">
              <a:spcBef>
                <a:spcPct val="15000"/>
              </a:spcBef>
            </a:pPr>
            <a:r>
              <a:rPr lang="ru-RU" sz="2500">
                <a:latin typeface="Courier New" pitchFamily="49" charset="0"/>
              </a:rPr>
              <a:t>		</a:t>
            </a:r>
            <a:r>
              <a:rPr lang="en-US" sz="2500">
                <a:latin typeface="Courier New" pitchFamily="49" charset="0"/>
              </a:rPr>
              <a:t>S = 1.157</a:t>
            </a:r>
            <a:endParaRPr lang="ru-RU" sz="2500">
              <a:latin typeface="Courier New" pitchFamily="49" charset="0"/>
            </a:endParaRPr>
          </a:p>
          <a:p>
            <a:pPr marL="534988" indent="-534988"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«5»: </a:t>
            </a:r>
            <a:r>
              <a:rPr lang="ru-RU" sz="2500"/>
              <a:t>Найти сумму элементов последовательности с точностью 0,001:</a:t>
            </a:r>
            <a:r>
              <a:rPr lang="en-US" sz="2500"/>
              <a:t/>
            </a:r>
            <a:br>
              <a:rPr lang="en-US" sz="2500"/>
            </a:br>
            <a:endParaRPr lang="en-US" sz="2500"/>
          </a:p>
          <a:p>
            <a:pPr marL="534988" indent="-534988">
              <a:spcBef>
                <a:spcPct val="125000"/>
              </a:spcBef>
            </a:pPr>
            <a:r>
              <a:rPr lang="ru-RU" sz="2500">
                <a:solidFill>
                  <a:srgbClr val="3333FF"/>
                </a:solidFill>
              </a:rPr>
              <a:t>	Ответ:</a:t>
            </a: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		</a:t>
            </a:r>
            <a:r>
              <a:rPr lang="en-US" sz="2500">
                <a:latin typeface="Courier New" pitchFamily="49" charset="0"/>
              </a:rPr>
              <a:t>S = 1.220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779588" y="1860550"/>
          <a:ext cx="4878387" cy="822325"/>
        </p:xfrm>
        <a:graphic>
          <a:graphicData uri="http://schemas.openxmlformats.org/presentationml/2006/ole">
            <p:oleObj spid="_x0000_s4098" name="Формула" r:id="rId4" imgW="2336760" imgH="393480" progId="Equation.3">
              <p:embed/>
            </p:oleObj>
          </a:graphicData>
        </a:graphic>
      </p:graphicFrame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431925" y="4660900"/>
          <a:ext cx="6099175" cy="822325"/>
        </p:xfrm>
        <a:graphic>
          <a:graphicData uri="http://schemas.openxmlformats.org/presentationml/2006/ole">
            <p:oleObj spid="_x0000_s4099" name="Формула" r:id="rId5" imgW="2920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72792B-57FF-4347-84BE-77A1440DC649}" type="slidenum">
              <a:rPr lang="ru-RU" smtClean="0"/>
              <a:pPr/>
              <a:t>84</a:t>
            </a:fld>
            <a:endParaRPr lang="ru-RU" smtClean="0"/>
          </a:p>
        </p:txBody>
      </p:sp>
      <p:sp>
        <p:nvSpPr>
          <p:cNvPr id="9830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830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Цикл с постусловием</a:t>
            </a:r>
          </a:p>
        </p:txBody>
      </p:sp>
      <p:sp>
        <p:nvSpPr>
          <p:cNvPr id="642053" name="Text Box 5"/>
          <p:cNvSpPr txBox="1">
            <a:spLocks noChangeArrowheads="1"/>
          </p:cNvSpPr>
          <p:nvPr/>
        </p:nvSpPr>
        <p:spPr bwMode="auto">
          <a:xfrm>
            <a:off x="369888" y="781050"/>
            <a:ext cx="84201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Задача: </a:t>
            </a:r>
            <a:r>
              <a:rPr lang="ru-RU" sz="2400" b="0"/>
              <a:t>Ввести целое </a:t>
            </a:r>
            <a:r>
              <a:rPr lang="ru-RU" sz="2400"/>
              <a:t>положительное</a:t>
            </a:r>
            <a:r>
              <a:rPr lang="ru-RU" sz="2400" b="0"/>
              <a:t> число (</a:t>
            </a:r>
            <a:r>
              <a:rPr lang="en-US" sz="2400" b="0"/>
              <a:t>&lt;2000000) </a:t>
            </a:r>
            <a:r>
              <a:rPr lang="ru-RU" sz="2400" b="0"/>
              <a:t>и определить число цифр в нем. </a:t>
            </a:r>
          </a:p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Проблема: </a:t>
            </a:r>
            <a:r>
              <a:rPr lang="ru-RU" sz="2400" b="0"/>
              <a:t>Как не дать ввести отрицательное число или ноль?</a:t>
            </a:r>
            <a:endParaRPr lang="en-US" sz="2400" b="0"/>
          </a:p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Решение: </a:t>
            </a:r>
            <a:r>
              <a:rPr lang="ru-RU" sz="2400" b="0"/>
              <a:t>Если вводится неверное число, вернуться назад к вводу данных (цикл!).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Особенность: </a:t>
            </a:r>
            <a:r>
              <a:rPr lang="ru-RU" sz="2400" b="0"/>
              <a:t>Один раз тело цикла надо сделать в любом случае </a:t>
            </a:r>
            <a:r>
              <a:rPr lang="ru-RU" sz="2400" b="0">
                <a:sym typeface="Symbol" pitchFamily="18" charset="2"/>
              </a:rPr>
              <a:t> </a:t>
            </a:r>
            <a:r>
              <a:rPr lang="ru-RU" sz="2400" b="0"/>
              <a:t>проверку условия цикла надо делать в конце цикла (цикл с </a:t>
            </a:r>
            <a:r>
              <a:rPr lang="ru-RU" sz="2400"/>
              <a:t>постусловием</a:t>
            </a:r>
            <a:r>
              <a:rPr lang="ru-RU" sz="2400" b="0"/>
              <a:t>).</a:t>
            </a:r>
            <a:endParaRPr lang="en-US" sz="2400" b="0"/>
          </a:p>
        </p:txBody>
      </p:sp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400050" y="5076825"/>
            <a:ext cx="8420100" cy="89852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45791" dir="3378596" algn="ctr" rotWithShape="0">
              <a:schemeClr val="tx2"/>
            </a:outerShdw>
          </a:effectLst>
        </p:spPr>
        <p:txBody>
          <a:bodyPr lIns="198000" rIns="198000"/>
          <a:lstStyle/>
          <a:p>
            <a:pPr>
              <a:spcBef>
                <a:spcPct val="50000"/>
              </a:spcBef>
              <a:defRPr/>
            </a:pPr>
            <a:r>
              <a:rPr lang="ru-RU" sz="2400">
                <a:solidFill>
                  <a:srgbClr val="3333FF"/>
                </a:solidFill>
              </a:rPr>
              <a:t>Цикл с постусловием</a:t>
            </a:r>
            <a:r>
              <a:rPr lang="ru-RU" sz="2400" b="0"/>
              <a:t> – это цикл, в котором проверка условия выполняется в конце цикла.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3" grpId="0" build="p"/>
      <p:bldP spid="64205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644475-8958-4A5F-89FB-14DE0A7FD60A}" type="slidenum">
              <a:rPr lang="ru-RU" smtClean="0"/>
              <a:pPr/>
              <a:t>85</a:t>
            </a:fld>
            <a:endParaRPr lang="ru-RU" smtClean="0"/>
          </a:p>
        </p:txBody>
      </p:sp>
      <p:sp>
        <p:nvSpPr>
          <p:cNvPr id="644117" name="Rectangle 21"/>
          <p:cNvSpPr>
            <a:spLocks noChangeArrowheads="1"/>
          </p:cNvSpPr>
          <p:nvPr/>
        </p:nvSpPr>
        <p:spPr bwMode="auto">
          <a:xfrm>
            <a:off x="1671638" y="1771650"/>
            <a:ext cx="3379787" cy="2428875"/>
          </a:xfrm>
          <a:prstGeom prst="rect">
            <a:avLst/>
          </a:prstGeom>
          <a:solidFill>
            <a:srgbClr val="E6E6FF"/>
          </a:solidFill>
          <a:ln w="12700">
            <a:noFill/>
            <a:prstDash val="dash"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99332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Цикл с постусловием: алгоритм </a:t>
            </a: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3992563" y="1503363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644101" name="AutoShape 5"/>
          <p:cNvSpPr>
            <a:spLocks noChangeArrowheads="1"/>
          </p:cNvSpPr>
          <p:nvPr/>
        </p:nvSpPr>
        <p:spPr bwMode="auto">
          <a:xfrm>
            <a:off x="3022600" y="1162050"/>
            <a:ext cx="1481138" cy="377825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начало</a:t>
            </a:r>
          </a:p>
        </p:txBody>
      </p:sp>
      <p:sp>
        <p:nvSpPr>
          <p:cNvPr id="644102" name="AutoShape 6"/>
          <p:cNvSpPr>
            <a:spLocks noChangeArrowheads="1"/>
          </p:cNvSpPr>
          <p:nvPr/>
        </p:nvSpPr>
        <p:spPr bwMode="auto">
          <a:xfrm>
            <a:off x="3051175" y="5624513"/>
            <a:ext cx="1481138" cy="414337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конец</a:t>
            </a:r>
          </a:p>
        </p:txBody>
      </p:sp>
      <p:sp>
        <p:nvSpPr>
          <p:cNvPr id="644103" name="Text Box 7"/>
          <p:cNvSpPr txBox="1">
            <a:spLocks noChangeArrowheads="1"/>
          </p:cNvSpPr>
          <p:nvPr/>
        </p:nvSpPr>
        <p:spPr bwMode="auto">
          <a:xfrm>
            <a:off x="3792538" y="3816350"/>
            <a:ext cx="684212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нет</a:t>
            </a:r>
          </a:p>
        </p:txBody>
      </p:sp>
      <p:sp>
        <p:nvSpPr>
          <p:cNvPr id="644104" name="Text Box 8"/>
          <p:cNvSpPr txBox="1">
            <a:spLocks noChangeArrowheads="1"/>
          </p:cNvSpPr>
          <p:nvPr/>
        </p:nvSpPr>
        <p:spPr bwMode="auto">
          <a:xfrm>
            <a:off x="2147888" y="3094038"/>
            <a:ext cx="684212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да</a:t>
            </a:r>
          </a:p>
        </p:txBody>
      </p:sp>
      <p:sp>
        <p:nvSpPr>
          <p:cNvPr id="644105" name="AutoShape 9"/>
          <p:cNvSpPr>
            <a:spLocks noChangeArrowheads="1"/>
          </p:cNvSpPr>
          <p:nvPr/>
        </p:nvSpPr>
        <p:spPr bwMode="auto">
          <a:xfrm>
            <a:off x="2854325" y="3070225"/>
            <a:ext cx="1822450" cy="914400"/>
          </a:xfrm>
          <a:prstGeom prst="flowChartDecision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400">
                <a:latin typeface="Courier New" pitchFamily="49" charset="0"/>
              </a:rPr>
              <a:t>n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&lt;=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0?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44106" name="Oval 10"/>
          <p:cNvSpPr>
            <a:spLocks noChangeArrowheads="1"/>
          </p:cNvSpPr>
          <p:nvPr/>
        </p:nvSpPr>
        <p:spPr bwMode="auto">
          <a:xfrm>
            <a:off x="3713163" y="1939925"/>
            <a:ext cx="53975" cy="539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44107" name="Line 11"/>
          <p:cNvSpPr>
            <a:spLocks noChangeShapeType="1"/>
          </p:cNvSpPr>
          <p:nvPr/>
        </p:nvSpPr>
        <p:spPr bwMode="auto">
          <a:xfrm>
            <a:off x="3744913" y="1530350"/>
            <a:ext cx="0" cy="746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44108" name="Freeform 12"/>
          <p:cNvSpPr>
            <a:spLocks/>
          </p:cNvSpPr>
          <p:nvPr/>
        </p:nvSpPr>
        <p:spPr bwMode="auto">
          <a:xfrm>
            <a:off x="1957388" y="1963738"/>
            <a:ext cx="1814512" cy="1565275"/>
          </a:xfrm>
          <a:custGeom>
            <a:avLst/>
            <a:gdLst>
              <a:gd name="T0" fmla="*/ 2147483647 w 1143"/>
              <a:gd name="T1" fmla="*/ 2147483647 h 986"/>
              <a:gd name="T2" fmla="*/ 0 w 1143"/>
              <a:gd name="T3" fmla="*/ 2147483647 h 986"/>
              <a:gd name="T4" fmla="*/ 0 w 1143"/>
              <a:gd name="T5" fmla="*/ 0 h 986"/>
              <a:gd name="T6" fmla="*/ 2147483647 w 1143"/>
              <a:gd name="T7" fmla="*/ 0 h 986"/>
              <a:gd name="T8" fmla="*/ 0 60000 65536"/>
              <a:gd name="T9" fmla="*/ 0 60000 65536"/>
              <a:gd name="T10" fmla="*/ 0 60000 65536"/>
              <a:gd name="T11" fmla="*/ 0 60000 65536"/>
              <a:gd name="T12" fmla="*/ 0 w 1143"/>
              <a:gd name="T13" fmla="*/ 0 h 986"/>
              <a:gd name="T14" fmla="*/ 1143 w 1143"/>
              <a:gd name="T15" fmla="*/ 986 h 9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" h="986">
                <a:moveTo>
                  <a:pt x="577" y="983"/>
                </a:moveTo>
                <a:lnTo>
                  <a:pt x="0" y="986"/>
                </a:lnTo>
                <a:lnTo>
                  <a:pt x="0" y="0"/>
                </a:lnTo>
                <a:lnTo>
                  <a:pt x="1143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44109" name="Line 13"/>
          <p:cNvSpPr>
            <a:spLocks noChangeShapeType="1"/>
          </p:cNvSpPr>
          <p:nvPr/>
        </p:nvSpPr>
        <p:spPr bwMode="auto">
          <a:xfrm>
            <a:off x="3786188" y="5335588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44110" name="AutoShape 14"/>
          <p:cNvSpPr>
            <a:spLocks noChangeArrowheads="1"/>
          </p:cNvSpPr>
          <p:nvPr/>
        </p:nvSpPr>
        <p:spPr bwMode="auto">
          <a:xfrm>
            <a:off x="5570538" y="2665413"/>
            <a:ext cx="1817687" cy="461962"/>
          </a:xfrm>
          <a:prstGeom prst="wedgeRoundRectCallout">
            <a:avLst>
              <a:gd name="adj1" fmla="val -76786"/>
              <a:gd name="adj2" fmla="val 163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тело цикла</a:t>
            </a:r>
          </a:p>
        </p:txBody>
      </p:sp>
      <p:sp>
        <p:nvSpPr>
          <p:cNvPr id="644111" name="AutoShape 15"/>
          <p:cNvSpPr>
            <a:spLocks noChangeArrowheads="1"/>
          </p:cNvSpPr>
          <p:nvPr/>
        </p:nvSpPr>
        <p:spPr bwMode="auto">
          <a:xfrm>
            <a:off x="5699125" y="3522663"/>
            <a:ext cx="1638300" cy="554037"/>
          </a:xfrm>
          <a:prstGeom prst="wedgeRoundRectCallout">
            <a:avLst>
              <a:gd name="adj1" fmla="val -125287"/>
              <a:gd name="adj2" fmla="val -3065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условие</a:t>
            </a:r>
            <a:endParaRPr lang="ru-RU" sz="2400"/>
          </a:p>
        </p:txBody>
      </p:sp>
      <p:sp>
        <p:nvSpPr>
          <p:cNvPr id="644112" name="AutoShape 16"/>
          <p:cNvSpPr>
            <a:spLocks noChangeArrowheads="1"/>
          </p:cNvSpPr>
          <p:nvPr/>
        </p:nvSpPr>
        <p:spPr bwMode="auto">
          <a:xfrm>
            <a:off x="5641975" y="4762500"/>
            <a:ext cx="2576513" cy="992188"/>
          </a:xfrm>
          <a:prstGeom prst="wedgeRoundRectCallout">
            <a:avLst>
              <a:gd name="adj1" fmla="val -82056"/>
              <a:gd name="adj2" fmla="val -3215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блок «типовой процесс»</a:t>
            </a:r>
          </a:p>
        </p:txBody>
      </p:sp>
      <p:sp>
        <p:nvSpPr>
          <p:cNvPr id="644113" name="AutoShape 17"/>
          <p:cNvSpPr>
            <a:spLocks noChangeArrowheads="1"/>
          </p:cNvSpPr>
          <p:nvPr/>
        </p:nvSpPr>
        <p:spPr bwMode="auto">
          <a:xfrm>
            <a:off x="2809875" y="2268538"/>
            <a:ext cx="1919288" cy="517525"/>
          </a:xfrm>
          <a:prstGeom prst="flowChartInputOutpu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400" b="0"/>
              <a:t>ввод </a:t>
            </a:r>
            <a:r>
              <a:rPr lang="en-US" sz="2400">
                <a:latin typeface="Courier New" pitchFamily="49" charset="0"/>
              </a:rPr>
              <a:t>n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44114" name="Line 18"/>
          <p:cNvSpPr>
            <a:spLocks noChangeShapeType="1"/>
          </p:cNvSpPr>
          <p:nvPr/>
        </p:nvSpPr>
        <p:spPr bwMode="auto">
          <a:xfrm>
            <a:off x="3760788" y="2778125"/>
            <a:ext cx="0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44115" name="Line 19"/>
          <p:cNvSpPr>
            <a:spLocks noChangeShapeType="1"/>
          </p:cNvSpPr>
          <p:nvPr/>
        </p:nvSpPr>
        <p:spPr bwMode="auto">
          <a:xfrm>
            <a:off x="3763963" y="3978275"/>
            <a:ext cx="0" cy="441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44116" name="AutoShape 20"/>
          <p:cNvSpPr>
            <a:spLocks noChangeArrowheads="1"/>
          </p:cNvSpPr>
          <p:nvPr/>
        </p:nvSpPr>
        <p:spPr bwMode="auto">
          <a:xfrm>
            <a:off x="2806700" y="4422775"/>
            <a:ext cx="2114550" cy="9144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000" b="0"/>
              <a:t>основной </a:t>
            </a:r>
            <a:br>
              <a:rPr lang="ru-RU" sz="2000" b="0"/>
            </a:br>
            <a:r>
              <a:rPr lang="ru-RU" sz="2000" b="0"/>
              <a:t>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4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4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4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17" grpId="0" animBg="1"/>
      <p:bldP spid="644101" grpId="0" animBg="1"/>
      <p:bldP spid="644102" grpId="0" animBg="1"/>
      <p:bldP spid="644103" grpId="0"/>
      <p:bldP spid="644104" grpId="0"/>
      <p:bldP spid="644105" grpId="0" animBg="1"/>
      <p:bldP spid="644106" grpId="0" animBg="1"/>
      <p:bldP spid="644107" grpId="0" animBg="1"/>
      <p:bldP spid="644108" grpId="0" animBg="1"/>
      <p:bldP spid="644109" grpId="0" animBg="1"/>
      <p:bldP spid="644110" grpId="0" animBg="1"/>
      <p:bldP spid="644111" grpId="0" animBg="1"/>
      <p:bldP spid="644112" grpId="0" animBg="1"/>
      <p:bldP spid="644113" grpId="0" animBg="1"/>
      <p:bldP spid="644114" grpId="0" animBg="1"/>
      <p:bldP spid="644115" grpId="0" animBg="1"/>
      <p:bldP spid="64411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5F5DB8-A265-4234-A8A8-A5F98860BFD7}" type="slidenum">
              <a:rPr lang="ru-RU" smtClean="0"/>
              <a:pPr/>
              <a:t>86</a:t>
            </a:fld>
            <a:endParaRPr lang="ru-RU" smtClean="0"/>
          </a:p>
        </p:txBody>
      </p:sp>
      <p:sp>
        <p:nvSpPr>
          <p:cNvPr id="646154" name="Text Box 10"/>
          <p:cNvSpPr txBox="1">
            <a:spLocks noChangeArrowheads="1"/>
          </p:cNvSpPr>
          <p:nvPr/>
        </p:nvSpPr>
        <p:spPr bwMode="auto">
          <a:xfrm>
            <a:off x="304800" y="908050"/>
            <a:ext cx="8420100" cy="3925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marL="176213" indent="-176213">
              <a:defRPr/>
            </a:pPr>
            <a:endParaRPr lang="da-DK" sz="2400">
              <a:latin typeface="Courier New" pitchFamily="49" charset="0"/>
            </a:endParaRPr>
          </a:p>
        </p:txBody>
      </p:sp>
      <p:sp>
        <p:nvSpPr>
          <p:cNvPr id="646150" name="Rectangle 6"/>
          <p:cNvSpPr>
            <a:spLocks noChangeArrowheads="1"/>
          </p:cNvSpPr>
          <p:nvPr/>
        </p:nvSpPr>
        <p:spPr bwMode="auto">
          <a:xfrm>
            <a:off x="730250" y="2000250"/>
            <a:ext cx="7812088" cy="192563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10035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0035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Программа</a:t>
            </a:r>
          </a:p>
        </p:txBody>
      </p:sp>
      <p:sp>
        <p:nvSpPr>
          <p:cNvPr id="100360" name="Text Box 5"/>
          <p:cNvSpPr txBox="1">
            <a:spLocks noChangeArrowheads="1"/>
          </p:cNvSpPr>
          <p:nvPr/>
        </p:nvSpPr>
        <p:spPr bwMode="auto">
          <a:xfrm>
            <a:off x="381000" y="876300"/>
            <a:ext cx="8280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/>
            <a:r>
              <a:rPr lang="en-US" sz="2400">
                <a:latin typeface="Courier New" pitchFamily="49" charset="0"/>
              </a:rPr>
              <a:t>main()</a:t>
            </a:r>
          </a:p>
          <a:p>
            <a:pPr marL="176213" indent="-176213"/>
            <a:r>
              <a:rPr lang="en-US" sz="2400">
                <a:latin typeface="Courier New" pitchFamily="49" charset="0"/>
              </a:rPr>
              <a:t>{</a:t>
            </a:r>
          </a:p>
          <a:p>
            <a:pPr marL="176213" indent="-176213"/>
            <a:r>
              <a:rPr lang="en-US" sz="2400">
                <a:latin typeface="Courier New" pitchFamily="49" charset="0"/>
              </a:rPr>
              <a:t>  int n;</a:t>
            </a:r>
          </a:p>
          <a:p>
            <a:pPr marL="176213" indent="-176213"/>
            <a:r>
              <a:rPr lang="en-US" sz="2400">
                <a:latin typeface="Courier New" pitchFamily="49" charset="0"/>
              </a:rPr>
              <a:t>  do {</a:t>
            </a:r>
          </a:p>
          <a:p>
            <a:pPr marL="176213" indent="-176213"/>
            <a:r>
              <a:rPr lang="en-US" sz="2400">
                <a:latin typeface="Courier New" pitchFamily="49" charset="0"/>
              </a:rPr>
              <a:t>    printf("</a:t>
            </a:r>
            <a:r>
              <a:rPr lang="ru-RU" sz="2400">
                <a:latin typeface="Courier New" pitchFamily="49" charset="0"/>
              </a:rPr>
              <a:t>Введите положительное число</a:t>
            </a:r>
            <a:r>
              <a:rPr lang="en-US" sz="2400">
                <a:latin typeface="Courier New" pitchFamily="49" charset="0"/>
              </a:rPr>
              <a:t>\n");</a:t>
            </a:r>
          </a:p>
          <a:p>
            <a:pPr marL="176213" indent="-176213"/>
            <a:r>
              <a:rPr lang="en-US" sz="2400">
                <a:latin typeface="Courier New" pitchFamily="49" charset="0"/>
              </a:rPr>
              <a:t>    scanf("%d", &amp;n);</a:t>
            </a:r>
          </a:p>
          <a:p>
            <a:pPr marL="176213" indent="-176213"/>
            <a:r>
              <a:rPr lang="en-US" sz="2400">
                <a:latin typeface="Courier New" pitchFamily="49" charset="0"/>
              </a:rPr>
              <a:t>    }</a:t>
            </a:r>
          </a:p>
          <a:p>
            <a:pPr marL="176213" indent="-176213"/>
            <a:r>
              <a:rPr lang="en-US" sz="2400">
                <a:latin typeface="Courier New" pitchFamily="49" charset="0"/>
              </a:rPr>
              <a:t>  while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(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n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&lt;=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0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);</a:t>
            </a:r>
          </a:p>
          <a:p>
            <a:pPr marL="176213" indent="-176213"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  </a:t>
            </a:r>
            <a:r>
              <a:rPr lang="ru-RU" sz="2400">
                <a:latin typeface="Courier New" pitchFamily="49" charset="0"/>
              </a:rPr>
              <a:t>... </a:t>
            </a:r>
            <a:r>
              <a:rPr lang="en-US" sz="240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>
                <a:solidFill>
                  <a:srgbClr val="3333FF"/>
                </a:solidFill>
                <a:latin typeface="Courier New" pitchFamily="49" charset="0"/>
              </a:rPr>
              <a:t>основной алгоритм </a:t>
            </a:r>
            <a:endParaRPr lang="en-US" sz="240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/>
            <a:r>
              <a:rPr lang="da-DK" sz="2400">
                <a:latin typeface="Courier New" pitchFamily="49" charset="0"/>
              </a:rPr>
              <a:t>}</a:t>
            </a:r>
          </a:p>
        </p:txBody>
      </p:sp>
      <p:sp>
        <p:nvSpPr>
          <p:cNvPr id="646152" name="AutoShape 8"/>
          <p:cNvSpPr>
            <a:spLocks noChangeArrowheads="1"/>
          </p:cNvSpPr>
          <p:nvPr/>
        </p:nvSpPr>
        <p:spPr bwMode="auto">
          <a:xfrm>
            <a:off x="4210050" y="3041650"/>
            <a:ext cx="1414463" cy="539750"/>
          </a:xfrm>
          <a:prstGeom prst="wedgeRoundRectCallout">
            <a:avLst>
              <a:gd name="adj1" fmla="val -112829"/>
              <a:gd name="adj2" fmla="val 6261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условие</a:t>
            </a:r>
            <a:endParaRPr lang="ru-RU" sz="2400" dirty="0"/>
          </a:p>
        </p:txBody>
      </p:sp>
      <p:sp>
        <p:nvSpPr>
          <p:cNvPr id="646153" name="Text Box 9"/>
          <p:cNvSpPr txBox="1">
            <a:spLocks noChangeArrowheads="1"/>
          </p:cNvSpPr>
          <p:nvPr/>
        </p:nvSpPr>
        <p:spPr bwMode="auto">
          <a:xfrm>
            <a:off x="403225" y="4816475"/>
            <a:ext cx="84201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Особенности: </a:t>
            </a:r>
            <a:endParaRPr lang="ru-RU" sz="2400" b="0"/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400" b="0"/>
              <a:t>тело цикла всегда выполняется хотя бы один раз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400" b="0"/>
              <a:t>после слова </a:t>
            </a:r>
            <a:r>
              <a:rPr lang="en-US" sz="2800">
                <a:latin typeface="Courier New" pitchFamily="49" charset="0"/>
              </a:rPr>
              <a:t>while</a:t>
            </a:r>
            <a:r>
              <a:rPr lang="en-US" sz="2400" b="0"/>
              <a:t> </a:t>
            </a:r>
            <a:r>
              <a:rPr lang="ru-RU" sz="2400" b="0"/>
              <a:t>(«пока…» ) ставится условие продолжения цикла</a:t>
            </a: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50" grpId="0" animBg="1"/>
      <p:bldP spid="646152" grpId="0" animBg="1"/>
      <p:bldP spid="64615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C9767A-5071-4294-A2BE-8059E5FFB28C}" type="slidenum">
              <a:rPr lang="ru-RU" smtClean="0"/>
              <a:pPr/>
              <a:t>87</a:t>
            </a:fld>
            <a:endParaRPr lang="ru-RU" smtClean="0"/>
          </a:p>
        </p:txBody>
      </p:sp>
      <p:sp>
        <p:nvSpPr>
          <p:cNvPr id="10137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01381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Сколько раз выполняется цикл</a:t>
            </a:r>
            <a:r>
              <a:rPr lang="en-US" sz="3000"/>
              <a:t>?</a:t>
            </a:r>
            <a:endParaRPr lang="ru-RU" sz="3000"/>
          </a:p>
        </p:txBody>
      </p:sp>
      <p:sp>
        <p:nvSpPr>
          <p:cNvPr id="648197" name="Rectangle 5"/>
          <p:cNvSpPr>
            <a:spLocks noChangeArrowheads="1"/>
          </p:cNvSpPr>
          <p:nvPr/>
        </p:nvSpPr>
        <p:spPr bwMode="auto">
          <a:xfrm>
            <a:off x="398463" y="1017588"/>
            <a:ext cx="6018212" cy="8778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 = 4; b = 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do {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++; } 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&lt;=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b);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48198" name="AutoShape 6"/>
          <p:cNvSpPr>
            <a:spLocks noChangeArrowheads="1"/>
          </p:cNvSpPr>
          <p:nvPr/>
        </p:nvSpPr>
        <p:spPr bwMode="auto">
          <a:xfrm>
            <a:off x="7085013" y="1001713"/>
            <a:ext cx="1511300" cy="857250"/>
          </a:xfrm>
          <a:prstGeom prst="wedgeRoundRectCallout">
            <a:avLst>
              <a:gd name="adj1" fmla="val -112921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/>
              <a:t>3 </a:t>
            </a:r>
            <a:r>
              <a:rPr lang="ru-RU" sz="2400" b="0"/>
              <a:t>раза</a:t>
            </a:r>
            <a:endParaRPr lang="en-US" sz="2400" b="0"/>
          </a:p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7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48199" name="Rectangle 7"/>
          <p:cNvSpPr>
            <a:spLocks noChangeArrowheads="1"/>
          </p:cNvSpPr>
          <p:nvPr/>
        </p:nvSpPr>
        <p:spPr bwMode="auto">
          <a:xfrm>
            <a:off x="415925" y="2052638"/>
            <a:ext cx="5995988" cy="8778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 = 4; b = 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do {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 </a:t>
            </a:r>
            <a:r>
              <a:rPr lang="da-DK" sz="2400">
                <a:latin typeface="Courier New" pitchFamily="49" charset="0"/>
              </a:rPr>
              <a:t>+=</a:t>
            </a:r>
            <a:r>
              <a:rPr lang="da-DK"/>
              <a:t>  </a:t>
            </a:r>
            <a:r>
              <a:rPr lang="en-US" sz="2400">
                <a:latin typeface="Courier New" pitchFamily="49" charset="0"/>
              </a:rPr>
              <a:t>b</a:t>
            </a:r>
            <a:r>
              <a:rPr lang="da-DK" sz="2400">
                <a:latin typeface="Courier New" pitchFamily="49" charset="0"/>
              </a:rPr>
              <a:t>; } 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&lt;=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48200" name="AutoShape 8"/>
          <p:cNvSpPr>
            <a:spLocks noChangeArrowheads="1"/>
          </p:cNvSpPr>
          <p:nvPr/>
        </p:nvSpPr>
        <p:spPr bwMode="auto">
          <a:xfrm>
            <a:off x="7112000" y="2014538"/>
            <a:ext cx="1511300" cy="857250"/>
          </a:xfrm>
          <a:prstGeom prst="wedgeRoundRectCallout">
            <a:avLst>
              <a:gd name="adj1" fmla="val -115125"/>
              <a:gd name="adj2" fmla="val 3752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/>
              <a:t>1 </a:t>
            </a:r>
            <a:r>
              <a:rPr lang="ru-RU" sz="2400" b="0"/>
              <a:t>раз</a:t>
            </a:r>
            <a:endParaRPr lang="en-US" sz="2400" b="0"/>
          </a:p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a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 sz="2400">
                <a:latin typeface="Courier New" pitchFamily="49" charset="0"/>
              </a:rPr>
              <a:t>10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48201" name="Rectangle 9"/>
          <p:cNvSpPr>
            <a:spLocks noChangeArrowheads="1"/>
          </p:cNvSpPr>
          <p:nvPr/>
        </p:nvSpPr>
        <p:spPr bwMode="auto">
          <a:xfrm>
            <a:off x="415925" y="3143250"/>
            <a:ext cx="5984875" cy="8778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 = 4; b = 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do {</a:t>
            </a:r>
            <a:r>
              <a:rPr lang="da-DK" sz="2400">
                <a:latin typeface="Courier New" pitchFamily="49" charset="0"/>
              </a:rPr>
              <a:t> a</a:t>
            </a:r>
            <a:r>
              <a:rPr lang="da-DK"/>
              <a:t>  </a:t>
            </a:r>
            <a:r>
              <a:rPr lang="da-DK" sz="2400">
                <a:latin typeface="Courier New" pitchFamily="49" charset="0"/>
              </a:rPr>
              <a:t>+=</a:t>
            </a:r>
            <a:r>
              <a:rPr lang="da-DK"/>
              <a:t>  </a:t>
            </a:r>
            <a:r>
              <a:rPr lang="en-US" sz="2400">
                <a:latin typeface="Courier New" pitchFamily="49" charset="0"/>
              </a:rPr>
              <a:t>b</a:t>
            </a:r>
            <a:r>
              <a:rPr lang="da-DK" sz="2400">
                <a:latin typeface="Courier New" pitchFamily="49" charset="0"/>
              </a:rPr>
              <a:t>; } 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&gt;=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48202" name="AutoShape 10"/>
          <p:cNvSpPr>
            <a:spLocks noChangeArrowheads="1"/>
          </p:cNvSpPr>
          <p:nvPr/>
        </p:nvSpPr>
        <p:spPr bwMode="auto">
          <a:xfrm>
            <a:off x="6842125" y="3195638"/>
            <a:ext cx="2120900" cy="608012"/>
          </a:xfrm>
          <a:prstGeom prst="wedgeRoundRectCallout">
            <a:avLst>
              <a:gd name="adj1" fmla="val -69310"/>
              <a:gd name="adj2" fmla="val 34333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>
                <a:solidFill>
                  <a:schemeClr val="bg1"/>
                </a:solidFill>
              </a:rPr>
              <a:t>зацикливание</a:t>
            </a:r>
            <a:endParaRPr lang="ru-RU" sz="200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48203" name="Rectangle 11"/>
          <p:cNvSpPr>
            <a:spLocks noChangeArrowheads="1"/>
          </p:cNvSpPr>
          <p:nvPr/>
        </p:nvSpPr>
        <p:spPr bwMode="auto">
          <a:xfrm>
            <a:off x="425450" y="4197350"/>
            <a:ext cx="5984875" cy="8778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 = 4; b = 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do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=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-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b</a:t>
            </a:r>
            <a:r>
              <a:rPr lang="da-DK" sz="2400">
                <a:latin typeface="Courier New" pitchFamily="49" charset="0"/>
              </a:rPr>
              <a:t>; 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&gt;=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48204" name="AutoShape 12"/>
          <p:cNvSpPr>
            <a:spLocks noChangeArrowheads="1"/>
          </p:cNvSpPr>
          <p:nvPr/>
        </p:nvSpPr>
        <p:spPr bwMode="auto">
          <a:xfrm>
            <a:off x="7021513" y="4227513"/>
            <a:ext cx="1973262" cy="798512"/>
          </a:xfrm>
          <a:prstGeom prst="wedgeRoundRectCallout">
            <a:avLst>
              <a:gd name="adj1" fmla="val -81616"/>
              <a:gd name="adj2" fmla="val 4394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b="0"/>
              <a:t>2 </a:t>
            </a:r>
            <a:r>
              <a:rPr lang="ru-RU" sz="2400" b="0"/>
              <a:t>раза</a:t>
            </a:r>
            <a:endParaRPr lang="en-US" sz="2400" b="0"/>
          </a:p>
          <a:p>
            <a:pPr algn="ctr">
              <a:defRPr/>
            </a:pPr>
            <a:r>
              <a:rPr lang="en-US" sz="2400">
                <a:latin typeface="Courier New" pitchFamily="49" charset="0"/>
              </a:rPr>
              <a:t>b</a:t>
            </a:r>
            <a:r>
              <a:rPr lang="en-US" sz="2400"/>
              <a:t> </a:t>
            </a:r>
            <a:r>
              <a:rPr lang="en-US" sz="2400">
                <a:latin typeface="Courier New" pitchFamily="49" charset="0"/>
              </a:rPr>
              <a:t>=</a:t>
            </a:r>
            <a:r>
              <a:rPr lang="en-US" b="0"/>
              <a:t> 6</a:t>
            </a:r>
            <a:endParaRPr lang="ru-RU" b="0"/>
          </a:p>
        </p:txBody>
      </p:sp>
      <p:sp>
        <p:nvSpPr>
          <p:cNvPr id="648205" name="Rectangle 13"/>
          <p:cNvSpPr>
            <a:spLocks noChangeArrowheads="1"/>
          </p:cNvSpPr>
          <p:nvPr/>
        </p:nvSpPr>
        <p:spPr bwMode="auto">
          <a:xfrm>
            <a:off x="407988" y="5286375"/>
            <a:ext cx="6007100" cy="8778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a = 4; b = 6;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do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+=</a:t>
            </a:r>
            <a:r>
              <a:rPr lang="da-DK"/>
              <a:t> </a:t>
            </a:r>
            <a:r>
              <a:rPr lang="en-US" sz="2400">
                <a:latin typeface="Courier New" pitchFamily="49" charset="0"/>
              </a:rPr>
              <a:t>2</a:t>
            </a:r>
            <a:r>
              <a:rPr lang="da-DK" sz="2400">
                <a:latin typeface="Courier New" pitchFamily="49" charset="0"/>
              </a:rPr>
              <a:t>; while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(</a:t>
            </a:r>
            <a:r>
              <a:rPr lang="da-DK" sz="2400"/>
              <a:t>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&gt;=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b</a:t>
            </a:r>
            <a:r>
              <a:rPr lang="da-DK"/>
              <a:t> </a:t>
            </a:r>
            <a:r>
              <a:rPr lang="da-DK" sz="2400">
                <a:latin typeface="Courier New" pitchFamily="49" charset="0"/>
              </a:rPr>
              <a:t>);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48206" name="AutoShape 14"/>
          <p:cNvSpPr>
            <a:spLocks noChangeArrowheads="1"/>
          </p:cNvSpPr>
          <p:nvPr/>
        </p:nvSpPr>
        <p:spPr bwMode="auto">
          <a:xfrm>
            <a:off x="6846888" y="5373688"/>
            <a:ext cx="2125662" cy="585787"/>
          </a:xfrm>
          <a:prstGeom prst="wedgeRoundRectCallout">
            <a:avLst>
              <a:gd name="adj1" fmla="val -69866"/>
              <a:gd name="adj2" fmla="val 45120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>
                <a:solidFill>
                  <a:schemeClr val="bg1"/>
                </a:solidFill>
              </a:rPr>
              <a:t>зацикливание</a:t>
            </a:r>
            <a:endParaRPr lang="ru-RU" sz="200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7" grpId="0" animBg="1"/>
      <p:bldP spid="648198" grpId="0" animBg="1"/>
      <p:bldP spid="648199" grpId="0" animBg="1"/>
      <p:bldP spid="648200" grpId="0" animBg="1"/>
      <p:bldP spid="648201" grpId="0" animBg="1"/>
      <p:bldP spid="648202" grpId="0" animBg="1"/>
      <p:bldP spid="648203" grpId="0" animBg="1"/>
      <p:bldP spid="648204" grpId="0" animBg="1"/>
      <p:bldP spid="648205" grpId="0" animBg="1"/>
      <p:bldP spid="64820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5B354-447A-4A5B-B6CC-0432BC4F5139}" type="slidenum">
              <a:rPr lang="ru-RU" smtClean="0"/>
              <a:pPr/>
              <a:t>88</a:t>
            </a:fld>
            <a:endParaRPr lang="ru-RU" smtClean="0"/>
          </a:p>
        </p:txBody>
      </p:sp>
      <p:sp>
        <p:nvSpPr>
          <p:cNvPr id="10240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2404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 (с защитой от неверного ввода)</a:t>
            </a:r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>
            <a:off x="369888" y="858838"/>
            <a:ext cx="84201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«4»: </a:t>
            </a:r>
            <a:r>
              <a:rPr lang="ru-RU" sz="2100"/>
              <a:t>Ввести натуральное число и определить, верно ли, что сумма его цифр равна 10.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  </a:t>
            </a:r>
            <a:r>
              <a:rPr lang="ru-RU" sz="2100">
                <a:solidFill>
                  <a:srgbClr val="3333FF"/>
                </a:solidFill>
              </a:rPr>
              <a:t>Пример:</a:t>
            </a: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    Введите число </a:t>
            </a:r>
            <a:r>
              <a:rPr lang="en-US" sz="2100">
                <a:latin typeface="Courier New" pitchFamily="49" charset="0"/>
              </a:rPr>
              <a:t>&gt;= 0</a:t>
            </a:r>
            <a:r>
              <a:rPr lang="ru-RU" sz="2100">
                <a:latin typeface="Courier New" pitchFamily="49" charset="0"/>
              </a:rPr>
              <a:t>:</a:t>
            </a:r>
            <a:r>
              <a:rPr lang="en-US" sz="2100">
                <a:latin typeface="Courier New" pitchFamily="49" charset="0"/>
              </a:rPr>
              <a:t>     </a:t>
            </a:r>
            <a:r>
              <a:rPr lang="ru-RU" sz="2100">
                <a:latin typeface="Courier New" pitchFamily="49" charset="0"/>
              </a:rPr>
              <a:t>    Введите число </a:t>
            </a:r>
            <a:r>
              <a:rPr lang="en-US" sz="2100">
                <a:latin typeface="Courier New" pitchFamily="49" charset="0"/>
              </a:rPr>
              <a:t>&gt;= 0</a:t>
            </a:r>
            <a:r>
              <a:rPr lang="ru-RU" sz="2100">
                <a:latin typeface="Courier New" pitchFamily="49" charset="0"/>
              </a:rPr>
              <a:t>:</a:t>
            </a: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solidFill>
                  <a:srgbClr val="FF0000"/>
                </a:solidFill>
                <a:latin typeface="Courier New" pitchFamily="49" charset="0"/>
              </a:rPr>
              <a:t>    -234</a:t>
            </a:r>
            <a:r>
              <a:rPr lang="en-US" sz="2100">
                <a:solidFill>
                  <a:srgbClr val="FF0000"/>
                </a:solidFill>
                <a:latin typeface="Courier New" pitchFamily="49" charset="0"/>
              </a:rPr>
              <a:t>                    </a:t>
            </a:r>
            <a:r>
              <a:rPr lang="ru-RU" sz="210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2100">
                <a:solidFill>
                  <a:srgbClr val="FF0000"/>
                </a:solidFill>
                <a:latin typeface="Courier New" pitchFamily="49" charset="0"/>
              </a:rPr>
              <a:t>1233 </a:t>
            </a:r>
            <a:endParaRPr lang="ru-RU" sz="2100">
              <a:solidFill>
                <a:srgbClr val="FF0000"/>
              </a:solidFill>
              <a:latin typeface="Courier New" pitchFamily="49" charset="0"/>
            </a:endParaRP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    Нужно положительное число.</a:t>
            </a:r>
            <a:r>
              <a:rPr lang="en-US" sz="2100">
                <a:latin typeface="Courier New" pitchFamily="49" charset="0"/>
              </a:rPr>
              <a:t>  </a:t>
            </a:r>
            <a:r>
              <a:rPr lang="ru-RU" sz="2100">
                <a:latin typeface="Courier New" pitchFamily="49" charset="0"/>
              </a:rPr>
              <a:t>Нет</a:t>
            </a: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    Введите число </a:t>
            </a:r>
            <a:r>
              <a:rPr lang="en-US" sz="2100">
                <a:latin typeface="Courier New" pitchFamily="49" charset="0"/>
              </a:rPr>
              <a:t>&gt;= 0</a:t>
            </a:r>
            <a:r>
              <a:rPr lang="ru-RU" sz="2100">
                <a:latin typeface="Courier New" pitchFamily="49" charset="0"/>
              </a:rPr>
              <a:t>:</a:t>
            </a:r>
            <a:r>
              <a:rPr lang="en-US" sz="2100">
                <a:latin typeface="Courier New" pitchFamily="49" charset="0"/>
              </a:rPr>
              <a:t> </a:t>
            </a:r>
            <a:endParaRPr lang="ru-RU" sz="2100">
              <a:latin typeface="Courier New" pitchFamily="49" charset="0"/>
            </a:endParaRP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    </a:t>
            </a:r>
            <a:r>
              <a:rPr lang="ru-RU" sz="2100">
                <a:solidFill>
                  <a:srgbClr val="FF0000"/>
                </a:solidFill>
                <a:latin typeface="Courier New" pitchFamily="49" charset="0"/>
              </a:rPr>
              <a:t>1234</a:t>
            </a: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    Да</a:t>
            </a:r>
          </a:p>
          <a:p>
            <a:pPr marL="534988" indent="-534988">
              <a:lnSpc>
                <a:spcPct val="110000"/>
              </a:lnSpc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«5»: </a:t>
            </a:r>
            <a:r>
              <a:rPr lang="ru-RU" sz="2100"/>
              <a:t>Ввести натуральное число и определить, какие цифры встречаются несколько раз.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    </a:t>
            </a:r>
            <a:r>
              <a:rPr lang="ru-RU" sz="2100">
                <a:solidFill>
                  <a:srgbClr val="3333FF"/>
                </a:solidFill>
              </a:rPr>
              <a:t>Пример:</a:t>
            </a: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		Введите число </a:t>
            </a:r>
            <a:r>
              <a:rPr lang="en-US" sz="2100">
                <a:latin typeface="Courier New" pitchFamily="49" charset="0"/>
              </a:rPr>
              <a:t>&gt;= 0</a:t>
            </a:r>
            <a:r>
              <a:rPr lang="ru-RU" sz="2100">
                <a:latin typeface="Courier New" pitchFamily="49" charset="0"/>
              </a:rPr>
              <a:t>:    Введите число </a:t>
            </a:r>
            <a:r>
              <a:rPr lang="en-US" sz="2100">
                <a:latin typeface="Courier New" pitchFamily="49" charset="0"/>
              </a:rPr>
              <a:t>&gt;= 0</a:t>
            </a:r>
            <a:r>
              <a:rPr lang="ru-RU" sz="2100">
                <a:latin typeface="Courier New" pitchFamily="49" charset="0"/>
              </a:rPr>
              <a:t>:</a:t>
            </a: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		</a:t>
            </a:r>
            <a:r>
              <a:rPr lang="ru-RU" sz="2100">
                <a:solidFill>
                  <a:srgbClr val="FF0000"/>
                </a:solidFill>
                <a:latin typeface="Courier New" pitchFamily="49" charset="0"/>
              </a:rPr>
              <a:t>2323                   1234</a:t>
            </a:r>
          </a:p>
          <a:p>
            <a:pPr marL="534988" indent="-534988"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		Повторяются: 2, 3	      Нет повторов.</a:t>
            </a:r>
            <a:endParaRPr lang="en-US" sz="21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114425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smtClean="0">
                <a:solidFill>
                  <a:schemeClr val="accent2"/>
                </a:solidFill>
              </a:rPr>
            </a:br>
            <a:r>
              <a:rPr lang="ru-RU" sz="6600" b="1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6550" y="3886200"/>
            <a:ext cx="8526463" cy="906463"/>
          </a:xfrm>
        </p:spPr>
        <p:txBody>
          <a:bodyPr/>
          <a:lstStyle/>
          <a:p>
            <a:pPr eaLnBrk="1" hangingPunct="1"/>
            <a:r>
              <a:rPr lang="ru-RU" sz="4400" b="1" smtClean="0"/>
              <a:t>Тема 8. Оператор выбора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44463" y="6216650"/>
            <a:ext cx="4305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/>
              <a:t>© </a:t>
            </a:r>
            <a:r>
              <a:rPr lang="ru-RU" sz="2400" b="0" i="1" smtClean="0"/>
              <a:t>К.Ю. Поляков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6FF07B-D664-421D-BC55-D79206316FA3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2560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442200" y="97948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Вывод текста на экран</a:t>
            </a:r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1749425" y="2174875"/>
            <a:ext cx="4333875" cy="20034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2400" dirty="0">
                <a:solidFill>
                  <a:srgbClr val="008000"/>
                </a:solidFill>
                <a:latin typeface="Courier New" pitchFamily="49" charset="0"/>
              </a:rPr>
              <a:t>#include &lt;</a:t>
            </a:r>
            <a:r>
              <a:rPr lang="en-US" sz="2400" dirty="0" err="1">
                <a:solidFill>
                  <a:srgbClr val="008000"/>
                </a:solidFill>
                <a:latin typeface="Courier New" pitchFamily="49" charset="0"/>
              </a:rPr>
              <a:t>stdio.h</a:t>
            </a:r>
            <a:r>
              <a:rPr lang="en-US" sz="2400" dirty="0">
                <a:solidFill>
                  <a:srgbClr val="008000"/>
                </a:solidFill>
                <a:latin typeface="Courier New" pitchFamily="49" charset="0"/>
              </a:rPr>
              <a:t>&gt;</a:t>
            </a:r>
            <a:endParaRPr lang="ru-RU" sz="2400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("</a:t>
            </a:r>
            <a:r>
              <a:rPr lang="ru-RU" sz="2400" dirty="0">
                <a:latin typeface="Courier New" pitchFamily="49" charset="0"/>
              </a:rPr>
              <a:t>Привет!</a:t>
            </a:r>
            <a:r>
              <a:rPr lang="en-US" sz="2400" dirty="0">
                <a:latin typeface="Courier New" pitchFamily="49" charset="0"/>
              </a:rPr>
              <a:t>");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</a:rPr>
              <a:t>}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423942" name="AutoShape 6"/>
          <p:cNvSpPr>
            <a:spLocks noChangeArrowheads="1"/>
          </p:cNvSpPr>
          <p:nvPr/>
        </p:nvSpPr>
        <p:spPr bwMode="auto">
          <a:xfrm>
            <a:off x="906463" y="1247775"/>
            <a:ext cx="2979737" cy="588963"/>
          </a:xfrm>
          <a:prstGeom prst="wedgeRoundRectCallout">
            <a:avLst>
              <a:gd name="adj1" fmla="val 7593"/>
              <a:gd name="adj2" fmla="val 12038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400" i="1" dirty="0"/>
              <a:t>include</a:t>
            </a:r>
            <a:r>
              <a:rPr lang="en-US" sz="2400" b="0" dirty="0"/>
              <a:t> = </a:t>
            </a:r>
            <a:r>
              <a:rPr lang="ru-RU" sz="2400" b="0" dirty="0"/>
              <a:t>включить</a:t>
            </a:r>
          </a:p>
        </p:txBody>
      </p:sp>
      <p:sp>
        <p:nvSpPr>
          <p:cNvPr id="423943" name="AutoShape 7"/>
          <p:cNvSpPr>
            <a:spLocks noChangeArrowheads="1"/>
          </p:cNvSpPr>
          <p:nvPr/>
        </p:nvSpPr>
        <p:spPr bwMode="auto">
          <a:xfrm>
            <a:off x="6211888" y="923925"/>
            <a:ext cx="2570162" cy="2095500"/>
          </a:xfrm>
          <a:prstGeom prst="wedgeRoundRectCallout">
            <a:avLst>
              <a:gd name="adj1" fmla="val -80448"/>
              <a:gd name="adj2" fmla="val 1822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 b="0" dirty="0"/>
              <a:t>файл </a:t>
            </a:r>
            <a:r>
              <a:rPr lang="en-US" sz="2400" i="1" dirty="0" err="1"/>
              <a:t>stdio.h</a:t>
            </a:r>
            <a:r>
              <a:rPr lang="en-US" sz="2400" b="0" dirty="0"/>
              <a:t>: </a:t>
            </a:r>
            <a:r>
              <a:rPr lang="ru-RU" sz="2400" b="0" dirty="0"/>
              <a:t>описание стандартных функций ввода и вывода</a:t>
            </a:r>
          </a:p>
        </p:txBody>
      </p:sp>
      <p:sp>
        <p:nvSpPr>
          <p:cNvPr id="423944" name="AutoShape 8"/>
          <p:cNvSpPr>
            <a:spLocks noChangeArrowheads="1"/>
          </p:cNvSpPr>
          <p:nvPr/>
        </p:nvSpPr>
        <p:spPr bwMode="auto">
          <a:xfrm>
            <a:off x="609600" y="4400550"/>
            <a:ext cx="3276600" cy="1790700"/>
          </a:xfrm>
          <a:prstGeom prst="wedgeRoundRectCallout">
            <a:avLst>
              <a:gd name="adj1" fmla="val 17447"/>
              <a:gd name="adj2" fmla="val -9189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 b="0"/>
              <a:t>вызов стандартной функции</a:t>
            </a:r>
          </a:p>
          <a:p>
            <a:pPr algn="ctr">
              <a:defRPr/>
            </a:pPr>
            <a:r>
              <a:rPr lang="en-US" sz="2400" i="1"/>
              <a:t>printf = print format</a:t>
            </a:r>
            <a:br>
              <a:rPr lang="en-US" sz="2400" i="1"/>
            </a:br>
            <a:r>
              <a:rPr lang="en-US" sz="2400" b="0"/>
              <a:t>(</a:t>
            </a:r>
            <a:r>
              <a:rPr lang="ru-RU" sz="2400" b="0"/>
              <a:t>форматный вывод</a:t>
            </a:r>
            <a:r>
              <a:rPr lang="en-US" sz="2400" b="0"/>
              <a:t>)</a:t>
            </a:r>
            <a:endParaRPr lang="ru-RU" sz="2400"/>
          </a:p>
        </p:txBody>
      </p:sp>
      <p:sp>
        <p:nvSpPr>
          <p:cNvPr id="423947" name="AutoShape 11"/>
          <p:cNvSpPr>
            <a:spLocks noChangeArrowheads="1"/>
          </p:cNvSpPr>
          <p:nvPr/>
        </p:nvSpPr>
        <p:spPr bwMode="auto">
          <a:xfrm>
            <a:off x="5489575" y="4586288"/>
            <a:ext cx="1978025" cy="1328737"/>
          </a:xfrm>
          <a:prstGeom prst="wedgeRoundRectCallout">
            <a:avLst>
              <a:gd name="adj1" fmla="val -99787"/>
              <a:gd name="adj2" fmla="val -11997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400" b="0" dirty="0"/>
              <a:t>этот текст будет на экране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2" grpId="0" animBg="1"/>
      <p:bldP spid="423943" grpId="0" animBg="1"/>
      <p:bldP spid="423944" grpId="0" animBg="1"/>
      <p:bldP spid="42394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88F332-7835-4250-A8CD-3D418F2DA616}" type="slidenum">
              <a:rPr lang="ru-RU" smtClean="0"/>
              <a:pPr/>
              <a:t>90</a:t>
            </a:fld>
            <a:endParaRPr lang="ru-RU" smtClean="0"/>
          </a:p>
        </p:txBody>
      </p:sp>
      <p:sp>
        <p:nvSpPr>
          <p:cNvPr id="10445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Оператор выбора</a:t>
            </a:r>
          </a:p>
        </p:txBody>
      </p:sp>
      <p:sp>
        <p:nvSpPr>
          <p:cNvPr id="670725" name="Text Box 5"/>
          <p:cNvSpPr txBox="1">
            <a:spLocks noChangeArrowheads="1"/>
          </p:cNvSpPr>
          <p:nvPr/>
        </p:nvSpPr>
        <p:spPr bwMode="auto">
          <a:xfrm>
            <a:off x="369888" y="942975"/>
            <a:ext cx="8420100" cy="391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Задача: </a:t>
            </a:r>
            <a:r>
              <a:rPr lang="ru-RU" sz="2400" b="0"/>
              <a:t>Ввести номер месяца и вывести количество </a:t>
            </a:r>
            <a:br>
              <a:rPr lang="ru-RU" sz="2400" b="0"/>
            </a:br>
            <a:r>
              <a:rPr lang="ru-RU" sz="2400" b="0"/>
              <a:t>               дней в этом месяце. </a:t>
            </a:r>
          </a:p>
          <a:p>
            <a:pPr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Решение: </a:t>
            </a:r>
            <a:r>
              <a:rPr lang="ru-RU" sz="2400" b="0"/>
              <a:t>Число дней по месяцам:</a:t>
            </a:r>
          </a:p>
          <a:p>
            <a:pPr marL="1616075" lvl="1" indent="-1436688">
              <a:spcBef>
                <a:spcPct val="15000"/>
              </a:spcBef>
            </a:pPr>
            <a:r>
              <a:rPr lang="ru-RU" sz="2400"/>
              <a:t>28 дней</a:t>
            </a:r>
            <a:r>
              <a:rPr lang="ru-RU" sz="2400" b="0"/>
              <a:t> – 2 (февраль)</a:t>
            </a:r>
          </a:p>
          <a:p>
            <a:pPr marL="1616075" lvl="1" indent="-1436688">
              <a:spcBef>
                <a:spcPct val="15000"/>
              </a:spcBef>
            </a:pPr>
            <a:r>
              <a:rPr lang="ru-RU" sz="2400"/>
              <a:t>30 дней</a:t>
            </a:r>
            <a:r>
              <a:rPr lang="ru-RU" sz="2400" b="0"/>
              <a:t> – 4 (апрель), 6 (июнь), 9 (сентябрь), 11 (ноябрь)</a:t>
            </a:r>
          </a:p>
          <a:p>
            <a:pPr marL="1616075" lvl="1" indent="-1436688">
              <a:spcBef>
                <a:spcPct val="15000"/>
              </a:spcBef>
            </a:pPr>
            <a:r>
              <a:rPr lang="ru-RU" sz="2400"/>
              <a:t>31 день</a:t>
            </a:r>
            <a:r>
              <a:rPr lang="ru-RU" sz="2400" b="0"/>
              <a:t> – 1 (январь), 3 (март), 5 (май), 7 (июль), </a:t>
            </a:r>
            <a:br>
              <a:rPr lang="ru-RU" sz="2400" b="0"/>
            </a:br>
            <a:r>
              <a:rPr lang="ru-RU" sz="2400" b="0"/>
              <a:t>8 (август), 10 (октябрь), 12 (декабрь)</a:t>
            </a:r>
          </a:p>
          <a:p>
            <a:pPr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Особенность: </a:t>
            </a:r>
            <a:r>
              <a:rPr lang="ru-RU" sz="2400" b="0"/>
              <a:t>Выбор не из двух, а из нескольких </a:t>
            </a:r>
            <a:br>
              <a:rPr lang="ru-RU" sz="2400" b="0"/>
            </a:br>
            <a:r>
              <a:rPr lang="ru-RU" sz="2400" b="0"/>
              <a:t>                    вариантов в зависимости от номера месяца.</a:t>
            </a:r>
            <a:endParaRPr lang="en-US" sz="2400" b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90588" y="5494338"/>
            <a:ext cx="7515225" cy="663575"/>
            <a:chOff x="796" y="2336"/>
            <a:chExt cx="4734" cy="418"/>
          </a:xfrm>
        </p:grpSpPr>
        <p:sp>
          <p:nvSpPr>
            <p:cNvPr id="104456" name="Text Box 7"/>
            <p:cNvSpPr txBox="1">
              <a:spLocks noChangeArrowheads="1"/>
            </p:cNvSpPr>
            <p:nvPr/>
          </p:nvSpPr>
          <p:spPr bwMode="auto">
            <a:xfrm>
              <a:off x="1090" y="2403"/>
              <a:ext cx="4440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Можно ли решить известными методами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104457" name="Oval 8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7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103A47-39CF-463A-818A-ECF9D5C5DA76}" type="slidenum">
              <a:rPr lang="ru-RU" smtClean="0"/>
              <a:pPr/>
              <a:t>91</a:t>
            </a:fld>
            <a:endParaRPr lang="ru-RU" smtClean="0"/>
          </a:p>
        </p:txBody>
      </p:sp>
      <p:sp>
        <p:nvSpPr>
          <p:cNvPr id="10547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5476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Алгоритм</a:t>
            </a:r>
          </a:p>
        </p:txBody>
      </p:sp>
      <p:sp>
        <p:nvSpPr>
          <p:cNvPr id="672772" name="AutoShape 4"/>
          <p:cNvSpPr>
            <a:spLocks noChangeArrowheads="1"/>
          </p:cNvSpPr>
          <p:nvPr/>
        </p:nvSpPr>
        <p:spPr bwMode="auto">
          <a:xfrm>
            <a:off x="2200275" y="912813"/>
            <a:ext cx="1481138" cy="377825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начало</a:t>
            </a:r>
          </a:p>
        </p:txBody>
      </p:sp>
      <p:sp>
        <p:nvSpPr>
          <p:cNvPr id="672773" name="AutoShape 5"/>
          <p:cNvSpPr>
            <a:spLocks noChangeArrowheads="1"/>
          </p:cNvSpPr>
          <p:nvPr/>
        </p:nvSpPr>
        <p:spPr bwMode="auto">
          <a:xfrm>
            <a:off x="2209800" y="6103938"/>
            <a:ext cx="1481138" cy="414337"/>
          </a:xfrm>
          <a:prstGeom prst="flowChartTerminator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200" b="0"/>
              <a:t>конец</a:t>
            </a:r>
          </a:p>
        </p:txBody>
      </p:sp>
      <p:sp>
        <p:nvSpPr>
          <p:cNvPr id="672774" name="Oval 6"/>
          <p:cNvSpPr>
            <a:spLocks noChangeArrowheads="1"/>
          </p:cNvSpPr>
          <p:nvPr/>
        </p:nvSpPr>
        <p:spPr bwMode="auto">
          <a:xfrm>
            <a:off x="5829300" y="3078163"/>
            <a:ext cx="71438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775" name="Line 7"/>
          <p:cNvSpPr>
            <a:spLocks noChangeShapeType="1"/>
          </p:cNvSpPr>
          <p:nvPr/>
        </p:nvSpPr>
        <p:spPr bwMode="auto">
          <a:xfrm>
            <a:off x="2911475" y="5564188"/>
            <a:ext cx="0" cy="557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776" name="AutoShape 8"/>
          <p:cNvSpPr>
            <a:spLocks noChangeArrowheads="1"/>
          </p:cNvSpPr>
          <p:nvPr/>
        </p:nvSpPr>
        <p:spPr bwMode="auto">
          <a:xfrm>
            <a:off x="6746875" y="3041650"/>
            <a:ext cx="1978025" cy="906463"/>
          </a:xfrm>
          <a:prstGeom prst="wedgeRoundRectCallout">
            <a:avLst>
              <a:gd name="adj1" fmla="val -69667"/>
              <a:gd name="adj2" fmla="val 18362"/>
              <a:gd name="adj3" fmla="val 16667"/>
            </a:avLst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оператор выбора</a:t>
            </a:r>
          </a:p>
        </p:txBody>
      </p:sp>
      <p:sp>
        <p:nvSpPr>
          <p:cNvPr id="672777" name="AutoShape 9"/>
          <p:cNvSpPr>
            <a:spLocks noChangeArrowheads="1"/>
          </p:cNvSpPr>
          <p:nvPr/>
        </p:nvSpPr>
        <p:spPr bwMode="auto">
          <a:xfrm>
            <a:off x="198438" y="5143500"/>
            <a:ext cx="1684337" cy="1085850"/>
          </a:xfrm>
          <a:prstGeom prst="wedgeRoundRectCallout">
            <a:avLst>
              <a:gd name="adj1" fmla="val 72319"/>
              <a:gd name="adj2" fmla="val -333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b="0" dirty="0"/>
              <a:t>ни один вариант не подошел</a:t>
            </a:r>
          </a:p>
        </p:txBody>
      </p:sp>
      <p:sp>
        <p:nvSpPr>
          <p:cNvPr id="672778" name="Line 10"/>
          <p:cNvSpPr>
            <a:spLocks noChangeShapeType="1"/>
          </p:cNvSpPr>
          <p:nvPr/>
        </p:nvSpPr>
        <p:spPr bwMode="auto">
          <a:xfrm>
            <a:off x="2895600" y="1273175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779" name="AutoShape 11"/>
          <p:cNvSpPr>
            <a:spLocks noChangeArrowheads="1"/>
          </p:cNvSpPr>
          <p:nvPr/>
        </p:nvSpPr>
        <p:spPr bwMode="auto">
          <a:xfrm>
            <a:off x="2125663" y="1525588"/>
            <a:ext cx="1660525" cy="346075"/>
          </a:xfrm>
          <a:prstGeom prst="flowChartInputOutpu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b="0"/>
              <a:t>ввод </a:t>
            </a:r>
            <a:r>
              <a:rPr lang="en-US">
                <a:latin typeface="Courier New" pitchFamily="49" charset="0"/>
              </a:rPr>
              <a:t>M</a:t>
            </a:r>
            <a:endParaRPr lang="ru-RU">
              <a:latin typeface="Courier New" pitchFamily="49" charset="0"/>
            </a:endParaRPr>
          </a:p>
        </p:txBody>
      </p:sp>
      <p:sp>
        <p:nvSpPr>
          <p:cNvPr id="672780" name="Line 12"/>
          <p:cNvSpPr>
            <a:spLocks noChangeShapeType="1"/>
          </p:cNvSpPr>
          <p:nvPr/>
        </p:nvSpPr>
        <p:spPr bwMode="auto">
          <a:xfrm>
            <a:off x="2876550" y="1879600"/>
            <a:ext cx="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781" name="Rectangle 13"/>
          <p:cNvSpPr>
            <a:spLocks noChangeArrowheads="1"/>
          </p:cNvSpPr>
          <p:nvPr/>
        </p:nvSpPr>
        <p:spPr bwMode="auto">
          <a:xfrm>
            <a:off x="1911350" y="1984375"/>
            <a:ext cx="4386263" cy="2789238"/>
          </a:xfrm>
          <a:prstGeom prst="rect">
            <a:avLst/>
          </a:prstGeom>
          <a:solidFill>
            <a:srgbClr val="E6E6FF"/>
          </a:solidFill>
          <a:ln w="12700">
            <a:noFill/>
            <a:prstDash val="dash"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672782" name="Text Box 14"/>
          <p:cNvSpPr txBox="1">
            <a:spLocks noChangeArrowheads="1"/>
          </p:cNvSpPr>
          <p:nvPr/>
        </p:nvSpPr>
        <p:spPr bwMode="auto">
          <a:xfrm>
            <a:off x="3394075" y="1978025"/>
            <a:ext cx="6032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да</a:t>
            </a:r>
          </a:p>
        </p:txBody>
      </p:sp>
      <p:sp>
        <p:nvSpPr>
          <p:cNvPr id="672783" name="Text Box 15"/>
          <p:cNvSpPr txBox="1">
            <a:spLocks noChangeArrowheads="1"/>
          </p:cNvSpPr>
          <p:nvPr/>
        </p:nvSpPr>
        <p:spPr bwMode="auto">
          <a:xfrm>
            <a:off x="2268538" y="2571750"/>
            <a:ext cx="6032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нет</a:t>
            </a:r>
          </a:p>
        </p:txBody>
      </p:sp>
      <p:sp>
        <p:nvSpPr>
          <p:cNvPr id="672784" name="AutoShape 16"/>
          <p:cNvSpPr>
            <a:spLocks noChangeArrowheads="1"/>
          </p:cNvSpPr>
          <p:nvPr/>
        </p:nvSpPr>
        <p:spPr bwMode="auto">
          <a:xfrm>
            <a:off x="2208213" y="2089150"/>
            <a:ext cx="1346200" cy="549275"/>
          </a:xfrm>
          <a:prstGeom prst="flowChartDecision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M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1?</a:t>
            </a:r>
            <a:endParaRPr lang="ru-RU">
              <a:latin typeface="Courier New" pitchFamily="49" charset="0"/>
            </a:endParaRPr>
          </a:p>
        </p:txBody>
      </p:sp>
      <p:sp>
        <p:nvSpPr>
          <p:cNvPr id="672785" name="Line 17"/>
          <p:cNvSpPr>
            <a:spLocks noChangeShapeType="1"/>
          </p:cNvSpPr>
          <p:nvPr/>
        </p:nvSpPr>
        <p:spPr bwMode="auto">
          <a:xfrm>
            <a:off x="2878138" y="2633663"/>
            <a:ext cx="0" cy="22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786" name="Line 18"/>
          <p:cNvSpPr>
            <a:spLocks noChangeShapeType="1"/>
          </p:cNvSpPr>
          <p:nvPr/>
        </p:nvSpPr>
        <p:spPr bwMode="auto">
          <a:xfrm>
            <a:off x="3533775" y="2360613"/>
            <a:ext cx="455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787" name="AutoShape 19"/>
          <p:cNvSpPr>
            <a:spLocks noChangeArrowheads="1"/>
          </p:cNvSpPr>
          <p:nvPr/>
        </p:nvSpPr>
        <p:spPr bwMode="auto">
          <a:xfrm>
            <a:off x="3995738" y="2192338"/>
            <a:ext cx="1222375" cy="373062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D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31;</a:t>
            </a:r>
          </a:p>
        </p:txBody>
      </p:sp>
      <p:sp>
        <p:nvSpPr>
          <p:cNvPr id="672788" name="Text Box 20"/>
          <p:cNvSpPr txBox="1">
            <a:spLocks noChangeArrowheads="1"/>
          </p:cNvSpPr>
          <p:nvPr/>
        </p:nvSpPr>
        <p:spPr bwMode="auto">
          <a:xfrm>
            <a:off x="2284413" y="3328988"/>
            <a:ext cx="603250" cy="3683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нет</a:t>
            </a:r>
          </a:p>
        </p:txBody>
      </p:sp>
      <p:sp>
        <p:nvSpPr>
          <p:cNvPr id="672789" name="AutoShape 21"/>
          <p:cNvSpPr>
            <a:spLocks noChangeArrowheads="1"/>
          </p:cNvSpPr>
          <p:nvPr/>
        </p:nvSpPr>
        <p:spPr bwMode="auto">
          <a:xfrm>
            <a:off x="2224088" y="2849563"/>
            <a:ext cx="1346200" cy="547687"/>
          </a:xfrm>
          <a:prstGeom prst="flowChartDecision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M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2?</a:t>
            </a:r>
            <a:endParaRPr lang="ru-RU">
              <a:latin typeface="Courier New" pitchFamily="49" charset="0"/>
            </a:endParaRPr>
          </a:p>
        </p:txBody>
      </p:sp>
      <p:sp>
        <p:nvSpPr>
          <p:cNvPr id="672790" name="Line 22"/>
          <p:cNvSpPr>
            <a:spLocks noChangeShapeType="1"/>
          </p:cNvSpPr>
          <p:nvPr/>
        </p:nvSpPr>
        <p:spPr bwMode="auto">
          <a:xfrm>
            <a:off x="2892425" y="3400425"/>
            <a:ext cx="0" cy="22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791" name="Line 23"/>
          <p:cNvSpPr>
            <a:spLocks noChangeShapeType="1"/>
          </p:cNvSpPr>
          <p:nvPr/>
        </p:nvSpPr>
        <p:spPr bwMode="auto">
          <a:xfrm>
            <a:off x="3549650" y="3121025"/>
            <a:ext cx="455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792" name="AutoShape 24"/>
          <p:cNvSpPr>
            <a:spLocks noChangeArrowheads="1"/>
          </p:cNvSpPr>
          <p:nvPr/>
        </p:nvSpPr>
        <p:spPr bwMode="auto">
          <a:xfrm>
            <a:off x="4010025" y="2952750"/>
            <a:ext cx="1223963" cy="371475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D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28;</a:t>
            </a:r>
          </a:p>
        </p:txBody>
      </p:sp>
      <p:sp>
        <p:nvSpPr>
          <p:cNvPr id="672793" name="Text Box 25"/>
          <p:cNvSpPr txBox="1">
            <a:spLocks noChangeArrowheads="1"/>
          </p:cNvSpPr>
          <p:nvPr/>
        </p:nvSpPr>
        <p:spPr bwMode="auto">
          <a:xfrm>
            <a:off x="3444875" y="2700338"/>
            <a:ext cx="5016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да</a:t>
            </a:r>
          </a:p>
        </p:txBody>
      </p:sp>
      <p:sp>
        <p:nvSpPr>
          <p:cNvPr id="672794" name="Text Box 26"/>
          <p:cNvSpPr txBox="1">
            <a:spLocks noChangeArrowheads="1"/>
          </p:cNvSpPr>
          <p:nvPr/>
        </p:nvSpPr>
        <p:spPr bwMode="auto">
          <a:xfrm>
            <a:off x="2284413" y="4733925"/>
            <a:ext cx="603250" cy="3683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нет</a:t>
            </a:r>
          </a:p>
        </p:txBody>
      </p:sp>
      <p:sp>
        <p:nvSpPr>
          <p:cNvPr id="672795" name="AutoShape 27"/>
          <p:cNvSpPr>
            <a:spLocks noChangeArrowheads="1"/>
          </p:cNvSpPr>
          <p:nvPr/>
        </p:nvSpPr>
        <p:spPr bwMode="auto">
          <a:xfrm>
            <a:off x="2224088" y="4179888"/>
            <a:ext cx="1346200" cy="547687"/>
          </a:xfrm>
          <a:prstGeom prst="flowChartDecision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M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12?</a:t>
            </a:r>
            <a:endParaRPr lang="ru-RU">
              <a:latin typeface="Courier New" pitchFamily="49" charset="0"/>
            </a:endParaRPr>
          </a:p>
        </p:txBody>
      </p:sp>
      <p:sp>
        <p:nvSpPr>
          <p:cNvPr id="672796" name="Line 28"/>
          <p:cNvSpPr>
            <a:spLocks noChangeShapeType="1"/>
          </p:cNvSpPr>
          <p:nvPr/>
        </p:nvSpPr>
        <p:spPr bwMode="auto">
          <a:xfrm>
            <a:off x="2892425" y="4730750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797" name="Line 29"/>
          <p:cNvSpPr>
            <a:spLocks noChangeShapeType="1"/>
          </p:cNvSpPr>
          <p:nvPr/>
        </p:nvSpPr>
        <p:spPr bwMode="auto">
          <a:xfrm>
            <a:off x="3549650" y="4451350"/>
            <a:ext cx="455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798" name="AutoShape 30"/>
          <p:cNvSpPr>
            <a:spLocks noChangeArrowheads="1"/>
          </p:cNvSpPr>
          <p:nvPr/>
        </p:nvSpPr>
        <p:spPr bwMode="auto">
          <a:xfrm>
            <a:off x="4010025" y="4283075"/>
            <a:ext cx="1223963" cy="371475"/>
          </a:xfrm>
          <a:prstGeom prst="flowChart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D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="0"/>
              <a:t> </a:t>
            </a:r>
            <a:r>
              <a:rPr lang="en-US">
                <a:latin typeface="Courier New" pitchFamily="49" charset="0"/>
              </a:rPr>
              <a:t>31;</a:t>
            </a:r>
          </a:p>
        </p:txBody>
      </p:sp>
      <p:sp>
        <p:nvSpPr>
          <p:cNvPr id="672799" name="Text Box 31"/>
          <p:cNvSpPr txBox="1">
            <a:spLocks noChangeArrowheads="1"/>
          </p:cNvSpPr>
          <p:nvPr/>
        </p:nvSpPr>
        <p:spPr bwMode="auto">
          <a:xfrm>
            <a:off x="3435350" y="4060825"/>
            <a:ext cx="6032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0"/>
              <a:t>да</a:t>
            </a:r>
          </a:p>
        </p:txBody>
      </p:sp>
      <p:sp>
        <p:nvSpPr>
          <p:cNvPr id="672800" name="AutoShape 32"/>
          <p:cNvSpPr>
            <a:spLocks noChangeArrowheads="1"/>
          </p:cNvSpPr>
          <p:nvPr/>
        </p:nvSpPr>
        <p:spPr bwMode="auto">
          <a:xfrm>
            <a:off x="5119688" y="4948238"/>
            <a:ext cx="1501775" cy="504825"/>
          </a:xfrm>
          <a:prstGeom prst="flowChartDocumen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Courier New" pitchFamily="49" charset="0"/>
              </a:rPr>
              <a:t> </a:t>
            </a:r>
            <a:r>
              <a:rPr lang="ru-RU"/>
              <a:t>вывод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D</a:t>
            </a:r>
            <a:endParaRPr lang="ru-RU">
              <a:latin typeface="Courier New" pitchFamily="49" charset="0"/>
            </a:endParaRPr>
          </a:p>
        </p:txBody>
      </p:sp>
      <p:sp>
        <p:nvSpPr>
          <p:cNvPr id="672801" name="AutoShape 33"/>
          <p:cNvSpPr>
            <a:spLocks noChangeArrowheads="1"/>
          </p:cNvSpPr>
          <p:nvPr/>
        </p:nvSpPr>
        <p:spPr bwMode="auto">
          <a:xfrm>
            <a:off x="2303463" y="5078413"/>
            <a:ext cx="1279525" cy="504825"/>
          </a:xfrm>
          <a:prstGeom prst="flowChartDocumen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/>
              <a:t>ошибка</a:t>
            </a:r>
          </a:p>
        </p:txBody>
      </p:sp>
      <p:sp>
        <p:nvSpPr>
          <p:cNvPr id="672802" name="Freeform 34"/>
          <p:cNvSpPr>
            <a:spLocks/>
          </p:cNvSpPr>
          <p:nvPr/>
        </p:nvSpPr>
        <p:spPr bwMode="auto">
          <a:xfrm>
            <a:off x="2909888" y="5421313"/>
            <a:ext cx="2973387" cy="304800"/>
          </a:xfrm>
          <a:custGeom>
            <a:avLst/>
            <a:gdLst>
              <a:gd name="T0" fmla="*/ 2147483647 w 1873"/>
              <a:gd name="T1" fmla="*/ 0 h 152"/>
              <a:gd name="T2" fmla="*/ 2147483647 w 1873"/>
              <a:gd name="T3" fmla="*/ 2147483647 h 152"/>
              <a:gd name="T4" fmla="*/ 0 w 1873"/>
              <a:gd name="T5" fmla="*/ 2147483647 h 152"/>
              <a:gd name="T6" fmla="*/ 0 60000 65536"/>
              <a:gd name="T7" fmla="*/ 0 60000 65536"/>
              <a:gd name="T8" fmla="*/ 0 60000 65536"/>
              <a:gd name="T9" fmla="*/ 0 w 1873"/>
              <a:gd name="T10" fmla="*/ 0 h 152"/>
              <a:gd name="T11" fmla="*/ 1873 w 187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3" h="152">
                <a:moveTo>
                  <a:pt x="1873" y="0"/>
                </a:moveTo>
                <a:lnTo>
                  <a:pt x="1873" y="152"/>
                </a:lnTo>
                <a:lnTo>
                  <a:pt x="0" y="15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803" name="Freeform 35"/>
          <p:cNvSpPr>
            <a:spLocks/>
          </p:cNvSpPr>
          <p:nvPr/>
        </p:nvSpPr>
        <p:spPr bwMode="auto">
          <a:xfrm>
            <a:off x="5208588" y="2373313"/>
            <a:ext cx="657225" cy="2568575"/>
          </a:xfrm>
          <a:custGeom>
            <a:avLst/>
            <a:gdLst>
              <a:gd name="T0" fmla="*/ 0 w 414"/>
              <a:gd name="T1" fmla="*/ 0 h 1618"/>
              <a:gd name="T2" fmla="*/ 2147483647 w 414"/>
              <a:gd name="T3" fmla="*/ 0 h 1618"/>
              <a:gd name="T4" fmla="*/ 2147483647 w 414"/>
              <a:gd name="T5" fmla="*/ 2147483647 h 1618"/>
              <a:gd name="T6" fmla="*/ 0 60000 65536"/>
              <a:gd name="T7" fmla="*/ 0 60000 65536"/>
              <a:gd name="T8" fmla="*/ 0 60000 65536"/>
              <a:gd name="T9" fmla="*/ 0 w 414"/>
              <a:gd name="T10" fmla="*/ 0 h 1618"/>
              <a:gd name="T11" fmla="*/ 414 w 414"/>
              <a:gd name="T12" fmla="*/ 1618 h 1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4" h="1618">
                <a:moveTo>
                  <a:pt x="0" y="0"/>
                </a:moveTo>
                <a:lnTo>
                  <a:pt x="414" y="0"/>
                </a:lnTo>
                <a:lnTo>
                  <a:pt x="414" y="1618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804" name="Line 36"/>
          <p:cNvSpPr>
            <a:spLocks noChangeShapeType="1"/>
          </p:cNvSpPr>
          <p:nvPr/>
        </p:nvSpPr>
        <p:spPr bwMode="auto">
          <a:xfrm>
            <a:off x="2892425" y="3908425"/>
            <a:ext cx="0" cy="22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805" name="Line 37"/>
          <p:cNvSpPr>
            <a:spLocks noChangeShapeType="1"/>
          </p:cNvSpPr>
          <p:nvPr/>
        </p:nvSpPr>
        <p:spPr bwMode="auto">
          <a:xfrm>
            <a:off x="2892425" y="3592513"/>
            <a:ext cx="0" cy="3794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806" name="Line 38"/>
          <p:cNvSpPr>
            <a:spLocks noChangeShapeType="1"/>
          </p:cNvSpPr>
          <p:nvPr/>
        </p:nvSpPr>
        <p:spPr bwMode="auto">
          <a:xfrm>
            <a:off x="5218113" y="3130550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807" name="Line 39"/>
          <p:cNvSpPr>
            <a:spLocks noChangeShapeType="1"/>
          </p:cNvSpPr>
          <p:nvPr/>
        </p:nvSpPr>
        <p:spPr bwMode="auto">
          <a:xfrm>
            <a:off x="5245100" y="4460875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72808" name="Oval 40"/>
          <p:cNvSpPr>
            <a:spLocks noChangeArrowheads="1"/>
          </p:cNvSpPr>
          <p:nvPr/>
        </p:nvSpPr>
        <p:spPr bwMode="auto">
          <a:xfrm>
            <a:off x="5824538" y="4421188"/>
            <a:ext cx="71437" cy="71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7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7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7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7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7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7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7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7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7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7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7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7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7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7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7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7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7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7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7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7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7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7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7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7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2" grpId="0" animBg="1"/>
      <p:bldP spid="672773" grpId="0" animBg="1"/>
      <p:bldP spid="672774" grpId="0" animBg="1"/>
      <p:bldP spid="672775" grpId="0" animBg="1"/>
      <p:bldP spid="672776" grpId="0" animBg="1"/>
      <p:bldP spid="672777" grpId="0" animBg="1"/>
      <p:bldP spid="672778" grpId="0" animBg="1"/>
      <p:bldP spid="672779" grpId="0" animBg="1"/>
      <p:bldP spid="672780" grpId="0" animBg="1"/>
      <p:bldP spid="672781" grpId="0" animBg="1"/>
      <p:bldP spid="672782" grpId="0"/>
      <p:bldP spid="672783" grpId="0"/>
      <p:bldP spid="672784" grpId="0" animBg="1"/>
      <p:bldP spid="672785" grpId="0" animBg="1"/>
      <p:bldP spid="672786" grpId="0" animBg="1"/>
      <p:bldP spid="672787" grpId="0" animBg="1"/>
      <p:bldP spid="672788" grpId="0"/>
      <p:bldP spid="672789" grpId="0" animBg="1"/>
      <p:bldP spid="672790" grpId="0" animBg="1"/>
      <p:bldP spid="672791" grpId="0" animBg="1"/>
      <p:bldP spid="672792" grpId="0" animBg="1"/>
      <p:bldP spid="672793" grpId="0"/>
      <p:bldP spid="672794" grpId="0"/>
      <p:bldP spid="672795" grpId="0" animBg="1"/>
      <p:bldP spid="672796" grpId="0" animBg="1"/>
      <p:bldP spid="672797" grpId="0" animBg="1"/>
      <p:bldP spid="672798" grpId="0" animBg="1"/>
      <p:bldP spid="672799" grpId="0"/>
      <p:bldP spid="672800" grpId="0" animBg="1"/>
      <p:bldP spid="672801" grpId="0" animBg="1"/>
      <p:bldP spid="672802" grpId="0" animBg="1"/>
      <p:bldP spid="672803" grpId="0" animBg="1"/>
      <p:bldP spid="672804" grpId="0" animBg="1"/>
      <p:bldP spid="672805" grpId="0" animBg="1"/>
      <p:bldP spid="672806" grpId="0" animBg="1"/>
      <p:bldP spid="672807" grpId="0" animBg="1"/>
      <p:bldP spid="67280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84B1C9-5903-4348-B80D-A5B318F6BA92}" type="slidenum">
              <a:rPr lang="ru-RU" smtClean="0"/>
              <a:pPr/>
              <a:t>92</a:t>
            </a:fld>
            <a:endParaRPr lang="ru-RU" smtClean="0"/>
          </a:p>
        </p:txBody>
      </p:sp>
      <p:sp>
        <p:nvSpPr>
          <p:cNvPr id="674831" name="Text Box 15"/>
          <p:cNvSpPr txBox="1">
            <a:spLocks noChangeArrowheads="1"/>
          </p:cNvSpPr>
          <p:nvPr/>
        </p:nvSpPr>
        <p:spPr bwMode="auto">
          <a:xfrm>
            <a:off x="382588" y="879475"/>
            <a:ext cx="8280400" cy="5791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marL="176213" indent="-176213">
              <a:defRPr/>
            </a:pPr>
            <a:endParaRPr lang="da-DK" sz="2000">
              <a:latin typeface="Courier New" pitchFamily="49" charset="0"/>
            </a:endParaRPr>
          </a:p>
        </p:txBody>
      </p:sp>
      <p:sp>
        <p:nvSpPr>
          <p:cNvPr id="106500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Программа</a:t>
            </a:r>
          </a:p>
        </p:txBody>
      </p:sp>
      <p:sp>
        <p:nvSpPr>
          <p:cNvPr id="674832" name="AutoShape 16"/>
          <p:cNvSpPr>
            <a:spLocks noChangeArrowheads="1"/>
          </p:cNvSpPr>
          <p:nvPr/>
        </p:nvSpPr>
        <p:spPr bwMode="auto">
          <a:xfrm>
            <a:off x="527050" y="2474913"/>
            <a:ext cx="5529263" cy="2882900"/>
          </a:xfrm>
          <a:prstGeom prst="roundRect">
            <a:avLst>
              <a:gd name="adj" fmla="val 6222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06503" name="Text Box 5"/>
          <p:cNvSpPr txBox="1">
            <a:spLocks noChangeArrowheads="1"/>
          </p:cNvSpPr>
          <p:nvPr/>
        </p:nvSpPr>
        <p:spPr bwMode="auto">
          <a:xfrm>
            <a:off x="436563" y="866775"/>
            <a:ext cx="8280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/>
            <a:r>
              <a:rPr lang="en-US" sz="2000">
                <a:latin typeface="Courier New" pitchFamily="49" charset="0"/>
              </a:rPr>
              <a:t>main()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{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int M, D;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printf("</a:t>
            </a:r>
            <a:r>
              <a:rPr lang="ru-RU" sz="2000">
                <a:latin typeface="Courier New" pitchFamily="49" charset="0"/>
              </a:rPr>
              <a:t>Введите номер месяца:</a:t>
            </a:r>
            <a:r>
              <a:rPr lang="en-US" sz="2000">
                <a:latin typeface="Courier New" pitchFamily="49" charset="0"/>
              </a:rPr>
              <a:t>\n");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scanf("%d", &amp;M);</a:t>
            </a:r>
            <a:endParaRPr lang="ru-RU" sz="2000">
              <a:latin typeface="Courier New" pitchFamily="49" charset="0"/>
            </a:endParaRPr>
          </a:p>
          <a:p>
            <a:pPr marL="176213" indent="-176213">
              <a:spcBef>
                <a:spcPct val="20000"/>
              </a:spcBef>
            </a:pPr>
            <a:r>
              <a:rPr lang="en-US" sz="2000">
                <a:latin typeface="Courier New" pitchFamily="49" charset="0"/>
              </a:rPr>
              <a:t> switch ( M ) {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  case 2:  D = 28;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  case 4: case 6: case 9: case 11: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           D = 30;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  case 1: case 3: case 5: case 7: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  case 8: case 10: case 12: 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           D = 31;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  default: D = -1;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  }</a:t>
            </a:r>
          </a:p>
          <a:p>
            <a:pPr marL="176213" indent="-176213">
              <a:spcBef>
                <a:spcPct val="50000"/>
              </a:spcBef>
            </a:pPr>
            <a:r>
              <a:rPr lang="ru-RU" sz="2000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if (D &gt; 0) </a:t>
            </a:r>
            <a:endParaRPr lang="ru-RU" sz="2000">
              <a:latin typeface="Courier New" pitchFamily="49" charset="0"/>
            </a:endParaRPr>
          </a:p>
          <a:p>
            <a:pPr marL="176213" indent="-176213"/>
            <a:r>
              <a:rPr lang="ru-RU" sz="2000">
                <a:latin typeface="Courier New" pitchFamily="49" charset="0"/>
              </a:rPr>
              <a:t>     </a:t>
            </a:r>
            <a:r>
              <a:rPr lang="en-US" sz="2000">
                <a:latin typeface="Courier New" pitchFamily="49" charset="0"/>
              </a:rPr>
              <a:t> printf("</a:t>
            </a:r>
            <a:r>
              <a:rPr lang="ru-RU" sz="2000">
                <a:latin typeface="Courier New" pitchFamily="49" charset="0"/>
              </a:rPr>
              <a:t>В этом месяце </a:t>
            </a:r>
            <a:r>
              <a:rPr lang="en-US" sz="2000">
                <a:latin typeface="Courier New" pitchFamily="49" charset="0"/>
              </a:rPr>
              <a:t>%d </a:t>
            </a:r>
            <a:r>
              <a:rPr lang="ru-RU" sz="2000">
                <a:latin typeface="Courier New" pitchFamily="49" charset="0"/>
              </a:rPr>
              <a:t>дней.</a:t>
            </a:r>
            <a:r>
              <a:rPr lang="en-US" sz="2000">
                <a:latin typeface="Courier New" pitchFamily="49" charset="0"/>
              </a:rPr>
              <a:t>", D);</a:t>
            </a:r>
          </a:p>
          <a:p>
            <a:pPr marL="176213" indent="-176213"/>
            <a:r>
              <a:rPr lang="ru-RU" sz="2000">
                <a:latin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</a:rPr>
              <a:t>else printf("</a:t>
            </a:r>
            <a:r>
              <a:rPr lang="ru-RU" sz="2000">
                <a:latin typeface="Courier New" pitchFamily="49" charset="0"/>
              </a:rPr>
              <a:t>Неверный номер месяца</a:t>
            </a:r>
            <a:r>
              <a:rPr lang="en-US" sz="2000">
                <a:latin typeface="Courier New" pitchFamily="49" charset="0"/>
              </a:rPr>
              <a:t>");</a:t>
            </a:r>
          </a:p>
          <a:p>
            <a:pPr marL="176213" indent="-176213"/>
            <a:r>
              <a:rPr lang="da-DK" sz="2000">
                <a:latin typeface="Courier New" pitchFamily="49" charset="0"/>
              </a:rPr>
              <a:t>}</a:t>
            </a:r>
          </a:p>
        </p:txBody>
      </p:sp>
      <p:sp>
        <p:nvSpPr>
          <p:cNvPr id="674823" name="AutoShape 7"/>
          <p:cNvSpPr>
            <a:spLocks noChangeArrowheads="1"/>
          </p:cNvSpPr>
          <p:nvPr/>
        </p:nvSpPr>
        <p:spPr bwMode="auto">
          <a:xfrm>
            <a:off x="5568950" y="4452938"/>
            <a:ext cx="2090738" cy="1227137"/>
          </a:xfrm>
          <a:prstGeom prst="wedgeRoundRectCallout">
            <a:avLst>
              <a:gd name="adj1" fmla="val -144938"/>
              <a:gd name="adj2" fmla="val -2306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 dirty="0"/>
              <a:t>ни один вариант не подошел</a:t>
            </a:r>
          </a:p>
        </p:txBody>
      </p:sp>
      <p:sp>
        <p:nvSpPr>
          <p:cNvPr id="674826" name="Rectangle 10"/>
          <p:cNvSpPr>
            <a:spLocks noChangeArrowheads="1"/>
          </p:cNvSpPr>
          <p:nvPr/>
        </p:nvSpPr>
        <p:spPr bwMode="auto">
          <a:xfrm>
            <a:off x="3567113" y="2774950"/>
            <a:ext cx="1122362" cy="327025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10800" rIns="90000" bIns="10800"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itchFamily="49" charset="0"/>
              </a:rPr>
              <a:t>break;</a:t>
            </a:r>
            <a:r>
              <a:rPr lang="ru-RU" sz="2000" dirty="0"/>
              <a:t> </a:t>
            </a:r>
          </a:p>
        </p:txBody>
      </p:sp>
      <p:sp>
        <p:nvSpPr>
          <p:cNvPr id="674828" name="Rectangle 12"/>
          <p:cNvSpPr>
            <a:spLocks noChangeArrowheads="1"/>
          </p:cNvSpPr>
          <p:nvPr/>
        </p:nvSpPr>
        <p:spPr bwMode="auto">
          <a:xfrm>
            <a:off x="3578225" y="3384550"/>
            <a:ext cx="1122363" cy="327025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10800" rIns="90000" bIns="10800">
            <a:spAutoFit/>
          </a:bodyPr>
          <a:lstStyle/>
          <a:p>
            <a:pPr>
              <a:defRPr/>
            </a:pPr>
            <a:r>
              <a:rPr lang="en-US" sz="2000">
                <a:latin typeface="Courier New" pitchFamily="49" charset="0"/>
              </a:rPr>
              <a:t>break;</a:t>
            </a:r>
            <a:r>
              <a:rPr lang="ru-RU" sz="2000"/>
              <a:t> </a:t>
            </a:r>
          </a:p>
        </p:txBody>
      </p:sp>
      <p:sp>
        <p:nvSpPr>
          <p:cNvPr id="674829" name="Rectangle 13"/>
          <p:cNvSpPr>
            <a:spLocks noChangeArrowheads="1"/>
          </p:cNvSpPr>
          <p:nvPr/>
        </p:nvSpPr>
        <p:spPr bwMode="auto">
          <a:xfrm>
            <a:off x="3600450" y="4289425"/>
            <a:ext cx="1122363" cy="327025"/>
          </a:xfrm>
          <a:prstGeom prst="rect">
            <a:avLst/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10800" rIns="90000" bIns="10800">
            <a:spAutoFit/>
          </a:bodyPr>
          <a:lstStyle/>
          <a:p>
            <a:pPr>
              <a:defRPr/>
            </a:pPr>
            <a:r>
              <a:rPr lang="en-US" sz="2000">
                <a:latin typeface="Courier New" pitchFamily="49" charset="0"/>
              </a:rPr>
              <a:t>break;</a:t>
            </a:r>
            <a:r>
              <a:rPr lang="ru-RU" sz="2000"/>
              <a:t> </a:t>
            </a:r>
          </a:p>
        </p:txBody>
      </p:sp>
      <p:sp>
        <p:nvSpPr>
          <p:cNvPr id="674830" name="AutoShape 14"/>
          <p:cNvSpPr>
            <a:spLocks noChangeArrowheads="1"/>
          </p:cNvSpPr>
          <p:nvPr/>
        </p:nvSpPr>
        <p:spPr bwMode="auto">
          <a:xfrm>
            <a:off x="6207125" y="1936750"/>
            <a:ext cx="1871663" cy="828675"/>
          </a:xfrm>
          <a:prstGeom prst="wedgeRoundRectCallout">
            <a:avLst>
              <a:gd name="adj1" fmla="val -127517"/>
              <a:gd name="adj2" fmla="val 6691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b="0"/>
              <a:t>выйти из </a:t>
            </a:r>
            <a:endParaRPr lang="en-US" sz="2400" b="0"/>
          </a:p>
          <a:p>
            <a:pPr algn="ctr">
              <a:defRPr/>
            </a:pPr>
            <a:r>
              <a:rPr lang="en-US" sz="2800">
                <a:latin typeface="Courier New" pitchFamily="49" charset="0"/>
              </a:rPr>
              <a:t>switch</a:t>
            </a:r>
            <a:endParaRPr lang="ru-RU" sz="2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7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32" grpId="0" animBg="1"/>
      <p:bldP spid="674823" grpId="0" animBg="1"/>
      <p:bldP spid="674826" grpId="0" animBg="1"/>
      <p:bldP spid="674828" grpId="0" animBg="1"/>
      <p:bldP spid="674829" grpId="0" animBg="1"/>
      <p:bldP spid="67483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0B63D1-A056-4A79-9711-C2797171003B}" type="slidenum">
              <a:rPr lang="ru-RU" smtClean="0"/>
              <a:pPr/>
              <a:t>93</a:t>
            </a:fld>
            <a:endParaRPr lang="ru-RU" smtClean="0"/>
          </a:p>
        </p:txBody>
      </p:sp>
      <p:sp>
        <p:nvSpPr>
          <p:cNvPr id="691214" name="Text Box 14"/>
          <p:cNvSpPr txBox="1">
            <a:spLocks noChangeArrowheads="1"/>
          </p:cNvSpPr>
          <p:nvPr/>
        </p:nvSpPr>
        <p:spPr bwMode="auto">
          <a:xfrm>
            <a:off x="425450" y="2073275"/>
            <a:ext cx="8502650" cy="3810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marL="176213" indent="-176213">
              <a:defRPr/>
            </a:pPr>
            <a:endParaRPr lang="da-DK" sz="2000">
              <a:latin typeface="Courier New" pitchFamily="49" charset="0"/>
            </a:endParaRPr>
          </a:p>
        </p:txBody>
      </p:sp>
      <p:sp>
        <p:nvSpPr>
          <p:cNvPr id="10752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7525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07526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Оператор выбора</a:t>
            </a:r>
          </a:p>
        </p:txBody>
      </p:sp>
      <p:sp>
        <p:nvSpPr>
          <p:cNvPr id="691208" name="Text Box 8"/>
          <p:cNvSpPr txBox="1">
            <a:spLocks noChangeArrowheads="1"/>
          </p:cNvSpPr>
          <p:nvPr/>
        </p:nvSpPr>
        <p:spPr bwMode="auto">
          <a:xfrm>
            <a:off x="369888" y="823913"/>
            <a:ext cx="84201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Задача: </a:t>
            </a:r>
            <a:r>
              <a:rPr lang="ru-RU" sz="2400" b="0"/>
              <a:t>Ввести букву и вывести название животного на </a:t>
            </a:r>
            <a:br>
              <a:rPr lang="ru-RU" sz="2400" b="0"/>
            </a:br>
            <a:r>
              <a:rPr lang="ru-RU" sz="2400" b="0"/>
              <a:t>               эту букву. </a:t>
            </a:r>
          </a:p>
          <a:p>
            <a:pPr>
              <a:spcBef>
                <a:spcPct val="20000"/>
              </a:spcBef>
            </a:pPr>
            <a:r>
              <a:rPr lang="ru-RU" sz="2400">
                <a:solidFill>
                  <a:srgbClr val="3333FF"/>
                </a:solidFill>
              </a:rPr>
              <a:t>Особенность: </a:t>
            </a:r>
            <a:r>
              <a:rPr lang="ru-RU" sz="2400" b="0"/>
              <a:t>выбор по символьной величине.</a:t>
            </a:r>
          </a:p>
        </p:txBody>
      </p:sp>
      <p:sp>
        <p:nvSpPr>
          <p:cNvPr id="691215" name="AutoShape 15"/>
          <p:cNvSpPr>
            <a:spLocks noChangeArrowheads="1"/>
          </p:cNvSpPr>
          <p:nvPr/>
        </p:nvSpPr>
        <p:spPr bwMode="auto">
          <a:xfrm>
            <a:off x="581025" y="3668713"/>
            <a:ext cx="6207125" cy="1882775"/>
          </a:xfrm>
          <a:prstGeom prst="roundRect">
            <a:avLst>
              <a:gd name="adj" fmla="val 640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691209" name="Text Box 9"/>
          <p:cNvSpPr txBox="1">
            <a:spLocks noChangeArrowheads="1"/>
          </p:cNvSpPr>
          <p:nvPr/>
        </p:nvSpPr>
        <p:spPr bwMode="auto">
          <a:xfrm>
            <a:off x="436563" y="2062163"/>
            <a:ext cx="85026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/>
            <a:r>
              <a:rPr lang="en-US" sz="2000">
                <a:latin typeface="Courier New" pitchFamily="49" charset="0"/>
              </a:rPr>
              <a:t>main()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{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char c;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printf("</a:t>
            </a:r>
            <a:r>
              <a:rPr lang="ru-RU" sz="2000">
                <a:latin typeface="Courier New" pitchFamily="49" charset="0"/>
              </a:rPr>
              <a:t>Введите первую букву названия животного:</a:t>
            </a:r>
            <a:r>
              <a:rPr lang="en-US" sz="2000">
                <a:latin typeface="Courier New" pitchFamily="49" charset="0"/>
              </a:rPr>
              <a:t>\n");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scanf("%c", &amp;c);</a:t>
            </a:r>
            <a:endParaRPr lang="ru-RU" sz="2000">
              <a:latin typeface="Courier New" pitchFamily="49" charset="0"/>
            </a:endParaRPr>
          </a:p>
          <a:p>
            <a:pPr marL="176213" indent="-176213">
              <a:spcBef>
                <a:spcPct val="20000"/>
              </a:spcBef>
            </a:pPr>
            <a:r>
              <a:rPr lang="en-US" sz="2000">
                <a:latin typeface="Courier New" pitchFamily="49" charset="0"/>
              </a:rPr>
              <a:t> switch ( c ) {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  case '</a:t>
            </a:r>
            <a:r>
              <a:rPr lang="ru-RU" sz="2000">
                <a:latin typeface="Courier New" pitchFamily="49" charset="0"/>
              </a:rPr>
              <a:t>а</a:t>
            </a:r>
            <a:r>
              <a:rPr lang="en-US" sz="2000">
                <a:latin typeface="Courier New" pitchFamily="49" charset="0"/>
              </a:rPr>
              <a:t>': printf("</a:t>
            </a:r>
            <a:r>
              <a:rPr lang="ru-RU" sz="2000">
                <a:latin typeface="Courier New" pitchFamily="49" charset="0"/>
              </a:rPr>
              <a:t>Антилопа</a:t>
            </a:r>
            <a:r>
              <a:rPr lang="en-US" sz="2000">
                <a:latin typeface="Courier New" pitchFamily="49" charset="0"/>
              </a:rPr>
              <a:t>"); break;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  case '</a:t>
            </a:r>
            <a:r>
              <a:rPr lang="ru-RU" sz="2000">
                <a:latin typeface="Courier New" pitchFamily="49" charset="0"/>
              </a:rPr>
              <a:t>б</a:t>
            </a:r>
            <a:r>
              <a:rPr lang="en-US" sz="2000">
                <a:latin typeface="Courier New" pitchFamily="49" charset="0"/>
              </a:rPr>
              <a:t>': printf("</a:t>
            </a:r>
            <a:r>
              <a:rPr lang="ru-RU" sz="2000">
                <a:latin typeface="Courier New" pitchFamily="49" charset="0"/>
              </a:rPr>
              <a:t>Бизон</a:t>
            </a:r>
            <a:r>
              <a:rPr lang="en-US" sz="2000">
                <a:latin typeface="Courier New" pitchFamily="49" charset="0"/>
              </a:rPr>
              <a:t>"); break;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  case '</a:t>
            </a:r>
            <a:r>
              <a:rPr lang="ru-RU" sz="2000">
                <a:latin typeface="Courier New" pitchFamily="49" charset="0"/>
              </a:rPr>
              <a:t>в</a:t>
            </a:r>
            <a:r>
              <a:rPr lang="en-US" sz="2000">
                <a:latin typeface="Courier New" pitchFamily="49" charset="0"/>
              </a:rPr>
              <a:t>': printf("</a:t>
            </a:r>
            <a:r>
              <a:rPr lang="ru-RU" sz="2000">
                <a:latin typeface="Courier New" pitchFamily="49" charset="0"/>
              </a:rPr>
              <a:t>Волк</a:t>
            </a:r>
            <a:r>
              <a:rPr lang="en-US" sz="2000">
                <a:latin typeface="Courier New" pitchFamily="49" charset="0"/>
              </a:rPr>
              <a:t>"); break;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  default:  printf("</a:t>
            </a:r>
            <a:r>
              <a:rPr lang="ru-RU" sz="2000">
                <a:latin typeface="Courier New" pitchFamily="49" charset="0"/>
              </a:rPr>
              <a:t>Я не знаю!</a:t>
            </a:r>
            <a:r>
              <a:rPr lang="en-US" sz="2000">
                <a:latin typeface="Courier New" pitchFamily="49" charset="0"/>
              </a:rPr>
              <a:t>");  </a:t>
            </a:r>
          </a:p>
          <a:p>
            <a:pPr marL="176213" indent="-176213"/>
            <a:r>
              <a:rPr lang="en-US" sz="2000">
                <a:latin typeface="Courier New" pitchFamily="49" charset="0"/>
              </a:rPr>
              <a:t>   }		</a:t>
            </a:r>
          </a:p>
          <a:p>
            <a:pPr marL="176213" indent="-176213"/>
            <a:r>
              <a:rPr lang="da-DK" sz="2000">
                <a:latin typeface="Courier New" pitchFamily="49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79475" y="5972175"/>
            <a:ext cx="7515225" cy="663575"/>
            <a:chOff x="796" y="2336"/>
            <a:chExt cx="4734" cy="418"/>
          </a:xfrm>
        </p:grpSpPr>
        <p:sp>
          <p:nvSpPr>
            <p:cNvPr id="107531" name="Text Box 12"/>
            <p:cNvSpPr txBox="1">
              <a:spLocks noChangeArrowheads="1"/>
            </p:cNvSpPr>
            <p:nvPr/>
          </p:nvSpPr>
          <p:spPr bwMode="auto">
            <a:xfrm>
              <a:off x="1090" y="2403"/>
              <a:ext cx="4440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/>
                <a:t>  Что будет, если везде убрать </a:t>
              </a:r>
              <a:r>
                <a:rPr lang="en-US" sz="2400">
                  <a:latin typeface="Courier New" pitchFamily="49" charset="0"/>
                </a:rPr>
                <a:t>break</a:t>
              </a:r>
              <a:r>
                <a:rPr lang="en-US" sz="2400"/>
                <a:t>?</a:t>
              </a:r>
              <a:endParaRPr lang="ru-RU" sz="2400"/>
            </a:p>
          </p:txBody>
        </p:sp>
        <p:sp>
          <p:nvSpPr>
            <p:cNvPr id="107532" name="Oval 13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9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14" grpId="0" animBg="1"/>
      <p:bldP spid="691208" grpId="0" build="p"/>
      <p:bldP spid="691215" grpId="0" animBg="1"/>
      <p:bldP spid="69120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CD8975-2389-43E0-847E-07C16E1BE2E4}" type="slidenum">
              <a:rPr lang="ru-RU" smtClean="0"/>
              <a:pPr/>
              <a:t>94</a:t>
            </a:fld>
            <a:endParaRPr lang="ru-RU" smtClean="0"/>
          </a:p>
        </p:txBody>
      </p:sp>
      <p:sp>
        <p:nvSpPr>
          <p:cNvPr id="10854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0854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Оператор выбора</a:t>
            </a:r>
          </a:p>
        </p:txBody>
      </p:sp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350838" y="887413"/>
            <a:ext cx="8420100" cy="363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>
                <a:solidFill>
                  <a:srgbClr val="3333FF"/>
                </a:solidFill>
              </a:rPr>
              <a:t>Особенности:</a:t>
            </a:r>
          </a:p>
          <a:p>
            <a:pPr marL="628650" lvl="1" indent="-268288">
              <a:spcBef>
                <a:spcPct val="15000"/>
              </a:spcBef>
              <a:buFontTx/>
              <a:buChar char="•"/>
            </a:pPr>
            <a:r>
              <a:rPr lang="ru-RU" sz="2200" b="0"/>
              <a:t>после </a:t>
            </a:r>
            <a:r>
              <a:rPr lang="en-US" sz="2600">
                <a:latin typeface="Courier New" pitchFamily="49" charset="0"/>
              </a:rPr>
              <a:t>switch</a:t>
            </a:r>
            <a:r>
              <a:rPr lang="en-US" sz="2200"/>
              <a:t> </a:t>
            </a:r>
            <a:r>
              <a:rPr lang="ru-RU" sz="2200" b="0"/>
              <a:t>может быть имя переменной или арифметическое выражение целого типа </a:t>
            </a:r>
            <a:r>
              <a:rPr lang="en-US" sz="2200" b="0"/>
              <a:t>(</a:t>
            </a:r>
            <a:r>
              <a:rPr lang="en-US" sz="2600">
                <a:latin typeface="Courier New" pitchFamily="49" charset="0"/>
              </a:rPr>
              <a:t>int</a:t>
            </a:r>
            <a:r>
              <a:rPr lang="en-US" sz="2200" b="0"/>
              <a:t>)</a:t>
            </a:r>
            <a:endParaRPr lang="ru-RU" sz="2200" b="0"/>
          </a:p>
          <a:p>
            <a:pPr marL="628650" lvl="1" indent="-268288">
              <a:spcBef>
                <a:spcPct val="400000"/>
              </a:spcBef>
            </a:pPr>
            <a:r>
              <a:rPr lang="ru-RU" sz="2200" b="0"/>
              <a:t>   или символьного типа </a:t>
            </a:r>
            <a:r>
              <a:rPr lang="en-US" sz="2200" b="0"/>
              <a:t>(</a:t>
            </a:r>
            <a:r>
              <a:rPr lang="en-US" sz="2600">
                <a:latin typeface="Courier New" pitchFamily="49" charset="0"/>
              </a:rPr>
              <a:t>char</a:t>
            </a:r>
            <a:r>
              <a:rPr lang="en-US" sz="2200" b="0"/>
              <a:t>)</a:t>
            </a:r>
            <a:endParaRPr lang="ru-RU" sz="2200" b="0"/>
          </a:p>
          <a:p>
            <a:pPr marL="628650" lvl="1" indent="-268288">
              <a:buFontTx/>
              <a:buChar char="•"/>
            </a:pPr>
            <a:r>
              <a:rPr lang="ru-RU" sz="2200">
                <a:solidFill>
                  <a:srgbClr val="FF0000"/>
                </a:solidFill>
              </a:rPr>
              <a:t>нельзя</a:t>
            </a:r>
            <a:r>
              <a:rPr lang="ru-RU" sz="2200" b="0"/>
              <a:t> ставить два </a:t>
            </a:r>
            <a:r>
              <a:rPr lang="ru-RU" sz="2200"/>
              <a:t>одинаковых</a:t>
            </a:r>
            <a:r>
              <a:rPr lang="ru-RU" sz="2200" b="0"/>
              <a:t> значения:</a:t>
            </a: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2333625" y="2287588"/>
            <a:ext cx="4476750" cy="13112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000">
                <a:latin typeface="Courier New" pitchFamily="49" charset="0"/>
              </a:rPr>
              <a:t>switch</a:t>
            </a:r>
            <a:r>
              <a:rPr lang="da-DK" sz="2000">
                <a:latin typeface="Courier New" pitchFamily="49" charset="0"/>
              </a:rPr>
              <a:t> ( i+3 )</a:t>
            </a:r>
            <a:r>
              <a:rPr lang="ru-RU" sz="2000">
                <a:latin typeface="Courier New" pitchFamily="49" charset="0"/>
              </a:rPr>
              <a:t> </a:t>
            </a:r>
            <a:r>
              <a:rPr lang="da-DK" sz="200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da-DK" sz="2000">
                <a:latin typeface="Courier New" pitchFamily="49" charset="0"/>
              </a:rPr>
              <a:t>  case 1: a = b; break;</a:t>
            </a:r>
          </a:p>
          <a:p>
            <a:pPr>
              <a:defRPr/>
            </a:pPr>
            <a:r>
              <a:rPr lang="da-DK" sz="2000">
                <a:latin typeface="Courier New" pitchFamily="49" charset="0"/>
              </a:rPr>
              <a:t>  case 2: a = c; </a:t>
            </a:r>
          </a:p>
          <a:p>
            <a:pPr>
              <a:defRPr/>
            </a:pPr>
            <a:r>
              <a:rPr lang="da-DK" sz="2000">
                <a:latin typeface="Courier New" pitchFamily="49" charset="0"/>
              </a:rPr>
              <a:t>  }</a:t>
            </a:r>
            <a:endParaRPr lang="ru-RU" sz="200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676875" name="Rectangle 11"/>
          <p:cNvSpPr>
            <a:spLocks noChangeArrowheads="1"/>
          </p:cNvSpPr>
          <p:nvPr/>
        </p:nvSpPr>
        <p:spPr bwMode="auto">
          <a:xfrm>
            <a:off x="2311400" y="4633913"/>
            <a:ext cx="4476750" cy="13112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000">
                <a:latin typeface="Courier New" pitchFamily="49" charset="0"/>
              </a:rPr>
              <a:t>switch</a:t>
            </a:r>
            <a:r>
              <a:rPr lang="da-DK" sz="2000">
                <a:latin typeface="Courier New" pitchFamily="49" charset="0"/>
              </a:rPr>
              <a:t> ( </a:t>
            </a:r>
            <a:r>
              <a:rPr lang="en-US" sz="2000">
                <a:latin typeface="Courier New" pitchFamily="49" charset="0"/>
              </a:rPr>
              <a:t>x</a:t>
            </a:r>
            <a:r>
              <a:rPr lang="da-DK" sz="2000">
                <a:latin typeface="Courier New" pitchFamily="49" charset="0"/>
              </a:rPr>
              <a:t> )</a:t>
            </a:r>
            <a:r>
              <a:rPr lang="ru-RU" sz="2000">
                <a:latin typeface="Courier New" pitchFamily="49" charset="0"/>
              </a:rPr>
              <a:t> </a:t>
            </a:r>
            <a:r>
              <a:rPr lang="da-DK" sz="200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da-DK" sz="2000">
                <a:latin typeface="Courier New" pitchFamily="49" charset="0"/>
              </a:rPr>
              <a:t>  case 1: a = b; break;</a:t>
            </a:r>
          </a:p>
          <a:p>
            <a:pPr>
              <a:defRPr/>
            </a:pPr>
            <a:r>
              <a:rPr lang="da-DK" sz="2000">
                <a:latin typeface="Courier New" pitchFamily="49" charset="0"/>
              </a:rPr>
              <a:t>  case </a:t>
            </a:r>
            <a:r>
              <a:rPr lang="ru-RU" sz="2000">
                <a:latin typeface="Courier New" pitchFamily="49" charset="0"/>
              </a:rPr>
              <a:t>1</a:t>
            </a:r>
            <a:r>
              <a:rPr lang="da-DK" sz="2000">
                <a:latin typeface="Courier New" pitchFamily="49" charset="0"/>
              </a:rPr>
              <a:t>: a = c; </a:t>
            </a:r>
          </a:p>
          <a:p>
            <a:pPr>
              <a:defRPr/>
            </a:pPr>
            <a:r>
              <a:rPr lang="da-DK" sz="2000">
                <a:latin typeface="Courier New" pitchFamily="49" charset="0"/>
              </a:rPr>
              <a:t>  }</a:t>
            </a:r>
            <a:endParaRPr lang="ru-RU" sz="200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348038" y="5238750"/>
            <a:ext cx="415925" cy="415925"/>
            <a:chOff x="809" y="3160"/>
            <a:chExt cx="262" cy="262"/>
          </a:xfrm>
        </p:grpSpPr>
        <p:sp>
          <p:nvSpPr>
            <p:cNvPr id="108554" name="Oval 9"/>
            <p:cNvSpPr>
              <a:spLocks noChangeArrowheads="1"/>
            </p:cNvSpPr>
            <p:nvPr/>
          </p:nvSpPr>
          <p:spPr bwMode="auto">
            <a:xfrm>
              <a:off x="809" y="3160"/>
              <a:ext cx="262" cy="2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08555" name="Line 10"/>
            <p:cNvSpPr>
              <a:spLocks noChangeShapeType="1"/>
            </p:cNvSpPr>
            <p:nvPr/>
          </p:nvSpPr>
          <p:spPr bwMode="auto">
            <a:xfrm flipV="1">
              <a:off x="834" y="3213"/>
              <a:ext cx="204" cy="15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 build="p"/>
      <p:bldP spid="676870" grpId="0" animBg="1"/>
      <p:bldP spid="67687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8D3B14-2144-4074-9EA0-4C1F2400F82E}" type="slidenum">
              <a:rPr lang="ru-RU" smtClean="0"/>
              <a:pPr/>
              <a:t>95</a:t>
            </a:fld>
            <a:endParaRPr lang="ru-RU" smtClean="0"/>
          </a:p>
        </p:txBody>
      </p:sp>
      <p:sp>
        <p:nvSpPr>
          <p:cNvPr id="10957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9572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 b="0">
              <a:latin typeface="Times New Roman" pitchFamily="18" charset="0"/>
            </a:endParaRP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Задания (с защитой от неверного ввода)</a:t>
            </a:r>
          </a:p>
        </p:txBody>
      </p:sp>
      <p:sp>
        <p:nvSpPr>
          <p:cNvPr id="109574" name="Text Box 5"/>
          <p:cNvSpPr txBox="1">
            <a:spLocks noChangeArrowheads="1"/>
          </p:cNvSpPr>
          <p:nvPr/>
        </p:nvSpPr>
        <p:spPr bwMode="auto">
          <a:xfrm>
            <a:off x="369888" y="858838"/>
            <a:ext cx="8420100" cy="571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4988" indent="-534988"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«4»: </a:t>
            </a:r>
            <a:r>
              <a:rPr lang="ru-RU" sz="2100"/>
              <a:t>Ввести номер месяца и вывести количество дней в нем, а также число ошибок при вводе. 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  </a:t>
            </a:r>
            <a:r>
              <a:rPr lang="ru-RU" sz="2100">
                <a:solidFill>
                  <a:srgbClr val="3333FF"/>
                </a:solidFill>
              </a:rPr>
              <a:t>Пример:</a:t>
            </a:r>
          </a:p>
          <a:p>
            <a:pPr marL="534988" indent="-534988"/>
            <a:r>
              <a:rPr lang="ru-RU" sz="2100">
                <a:latin typeface="Courier New" pitchFamily="49" charset="0"/>
              </a:rPr>
              <a:t>    </a:t>
            </a:r>
            <a:r>
              <a:rPr lang="ru-RU" sz="1900">
                <a:latin typeface="Courier New" pitchFamily="49" charset="0"/>
              </a:rPr>
              <a:t>Введите номер месяца:</a:t>
            </a:r>
            <a:r>
              <a:rPr lang="en-US" sz="1900">
                <a:latin typeface="Courier New" pitchFamily="49" charset="0"/>
              </a:rPr>
              <a:t> </a:t>
            </a:r>
            <a:r>
              <a:rPr lang="ru-RU" sz="1900">
                <a:latin typeface="Courier New" pitchFamily="49" charset="0"/>
              </a:rPr>
              <a:t>  </a:t>
            </a:r>
            <a:r>
              <a:rPr lang="ru-RU" sz="1900"/>
              <a:t> </a:t>
            </a:r>
            <a:r>
              <a:rPr lang="ru-RU" sz="1900">
                <a:latin typeface="Courier New" pitchFamily="49" charset="0"/>
              </a:rPr>
              <a:t>Введите номер месяца:</a:t>
            </a:r>
          </a:p>
          <a:p>
            <a:pPr marL="534988" indent="-534988"/>
            <a:r>
              <a:rPr lang="ru-RU" sz="1900">
                <a:solidFill>
                  <a:srgbClr val="FF0000"/>
                </a:solidFill>
                <a:latin typeface="Courier New" pitchFamily="49" charset="0"/>
              </a:rPr>
              <a:t>    -2</a:t>
            </a:r>
            <a:r>
              <a:rPr lang="en-US" sz="1900">
                <a:solidFill>
                  <a:srgbClr val="FF0000"/>
                </a:solidFill>
                <a:latin typeface="Courier New" pitchFamily="49" charset="0"/>
              </a:rPr>
              <a:t>                    </a:t>
            </a:r>
            <a:r>
              <a:rPr lang="ru-RU" sz="1900">
                <a:solidFill>
                  <a:srgbClr val="FF0000"/>
                </a:solidFill>
                <a:latin typeface="Courier New" pitchFamily="49" charset="0"/>
              </a:rPr>
              <a:t>   2</a:t>
            </a:r>
            <a:r>
              <a:rPr lang="en-US" sz="190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ru-RU" sz="1900">
              <a:solidFill>
                <a:srgbClr val="FF0000"/>
              </a:solidFill>
              <a:latin typeface="Courier New" pitchFamily="49" charset="0"/>
            </a:endParaRPr>
          </a:p>
          <a:p>
            <a:pPr marL="534988" indent="-534988"/>
            <a:r>
              <a:rPr lang="ru-RU" sz="1900">
                <a:latin typeface="Courier New" pitchFamily="49" charset="0"/>
              </a:rPr>
              <a:t>    Введите номер месяца:    В этом месяце 28 дней.</a:t>
            </a:r>
          </a:p>
          <a:p>
            <a:pPr marL="534988" indent="-534988"/>
            <a:r>
              <a:rPr lang="ru-RU" sz="1900">
                <a:solidFill>
                  <a:srgbClr val="FF0000"/>
                </a:solidFill>
                <a:latin typeface="Courier New" pitchFamily="49" charset="0"/>
              </a:rPr>
              <a:t>    1</a:t>
            </a:r>
            <a:r>
              <a:rPr lang="en-US" sz="190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ru-RU" sz="1900">
                <a:solidFill>
                  <a:srgbClr val="FF0000"/>
                </a:solidFill>
                <a:latin typeface="Courier New" pitchFamily="49" charset="0"/>
              </a:rPr>
              <a:t>                       </a:t>
            </a:r>
            <a:r>
              <a:rPr lang="ru-RU" sz="1900">
                <a:latin typeface="Courier New" pitchFamily="49" charset="0"/>
              </a:rPr>
              <a:t>Вы вводили неверно 0 раз.</a:t>
            </a:r>
            <a:endParaRPr lang="ru-RU" sz="1900">
              <a:solidFill>
                <a:srgbClr val="FF0000"/>
              </a:solidFill>
              <a:latin typeface="Courier New" pitchFamily="49" charset="0"/>
            </a:endParaRPr>
          </a:p>
          <a:p>
            <a:pPr marL="534988" indent="-534988"/>
            <a:r>
              <a:rPr lang="ru-RU" sz="1900">
                <a:latin typeface="Courier New" pitchFamily="49" charset="0"/>
              </a:rPr>
              <a:t>    В этом месяце 30 дней.</a:t>
            </a:r>
          </a:p>
          <a:p>
            <a:pPr marL="534988" indent="-534988"/>
            <a:r>
              <a:rPr lang="ru-RU" sz="1900">
                <a:latin typeface="Courier New" pitchFamily="49" charset="0"/>
              </a:rPr>
              <a:t>    Вы вводили неверно 1 раз. </a:t>
            </a:r>
          </a:p>
          <a:p>
            <a:pPr marL="534988" indent="-534988">
              <a:lnSpc>
                <a:spcPct val="110000"/>
              </a:lnSpc>
              <a:spcBef>
                <a:spcPct val="50000"/>
              </a:spcBef>
            </a:pPr>
            <a:r>
              <a:rPr lang="ru-RU" sz="2500">
                <a:solidFill>
                  <a:srgbClr val="3333FF"/>
                </a:solidFill>
              </a:rPr>
              <a:t>«5»: </a:t>
            </a:r>
            <a:r>
              <a:rPr lang="ru-RU" sz="2100"/>
              <a:t>Ввести номер месяца и номер дня, вывести число дней, оставшихся до Нового года.</a:t>
            </a:r>
          </a:p>
          <a:p>
            <a:pPr marL="534988" indent="-534988">
              <a:lnSpc>
                <a:spcPct val="90000"/>
              </a:lnSpc>
              <a:spcBef>
                <a:spcPct val="15000"/>
              </a:spcBef>
            </a:pPr>
            <a:r>
              <a:rPr lang="ru-RU" sz="2100">
                <a:latin typeface="Courier New" pitchFamily="49" charset="0"/>
              </a:rPr>
              <a:t>    </a:t>
            </a:r>
            <a:r>
              <a:rPr lang="ru-RU" sz="2100">
                <a:solidFill>
                  <a:srgbClr val="3333FF"/>
                </a:solidFill>
              </a:rPr>
              <a:t>Пример:</a:t>
            </a:r>
          </a:p>
          <a:p>
            <a:pPr marL="534988" indent="-534988"/>
            <a:r>
              <a:rPr lang="ru-RU" sz="2100">
                <a:latin typeface="Courier New" pitchFamily="49" charset="0"/>
              </a:rPr>
              <a:t>		</a:t>
            </a:r>
            <a:r>
              <a:rPr lang="ru-RU" sz="1900">
                <a:latin typeface="Courier New" pitchFamily="49" charset="0"/>
              </a:rPr>
              <a:t>Введите номер месяца:</a:t>
            </a:r>
          </a:p>
          <a:p>
            <a:pPr marL="534988" indent="-534988"/>
            <a:r>
              <a:rPr lang="ru-RU" sz="1900">
                <a:latin typeface="Courier New" pitchFamily="49" charset="0"/>
              </a:rPr>
              <a:t>		</a:t>
            </a:r>
            <a:r>
              <a:rPr lang="ru-RU" sz="1900">
                <a:solidFill>
                  <a:srgbClr val="FF0000"/>
                </a:solidFill>
                <a:latin typeface="Courier New" pitchFamily="49" charset="0"/>
              </a:rPr>
              <a:t>12</a:t>
            </a:r>
          </a:p>
          <a:p>
            <a:pPr marL="534988" indent="-534988"/>
            <a:r>
              <a:rPr lang="ru-RU" sz="1900">
                <a:latin typeface="Courier New" pitchFamily="49" charset="0"/>
              </a:rPr>
              <a:t>		Введите день:</a:t>
            </a:r>
          </a:p>
          <a:p>
            <a:pPr marL="534988" indent="-534988"/>
            <a:r>
              <a:rPr lang="ru-RU"/>
              <a:t>		</a:t>
            </a:r>
            <a:r>
              <a:rPr lang="ru-RU">
                <a:solidFill>
                  <a:srgbClr val="FF0000"/>
                </a:solidFill>
              </a:rPr>
              <a:t>25</a:t>
            </a:r>
          </a:p>
          <a:p>
            <a:pPr marL="534988" indent="-534988"/>
            <a:r>
              <a:rPr lang="ru-RU" sz="1900">
                <a:latin typeface="Courier New" pitchFamily="49" charset="0"/>
              </a:rPr>
              <a:t>      До Нового года осталось 6 дней.</a:t>
            </a:r>
            <a:endParaRPr lang="en-US" sz="19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1114425"/>
            <a:ext cx="8723312" cy="2559050"/>
          </a:xfrm>
        </p:spPr>
        <p:txBody>
          <a:bodyPr/>
          <a:lstStyle/>
          <a:p>
            <a:pPr eaLnBrk="1" hangingPunct="1"/>
            <a:r>
              <a:rPr lang="ru-RU" sz="6600" b="1" smtClean="0">
                <a:solidFill>
                  <a:schemeClr val="accent2"/>
                </a:solidFill>
              </a:rPr>
              <a:t>Программирование </a:t>
            </a:r>
            <a:br>
              <a:rPr lang="ru-RU" sz="6600" b="1" smtClean="0">
                <a:solidFill>
                  <a:schemeClr val="accent2"/>
                </a:solidFill>
              </a:rPr>
            </a:br>
            <a:r>
              <a:rPr lang="ru-RU" sz="6600" b="1" smtClean="0">
                <a:solidFill>
                  <a:schemeClr val="accent2"/>
                </a:solidFill>
              </a:rPr>
              <a:t>на языке Си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6550" y="3886200"/>
            <a:ext cx="8526463" cy="906463"/>
          </a:xfrm>
        </p:spPr>
        <p:txBody>
          <a:bodyPr/>
          <a:lstStyle/>
          <a:p>
            <a:pPr eaLnBrk="1" hangingPunct="1"/>
            <a:r>
              <a:rPr lang="ru-RU" sz="4400" b="1" smtClean="0"/>
              <a:t>Тема 9. Отладка программ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44463" y="6216650"/>
            <a:ext cx="41957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400" b="0" i="1"/>
              <a:t>© </a:t>
            </a:r>
            <a:r>
              <a:rPr lang="ru-RU" sz="2400" b="0" i="1" smtClean="0"/>
              <a:t>К.Ю. Поляков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D57F9B-E577-44DA-937B-F200A64977A4}" type="slidenum">
              <a:rPr lang="ru-RU" smtClean="0"/>
              <a:pPr/>
              <a:t>97</a:t>
            </a:fld>
            <a:endParaRPr lang="ru-RU" smtClean="0"/>
          </a:p>
        </p:txBody>
      </p:sp>
      <p:sp>
        <p:nvSpPr>
          <p:cNvPr id="11161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1620" name="Text Box 3"/>
          <p:cNvSpPr txBox="1">
            <a:spLocks noChangeArrowheads="1"/>
          </p:cNvSpPr>
          <p:nvPr/>
        </p:nvSpPr>
        <p:spPr bwMode="auto">
          <a:xfrm>
            <a:off x="6118225" y="884238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b="0"/>
          </a:p>
        </p:txBody>
      </p:sp>
      <p:sp>
        <p:nvSpPr>
          <p:cNvPr id="111621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Отладка программ</a:t>
            </a:r>
          </a:p>
        </p:txBody>
      </p:sp>
      <p:sp>
        <p:nvSpPr>
          <p:cNvPr id="705542" name="Rectangle 6"/>
          <p:cNvSpPr>
            <a:spLocks noChangeArrowheads="1"/>
          </p:cNvSpPr>
          <p:nvPr/>
        </p:nvSpPr>
        <p:spPr bwMode="auto">
          <a:xfrm>
            <a:off x="349250" y="792163"/>
            <a:ext cx="8505825" cy="584676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marL="360363" indent="-360363">
              <a:spcBef>
                <a:spcPct val="50000"/>
              </a:spcBef>
            </a:pPr>
            <a:r>
              <a:rPr lang="ru-RU" sz="2600">
                <a:solidFill>
                  <a:srgbClr val="0000FF"/>
                </a:solidFill>
              </a:rPr>
              <a:t>Отладка</a:t>
            </a:r>
            <a:r>
              <a:rPr lang="ru-RU" sz="2600"/>
              <a:t> </a:t>
            </a:r>
            <a:r>
              <a:rPr lang="ru-RU" sz="2600" b="0"/>
              <a:t>– поиск и исправление ошибок в программе.</a:t>
            </a:r>
            <a:br>
              <a:rPr lang="ru-RU" sz="2600" b="0"/>
            </a:br>
            <a:r>
              <a:rPr lang="ru-RU" sz="2600" b="0"/>
              <a:t>Англ. </a:t>
            </a:r>
            <a:r>
              <a:rPr lang="en-US" sz="2600" i="1"/>
              <a:t>debugging</a:t>
            </a:r>
            <a:r>
              <a:rPr lang="en-US" sz="2600" b="0"/>
              <a:t>, </a:t>
            </a:r>
            <a:r>
              <a:rPr lang="en-US" sz="2600" b="0" i="1"/>
              <a:t>bug = </a:t>
            </a:r>
            <a:r>
              <a:rPr lang="ru-RU" sz="2600" b="0" i="1"/>
              <a:t>моль, жучок</a:t>
            </a:r>
            <a:endParaRPr lang="ru-RU" sz="2600" b="0"/>
          </a:p>
          <a:p>
            <a:pPr marL="360363" indent="-360363">
              <a:spcBef>
                <a:spcPct val="50000"/>
              </a:spcBef>
            </a:pPr>
            <a:r>
              <a:rPr lang="ru-RU" sz="2600">
                <a:solidFill>
                  <a:srgbClr val="0000FF"/>
                </a:solidFill>
              </a:rPr>
              <a:t>Методы:</a:t>
            </a:r>
          </a:p>
          <a:p>
            <a:pPr marL="803275" lvl="1" indent="-263525">
              <a:spcBef>
                <a:spcPct val="20000"/>
              </a:spcBef>
              <a:buFontTx/>
              <a:buChar char="•"/>
            </a:pPr>
            <a:r>
              <a:rPr lang="ru-RU" sz="2600"/>
              <a:t>трассировка</a:t>
            </a:r>
            <a:r>
              <a:rPr lang="ru-RU" sz="2600" b="0"/>
              <a:t> – вывод сигнальных сообщений</a:t>
            </a:r>
          </a:p>
          <a:p>
            <a:pPr marL="803275" lvl="1" indent="-263525">
              <a:spcBef>
                <a:spcPct val="20000"/>
              </a:spcBef>
              <a:buFontTx/>
              <a:buChar char="•"/>
            </a:pPr>
            <a:r>
              <a:rPr lang="ru-RU" sz="2600"/>
              <a:t>отключение части кода </a:t>
            </a:r>
            <a:r>
              <a:rPr lang="ru-RU" sz="2600" b="0"/>
              <a:t>(в комментарии)</a:t>
            </a:r>
            <a:endParaRPr lang="ru-RU" sz="2600"/>
          </a:p>
          <a:p>
            <a:pPr marL="803275" lvl="1" indent="-263525">
              <a:spcBef>
                <a:spcPct val="20000"/>
              </a:spcBef>
              <a:buFontTx/>
              <a:buChar char="•"/>
            </a:pPr>
            <a:r>
              <a:rPr lang="ru-RU" sz="2600"/>
              <a:t>пошаговое выполнение</a:t>
            </a:r>
            <a:r>
              <a:rPr lang="ru-RU" sz="2600" b="0"/>
              <a:t> – выполнить одну строчку программы и остановиться</a:t>
            </a:r>
          </a:p>
          <a:p>
            <a:pPr marL="803275" lvl="1" indent="-263525">
              <a:spcBef>
                <a:spcPct val="20000"/>
              </a:spcBef>
              <a:buFontTx/>
              <a:buChar char="•"/>
            </a:pPr>
            <a:r>
              <a:rPr lang="ru-RU" sz="2600"/>
              <a:t>точки останова</a:t>
            </a:r>
            <a:r>
              <a:rPr lang="ru-RU" sz="2600" b="0"/>
              <a:t> – выполнение программы останавливается при достижении отмеченных строк (переход в пошаговый режим) </a:t>
            </a:r>
          </a:p>
          <a:p>
            <a:pPr marL="803275" lvl="1" indent="-263525">
              <a:spcBef>
                <a:spcPct val="20000"/>
              </a:spcBef>
              <a:buFontTx/>
              <a:buChar char="•"/>
            </a:pPr>
            <a:r>
              <a:rPr lang="ru-RU" sz="2600" b="0"/>
              <a:t>просмотр и изменение </a:t>
            </a:r>
            <a:r>
              <a:rPr lang="ru-RU" sz="2600"/>
              <a:t>значений переменных</a:t>
            </a:r>
            <a:r>
              <a:rPr lang="ru-RU" sz="2600" b="0"/>
              <a:t> в пошаговом режиме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5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5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5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5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5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5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2" grpId="0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723833-1D83-439A-83FC-8221763D3C7F}" type="slidenum">
              <a:rPr lang="ru-RU" smtClean="0"/>
              <a:pPr/>
              <a:t>98</a:t>
            </a:fld>
            <a:endParaRPr lang="ru-RU" smtClean="0"/>
          </a:p>
        </p:txBody>
      </p:sp>
      <p:sp>
        <p:nvSpPr>
          <p:cNvPr id="112643" name="Text Box 14"/>
          <p:cNvSpPr txBox="1">
            <a:spLocks noChangeArrowheads="1"/>
          </p:cNvSpPr>
          <p:nvPr/>
        </p:nvSpPr>
        <p:spPr bwMode="auto">
          <a:xfrm>
            <a:off x="376238" y="868363"/>
            <a:ext cx="8369300" cy="58054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11264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Трассировка</a:t>
            </a:r>
          </a:p>
        </p:txBody>
      </p:sp>
      <p:sp>
        <p:nvSpPr>
          <p:cNvPr id="697351" name="Rectangle 7"/>
          <p:cNvSpPr>
            <a:spLocks noChangeArrowheads="1"/>
          </p:cNvSpPr>
          <p:nvPr/>
        </p:nvSpPr>
        <p:spPr bwMode="auto">
          <a:xfrm>
            <a:off x="595313" y="2690813"/>
            <a:ext cx="5305425" cy="4699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ru-RU" sz="2400" dirty="0">
                <a:latin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</a:rPr>
              <a:t>"</a:t>
            </a:r>
            <a:r>
              <a:rPr lang="ru-RU" sz="2400" dirty="0">
                <a:latin typeface="Courier New" pitchFamily="49" charset="0"/>
              </a:rPr>
              <a:t>Введено </a:t>
            </a:r>
            <a:r>
              <a:rPr lang="en-US" sz="2400" dirty="0">
                <a:latin typeface="Courier New" pitchFamily="49" charset="0"/>
              </a:rPr>
              <a:t>X=%d\n", X);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697353" name="Rectangle 9"/>
          <p:cNvSpPr>
            <a:spLocks noChangeArrowheads="1"/>
          </p:cNvSpPr>
          <p:nvPr/>
        </p:nvSpPr>
        <p:spPr bwMode="auto">
          <a:xfrm>
            <a:off x="1030288" y="4059238"/>
            <a:ext cx="7131050" cy="4699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("</a:t>
            </a:r>
            <a:r>
              <a:rPr lang="ru-RU" sz="2400" dirty="0">
                <a:latin typeface="Courier New" pitchFamily="49" charset="0"/>
              </a:rPr>
              <a:t>В цикле: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=%d, X=%d\n",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, X);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697355" name="Rectangle 11"/>
          <p:cNvSpPr>
            <a:spLocks noChangeArrowheads="1"/>
          </p:cNvSpPr>
          <p:nvPr/>
        </p:nvSpPr>
        <p:spPr bwMode="auto">
          <a:xfrm>
            <a:off x="630238" y="5389563"/>
            <a:ext cx="6218237" cy="4699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</a:rPr>
              <a:t>("</a:t>
            </a:r>
            <a:r>
              <a:rPr lang="ru-RU" sz="2400" dirty="0">
                <a:latin typeface="Courier New" pitchFamily="49" charset="0"/>
              </a:rPr>
              <a:t>После цикла: </a:t>
            </a:r>
            <a:r>
              <a:rPr lang="en-US" sz="2400" dirty="0">
                <a:latin typeface="Courier New" pitchFamily="49" charset="0"/>
              </a:rPr>
              <a:t>X=%d\n", X);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112649" name="Text Box 13"/>
          <p:cNvSpPr txBox="1">
            <a:spLocks noChangeArrowheads="1"/>
          </p:cNvSpPr>
          <p:nvPr/>
        </p:nvSpPr>
        <p:spPr bwMode="auto">
          <a:xfrm>
            <a:off x="412750" y="812800"/>
            <a:ext cx="7972425" cy="62722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r>
              <a:rPr lang="en-US" sz="2400">
                <a:latin typeface="Courier New" pitchFamily="49" charset="0"/>
              </a:rPr>
              <a:t>main()</a:t>
            </a:r>
          </a:p>
          <a:p>
            <a:r>
              <a:rPr lang="en-US" sz="2400">
                <a:latin typeface="Courier New" pitchFamily="49" charset="0"/>
              </a:rPr>
              <a:t>{</a:t>
            </a:r>
          </a:p>
          <a:p>
            <a:r>
              <a:rPr lang="en-US" sz="2400">
                <a:latin typeface="Courier New" pitchFamily="49" charset="0"/>
              </a:rPr>
              <a:t> int i, X;</a:t>
            </a:r>
          </a:p>
          <a:p>
            <a:r>
              <a:rPr lang="en-US" sz="2400">
                <a:latin typeface="Courier New" pitchFamily="49" charset="0"/>
              </a:rPr>
              <a:t> printf("</a:t>
            </a:r>
            <a:r>
              <a:rPr lang="ru-RU" sz="2400">
                <a:latin typeface="Courier New" pitchFamily="49" charset="0"/>
              </a:rPr>
              <a:t>Введите целое число:</a:t>
            </a:r>
            <a:r>
              <a:rPr lang="en-US" sz="2400">
                <a:latin typeface="Courier New" pitchFamily="49" charset="0"/>
              </a:rPr>
              <a:t>\n");</a:t>
            </a:r>
          </a:p>
          <a:p>
            <a:r>
              <a:rPr lang="en-US" sz="2400">
                <a:latin typeface="Courier New" pitchFamily="49" charset="0"/>
              </a:rPr>
              <a:t> scanf("%d", &amp;X);</a:t>
            </a:r>
            <a:endParaRPr lang="ru-RU" sz="240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ru-RU" sz="2400">
                <a:latin typeface="Courier New" pitchFamily="49" charset="0"/>
              </a:rPr>
              <a:t>		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ru-RU" sz="2400">
                <a:latin typeface="Courier New" pitchFamily="49" charset="0"/>
              </a:rPr>
              <a:t>	</a:t>
            </a:r>
            <a:endParaRPr lang="en-US" sz="240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 for(i=1; i&lt;10; i++)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   {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   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   ...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   }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ru-RU" sz="2400">
                <a:latin typeface="Courier New" pitchFamily="49" charset="0"/>
              </a:rPr>
              <a:t> ...</a:t>
            </a:r>
            <a:r>
              <a:rPr lang="en-US" sz="2400">
                <a:latin typeface="Courier New" pitchFamily="49" charset="0"/>
              </a:rPr>
              <a:t> </a:t>
            </a:r>
            <a:endParaRPr lang="ru-RU" sz="2400">
              <a:latin typeface="Courier New" pitchFamily="49" charset="0"/>
            </a:endParaRPr>
          </a:p>
          <a:p>
            <a:r>
              <a:rPr lang="da-DK" sz="240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51" grpId="0" animBg="1"/>
      <p:bldP spid="697353" grpId="0" animBg="1"/>
      <p:bldP spid="69735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2F0136-C8C5-406A-96C2-2AA075F052A4}" type="slidenum">
              <a:rPr lang="ru-RU" smtClean="0"/>
              <a:pPr/>
              <a:t>99</a:t>
            </a:fld>
            <a:endParaRPr lang="ru-RU" smtClean="0"/>
          </a:p>
        </p:txBody>
      </p:sp>
      <p:sp>
        <p:nvSpPr>
          <p:cNvPr id="713739" name="Text Box 11"/>
          <p:cNvSpPr txBox="1">
            <a:spLocks noChangeArrowheads="1"/>
          </p:cNvSpPr>
          <p:nvPr/>
        </p:nvSpPr>
        <p:spPr bwMode="auto">
          <a:xfrm>
            <a:off x="357188" y="860425"/>
            <a:ext cx="8280400" cy="49117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marL="176213" indent="-176213">
              <a:defRPr/>
            </a:pPr>
            <a:endParaRPr lang="da-DK" sz="2400">
              <a:latin typeface="Courier New" pitchFamily="49" charset="0"/>
            </a:endParaRPr>
          </a:p>
        </p:txBody>
      </p:sp>
      <p:sp>
        <p:nvSpPr>
          <p:cNvPr id="113668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366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/>
              <a:t>Отключение части кода (комментарии)</a:t>
            </a:r>
          </a:p>
        </p:txBody>
      </p:sp>
      <p:sp>
        <p:nvSpPr>
          <p:cNvPr id="713733" name="Text Box 5"/>
          <p:cNvSpPr txBox="1">
            <a:spLocks noChangeArrowheads="1"/>
          </p:cNvSpPr>
          <p:nvPr/>
        </p:nvSpPr>
        <p:spPr bwMode="auto">
          <a:xfrm>
            <a:off x="400050" y="830263"/>
            <a:ext cx="82804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/>
            <a:r>
              <a:rPr lang="en-US" sz="2400">
                <a:latin typeface="Courier New" pitchFamily="49" charset="0"/>
              </a:rPr>
              <a:t>main()</a:t>
            </a:r>
          </a:p>
          <a:p>
            <a:pPr marL="176213" indent="-176213"/>
            <a:r>
              <a:rPr lang="en-US" sz="2400">
                <a:latin typeface="Courier New" pitchFamily="49" charset="0"/>
              </a:rPr>
              <a:t>{</a:t>
            </a:r>
          </a:p>
          <a:p>
            <a:pPr marL="176213" indent="-176213"/>
            <a:r>
              <a:rPr lang="en-US" sz="2400">
                <a:latin typeface="Courier New" pitchFamily="49" charset="0"/>
              </a:rPr>
              <a:t> int i, X;</a:t>
            </a:r>
          </a:p>
          <a:p>
            <a:pPr marL="176213" indent="-176213"/>
            <a:r>
              <a:rPr lang="en-US" sz="2400">
                <a:latin typeface="Courier New" pitchFamily="49" charset="0"/>
              </a:rPr>
              <a:t> printf("</a:t>
            </a:r>
            <a:r>
              <a:rPr lang="ru-RU" sz="2400">
                <a:latin typeface="Courier New" pitchFamily="49" charset="0"/>
              </a:rPr>
              <a:t>Введите целое число:</a:t>
            </a:r>
            <a:r>
              <a:rPr lang="en-US" sz="2400">
                <a:latin typeface="Courier New" pitchFamily="49" charset="0"/>
              </a:rPr>
              <a:t>\n");</a:t>
            </a:r>
          </a:p>
          <a:p>
            <a:pPr marL="176213" indent="-176213"/>
            <a:r>
              <a:rPr lang="en-US" sz="2400">
                <a:latin typeface="Courier New" pitchFamily="49" charset="0"/>
              </a:rPr>
              <a:t> scanf("%d", &amp;X);</a:t>
            </a:r>
            <a:endParaRPr lang="ru-RU" sz="2400">
              <a:latin typeface="Courier New" pitchFamily="49" charset="0"/>
            </a:endParaRPr>
          </a:p>
          <a:p>
            <a:pPr marL="176213" indent="-176213"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 X *= X + 2;</a:t>
            </a:r>
          </a:p>
          <a:p>
            <a:pPr marL="176213" indent="-176213"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 for(i=1; i&lt;10; i++) X *= i;</a:t>
            </a:r>
          </a:p>
          <a:p>
            <a:pPr marL="176213" indent="-176213"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 while ( X &gt; 5 ) {</a:t>
            </a:r>
          </a:p>
          <a:p>
            <a:pPr marL="176213" indent="-176213"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   ...</a:t>
            </a:r>
          </a:p>
          <a:p>
            <a:pPr marL="176213" indent="-176213"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   } </a:t>
            </a:r>
            <a:r>
              <a:rPr lang="ru-RU" sz="2400">
                <a:latin typeface="Courier New" pitchFamily="49" charset="0"/>
              </a:rPr>
              <a:t> </a:t>
            </a:r>
            <a:endParaRPr lang="en-US" sz="2400">
              <a:latin typeface="Courier New" pitchFamily="49" charset="0"/>
            </a:endParaRPr>
          </a:p>
          <a:p>
            <a:pPr marL="176213" indent="-176213">
              <a:spcBef>
                <a:spcPct val="20000"/>
              </a:spcBef>
            </a:pPr>
            <a:r>
              <a:rPr lang="en-US" sz="2400">
                <a:latin typeface="Courier New" pitchFamily="49" charset="0"/>
              </a:rPr>
              <a:t> </a:t>
            </a:r>
            <a:r>
              <a:rPr lang="ru-RU" sz="2400">
                <a:latin typeface="Courier New" pitchFamily="49" charset="0"/>
              </a:rPr>
              <a:t>...</a:t>
            </a:r>
            <a:r>
              <a:rPr lang="en-US" sz="2400">
                <a:latin typeface="Courier New" pitchFamily="49" charset="0"/>
              </a:rPr>
              <a:t> </a:t>
            </a:r>
            <a:endParaRPr lang="ru-RU" sz="2400">
              <a:latin typeface="Courier New" pitchFamily="49" charset="0"/>
            </a:endParaRPr>
          </a:p>
          <a:p>
            <a:pPr marL="176213" indent="-176213"/>
            <a:r>
              <a:rPr lang="da-DK" sz="2400">
                <a:latin typeface="Courier New" pitchFamily="49" charset="0"/>
              </a:rPr>
              <a:t>}</a:t>
            </a:r>
          </a:p>
        </p:txBody>
      </p:sp>
      <p:sp>
        <p:nvSpPr>
          <p:cNvPr id="713734" name="Rectangle 6"/>
          <p:cNvSpPr>
            <a:spLocks noChangeArrowheads="1"/>
          </p:cNvSpPr>
          <p:nvPr/>
        </p:nvSpPr>
        <p:spPr bwMode="auto">
          <a:xfrm>
            <a:off x="573088" y="2741613"/>
            <a:ext cx="2749550" cy="4699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X *= X + 2;</a:t>
            </a:r>
            <a:endParaRPr lang="ru-RU" sz="240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713736" name="Rectangle 8"/>
          <p:cNvSpPr>
            <a:spLocks noChangeArrowheads="1"/>
          </p:cNvSpPr>
          <p:nvPr/>
        </p:nvSpPr>
        <p:spPr bwMode="auto">
          <a:xfrm>
            <a:off x="573088" y="3683000"/>
            <a:ext cx="6267450" cy="120015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/* </a:t>
            </a: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while ( X &gt; 5 ) {</a:t>
            </a:r>
          </a:p>
          <a:p>
            <a:pPr>
              <a:defRPr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  ...</a:t>
            </a:r>
          </a:p>
          <a:p>
            <a:pPr>
              <a:defRPr/>
            </a:pPr>
            <a:r>
              <a:rPr lang="en-US" sz="2400">
                <a:solidFill>
                  <a:schemeClr val="bg2"/>
                </a:solidFill>
                <a:latin typeface="Courier New" pitchFamily="49" charset="0"/>
              </a:rPr>
              <a:t>  }</a:t>
            </a: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ru-RU" sz="2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713737" name="AutoShape 9"/>
          <p:cNvSpPr>
            <a:spLocks noChangeArrowheads="1"/>
          </p:cNvSpPr>
          <p:nvPr/>
        </p:nvSpPr>
        <p:spPr bwMode="auto">
          <a:xfrm>
            <a:off x="3194050" y="903288"/>
            <a:ext cx="2754313" cy="854075"/>
          </a:xfrm>
          <a:prstGeom prst="wedgeRoundRectCallout">
            <a:avLst>
              <a:gd name="adj1" fmla="val -73301"/>
              <a:gd name="adj2" fmla="val 1707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комментарий до конца строки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//</a:t>
            </a:r>
            <a:endParaRPr lang="ru-RU" sz="22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713738" name="AutoShape 10"/>
          <p:cNvSpPr>
            <a:spLocks noChangeArrowheads="1"/>
          </p:cNvSpPr>
          <p:nvPr/>
        </p:nvSpPr>
        <p:spPr bwMode="auto">
          <a:xfrm>
            <a:off x="5724525" y="2862263"/>
            <a:ext cx="2970213" cy="760412"/>
          </a:xfrm>
          <a:prstGeom prst="wedgeRoundRectCallout">
            <a:avLst>
              <a:gd name="adj1" fmla="val -48241"/>
              <a:gd name="adj2" fmla="val 10556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b="0" dirty="0"/>
              <a:t>закомментированный блок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/*</a:t>
            </a:r>
            <a:r>
              <a:rPr lang="en-US" sz="2200" dirty="0">
                <a:latin typeface="Courier New" pitchFamily="49" charset="0"/>
              </a:rPr>
              <a:t> …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ru-RU" sz="220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9" grpId="0" animBg="1"/>
      <p:bldP spid="713733" grpId="0"/>
      <p:bldP spid="713734" grpId="0" animBg="1"/>
      <p:bldP spid="713736" grpId="0" animBg="1"/>
      <p:bldP spid="713737" grpId="0" animBg="1"/>
      <p:bldP spid="713738" grpId="0" animBg="1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17454</TotalTime>
  <Words>10443</Words>
  <Application>Microsoft Office PowerPoint</Application>
  <PresentationFormat>Экран (4:3)</PresentationFormat>
  <Paragraphs>2817</Paragraphs>
  <Slides>180</Slides>
  <Notes>164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180</vt:i4>
      </vt:variant>
    </vt:vector>
  </HeadingPairs>
  <TitlesOfParts>
    <vt:vector size="183" baseType="lpstr">
      <vt:lpstr>Оформление по умолчанию</vt:lpstr>
      <vt:lpstr>Формула</vt:lpstr>
      <vt:lpstr>Image</vt:lpstr>
      <vt:lpstr>Программирование  на языке Си</vt:lpstr>
      <vt:lpstr>Программирование  на языке Си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Программирование  на языке Си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Программирование  на языке Си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Программирование  на языке Си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Программирование  на языке Си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Программирование  на языке Си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Программирование  на языке Си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Программирование  на языке Си</vt:lpstr>
      <vt:lpstr>Слайд 90</vt:lpstr>
      <vt:lpstr>Слайд 91</vt:lpstr>
      <vt:lpstr>Слайд 92</vt:lpstr>
      <vt:lpstr>Слайд 93</vt:lpstr>
      <vt:lpstr>Слайд 94</vt:lpstr>
      <vt:lpstr>Слайд 95</vt:lpstr>
      <vt:lpstr>Программирование  на языке Си</vt:lpstr>
      <vt:lpstr>Слайд 97</vt:lpstr>
      <vt:lpstr>Слайд 98</vt:lpstr>
      <vt:lpstr>Слайд 99</vt:lpstr>
      <vt:lpstr>Слайд 100</vt:lpstr>
      <vt:lpstr>Слайд 101</vt:lpstr>
      <vt:lpstr>Программирование  на языке Си</vt:lpstr>
      <vt:lpstr>Слайд 103</vt:lpstr>
      <vt:lpstr>Слайд 104</vt:lpstr>
      <vt:lpstr>Слайд 105</vt:lpstr>
      <vt:lpstr>Слайд 106</vt:lpstr>
      <vt:lpstr>Слайд 107</vt:lpstr>
      <vt:lpstr>Слайд 108</vt:lpstr>
      <vt:lpstr>Слайд 109</vt:lpstr>
      <vt:lpstr>Слайд 110</vt:lpstr>
      <vt:lpstr>Слайд 111</vt:lpstr>
      <vt:lpstr>Слайд 112</vt:lpstr>
      <vt:lpstr>Слайд 113</vt:lpstr>
      <vt:lpstr>Слайд 114</vt:lpstr>
      <vt:lpstr>Слайд 115</vt:lpstr>
      <vt:lpstr>Слайд 116</vt:lpstr>
      <vt:lpstr>Слайд 117</vt:lpstr>
      <vt:lpstr>Слайд 118</vt:lpstr>
      <vt:lpstr>Слайд 119</vt:lpstr>
      <vt:lpstr>Слайд 120</vt:lpstr>
      <vt:lpstr>Слайд 121</vt:lpstr>
      <vt:lpstr>Программирование  на языке Си</vt:lpstr>
      <vt:lpstr>Слайд 123</vt:lpstr>
      <vt:lpstr>Слайд 124</vt:lpstr>
      <vt:lpstr>Слайд 125</vt:lpstr>
      <vt:lpstr>Слайд 126</vt:lpstr>
      <vt:lpstr>Слайд 127</vt:lpstr>
      <vt:lpstr>Программирование  на языке Си</vt:lpstr>
      <vt:lpstr>Слайд 129</vt:lpstr>
      <vt:lpstr>Слайд 130</vt:lpstr>
      <vt:lpstr>Слайд 131</vt:lpstr>
      <vt:lpstr>Слайд 132</vt:lpstr>
      <vt:lpstr>Слайд 133</vt:lpstr>
      <vt:lpstr>Слайд 134</vt:lpstr>
      <vt:lpstr>Слайд 135</vt:lpstr>
      <vt:lpstr>Слайд 136</vt:lpstr>
      <vt:lpstr>Слайд 137</vt:lpstr>
      <vt:lpstr>Слайд 138</vt:lpstr>
      <vt:lpstr>Слайд 139</vt:lpstr>
      <vt:lpstr>Программирование  на языке Си</vt:lpstr>
      <vt:lpstr>Слайд 141</vt:lpstr>
      <vt:lpstr>Слайд 142</vt:lpstr>
      <vt:lpstr>Слайд 143</vt:lpstr>
      <vt:lpstr>Слайд 144</vt:lpstr>
      <vt:lpstr>Слайд 145</vt:lpstr>
      <vt:lpstr>Слайд 146</vt:lpstr>
      <vt:lpstr>Слайд 147</vt:lpstr>
      <vt:lpstr>Слайд 148</vt:lpstr>
      <vt:lpstr>Слайд 149</vt:lpstr>
      <vt:lpstr>Слайд 150</vt:lpstr>
      <vt:lpstr>Слайд 151</vt:lpstr>
      <vt:lpstr>Слайд 152</vt:lpstr>
      <vt:lpstr>Слайд 153</vt:lpstr>
      <vt:lpstr>Слайд 154</vt:lpstr>
      <vt:lpstr>Слайд 155</vt:lpstr>
      <vt:lpstr>Программирование  на языке Си</vt:lpstr>
      <vt:lpstr>Слайд 157</vt:lpstr>
      <vt:lpstr>Слайд 158</vt:lpstr>
      <vt:lpstr>Слайд 159</vt:lpstr>
      <vt:lpstr>Слайд 160</vt:lpstr>
      <vt:lpstr>Слайд 161</vt:lpstr>
      <vt:lpstr>Слайд 162</vt:lpstr>
      <vt:lpstr>Слайд 163</vt:lpstr>
      <vt:lpstr>Слайд 164</vt:lpstr>
      <vt:lpstr>Слайд 165</vt:lpstr>
      <vt:lpstr>Слайд 166</vt:lpstr>
      <vt:lpstr>Слайд 167</vt:lpstr>
      <vt:lpstr>Программирование  на языке Си</vt:lpstr>
      <vt:lpstr>Слайд 169</vt:lpstr>
      <vt:lpstr>Слайд 170</vt:lpstr>
      <vt:lpstr>Слайд 171</vt:lpstr>
      <vt:lpstr>Слайд 172</vt:lpstr>
      <vt:lpstr>Слайд 173</vt:lpstr>
      <vt:lpstr>Слайд 174</vt:lpstr>
      <vt:lpstr>Слайд 175</vt:lpstr>
      <vt:lpstr>Слайд 176</vt:lpstr>
      <vt:lpstr>Слайд 177</vt:lpstr>
      <vt:lpstr>Слайд 178</vt:lpstr>
      <vt:lpstr>Слайд 179</vt:lpstr>
      <vt:lpstr>Слайд 180</vt:lpstr>
    </vt:vector>
  </TitlesOfParts>
  <Company>163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kp</dc:creator>
  <cp:lastModifiedBy>PAle</cp:lastModifiedBy>
  <cp:revision>1650</cp:revision>
  <dcterms:created xsi:type="dcterms:W3CDTF">2006-11-11T17:52:49Z</dcterms:created>
  <dcterms:modified xsi:type="dcterms:W3CDTF">2013-04-08T07:06:04Z</dcterms:modified>
</cp:coreProperties>
</file>