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6"/>
  </p:notesMasterIdLst>
  <p:handoutMasterIdLst>
    <p:handoutMasterId r:id="rId37"/>
  </p:handoutMasterIdLst>
  <p:sldIdLst>
    <p:sldId id="394" r:id="rId4"/>
    <p:sldId id="395" r:id="rId5"/>
    <p:sldId id="598" r:id="rId6"/>
    <p:sldId id="578" r:id="rId7"/>
    <p:sldId id="604" r:id="rId8"/>
    <p:sldId id="612" r:id="rId9"/>
    <p:sldId id="607" r:id="rId10"/>
    <p:sldId id="608" r:id="rId11"/>
    <p:sldId id="614" r:id="rId12"/>
    <p:sldId id="605" r:id="rId13"/>
    <p:sldId id="606" r:id="rId14"/>
    <p:sldId id="609" r:id="rId15"/>
    <p:sldId id="616" r:id="rId16"/>
    <p:sldId id="619" r:id="rId17"/>
    <p:sldId id="617" r:id="rId18"/>
    <p:sldId id="585" r:id="rId19"/>
    <p:sldId id="620" r:id="rId20"/>
    <p:sldId id="621" r:id="rId21"/>
    <p:sldId id="624" r:id="rId22"/>
    <p:sldId id="622" r:id="rId23"/>
    <p:sldId id="625" r:id="rId24"/>
    <p:sldId id="626" r:id="rId25"/>
    <p:sldId id="623" r:id="rId26"/>
    <p:sldId id="627" r:id="rId27"/>
    <p:sldId id="628" r:id="rId28"/>
    <p:sldId id="629" r:id="rId29"/>
    <p:sldId id="630" r:id="rId30"/>
    <p:sldId id="631" r:id="rId31"/>
    <p:sldId id="421" r:id="rId32"/>
    <p:sldId id="611" r:id="rId33"/>
    <p:sldId id="352" r:id="rId34"/>
    <p:sldId id="39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BFAC7B-DF9E-483D-B432-0F20C50B3710}">
          <p14:sldIdLst>
            <p14:sldId id="394"/>
            <p14:sldId id="395"/>
            <p14:sldId id="598"/>
          </p14:sldIdLst>
        </p14:section>
        <p14:section name="Multi-Dictionaries" id="{06E4017D-DC5C-44DF-8675-91C3E4C7A658}">
          <p14:sldIdLst>
            <p14:sldId id="578"/>
            <p14:sldId id="604"/>
            <p14:sldId id="612"/>
            <p14:sldId id="607"/>
            <p14:sldId id="608"/>
            <p14:sldId id="614"/>
          </p14:sldIdLst>
        </p14:section>
        <p14:section name="Nested Dictionaries" id="{112B301E-25AC-4D92-82AA-AD2D798CF6CF}">
          <p14:sldIdLst>
            <p14:sldId id="605"/>
            <p14:sldId id="606"/>
            <p14:sldId id="609"/>
            <p14:sldId id="616"/>
            <p14:sldId id="619"/>
            <p14:sldId id="617"/>
            <p14:sldId id="585"/>
          </p14:sldIdLst>
        </p14:section>
        <p14:section name="Sets" id="{F03B337F-4B28-4E40-8E46-839907533CB2}">
          <p14:sldIdLst>
            <p14:sldId id="620"/>
            <p14:sldId id="621"/>
            <p14:sldId id="624"/>
            <p14:sldId id="622"/>
            <p14:sldId id="625"/>
            <p14:sldId id="626"/>
            <p14:sldId id="623"/>
            <p14:sldId id="627"/>
            <p14:sldId id="628"/>
            <p14:sldId id="629"/>
            <p14:sldId id="630"/>
            <p14:sldId id="631"/>
          </p14:sldIdLst>
        </p14:section>
        <p14:section name="Conclusion" id="{B90E2EBE-B489-4F5F-AABD-C978229F1025}">
          <p14:sldIdLst>
            <p14:sldId id="421"/>
            <p14:sldId id="611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8" autoAdjust="0"/>
    <p:restoredTop sz="94595" autoAdjust="0"/>
  </p:normalViewPr>
  <p:slideViewPr>
    <p:cSldViewPr>
      <p:cViewPr varScale="1">
        <p:scale>
          <a:sx n="87" d="100"/>
          <a:sy n="87" d="100"/>
        </p:scale>
        <p:origin x="60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27-Feb-17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27-Feb-17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2928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247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9139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56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27-Feb-17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27-Feb-17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27-Feb-17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fragistics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85800"/>
            <a:ext cx="8125251" cy="13850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Advanced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70816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Multi-Dictionaries,</a:t>
            </a:r>
            <a:br>
              <a:rPr lang="en-US" dirty="0"/>
            </a:br>
            <a:r>
              <a:rPr lang="en-US" dirty="0"/>
              <a:t>Nested Dictionaries, Sets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17660" y="3686532"/>
            <a:ext cx="1787669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</a:p>
        </p:txBody>
      </p:sp>
      <p:pic>
        <p:nvPicPr>
          <p:cNvPr id="1026" name="Picture 2" descr="Image result for dictionary icon moder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640" y="3761503"/>
            <a:ext cx="3376573" cy="244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5812" y="4553528"/>
            <a:ext cx="1505843" cy="1505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3193" y="3770130"/>
            <a:ext cx="1926503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23" y="5106207"/>
            <a:ext cx="8938472" cy="820600"/>
          </a:xfrm>
        </p:spPr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0223" y="5867400"/>
            <a:ext cx="8938472" cy="688256"/>
          </a:xfrm>
        </p:spPr>
        <p:txBody>
          <a:bodyPr/>
          <a:lstStyle/>
          <a:p>
            <a:r>
              <a:rPr lang="en-US" dirty="0"/>
              <a:t>Dictionary Holding Dictionary Inside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84462" y="839411"/>
            <a:ext cx="6819900" cy="3886200"/>
            <a:chOff x="2665412" y="685800"/>
            <a:chExt cx="6858431" cy="3886200"/>
          </a:xfrm>
        </p:grpSpPr>
        <p:sp>
          <p:nvSpPr>
            <p:cNvPr id="3" name="Rectangle 2"/>
            <p:cNvSpPr/>
            <p:nvPr/>
          </p:nvSpPr>
          <p:spPr>
            <a:xfrm>
              <a:off x="2665412" y="685800"/>
              <a:ext cx="6858431" cy="3886200"/>
            </a:xfrm>
            <a:prstGeom prst="rect">
              <a:avLst/>
            </a:prstGeom>
            <a:solidFill>
              <a:srgbClr val="F0A22E">
                <a:alpha val="69804"/>
              </a:srgb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457200" rIns="274320" bIns="91440" rtlCol="0" anchor="t" anchorCtr="0"/>
            <a:lstStyle/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BG   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UK   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USA 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18012" y="931070"/>
              <a:ext cx="4838700" cy="1077218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Sofia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1,211,000</a:t>
              </a:r>
            </a:p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Plovdiv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338,657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18012" y="2192003"/>
              <a:ext cx="4838700" cy="95410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London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8,674,000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Manchester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2,550,000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8012" y="3403762"/>
              <a:ext cx="4838700" cy="95410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New York City, NY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8,406,000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Washington, DC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658,893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may hold another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</a:t>
            </a:r>
            <a:r>
              <a:rPr lang="en-US" dirty="0"/>
              <a:t> as value</a:t>
            </a:r>
          </a:p>
          <a:p>
            <a:r>
              <a:rPr lang="en-US" dirty="0"/>
              <a:t>Example: population by country and city: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46645" y="2987564"/>
            <a:ext cx="6453187" cy="3492160"/>
            <a:chOff x="1803319" y="685800"/>
            <a:chExt cx="7308635" cy="3492160"/>
          </a:xfrm>
        </p:grpSpPr>
        <p:sp>
          <p:nvSpPr>
            <p:cNvPr id="11" name="Rectangle 10"/>
            <p:cNvSpPr/>
            <p:nvPr/>
          </p:nvSpPr>
          <p:spPr>
            <a:xfrm>
              <a:off x="1803319" y="685800"/>
              <a:ext cx="7308635" cy="3492160"/>
            </a:xfrm>
            <a:prstGeom prst="rect">
              <a:avLst/>
            </a:prstGeom>
            <a:solidFill>
              <a:srgbClr val="F0A22E">
                <a:alpha val="69804"/>
              </a:srgb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457200" rIns="274320" bIns="91440" rtlCol="0" anchor="t" anchorCtr="0"/>
            <a:lstStyle/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BG  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UK  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USA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41296" y="866128"/>
              <a:ext cx="5429789" cy="95410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Sofia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1,211,000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Plovdiv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338,657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45109" y="2117283"/>
              <a:ext cx="5429789" cy="83099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London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8,674,000</a:t>
              </a:r>
            </a:p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Manchester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2,550,000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41296" y="3158258"/>
              <a:ext cx="5429789" cy="830997"/>
            </a:xfrm>
            <a:prstGeom prst="rect">
              <a:avLst/>
            </a:prstGeom>
            <a:solidFill>
              <a:srgbClr val="F0A22E">
                <a:alpha val="60000"/>
              </a:srgbClr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New York City, NY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8,406,000</a:t>
              </a:r>
            </a:p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Washington, DC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658,893</a:t>
              </a:r>
            </a:p>
          </p:txBody>
        </p:sp>
      </p:grp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188815" y="3809999"/>
            <a:ext cx="1790797" cy="981011"/>
          </a:xfrm>
          <a:prstGeom prst="wedgeRoundRectCallout">
            <a:avLst>
              <a:gd name="adj1" fmla="val 77015"/>
              <a:gd name="adj2" fmla="val 458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Key: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304212" y="2819508"/>
            <a:ext cx="3047283" cy="1430108"/>
          </a:xfrm>
          <a:prstGeom prst="wedgeRoundRectCallout">
            <a:avLst>
              <a:gd name="adj1" fmla="val -67727"/>
              <a:gd name="adj2" fmla="val 510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Value: Dictionary</a:t>
            </a:r>
            <a:b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&lt;string,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67977" y="4572000"/>
            <a:ext cx="65515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3799134" y="4346330"/>
            <a:ext cx="4998303" cy="1016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6478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continents, countries and their cities, put them in a nested dictionary and print them.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2321" y="2514600"/>
            <a:ext cx="11324182" cy="3811300"/>
            <a:chOff x="770622" y="3016052"/>
            <a:chExt cx="11324182" cy="38113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70622" y="3016052"/>
              <a:ext cx="4767328" cy="38113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Bulgaria Sofia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Beijing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Japan Tokyo</a:t>
              </a:r>
            </a:p>
            <a:p>
              <a:pPr>
                <a:lnSpc>
                  <a:spcPts val="29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Warsaw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Germany Berlin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Poznan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Bulgaria Plovdiv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Africa Nigeria Abuja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Shanghai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775577" y="4748612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394204" y="3016052"/>
              <a:ext cx="5700600" cy="38113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t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Europe: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Bulgaria -&gt; Sofia, Plovdiv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Poland -&gt; Warsaw, Poznan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Germany -&gt; Berlin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Asia: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China -&gt; Beijing, Shanghai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Africa: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Nigeria -&gt; Abuja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669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288" y="990600"/>
            <a:ext cx="10721124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continentsData =</a:t>
            </a:r>
          </a:p>
          <a:p>
            <a:r>
              <a:rPr lang="en-US" sz="2800" dirty="0"/>
              <a:t> 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  <a:r>
              <a:rPr lang="en-US" sz="2800" dirty="0"/>
              <a:t>&lt;string,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Dictionary&lt;string, List&lt;string&gt;&gt;</a:t>
            </a:r>
            <a:r>
              <a:rPr lang="en-US" sz="2800" dirty="0"/>
              <a:t>&gt;();</a:t>
            </a:r>
          </a:p>
          <a:p>
            <a:r>
              <a:rPr lang="en-US" sz="2800" dirty="0"/>
              <a:t>var n = int.Parse(Console.ReadLine());</a:t>
            </a:r>
          </a:p>
          <a:p>
            <a:r>
              <a:rPr lang="en-US" sz="2800" dirty="0"/>
              <a:t>for (int i = 0; i &lt; n; i++)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var tokens = Console.ReadLine().Split();</a:t>
            </a:r>
          </a:p>
          <a:p>
            <a:r>
              <a:rPr lang="en-US" sz="2800" dirty="0"/>
              <a:t>  var continent = tokens[0];</a:t>
            </a:r>
          </a:p>
          <a:p>
            <a:r>
              <a:rPr lang="en-US" sz="2800" dirty="0"/>
              <a:t>  var country = tokens[1];</a:t>
            </a:r>
          </a:p>
          <a:p>
            <a:r>
              <a:rPr lang="en-US" sz="2800" dirty="0"/>
              <a:t>  var city = tokens[2];</a:t>
            </a:r>
          </a:p>
          <a:p>
            <a:endParaRPr lang="en-US" sz="2800" dirty="0"/>
          </a:p>
          <a:p>
            <a:r>
              <a:rPr lang="en-US" sz="2800" i="1" dirty="0"/>
              <a:t> 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continued on next slide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94812" y="2209800"/>
            <a:ext cx="2743200" cy="990600"/>
          </a:xfrm>
          <a:prstGeom prst="wedgeRoundRectCallout">
            <a:avLst>
              <a:gd name="adj1" fmla="val -80387"/>
              <a:gd name="adj2" fmla="val -60383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Initialize Dictionary</a:t>
            </a:r>
          </a:p>
        </p:txBody>
      </p:sp>
    </p:spTree>
    <p:extLst>
      <p:ext uri="{BB962C8B-B14F-4D97-AF65-F5344CB8AC3E}">
        <p14:creationId xmlns:p14="http://schemas.microsoft.com/office/powerpoint/2010/main" val="2450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8688" y="1600200"/>
            <a:ext cx="11178324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if 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600" dirty="0"/>
              <a:t>continentsData.ContainsKey(continent))</a:t>
            </a:r>
          </a:p>
          <a:p>
            <a:r>
              <a:rPr lang="en-US" sz="2600" dirty="0"/>
              <a:t>    continentsData[continent] = 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     new Dictionary&lt;string, List&lt;string&gt;&gt;()</a:t>
            </a:r>
            <a:r>
              <a:rPr lang="en-US" sz="2600" dirty="0"/>
              <a:t>;</a:t>
            </a:r>
          </a:p>
          <a:p>
            <a:endParaRPr lang="en-US" sz="2600" dirty="0"/>
          </a:p>
          <a:p>
            <a:r>
              <a:rPr lang="en-US" sz="2600" dirty="0"/>
              <a:t>  if (!continentsData[continent].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ContainsKey(country)</a:t>
            </a:r>
            <a:r>
              <a:rPr lang="en-US" sz="2600" dirty="0"/>
              <a:t>)</a:t>
            </a:r>
          </a:p>
          <a:p>
            <a:r>
              <a:rPr lang="en-US" sz="2600" dirty="0"/>
              <a:t>    continentsData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[continent][country]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List&lt;string&gt;();</a:t>
            </a:r>
          </a:p>
          <a:p>
            <a:endParaRPr lang="en-US" sz="2600" dirty="0"/>
          </a:p>
          <a:p>
            <a:r>
              <a:rPr lang="en-US" sz="2600" dirty="0"/>
              <a:t>  continentsData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[continent][country]</a:t>
            </a:r>
            <a:r>
              <a:rPr lang="en-US" sz="2600" dirty="0"/>
              <a:t>.Add(city);</a:t>
            </a:r>
          </a:p>
          <a:p>
            <a:r>
              <a:rPr lang="en-US" sz="2600" dirty="0"/>
              <a:t>}</a:t>
            </a:r>
          </a:p>
          <a:p>
            <a:endParaRPr lang="en-US" sz="2600" dirty="0"/>
          </a:p>
          <a:p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// continued on next slide...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3656012" y="969925"/>
            <a:ext cx="4038600" cy="576249"/>
          </a:xfrm>
          <a:prstGeom prst="wedgeRoundRectCallout">
            <a:avLst>
              <a:gd name="adj1" fmla="val -21976"/>
              <a:gd name="adj2" fmla="val 81949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Continent doesn’t exist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913812" y="1981200"/>
            <a:ext cx="2514600" cy="990600"/>
          </a:xfrm>
          <a:prstGeom prst="wedgeRoundRectCallout">
            <a:avLst>
              <a:gd name="adj1" fmla="val -65048"/>
              <a:gd name="adj2" fmla="val 80156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Country doesn’t exist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761412" y="5105400"/>
            <a:ext cx="2514600" cy="990600"/>
          </a:xfrm>
          <a:prstGeom prst="wedgeRoundRectCallout">
            <a:avLst>
              <a:gd name="adj1" fmla="val -82347"/>
              <a:gd name="adj2" fmla="val -59650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Add city into country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9218612" y="4293525"/>
            <a:ext cx="2366747" cy="506387"/>
          </a:xfrm>
          <a:prstGeom prst="wedgeRoundRectCallout">
            <a:avLst>
              <a:gd name="adj1" fmla="val -36451"/>
              <a:gd name="adj2" fmla="val -88145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Initialize cities</a:t>
            </a:r>
          </a:p>
        </p:txBody>
      </p:sp>
    </p:spTree>
    <p:extLst>
      <p:ext uri="{BB962C8B-B14F-4D97-AF65-F5344CB8AC3E}">
        <p14:creationId xmlns:p14="http://schemas.microsoft.com/office/powerpoint/2010/main" val="29915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07288" y="1138544"/>
            <a:ext cx="10721124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continentName = continentCountries.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var countries = continentCountries.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countryCities</a:t>
            </a:r>
            <a:r>
              <a:rPr lang="en-US" dirty="0"/>
              <a:t>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countryName</a:t>
            </a:r>
            <a:r>
              <a:rPr lang="en-US" dirty="0"/>
              <a:t> = countryCities.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  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 = countryCities.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r>
              <a:rPr lang="en-US" dirty="0"/>
              <a:t>    Console.WriteLine("  {0} -&gt; {1}",</a:t>
            </a:r>
          </a:p>
          <a:p>
            <a:r>
              <a:rPr lang="en-US" dirty="0"/>
              <a:t>      </a:t>
            </a:r>
            <a:r>
              <a:rPr lang="en-US" dirty="0" err="1"/>
              <a:t>countryName</a:t>
            </a:r>
            <a:r>
              <a:rPr lang="en-US" dirty="0"/>
              <a:t>, string.Join(", ",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en-US" sz="2800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675486" y="1961199"/>
            <a:ext cx="2743200" cy="576249"/>
          </a:xfrm>
          <a:prstGeom prst="wedgeRoundRectCallout">
            <a:avLst>
              <a:gd name="adj1" fmla="val -58221"/>
              <a:gd name="adj2" fmla="val 4919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Continent name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665020" y="2878284"/>
            <a:ext cx="2448126" cy="935403"/>
          </a:xfrm>
          <a:prstGeom prst="wedgeRoundRectCallout">
            <a:avLst>
              <a:gd name="adj1" fmla="val -66300"/>
              <a:gd name="adj2" fmla="val -78202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Countries in continent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999412" y="3918058"/>
            <a:ext cx="2438400" cy="591798"/>
          </a:xfrm>
          <a:prstGeom prst="wedgeRoundRectCallout">
            <a:avLst>
              <a:gd name="adj1" fmla="val -64115"/>
              <a:gd name="adj2" fmla="val 27730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Country name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7694612" y="4694943"/>
            <a:ext cx="2819400" cy="560637"/>
          </a:xfrm>
          <a:prstGeom prst="wedgeRoundRectCallout">
            <a:avLst>
              <a:gd name="adj1" fmla="val -67965"/>
              <a:gd name="adj2" fmla="val -32928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Cities in country</a:t>
            </a:r>
          </a:p>
        </p:txBody>
      </p:sp>
    </p:spTree>
    <p:extLst>
      <p:ext uri="{BB962C8B-B14F-4D97-AF65-F5344CB8AC3E}">
        <p14:creationId xmlns:p14="http://schemas.microsoft.com/office/powerpoint/2010/main" val="347969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206" y="4956806"/>
            <a:ext cx="9832319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Multi and Nested Dictionaries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83206" y="5757966"/>
            <a:ext cx="9832319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084" y="4953000"/>
            <a:ext cx="9044728" cy="820600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r>
              <a:rPr lang="en-US" dirty="0"/>
              <a:t>&lt;T&gt;, </a:t>
            </a:r>
            <a:r>
              <a:rPr lang="en-US" dirty="0" err="1"/>
              <a:t>SortedHashSet</a:t>
            </a:r>
            <a:r>
              <a:rPr lang="en-US" dirty="0"/>
              <a:t>&lt;T&gt;</a:t>
            </a:r>
          </a:p>
        </p:txBody>
      </p:sp>
      <p:pic>
        <p:nvPicPr>
          <p:cNvPr id="4" name="Picture 2" descr="http://upload.wikimedia.org/wikipedia/commons/thumb/6/6d/Venn_A_intersect_B.svg/350px-Venn_A_intersect_B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2884" y="1442206"/>
            <a:ext cx="4625128" cy="30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45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 keeps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Provides methods for adding/removing/searching elements</a:t>
            </a:r>
          </a:p>
          <a:p>
            <a:pPr lvl="1"/>
            <a:r>
              <a:rPr lang="en-US" dirty="0"/>
              <a:t>Offers very fast performance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Keeps a set of elements in a hash-table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The elements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randomly ordered </a:t>
            </a:r>
            <a:r>
              <a:rPr lang="en-US" sz="3200" dirty="0"/>
              <a:t>(by their hash code)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Similar functionality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List&lt;T&gt;</a:t>
            </a:r>
            <a:r>
              <a:rPr lang="bg-BG" sz="3200" dirty="0"/>
              <a:t>,</a:t>
            </a:r>
            <a:r>
              <a:rPr lang="en-US" sz="3200" dirty="0"/>
              <a:t> but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different implementation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The elements are ordered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incrementally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C#</a:t>
            </a:r>
          </a:p>
        </p:txBody>
      </p:sp>
    </p:spTree>
    <p:extLst>
      <p:ext uri="{BB962C8B-B14F-4D97-AF65-F5344CB8AC3E}">
        <p14:creationId xmlns:p14="http://schemas.microsoft.com/office/powerpoint/2010/main" val="3866726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List&lt;T&gt;</a:t>
            </a:r>
          </a:p>
          <a:p>
            <a:pPr lvl="1"/>
            <a:r>
              <a:rPr lang="en-US" dirty="0"/>
              <a:t>Quick add, slow remove operations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Slow</a:t>
            </a:r>
            <a:r>
              <a:rPr lang="en-US" dirty="0"/>
              <a:t> searching (binary search or iterate over every element)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Allows</a:t>
            </a:r>
            <a:r>
              <a:rPr lang="en-US" dirty="0"/>
              <a:t> duplicates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Guarantees </a:t>
            </a:r>
            <a:r>
              <a:rPr lang="en-US" dirty="0"/>
              <a:t>insertion order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HashSet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&lt;T&gt;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Slow</a:t>
            </a:r>
            <a:r>
              <a:rPr lang="en-US" dirty="0"/>
              <a:t> add,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quick</a:t>
            </a:r>
            <a:r>
              <a:rPr lang="en-US" dirty="0"/>
              <a:t> remove operations (calculate </a:t>
            </a:r>
            <a:r>
              <a:rPr lang="en-US" noProof="1"/>
              <a:t>hashcode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add/remove)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Quick</a:t>
            </a:r>
            <a:r>
              <a:rPr lang="en-US" dirty="0">
                <a:sym typeface="Wingdings" panose="05000000000000000000" pitchFamily="2" charset="2"/>
              </a:rPr>
              <a:t> searching (calculate </a:t>
            </a:r>
            <a:r>
              <a:rPr lang="en-US" noProof="1">
                <a:sym typeface="Wingdings" panose="05000000000000000000" pitchFamily="2" charset="2"/>
              </a:rPr>
              <a:t>hashcode</a:t>
            </a:r>
            <a:r>
              <a:rPr lang="en-US" dirty="0">
                <a:sym typeface="Wingdings" panose="05000000000000000000" pitchFamily="2" charset="2"/>
              </a:rPr>
              <a:t>  is it there?  yes/no)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not</a:t>
            </a:r>
            <a:r>
              <a:rPr lang="en-US" dirty="0">
                <a:sym typeface="Wingdings" panose="05000000000000000000" pitchFamily="2" charset="2"/>
              </a:rPr>
              <a:t> allow 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not</a:t>
            </a:r>
            <a:r>
              <a:rPr lang="en-US" dirty="0">
                <a:sym typeface="Wingdings" panose="05000000000000000000" pitchFamily="2" charset="2"/>
              </a:rPr>
              <a:t> guarantee insertion order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List&lt;T&gt;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vs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HashSet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92897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Multi-Dictionaries</a:t>
            </a:r>
          </a:p>
          <a:p>
            <a:pPr lvl="0"/>
            <a:r>
              <a:rPr lang="en-US" dirty="0"/>
              <a:t>Nested Dictionaries</a:t>
            </a:r>
          </a:p>
          <a:p>
            <a:pPr lvl="0"/>
            <a:r>
              <a:rPr lang="en-US" dirty="0"/>
              <a:t>Sets</a:t>
            </a:r>
          </a:p>
          <a:p>
            <a:pPr lvl="1"/>
            <a:r>
              <a:rPr lang="en-US" noProof="1"/>
              <a:t>HashSet&lt;T&gt;</a:t>
            </a:r>
          </a:p>
          <a:p>
            <a:pPr lvl="1"/>
            <a:r>
              <a:rPr lang="en-US" noProof="1"/>
              <a:t>SortedHashSet&lt;T&gt;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4394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HashSet&lt;string&gt; hashset = new HashSet&lt;string&gt;();</a:t>
            </a:r>
          </a:p>
          <a:p>
            <a:r>
              <a:rPr lang="en-US" sz="2600" dirty="0"/>
              <a:t>hashset.Add("Pesho");</a:t>
            </a:r>
          </a:p>
          <a:p>
            <a:r>
              <a:rPr lang="en-US" sz="2600" dirty="0"/>
              <a:t>hashset.Add("Pesho");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// won’t get added again</a:t>
            </a:r>
          </a:p>
          <a:p>
            <a:r>
              <a:rPr lang="en-US" sz="2600" dirty="0"/>
              <a:t>hashset.Add("Gosho");</a:t>
            </a:r>
          </a:p>
          <a:p>
            <a:r>
              <a:rPr lang="en-US" sz="2600" dirty="0"/>
              <a:t>hashset.Add("Alice");</a:t>
            </a:r>
          </a:p>
          <a:p>
            <a:r>
              <a:rPr lang="en-US" sz="2600" dirty="0"/>
              <a:t>Console.WriteLine(string.Join(" ", hashset));</a:t>
            </a:r>
          </a:p>
          <a:p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// Pesho Gosho Alice</a:t>
            </a:r>
          </a:p>
          <a:p>
            <a:endParaRPr lang="en-US" sz="2600" dirty="0"/>
          </a:p>
          <a:p>
            <a:r>
              <a:rPr lang="en-US" sz="2600" dirty="0"/>
              <a:t>Console.WriteLine(hashset.Contains("Georgi")); // false</a:t>
            </a:r>
          </a:p>
          <a:p>
            <a:r>
              <a:rPr lang="en-US" sz="2600" dirty="0"/>
              <a:t>Console.WriteLine(hashset.Contains("Pesho")); // true</a:t>
            </a:r>
          </a:p>
          <a:p>
            <a:r>
              <a:rPr lang="en-US" sz="2600" dirty="0"/>
              <a:t>hashset.Remove("Pesho");</a:t>
            </a:r>
          </a:p>
          <a:p>
            <a:r>
              <a:rPr lang="en-US" sz="2600" dirty="0"/>
              <a:t>Console.WriteLine(hashset.Count);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385540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0586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a program, which will take a list of names and print only the unique ones.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24764" y="2514600"/>
            <a:ext cx="3477841" cy="3970318"/>
            <a:chOff x="770622" y="3016052"/>
            <a:chExt cx="3559848" cy="397031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70622" y="3016052"/>
              <a:ext cx="1471091" cy="39703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Pesho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Pesho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Alice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Peter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Pesho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364597" y="4748611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noProof="1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68481" y="3798316"/>
              <a:ext cx="1461989" cy="22467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Pesho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Alice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Peter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46346" y="2608180"/>
            <a:ext cx="3477841" cy="3970318"/>
            <a:chOff x="770622" y="3016052"/>
            <a:chExt cx="3559848" cy="3970318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70622" y="3016052"/>
              <a:ext cx="1471091" cy="39703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Lyle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Bruce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Alice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Easton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Shawn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Alice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Shawn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Peter</a:t>
              </a: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2364597" y="4748611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noProof="1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868481" y="3798316"/>
              <a:ext cx="1461989" cy="22467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Lyle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Bruce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Alice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Easton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Shawn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38631" y="2865976"/>
            <a:ext cx="3125430" cy="3108543"/>
            <a:chOff x="770622" y="3016052"/>
            <a:chExt cx="3199127" cy="3108543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70622" y="3016052"/>
              <a:ext cx="1471091" cy="31085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  <a:b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</a:b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2364597" y="4748611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noProof="1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868481" y="4663904"/>
              <a:ext cx="110126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Roki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220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901836"/>
            <a:ext cx="10820400" cy="58196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names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HashSet&lt;string&gt;</a:t>
            </a:r>
            <a:r>
              <a:rPr lang="en-US" sz="2800" dirty="0"/>
              <a:t>();</a:t>
            </a:r>
          </a:p>
          <a:p>
            <a:r>
              <a:rPr lang="en-US" sz="2800" dirty="0"/>
              <a:t>var n = int.Parse(Console.ReadLine());</a:t>
            </a:r>
          </a:p>
          <a:p>
            <a:endParaRPr lang="en-US" sz="2800" dirty="0"/>
          </a:p>
          <a:p>
            <a:r>
              <a:rPr lang="en-US" sz="2800" dirty="0"/>
              <a:t>for (int i = 0; i &lt; n; i++)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var</a:t>
            </a:r>
            <a:r>
              <a:rPr lang="en-US" sz="2800" dirty="0"/>
              <a:t> name = </a:t>
            </a:r>
            <a:r>
              <a:rPr lang="en-US" sz="2800" dirty="0" err="1"/>
              <a:t>Console.ReadLine</a:t>
            </a:r>
            <a:r>
              <a:rPr lang="en-US" sz="2800" dirty="0"/>
              <a:t>();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names.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(name);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foreach (var name in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sz="2800" dirty="0"/>
              <a:t>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Console.WriteLine(name);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475412" y="1971585"/>
            <a:ext cx="2752926" cy="1086801"/>
          </a:xfrm>
          <a:prstGeom prst="wedgeRoundRectCallout">
            <a:avLst>
              <a:gd name="adj1" fmla="val -51513"/>
              <a:gd name="adj2" fmla="val -94588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Hashset stores unique values</a:t>
            </a:r>
          </a:p>
        </p:txBody>
      </p:sp>
    </p:spTree>
    <p:extLst>
      <p:ext uri="{BB962C8B-B14F-4D97-AF65-F5344CB8AC3E}">
        <p14:creationId xmlns:p14="http://schemas.microsoft.com/office/powerpoint/2010/main" val="19950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4394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SortedSet&lt;string&gt; set = new SortedSet&lt;string&gt;();</a:t>
            </a:r>
          </a:p>
          <a:p>
            <a:r>
              <a:rPr lang="en-US" sz="2800" dirty="0"/>
              <a:t>set.Add("Pesho");</a:t>
            </a:r>
          </a:p>
          <a:p>
            <a:r>
              <a:rPr lang="en-US" sz="2800" dirty="0"/>
              <a:t>set.Add("Pesho");</a:t>
            </a:r>
          </a:p>
          <a:p>
            <a:r>
              <a:rPr lang="en-US" sz="2800" dirty="0"/>
              <a:t>set.Add("Pesho");</a:t>
            </a:r>
          </a:p>
          <a:p>
            <a:r>
              <a:rPr lang="en-US" sz="2800" dirty="0"/>
              <a:t>set.Add("Gosho");</a:t>
            </a:r>
          </a:p>
          <a:p>
            <a:r>
              <a:rPr lang="en-US" sz="2800" dirty="0"/>
              <a:t>set.Add("Maria");</a:t>
            </a:r>
          </a:p>
          <a:p>
            <a:r>
              <a:rPr lang="en-US" sz="2800" dirty="0"/>
              <a:t>set.Add("Alice");</a:t>
            </a:r>
          </a:p>
          <a:p>
            <a:r>
              <a:rPr lang="en-US" sz="2800" dirty="0"/>
              <a:t>Console.WriteLine(string.Join(" ", set));</a:t>
            </a:r>
          </a:p>
          <a:p>
            <a:endParaRPr lang="en-US" sz="2800" dirty="0"/>
          </a:p>
          <a:p>
            <a:r>
              <a:rPr lang="en-US" sz="2800" dirty="0"/>
              <a:t>// Alice Gosho Maria Pesho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170612" y="5181600"/>
            <a:ext cx="2752926" cy="1086801"/>
          </a:xfrm>
          <a:prstGeom prst="wedgeRoundRectCallout">
            <a:avLst>
              <a:gd name="adj1" fmla="val -70996"/>
              <a:gd name="adj2" fmla="val 66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Ordered alphabeticaly</a:t>
            </a:r>
          </a:p>
        </p:txBody>
      </p:sp>
    </p:spTree>
    <p:extLst>
      <p:ext uri="{BB962C8B-B14F-4D97-AF65-F5344CB8AC3E}">
        <p14:creationId xmlns:p14="http://schemas.microsoft.com/office/powerpoint/2010/main" val="16969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5920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Write a program, which receives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continents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city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and records them, all in alphabetical order. </a:t>
            </a:r>
          </a:p>
          <a:p>
            <a:pPr lvl="1"/>
            <a:r>
              <a:rPr lang="en-US" dirty="0"/>
              <a:t>No duplicates allowed anywhere.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Group Continents, Countries and Cities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733" y="2819400"/>
            <a:ext cx="11324182" cy="3811300"/>
            <a:chOff x="770622" y="3016052"/>
            <a:chExt cx="11324182" cy="38126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70622" y="3016052"/>
              <a:ext cx="4767328" cy="3812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Bulgaria Sofia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Beijing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Bulgaria Sofia</a:t>
              </a:r>
            </a:p>
            <a:p>
              <a:pPr>
                <a:lnSpc>
                  <a:spcPts val="2900"/>
                </a:lnSpc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Warsaw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Germany Berlin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Poznan</a:t>
              </a:r>
            </a:p>
            <a:p>
              <a:pPr>
                <a:lnSpc>
                  <a:spcPts val="2900"/>
                </a:lnSpc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 Poland Warsaw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Beijing</a:t>
              </a:r>
            </a:p>
            <a:p>
              <a:pPr>
                <a:lnSpc>
                  <a:spcPts val="2900"/>
                </a:lnSpc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 China Shanghai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775577" y="4748612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94204" y="3740199"/>
              <a:ext cx="5700600" cy="23630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t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Asia:</a:t>
              </a:r>
            </a:p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China -&gt; Beijing, Shanghai</a:t>
              </a:r>
            </a:p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Europe:</a:t>
              </a:r>
            </a:p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Bulgaria -&gt; Sofia</a:t>
              </a:r>
            </a:p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Germany -&gt; Berlin</a:t>
              </a:r>
            </a:p>
            <a:p>
              <a:pPr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 Poland -&gt; Poznan, Warsaw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266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8688" y="990600"/>
            <a:ext cx="11178324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continentsData =</a:t>
            </a:r>
          </a:p>
          <a:p>
            <a:r>
              <a:rPr lang="en-US" sz="2800" dirty="0"/>
              <a:t> 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SortedDictionary</a:t>
            </a:r>
            <a:r>
              <a:rPr lang="en-US" sz="2800" dirty="0"/>
              <a:t>&lt;string,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SortedDictionary&lt;string, SortedSet&lt;string&gt;&gt;</a:t>
            </a:r>
            <a:r>
              <a:rPr lang="en-US" sz="2800" dirty="0"/>
              <a:t>&gt;();</a:t>
            </a:r>
          </a:p>
          <a:p>
            <a:r>
              <a:rPr lang="en-US" sz="2800" dirty="0"/>
              <a:t>var n = int.Parse(Console.ReadLine());</a:t>
            </a:r>
          </a:p>
          <a:p>
            <a:r>
              <a:rPr lang="en-US" sz="2800" dirty="0"/>
              <a:t>for (int i = 0; i &lt; n; i++)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var tokens = Console.ReadLine().Split();</a:t>
            </a:r>
          </a:p>
          <a:p>
            <a:r>
              <a:rPr lang="en-US" sz="2800" dirty="0"/>
              <a:t>  var continent = tokens[0];</a:t>
            </a:r>
          </a:p>
          <a:p>
            <a:r>
              <a:rPr lang="en-US" sz="2800" dirty="0"/>
              <a:t>  var country = tokens[1];</a:t>
            </a:r>
          </a:p>
          <a:p>
            <a:r>
              <a:rPr lang="en-US" sz="2800" dirty="0"/>
              <a:t>  var city = tokens[2];</a:t>
            </a:r>
          </a:p>
          <a:p>
            <a:endParaRPr lang="en-US" sz="2800" dirty="0"/>
          </a:p>
          <a:p>
            <a:r>
              <a:rPr lang="en-US" sz="2800" i="1" dirty="0"/>
              <a:t> 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continued on next slide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228012" y="2279338"/>
            <a:ext cx="2743200" cy="990600"/>
          </a:xfrm>
          <a:prstGeom prst="wedgeRoundRectCallout">
            <a:avLst>
              <a:gd name="adj1" fmla="val -45451"/>
              <a:gd name="adj2" fmla="val -74584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Initialize Dictionary</a:t>
            </a:r>
          </a:p>
        </p:txBody>
      </p:sp>
    </p:spTree>
    <p:extLst>
      <p:ext uri="{BB962C8B-B14F-4D97-AF65-F5344CB8AC3E}">
        <p14:creationId xmlns:p14="http://schemas.microsoft.com/office/powerpoint/2010/main" val="280340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288" y="1332723"/>
            <a:ext cx="10997124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if (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700" dirty="0"/>
              <a:t>continentsData.ContainsKey(continent))</a:t>
            </a:r>
          </a:p>
          <a:p>
            <a:r>
              <a:rPr lang="en-US" sz="2700" dirty="0"/>
              <a:t>    continentsData[continent] = </a:t>
            </a:r>
          </a:p>
          <a:p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      new SortedDictionary&lt;string, SortedSet&lt;string&gt;&gt;()</a:t>
            </a:r>
            <a:r>
              <a:rPr lang="en-US" sz="2700" dirty="0"/>
              <a:t>;</a:t>
            </a:r>
          </a:p>
          <a:p>
            <a:endParaRPr lang="en-US" sz="2700" dirty="0"/>
          </a:p>
          <a:p>
            <a:r>
              <a:rPr lang="en-US" sz="2700" dirty="0"/>
              <a:t>  if (!continentsData[continent].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ContainsKey(country)</a:t>
            </a:r>
            <a:r>
              <a:rPr lang="en-US" sz="2700" dirty="0"/>
              <a:t>)</a:t>
            </a:r>
          </a:p>
          <a:p>
            <a:r>
              <a:rPr lang="en-US" sz="2700" dirty="0"/>
              <a:t>    continentsData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[continent][country]</a:t>
            </a:r>
            <a:r>
              <a:rPr lang="en-US" sz="2700" dirty="0"/>
              <a:t> = </a:t>
            </a:r>
          </a:p>
          <a:p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      new SortedSet&lt;string&gt;();</a:t>
            </a:r>
          </a:p>
          <a:p>
            <a:endParaRPr lang="en-US" sz="2700" dirty="0"/>
          </a:p>
          <a:p>
            <a:r>
              <a:rPr lang="en-US" sz="2700" dirty="0"/>
              <a:t>  continentsData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[continent][country]</a:t>
            </a:r>
            <a:r>
              <a:rPr lang="en-US" sz="2700" dirty="0"/>
              <a:t>.Add(city);</a:t>
            </a:r>
          </a:p>
          <a:p>
            <a:r>
              <a:rPr lang="en-US" sz="2700" dirty="0"/>
              <a:t>}</a:t>
            </a:r>
          </a:p>
          <a:p>
            <a:endParaRPr lang="en-US" sz="2700" dirty="0"/>
          </a:p>
          <a:p>
            <a:r>
              <a:rPr lang="en-US" sz="2700" i="1" dirty="0">
                <a:solidFill>
                  <a:schemeClr val="tx2">
                    <a:lumMod val="75000"/>
                  </a:schemeClr>
                </a:solidFill>
              </a:rPr>
              <a:t>// continued on next slide...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265823" y="909755"/>
            <a:ext cx="3810000" cy="420037"/>
          </a:xfrm>
          <a:prstGeom prst="wedgeRoundRectCallout">
            <a:avLst>
              <a:gd name="adj1" fmla="val -21976"/>
              <a:gd name="adj2" fmla="val 81949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Continent doesn’t exist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094750" y="5410200"/>
            <a:ext cx="2514600" cy="990600"/>
          </a:xfrm>
          <a:prstGeom prst="wedgeRoundRectCallout">
            <a:avLst>
              <a:gd name="adj1" fmla="val -82347"/>
              <a:gd name="adj2" fmla="val -59650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Add city into country</a:t>
            </a:r>
          </a:p>
        </p:txBody>
      </p:sp>
    </p:spTree>
    <p:extLst>
      <p:ext uri="{BB962C8B-B14F-4D97-AF65-F5344CB8AC3E}">
        <p14:creationId xmlns:p14="http://schemas.microsoft.com/office/powerpoint/2010/main" val="28963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07288" y="1138544"/>
            <a:ext cx="10721124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continentName = continentCountries.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var countries = continentCountries.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countryCities</a:t>
            </a:r>
            <a:r>
              <a:rPr lang="en-US" dirty="0"/>
              <a:t>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countryName</a:t>
            </a:r>
            <a:r>
              <a:rPr lang="en-US" dirty="0"/>
              <a:t> = countryCities.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  var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 = countryCities.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r>
              <a:rPr lang="en-US" dirty="0"/>
              <a:t>    Console.WriteLine("  {0} -&gt; {1}",</a:t>
            </a:r>
          </a:p>
          <a:p>
            <a:r>
              <a:rPr lang="en-US" dirty="0"/>
              <a:t>      countryName, string.Join(", ",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en-US" sz="2800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675486" y="1961199"/>
            <a:ext cx="2743200" cy="576249"/>
          </a:xfrm>
          <a:prstGeom prst="wedgeRoundRectCallout">
            <a:avLst>
              <a:gd name="adj1" fmla="val -58221"/>
              <a:gd name="adj2" fmla="val 4919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Continent name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665020" y="2878284"/>
            <a:ext cx="2448126" cy="935403"/>
          </a:xfrm>
          <a:prstGeom prst="wedgeRoundRectCallout">
            <a:avLst>
              <a:gd name="adj1" fmla="val -66300"/>
              <a:gd name="adj2" fmla="val -78202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Countries in continent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999412" y="3918058"/>
            <a:ext cx="2438400" cy="591798"/>
          </a:xfrm>
          <a:prstGeom prst="wedgeRoundRectCallout">
            <a:avLst>
              <a:gd name="adj1" fmla="val -64115"/>
              <a:gd name="adj2" fmla="val 27730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Country name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7694612" y="4694943"/>
            <a:ext cx="2819400" cy="560637"/>
          </a:xfrm>
          <a:prstGeom prst="wedgeRoundRectCallout">
            <a:avLst>
              <a:gd name="adj1" fmla="val -67965"/>
              <a:gd name="adj2" fmla="val -32928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Cities in country</a:t>
            </a:r>
          </a:p>
        </p:txBody>
      </p:sp>
    </p:spTree>
    <p:extLst>
      <p:ext uri="{BB962C8B-B14F-4D97-AF65-F5344CB8AC3E}">
        <p14:creationId xmlns:p14="http://schemas.microsoft.com/office/powerpoint/2010/main" val="209227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206" y="494712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83206" y="5757966"/>
            <a:ext cx="9832319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2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Multi Dictionaries allows us to have a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</a:t>
            </a:r>
            <a:r>
              <a:rPr lang="en-US" dirty="0"/>
              <a:t> as a Dictionary Value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Dictionary&lt;string,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endParaRPr lang="en-US" dirty="0"/>
          </a:p>
          <a:p>
            <a:r>
              <a:rPr lang="en-US" dirty="0"/>
              <a:t>Nested Dictionaries allow us to use</a:t>
            </a:r>
            <a:br>
              <a:rPr lang="en-US" dirty="0"/>
            </a:br>
            <a:r>
              <a:rPr lang="en-US" dirty="0"/>
              <a:t>Dictionary as Dictionary Value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Dictionary&lt;string,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Dictionary&lt;string,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</a:p>
          <a:p>
            <a:r>
              <a:rPr lang="en-US" dirty="0"/>
              <a:t>Sets allow us to store unique values in a random order</a:t>
            </a:r>
          </a:p>
          <a:p>
            <a:pPr lvl="1"/>
            <a:r>
              <a:rPr lang="en-US" dirty="0"/>
              <a:t>No duplicates, very fast searching, no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preservation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Dictionaries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602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46412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497383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606541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67967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386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00600"/>
            <a:ext cx="8938472" cy="820600"/>
          </a:xfrm>
        </p:spPr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0223" y="5678768"/>
            <a:ext cx="8938472" cy="719034"/>
          </a:xfrm>
        </p:spPr>
        <p:txBody>
          <a:bodyPr/>
          <a:lstStyle/>
          <a:p>
            <a:r>
              <a:rPr lang="en-US" dirty="0"/>
              <a:t>Dictionaries Holding a List of Values</a:t>
            </a:r>
          </a:p>
        </p:txBody>
      </p:sp>
      <p:pic>
        <p:nvPicPr>
          <p:cNvPr id="1026" name="Picture 2" descr="Image result for dictionary with list as va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2" y="762000"/>
            <a:ext cx="7048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dictionary could hold a set of values by given key</a:t>
            </a:r>
          </a:p>
          <a:p>
            <a:pPr lvl="1"/>
            <a:r>
              <a:rPr lang="en-US" dirty="0"/>
              <a:t>Example: students may have multiple grades: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Peter  [5, 5, 6]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Kiril</a:t>
            </a:r>
            <a:r>
              <a:rPr lang="en-US" dirty="0">
                <a:sym typeface="Wingdings" panose="05000000000000000000" pitchFamily="2" charset="2"/>
              </a:rPr>
              <a:t>  [6, 6, 3, 4, 6]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Dictionary&lt;string,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List&lt;int&gt;&gt;</a:t>
            </a:r>
            <a:r>
              <a:rPr lang="en-US" noProof="1"/>
              <a:t> </a:t>
            </a:r>
            <a:r>
              <a:rPr lang="en-US" dirty="0"/>
              <a:t>grades;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269544"/>
              </p:ext>
            </p:extLst>
          </p:nvPr>
        </p:nvGraphicFramePr>
        <p:xfrm>
          <a:off x="4646612" y="2362198"/>
          <a:ext cx="5715000" cy="3556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Image" r:id="rId3" imgW="6552360" imgH="4075920" progId="Photoshop.Image.15">
                  <p:embed/>
                </p:oleObj>
              </mc:Choice>
              <mc:Fallback>
                <p:oleObj name="Image" r:id="rId3" imgW="6552360" imgH="407592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6612" y="2362198"/>
                        <a:ext cx="5715000" cy="3556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8702237" y="2472901"/>
            <a:ext cx="3078586" cy="571906"/>
          </a:xfrm>
          <a:prstGeom prst="wedgeRoundRectCallout">
            <a:avLst>
              <a:gd name="adj1" fmla="val -108286"/>
              <a:gd name="adj2" fmla="val 301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Key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8487826" y="3364392"/>
            <a:ext cx="3078586" cy="571906"/>
          </a:xfrm>
          <a:prstGeom prst="wedgeRoundRectCallout">
            <a:avLst>
              <a:gd name="adj1" fmla="val -89685"/>
              <a:gd name="adj2" fmla="val -23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Value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List&lt;int&gt;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07709" y="3075709"/>
            <a:ext cx="1960906" cy="960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14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872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student has a list of grades</a:t>
            </a:r>
          </a:p>
          <a:p>
            <a:r>
              <a:rPr lang="en-US" dirty="0"/>
              <a:t>We can access the student’s grades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 name</a:t>
            </a:r>
            <a:r>
              <a:rPr lang="en-US" dirty="0"/>
              <a:t>: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Grades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974" y="2449043"/>
            <a:ext cx="11376876" cy="4026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2700"/>
              </a:lnSpc>
            </a:pPr>
            <a:r>
              <a:rPr lang="en-US" dirty="0"/>
              <a:t>var grades = new Dictionary&lt;string,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List&lt;int&gt;</a:t>
            </a:r>
            <a:r>
              <a:rPr lang="en-US" dirty="0"/>
              <a:t>&gt;();</a:t>
            </a:r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dirty="0"/>
              <a:t>grades[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"Peter"</a:t>
            </a:r>
            <a:r>
              <a:rPr lang="en-US" dirty="0"/>
              <a:t>]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dirty="0"/>
              <a:t>;</a:t>
            </a:r>
          </a:p>
          <a:p>
            <a:pPr>
              <a:lnSpc>
                <a:spcPts val="2700"/>
              </a:lnSpc>
            </a:pPr>
            <a:r>
              <a:rPr lang="en-US" dirty="0"/>
              <a:t>grades["Peter"].Add(5);</a:t>
            </a:r>
          </a:p>
          <a:p>
            <a:pPr>
              <a:lnSpc>
                <a:spcPts val="2700"/>
              </a:lnSpc>
            </a:pPr>
            <a:r>
              <a:rPr lang="en-US" dirty="0"/>
              <a:t>grades["Peter"].Add(5);</a:t>
            </a:r>
          </a:p>
          <a:p>
            <a:pPr>
              <a:lnSpc>
                <a:spcPts val="2700"/>
              </a:lnSpc>
            </a:pPr>
            <a:r>
              <a:rPr lang="en-US" dirty="0"/>
              <a:t>grades["Peter"].Add(6);</a:t>
            </a:r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dirty="0"/>
              <a:t>var kirilGrades = new List&lt;int&gt;() { 6, 6, 3, 4, 6 };</a:t>
            </a:r>
          </a:p>
          <a:p>
            <a:pPr>
              <a:lnSpc>
                <a:spcPts val="2700"/>
              </a:lnSpc>
            </a:pPr>
            <a:r>
              <a:rPr lang="en-US" dirty="0"/>
              <a:t>grades["Kiril"] = kirilGrades;</a:t>
            </a:r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dirty="0"/>
              <a:t>Console.WriteLine(string.Join(" ", grades["Kiril"]); // 6 6 3 4 6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484484" y="3014220"/>
            <a:ext cx="3078586" cy="571906"/>
          </a:xfrm>
          <a:prstGeom prst="wedgeRoundRectCallout">
            <a:avLst>
              <a:gd name="adj1" fmla="val -83684"/>
              <a:gd name="adj2" fmla="val 365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Initialize the list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693722" y="1648814"/>
            <a:ext cx="3078586" cy="571906"/>
          </a:xfrm>
          <a:prstGeom prst="wedgeRoundRectCallout">
            <a:avLst>
              <a:gd name="adj1" fmla="val -76784"/>
              <a:gd name="adj2" fmla="val 1124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Value </a:t>
            </a:r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anose="05000000000000000000" pitchFamily="2" charset="2"/>
              </a:rPr>
              <a:t> List&lt;int&gt;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040680" y="3724564"/>
            <a:ext cx="2590800" cy="1032188"/>
          </a:xfrm>
          <a:prstGeom prst="wedgeRoundRectCallout">
            <a:avLst>
              <a:gd name="adj1" fmla="val -67356"/>
              <a:gd name="adj2" fmla="val -406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Accessing list by key (Peter)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6308370" y="5428673"/>
            <a:ext cx="3367442" cy="478705"/>
          </a:xfrm>
          <a:prstGeom prst="wedgeRoundRectCallout">
            <a:avLst>
              <a:gd name="adj1" fmla="val -65107"/>
              <a:gd name="adj2" fmla="val -314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Assigning list to key</a:t>
            </a:r>
          </a:p>
        </p:txBody>
      </p:sp>
    </p:spTree>
    <p:extLst>
      <p:ext uri="{BB962C8B-B14F-4D97-AF65-F5344CB8AC3E}">
        <p14:creationId xmlns:p14="http://schemas.microsoft.com/office/powerpoint/2010/main" val="39602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program, which reads the name of a student and their grades and adds them to the student record, then prints grades along with their average: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46084" y="2985572"/>
            <a:ext cx="10863328" cy="3539430"/>
            <a:chOff x="1184894" y="3016052"/>
            <a:chExt cx="10863328" cy="353943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84894" y="3016052"/>
              <a:ext cx="2541850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Ivancho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5.20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Mariika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5.50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Ivancho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3.20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Mariika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2.50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 2.00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Mariika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3.46</a:t>
              </a:r>
            </a:p>
            <a:p>
              <a:pPr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 3.00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965706" y="4612677"/>
              <a:ext cx="381000" cy="346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585668" y="3996320"/>
              <a:ext cx="7462554" cy="15788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Ivancho -&gt; 5.20 3.20 (avg: 4.20)</a:t>
              </a:r>
            </a:p>
            <a:p>
              <a:pPr>
                <a:lnSpc>
                  <a:spcPct val="1150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Mariika -&gt; 5.50 2.50 3.46 (avg: 3.82)</a:t>
              </a:r>
            </a:p>
            <a:p>
              <a:pPr>
                <a:lnSpc>
                  <a:spcPct val="115000"/>
                </a:lnSpc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Stamat -&gt; 2.00 3.00 (avg: 2.50)</a:t>
              </a:r>
              <a:endPara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22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(1)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151121"/>
            <a:ext cx="11376876" cy="5561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2600"/>
              </a:lnSpc>
            </a:pPr>
            <a:r>
              <a:rPr lang="en-US" sz="2800" dirty="0"/>
              <a:t>var grades = new Dictionary&lt;string, List&lt;double&gt;&gt;();</a:t>
            </a:r>
          </a:p>
          <a:p>
            <a:pPr>
              <a:lnSpc>
                <a:spcPts val="2600"/>
              </a:lnSpc>
            </a:pPr>
            <a:endParaRPr lang="en-US" sz="2800" dirty="0"/>
          </a:p>
          <a:p>
            <a:pPr>
              <a:lnSpc>
                <a:spcPts val="2600"/>
              </a:lnSpc>
            </a:pPr>
            <a:r>
              <a:rPr lang="en-US" sz="2800" dirty="0"/>
              <a:t>var n = int.Parse(Console.ReadLine());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for (int i = 0; i &lt; n; i++)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{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  var tokens = Console.ReadLine().Split();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  </a:t>
            </a:r>
            <a:r>
              <a:rPr lang="en-US" sz="2800" dirty="0" err="1"/>
              <a:t>var</a:t>
            </a:r>
            <a:r>
              <a:rPr lang="en-US" sz="2800" dirty="0"/>
              <a:t> name = tokens[0];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  var grade = </a:t>
            </a:r>
            <a:r>
              <a:rPr lang="en-US" sz="2800" dirty="0" err="1"/>
              <a:t>double.Parse</a:t>
            </a:r>
            <a:r>
              <a:rPr lang="en-US" sz="2800" dirty="0"/>
              <a:t>(tokens[1]);</a:t>
            </a:r>
          </a:p>
          <a:p>
            <a:pPr>
              <a:lnSpc>
                <a:spcPts val="2600"/>
              </a:lnSpc>
            </a:pPr>
            <a:endParaRPr lang="en-US" sz="2800" dirty="0"/>
          </a:p>
          <a:p>
            <a:pPr>
              <a:lnSpc>
                <a:spcPts val="26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!grades.ContainsKey(name)</a:t>
            </a:r>
            <a:r>
              <a:rPr lang="en-US" sz="2800" dirty="0"/>
              <a:t>)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    grades[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2800" dirty="0"/>
              <a:t>]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List&lt;double&gt;()</a:t>
            </a:r>
            <a:r>
              <a:rPr lang="en-US" sz="2800" dirty="0"/>
              <a:t>;</a:t>
            </a:r>
          </a:p>
          <a:p>
            <a:pPr>
              <a:lnSpc>
                <a:spcPts val="2600"/>
              </a:lnSpc>
            </a:pPr>
            <a:endParaRPr lang="en-US" sz="2800" dirty="0"/>
          </a:p>
          <a:p>
            <a:pPr>
              <a:lnSpc>
                <a:spcPts val="2600"/>
              </a:lnSpc>
            </a:pPr>
            <a:r>
              <a:rPr lang="en-US" sz="2800" dirty="0"/>
              <a:t>  grades[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2800" dirty="0"/>
              <a:t>].Add(grade);</a:t>
            </a:r>
          </a:p>
          <a:p>
            <a:pPr>
              <a:lnSpc>
                <a:spcPts val="2600"/>
              </a:lnSpc>
            </a:pPr>
            <a:r>
              <a:rPr lang="en-US" sz="2800" dirty="0"/>
              <a:t>}</a:t>
            </a:r>
          </a:p>
          <a:p>
            <a:pPr>
              <a:lnSpc>
                <a:spcPts val="2600"/>
              </a:lnSpc>
            </a:pPr>
            <a:endParaRPr lang="en-US" sz="2800" dirty="0"/>
          </a:p>
          <a:p>
            <a:pPr>
              <a:lnSpc>
                <a:spcPts val="2600"/>
              </a:lnSpc>
            </a:pPr>
            <a:r>
              <a:rPr lang="en-US" sz="2800" dirty="0"/>
              <a:t>// continued on next slide...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161212" y="3581400"/>
            <a:ext cx="3322214" cy="1045226"/>
          </a:xfrm>
          <a:prstGeom prst="wedgeRoundRectCallout">
            <a:avLst>
              <a:gd name="adj1" fmla="val -67920"/>
              <a:gd name="adj2" fmla="val 479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Make sure the list is initialized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053685" y="5020322"/>
            <a:ext cx="2420895" cy="946620"/>
          </a:xfrm>
          <a:prstGeom prst="wedgeRoundRectCallout">
            <a:avLst>
              <a:gd name="adj1" fmla="val -64090"/>
              <a:gd name="adj2" fmla="val 21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Add grade into list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7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597911"/>
            <a:ext cx="11376876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name =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/>
              <a:t>;</a:t>
            </a:r>
          </a:p>
          <a:p>
            <a:r>
              <a:rPr lang="en-US" dirty="0"/>
              <a:t>  var studentGrades =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/>
              <a:t>;</a:t>
            </a:r>
          </a:p>
          <a:p>
            <a:endParaRPr lang="en-US" sz="1400" dirty="0"/>
          </a:p>
          <a:p>
            <a:r>
              <a:rPr lang="en-US" dirty="0"/>
              <a:t>  var average = studentGrades.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Average()</a:t>
            </a:r>
            <a:r>
              <a:rPr lang="en-US" dirty="0"/>
              <a:t>;</a:t>
            </a:r>
          </a:p>
          <a:p>
            <a:endParaRPr lang="en-US" sz="1400" dirty="0"/>
          </a:p>
          <a:p>
            <a:r>
              <a:rPr lang="en-US" dirty="0"/>
              <a:t>  Console.Write($"{name} -&gt; ");</a:t>
            </a:r>
          </a:p>
          <a:p>
            <a:endParaRPr lang="en-US" sz="1400" dirty="0"/>
          </a:p>
          <a:p>
            <a:r>
              <a:rPr lang="en-US" dirty="0"/>
              <a:t>  foreach (var grade in studentGrades)</a:t>
            </a:r>
          </a:p>
          <a:p>
            <a:r>
              <a:rPr lang="en-US" dirty="0"/>
              <a:t>    Console.Write($"{grade:F2} ");</a:t>
            </a:r>
          </a:p>
          <a:p>
            <a:endParaRPr lang="en-US" dirty="0"/>
          </a:p>
          <a:p>
            <a:r>
              <a:rPr lang="en-US" dirty="0"/>
              <a:t>  Console.WriteLine($"(avg: {average:F2})");</a:t>
            </a:r>
          </a:p>
          <a:p>
            <a:r>
              <a:rPr lang="en-US" dirty="0"/>
              <a:t>}</a:t>
            </a:r>
            <a:endParaRPr lang="en-US" sz="2800" dirty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169389" y="3744656"/>
            <a:ext cx="2314589" cy="924318"/>
          </a:xfrm>
          <a:prstGeom prst="wedgeRoundRectCallout">
            <a:avLst>
              <a:gd name="adj1" fmla="val -70687"/>
              <a:gd name="adj2" fmla="val -372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Average value of list</a:t>
            </a:r>
            <a:endParaRPr lang="nb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59078" y="2138778"/>
            <a:ext cx="2410311" cy="569913"/>
          </a:xfrm>
          <a:prstGeom prst="wedgeRoundRectCallout">
            <a:avLst>
              <a:gd name="adj1" fmla="val -77694"/>
              <a:gd name="adj2" fmla="val 35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Key: string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932612" y="2830498"/>
            <a:ext cx="3953608" cy="496118"/>
          </a:xfrm>
          <a:prstGeom prst="wedgeRoundRectCallout">
            <a:avLst>
              <a:gd name="adj1" fmla="val -68365"/>
              <a:gd name="adj2" fmla="val 36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Value: List&lt;string&gt;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1449323" y="1014406"/>
            <a:ext cx="5820074" cy="474951"/>
          </a:xfrm>
          <a:prstGeom prst="wedgeRoundRectCallout">
            <a:avLst>
              <a:gd name="adj1" fmla="val -22554"/>
              <a:gd name="adj2" fmla="val 1023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KeyValuePair&lt;string, List&lt;double&gt;</a:t>
            </a:r>
          </a:p>
        </p:txBody>
      </p:sp>
    </p:spTree>
    <p:extLst>
      <p:ext uri="{BB962C8B-B14F-4D97-AF65-F5344CB8AC3E}">
        <p14:creationId xmlns:p14="http://schemas.microsoft.com/office/powerpoint/2010/main" val="334321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1743</Words>
  <Application>Microsoft Office PowerPoint</Application>
  <PresentationFormat>Custom</PresentationFormat>
  <Paragraphs>436</Paragraphs>
  <Slides>32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Image</vt:lpstr>
      <vt:lpstr>Advanced Collections</vt:lpstr>
      <vt:lpstr>Table of Contents</vt:lpstr>
      <vt:lpstr>Questions?</vt:lpstr>
      <vt:lpstr>Multi-Dictionaries</vt:lpstr>
      <vt:lpstr>Multi-Dictionaries</vt:lpstr>
      <vt:lpstr>Example: Student Grades</vt:lpstr>
      <vt:lpstr>Problem: Average Student Grades</vt:lpstr>
      <vt:lpstr>Solution: Average Student Grades (1)</vt:lpstr>
      <vt:lpstr>Solution: Average Student Grades (2)</vt:lpstr>
      <vt:lpstr>Nested Dictionaries</vt:lpstr>
      <vt:lpstr>Nested Dictionaries</vt:lpstr>
      <vt:lpstr>Problem: Cities by Continent and Country</vt:lpstr>
      <vt:lpstr>Solution: Cities by Continent and Country (1)</vt:lpstr>
      <vt:lpstr>Solution: Cities by Continent and Country (2)</vt:lpstr>
      <vt:lpstr>Solution: Cities by Continent and Country (3)</vt:lpstr>
      <vt:lpstr>Multi and Nested Dictionaries</vt:lpstr>
      <vt:lpstr>Sets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 – Example</vt:lpstr>
      <vt:lpstr>Problem: Group Continents, Countries and Cities</vt:lpstr>
      <vt:lpstr>Solution: Cities by Continent and Country (1)</vt:lpstr>
      <vt:lpstr>Solution: Cities by Continent and Country (2)</vt:lpstr>
      <vt:lpstr>Solution: Cities by Continent and Country (3)</vt:lpstr>
      <vt:lpstr>Sets</vt:lpstr>
      <vt:lpstr>Summary</vt:lpstr>
      <vt:lpstr>Advanced Dictionaries</vt:lpstr>
      <vt:lpstr>License</vt:lpstr>
      <vt:lpstr>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Collections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2017-02-27T10:33:53Z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