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0" r:id="rId4"/>
    <p:sldId id="262" r:id="rId5"/>
    <p:sldId id="263" r:id="rId6"/>
    <p:sldId id="276" r:id="rId7"/>
    <p:sldId id="264" r:id="rId8"/>
    <p:sldId id="265" r:id="rId9"/>
    <p:sldId id="266" r:id="rId10"/>
    <p:sldId id="268" r:id="rId11"/>
    <p:sldId id="269" r:id="rId12"/>
    <p:sldId id="279" r:id="rId13"/>
    <p:sldId id="280" r:id="rId14"/>
    <p:sldId id="284" r:id="rId15"/>
    <p:sldId id="285" r:id="rId16"/>
    <p:sldId id="272" r:id="rId17"/>
    <p:sldId id="283" r:id="rId18"/>
    <p:sldId id="287" r:id="rId19"/>
    <p:sldId id="288" r:id="rId20"/>
    <p:sldId id="289" r:id="rId21"/>
    <p:sldId id="28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92" autoAdjust="0"/>
  </p:normalViewPr>
  <p:slideViewPr>
    <p:cSldViewPr>
      <p:cViewPr varScale="1">
        <p:scale>
          <a:sx n="72" d="100"/>
          <a:sy n="72" d="100"/>
        </p:scale>
        <p:origin x="-96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BBBA-8BC7-45BE-8EFA-F9D27C59A63B}" type="datetimeFigureOut">
              <a:rPr lang="ru-RU" smtClean="0"/>
              <a:t>03.09.2017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631BD-D398-4A4C-A06E-BCF30CEC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6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Любое</a:t>
            </a:r>
            <a:r>
              <a:rPr lang="ru-RU" baseline="0" dirty="0" smtClean="0"/>
              <a:t> сложное действие, которое можно разделить на последовательно выполняемые этапы (шаги, операции), можно считать алгоритмом. При этом предполагается, что существует некий исполнитель, который понимает отдельные операции и реализует их в нужном порядке. Рассмотрим простую задачу вычисления по формуле, которую решают исполнитель-человек и исполнитель-компьютер.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После</a:t>
                </a:r>
                <a:r>
                  <a:rPr lang="ru-RU" baseline="0" dirty="0" smtClean="0"/>
                  <a:t> построения математической модели необходимо определить, какие величины в ней являются входными, а какие нужно вычислить. Например, для нашего уравнения </a:t>
                </a:r>
                <a:endParaRPr lang="ru-RU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𝑦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𝑎𝑥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e>
                    </m:func>
                  </m:oMath>
                </a14:m>
                <a:r>
                  <a:rPr lang="ru-RU" baseline="0" dirty="0" smtClean="0"/>
                  <a:t> возможны варианты: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baseline="0" dirty="0" smtClean="0"/>
                  <a:t>по заданным </a:t>
                </a:r>
                <a:r>
                  <a:rPr lang="en-US" i="1" baseline="0" dirty="0" smtClean="0"/>
                  <a:t>a</a:t>
                </a:r>
                <a:r>
                  <a:rPr lang="en-US" baseline="0" dirty="0" smtClean="0"/>
                  <a:t>,</a:t>
                </a:r>
                <a:r>
                  <a:rPr lang="ru-RU" baseline="0" dirty="0" smtClean="0"/>
                  <a:t> </a:t>
                </a:r>
                <a:r>
                  <a:rPr lang="en-US" i="1" baseline="0" dirty="0" smtClean="0"/>
                  <a:t>b</a:t>
                </a:r>
                <a:r>
                  <a:rPr lang="en-US" baseline="0" dirty="0" smtClean="0"/>
                  <a:t>,</a:t>
                </a:r>
                <a:r>
                  <a:rPr lang="ru-RU" baseline="0" dirty="0" smtClean="0"/>
                  <a:t> </a:t>
                </a:r>
                <a:r>
                  <a:rPr lang="en-US" i="1" baseline="0" dirty="0" smtClean="0"/>
                  <a:t>x</a:t>
                </a:r>
                <a:r>
                  <a:rPr lang="ru-RU" baseline="0" dirty="0" smtClean="0"/>
                  <a:t>  вычислить </a:t>
                </a:r>
                <a:r>
                  <a:rPr lang="en-US" i="1" baseline="0" dirty="0" smtClean="0"/>
                  <a:t>y</a:t>
                </a:r>
              </a:p>
              <a:p>
                <a:pPr marL="171450" marR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ru-RU" baseline="0" dirty="0" smtClean="0"/>
                  <a:t>по заданным </a:t>
                </a:r>
                <a:r>
                  <a:rPr lang="en-US" i="1" baseline="0" dirty="0" smtClean="0"/>
                  <a:t>a</a:t>
                </a:r>
                <a:r>
                  <a:rPr lang="en-US" baseline="0" dirty="0" smtClean="0"/>
                  <a:t>,</a:t>
                </a:r>
                <a:r>
                  <a:rPr lang="ru-RU" baseline="0" dirty="0" smtClean="0"/>
                  <a:t> </a:t>
                </a:r>
                <a:r>
                  <a:rPr lang="en-US" i="1" baseline="0" dirty="0" smtClean="0"/>
                  <a:t>b</a:t>
                </a:r>
                <a:r>
                  <a:rPr lang="en-US" baseline="0" dirty="0" smtClean="0"/>
                  <a:t>,</a:t>
                </a:r>
                <a:r>
                  <a:rPr lang="ru-RU" baseline="0" dirty="0" smtClean="0"/>
                  <a:t> </a:t>
                </a:r>
                <a:r>
                  <a:rPr lang="en-US" i="1" baseline="0" dirty="0" smtClean="0"/>
                  <a:t>y</a:t>
                </a:r>
                <a:r>
                  <a:rPr lang="ru-RU" baseline="0" dirty="0" smtClean="0"/>
                  <a:t>  вычислить </a:t>
                </a:r>
                <a:r>
                  <a:rPr lang="en-US" i="1" baseline="0" dirty="0" smtClean="0"/>
                  <a:t>x</a:t>
                </a:r>
              </a:p>
              <a:p>
                <a:pPr marL="171450" marR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ru-RU" baseline="0" dirty="0" smtClean="0"/>
                  <a:t>по заданным </a:t>
                </a:r>
                <a:r>
                  <a:rPr lang="en-US" i="1" baseline="0" dirty="0" smtClean="0"/>
                  <a:t>a</a:t>
                </a:r>
                <a:r>
                  <a:rPr lang="en-US" baseline="0" dirty="0" smtClean="0"/>
                  <a:t>,</a:t>
                </a:r>
                <a:r>
                  <a:rPr lang="ru-RU" baseline="0" dirty="0" smtClean="0"/>
                  <a:t> </a:t>
                </a:r>
                <a:r>
                  <a:rPr lang="en-US" i="1" baseline="0" dirty="0" smtClean="0"/>
                  <a:t>b</a:t>
                </a:r>
                <a:r>
                  <a:rPr lang="ru-RU" baseline="0" dirty="0" smtClean="0"/>
                  <a:t> </a:t>
                </a:r>
                <a:r>
                  <a:rPr lang="en-US" baseline="0" dirty="0" smtClean="0"/>
                  <a:t> </a:t>
                </a:r>
                <a:r>
                  <a:rPr lang="ru-RU" baseline="0" dirty="0" smtClean="0"/>
                  <a:t>и множеству значений </a:t>
                </a:r>
                <a:r>
                  <a:rPr lang="en-US" i="1" baseline="0" dirty="0" smtClean="0"/>
                  <a:t>x</a:t>
                </a:r>
                <a:r>
                  <a:rPr lang="ru-RU" baseline="0" dirty="0" smtClean="0"/>
                  <a:t>  вычислить множество значений </a:t>
                </a:r>
                <a:r>
                  <a:rPr lang="en-US" i="1" baseline="0" dirty="0" smtClean="0"/>
                  <a:t>y</a:t>
                </a:r>
                <a:r>
                  <a:rPr lang="ru-RU" i="1" baseline="0" dirty="0" smtClean="0"/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i="0" baseline="0" dirty="0" smtClean="0"/>
                  <a:t>Когда определена задача, можно построить информационную модель.</a:t>
                </a:r>
                <a:endParaRPr lang="en-US" i="0" baseline="0" dirty="0" smtClean="0"/>
              </a:p>
              <a:p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После</a:t>
                </a:r>
                <a:r>
                  <a:rPr lang="ru-RU" baseline="0" dirty="0" smtClean="0"/>
                  <a:t> построения математической модели необходимо определить, какие величины в ней являются входными, а какие нужно вычислить. Например, для нашего уравнения </a:t>
                </a:r>
                <a:endParaRPr lang="ru-RU" i="1" dirty="0" smtClean="0">
                  <a:latin typeface="Cambria Math"/>
                </a:endParaRPr>
              </a:p>
              <a:p>
                <a:r>
                  <a:rPr lang="en-US" i="0" smtClean="0">
                    <a:latin typeface="Cambria Math"/>
                  </a:rPr>
                  <a:t>𝑦=</a:t>
                </a:r>
                <a:r>
                  <a:rPr lang="en-US" i="0">
                    <a:latin typeface="Cambria Math"/>
                  </a:rPr>
                  <a:t>sin⁡〖𝑎𝑥+𝑏/2〗</a:t>
                </a:r>
                <a:r>
                  <a:rPr lang="ru-RU" baseline="0" dirty="0" smtClean="0"/>
                  <a:t> возможны варианты: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baseline="0" dirty="0" smtClean="0"/>
                  <a:t>по заданным </a:t>
                </a:r>
                <a:r>
                  <a:rPr lang="en-US" i="1" baseline="0" dirty="0" smtClean="0"/>
                  <a:t>a</a:t>
                </a:r>
                <a:r>
                  <a:rPr lang="en-US" baseline="0" dirty="0" smtClean="0"/>
                  <a:t>,</a:t>
                </a:r>
                <a:r>
                  <a:rPr lang="ru-RU" baseline="0" dirty="0" smtClean="0"/>
                  <a:t> </a:t>
                </a:r>
                <a:r>
                  <a:rPr lang="en-US" i="1" baseline="0" dirty="0" smtClean="0"/>
                  <a:t>b</a:t>
                </a:r>
                <a:r>
                  <a:rPr lang="en-US" baseline="0" dirty="0" smtClean="0"/>
                  <a:t>,</a:t>
                </a:r>
                <a:r>
                  <a:rPr lang="ru-RU" baseline="0" dirty="0" smtClean="0"/>
                  <a:t> </a:t>
                </a:r>
                <a:r>
                  <a:rPr lang="en-US" i="1" baseline="0" dirty="0" smtClean="0"/>
                  <a:t>x</a:t>
                </a:r>
                <a:r>
                  <a:rPr lang="ru-RU" baseline="0" dirty="0" smtClean="0"/>
                  <a:t>  вычислить </a:t>
                </a:r>
                <a:r>
                  <a:rPr lang="en-US" i="1" baseline="0" dirty="0" smtClean="0"/>
                  <a:t>y</a:t>
                </a:r>
              </a:p>
              <a:p>
                <a:pPr marL="171450" marR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ru-RU" baseline="0" dirty="0" smtClean="0"/>
                  <a:t>по заданным </a:t>
                </a:r>
                <a:r>
                  <a:rPr lang="en-US" i="1" baseline="0" dirty="0" smtClean="0"/>
                  <a:t>a</a:t>
                </a:r>
                <a:r>
                  <a:rPr lang="en-US" baseline="0" dirty="0" smtClean="0"/>
                  <a:t>,</a:t>
                </a:r>
                <a:r>
                  <a:rPr lang="ru-RU" baseline="0" dirty="0" smtClean="0"/>
                  <a:t> </a:t>
                </a:r>
                <a:r>
                  <a:rPr lang="en-US" i="1" baseline="0" dirty="0" smtClean="0"/>
                  <a:t>b</a:t>
                </a:r>
                <a:r>
                  <a:rPr lang="en-US" baseline="0" dirty="0" smtClean="0"/>
                  <a:t>,</a:t>
                </a:r>
                <a:r>
                  <a:rPr lang="ru-RU" baseline="0" dirty="0" smtClean="0"/>
                  <a:t> </a:t>
                </a:r>
                <a:r>
                  <a:rPr lang="en-US" i="1" baseline="0" dirty="0" smtClean="0"/>
                  <a:t>y</a:t>
                </a:r>
                <a:r>
                  <a:rPr lang="ru-RU" baseline="0" dirty="0" smtClean="0"/>
                  <a:t>  вычислить </a:t>
                </a:r>
                <a:r>
                  <a:rPr lang="en-US" i="1" baseline="0" dirty="0" smtClean="0"/>
                  <a:t>x</a:t>
                </a:r>
              </a:p>
              <a:p>
                <a:pPr marL="171450" marR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ru-RU" baseline="0" dirty="0" smtClean="0"/>
                  <a:t>по заданным </a:t>
                </a:r>
                <a:r>
                  <a:rPr lang="en-US" i="1" baseline="0" dirty="0" smtClean="0"/>
                  <a:t>a</a:t>
                </a:r>
                <a:r>
                  <a:rPr lang="en-US" baseline="0" dirty="0" smtClean="0"/>
                  <a:t>,</a:t>
                </a:r>
                <a:r>
                  <a:rPr lang="ru-RU" baseline="0" dirty="0" smtClean="0"/>
                  <a:t> </a:t>
                </a:r>
                <a:r>
                  <a:rPr lang="en-US" i="1" baseline="0" dirty="0" smtClean="0"/>
                  <a:t>b</a:t>
                </a:r>
                <a:r>
                  <a:rPr lang="ru-RU" baseline="0" dirty="0" smtClean="0"/>
                  <a:t> </a:t>
                </a:r>
                <a:r>
                  <a:rPr lang="en-US" baseline="0" dirty="0" smtClean="0"/>
                  <a:t> </a:t>
                </a:r>
                <a:r>
                  <a:rPr lang="ru-RU" baseline="0" dirty="0" smtClean="0"/>
                  <a:t>и множеству значений </a:t>
                </a:r>
                <a:r>
                  <a:rPr lang="en-US" i="1" baseline="0" dirty="0" smtClean="0"/>
                  <a:t>x</a:t>
                </a:r>
                <a:r>
                  <a:rPr lang="ru-RU" baseline="0" dirty="0" smtClean="0"/>
                  <a:t>  вычислить множество значений </a:t>
                </a:r>
                <a:r>
                  <a:rPr lang="en-US" i="1" baseline="0" dirty="0" smtClean="0"/>
                  <a:t>y</a:t>
                </a:r>
                <a:r>
                  <a:rPr lang="ru-RU" i="1" baseline="0" dirty="0" smtClean="0"/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i="0" baseline="0" dirty="0" smtClean="0"/>
                  <a:t>Когда определена задача, можно построить информационную модель.</a:t>
                </a:r>
                <a:endParaRPr lang="en-US" i="0" baseline="0" dirty="0" smtClean="0"/>
              </a:p>
              <a:p>
                <a:endParaRPr lang="ru-RU" dirty="0" smtClean="0"/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084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Программу на языке программирования необходимо перевести на машинный язык. Это выполняет специальная программа – транслятор. Существуют 2 подхода к трансляции: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компиляция (перевод с получением и сохранением кода на машинном языке)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интерпретация (перевод и непосредственное выполнение программы). </a:t>
            </a:r>
          </a:p>
          <a:p>
            <a:r>
              <a:rPr lang="ru-RU" baseline="0" dirty="0" smtClean="0"/>
              <a:t>Мы будем говорить о первом подходе.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86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816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программировании на С/С++ транслятор сохраняет объектный модуль в </a:t>
            </a:r>
            <a:r>
              <a:rPr lang="en-US" dirty="0" err="1" smtClean="0"/>
              <a:t>obj</a:t>
            </a:r>
            <a:r>
              <a:rPr lang="ru-RU" dirty="0" smtClean="0"/>
              <a:t>-файле, а компоновщик – исполняемый модуль в </a:t>
            </a:r>
            <a:r>
              <a:rPr lang="en-US" dirty="0" smtClean="0"/>
              <a:t>exe</a:t>
            </a:r>
            <a:r>
              <a:rPr lang="ru-RU" dirty="0" smtClean="0"/>
              <a:t>-файле.</a:t>
            </a:r>
            <a:r>
              <a:rPr lang="ru-RU" baseline="0" dirty="0" smtClean="0"/>
              <a:t> Поэтому все три шага можно выполнять и раздельно, а исполняемый модуль запускать любое число раз без повторной трансляции и сборки.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753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Исходный модуль</a:t>
            </a:r>
            <a:r>
              <a:rPr lang="ru-RU" baseline="0" dirty="0" smtClean="0"/>
              <a:t> должен строиться в соответствии с правилами синтаксиса и семантики языка программирования.</a:t>
            </a:r>
          </a:p>
          <a:p>
            <a:r>
              <a:rPr lang="ru-RU" baseline="0" dirty="0" smtClean="0"/>
              <a:t>Если нарушаются правила синтаксиса, то будет невозможно получить объектный код. При нарушении семантических правил программа может работать неправильно.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559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слайде представлены о</a:t>
            </a:r>
            <a:r>
              <a:rPr lang="ru-RU" dirty="0" smtClean="0"/>
              <a:t>сновные методы тестирования отдельных простых программ или их частей. Для больших программных систем используются специализированные</a:t>
            </a:r>
            <a:r>
              <a:rPr lang="ru-RU" baseline="0" dirty="0" smtClean="0"/>
              <a:t> системы тестирования.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08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Человек руководствуется своими знаниями, здравым смыслом и опытом, по ходу дела уточняет детали, может использовать дополнительные источники информации.</a:t>
            </a:r>
          </a:p>
          <a:p>
            <a:r>
              <a:rPr lang="ru-RU" dirty="0" smtClean="0"/>
              <a:t>Компьютер может только выполнять заранее</a:t>
            </a:r>
            <a:r>
              <a:rPr lang="ru-RU" baseline="0" dirty="0" smtClean="0"/>
              <a:t> сформированную последовательность операций (программу). Программа должна включать все действия, необходимые для решения задачи, а каждая ее операция должна быть понятной компьютеру, т.е. быть одной из множества команд, которые он может выполнить.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62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простейшую модель компьютера – однопроцессорный компьютер с произвольным доступом. Она</a:t>
            </a:r>
            <a:r>
              <a:rPr lang="ru-RU" baseline="0" dirty="0" smtClean="0"/>
              <a:t> включает 2 основных блока: память и процессор.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853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Любой компьютер функционирует на основе принципа программного управления.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53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 – это номер команды в наборе команд компьютера. Операнды – это либо значения, необходимые для выполнения команды, либо адреса в памяти, где хранятся эти значения. Написать</a:t>
            </a:r>
            <a:r>
              <a:rPr lang="ru-RU" baseline="0" dirty="0" smtClean="0"/>
              <a:t> программу на языке машинных команд практически невозможно, а на машинно-ориентированном языке Ассемблер очень трудоемко . Поэтому были разработаны специальные языки программирования.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Языки программирования обеспечивают средства строгого и однозначного описания процесса решения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769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частности, для решения нашей задачи вычисления по формуле необходимы: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877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Уточним</a:t>
            </a:r>
            <a:r>
              <a:rPr lang="ru-RU" baseline="0" dirty="0" smtClean="0"/>
              <a:t> понятия</a:t>
            </a:r>
            <a:r>
              <a:rPr lang="ru-RU" dirty="0" smtClean="0"/>
              <a:t> алгоритма и программы.</a:t>
            </a:r>
          </a:p>
          <a:p>
            <a:r>
              <a:rPr lang="ru-RU" dirty="0" smtClean="0"/>
              <a:t>Для каждого алгоритма определяется его вход и выход (входные и выходные данные). Алгоритм можно представить в виде устройства (черного ящика), на вход которого подаются входные данные, а на выходе, в процессе выполнения алгоритма, формируются выходные данные.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476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большинстве</a:t>
            </a:r>
            <a:r>
              <a:rPr lang="ru-RU" baseline="0" dirty="0" smtClean="0"/>
              <a:t> случаев для решения задачи необходимо построить математическую модель (в нашем примере вычисления по формуле эта модель уже задана в виде уравнения).</a:t>
            </a:r>
          </a:p>
          <a:p>
            <a:r>
              <a:rPr lang="ru-RU" baseline="0" dirty="0" smtClean="0"/>
              <a:t>Модель всегда проще описываемого явления. Для одного и того же явления можно придумать множество моделей в зависимости от того, что нас в нем интересует.</a:t>
            </a:r>
          </a:p>
          <a:p>
            <a:r>
              <a:rPr lang="ru-RU" baseline="0" dirty="0" smtClean="0"/>
              <a:t>Компьютер можно использовать для изучения объектов на основе их математических моделей.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15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59F-4E69-4C13-B3E9-337B43D15883}" type="datetime1">
              <a:rPr lang="ru-RU" smtClean="0"/>
              <a:t>03.09.2017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D8A6-2DEA-44B6-BE11-C93ABE4578CB}" type="datetime1">
              <a:rPr lang="ru-RU" smtClean="0"/>
              <a:t>03.09.2017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AB32-AB76-40D2-91E6-3BDE959F0F21}" type="datetime1">
              <a:rPr lang="ru-RU" smtClean="0"/>
              <a:t>03.09.2017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9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181B-503E-4946-9B23-108626359422}" type="datetime1">
              <a:rPr lang="ru-RU" smtClean="0"/>
              <a:t>03.09.2017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F23D-AD02-415C-B5A4-CD3710158ADA}" type="datetime1">
              <a:rPr lang="ru-RU" smtClean="0"/>
              <a:t>03.09.2017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14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4EB2-FA8A-4E47-AB29-A7589D053EA4}" type="datetime1">
              <a:rPr lang="ru-RU" smtClean="0"/>
              <a:t>03.09.2017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8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6A4-5BAF-4F88-B2FC-7B1263EB046C}" type="datetime1">
              <a:rPr lang="ru-RU" smtClean="0"/>
              <a:t>03.09.2017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A1E-1F6C-41C6-B5FC-B980FFFEA30A}" type="datetime1">
              <a:rPr lang="ru-RU" smtClean="0"/>
              <a:t>03.09.2017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68FC-AE0E-4B57-B9D7-FE2DB6AC5056}" type="datetime1">
              <a:rPr lang="ru-RU" smtClean="0"/>
              <a:t>03.09.2017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E407-7786-4C64-B913-F5112C26D8C8}" type="datetime1">
              <a:rPr lang="ru-RU" smtClean="0"/>
              <a:t>03.09.2017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AB6-74E5-4EE9-BCA0-8CE0DC98AEEE}" type="datetime1">
              <a:rPr lang="ru-RU" smtClean="0"/>
              <a:t>03.09.2017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7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19FE-E09C-467F-BC9B-58DBEEF15DFA}" type="datetime1">
              <a:rPr lang="ru-RU" smtClean="0"/>
              <a:t>03.09.2017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Основы программирования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501008"/>
            <a:ext cx="8568952" cy="1752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Введение: алгоритмы и программы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Общее определение алгоритма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Алгоритм</a:t>
            </a:r>
            <a:r>
              <a:rPr lang="ru-RU" dirty="0" smtClean="0"/>
              <a:t> – набор инструкций (команд), определяющих порядок действий исполнителя для решения некоторой задачи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10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91945"/>
            <a:ext cx="7775278" cy="129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9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Свойства алгоритма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360000" indent="-360000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Дискретность </a:t>
            </a:r>
            <a:r>
              <a:rPr lang="ru-RU" dirty="0" smtClean="0"/>
              <a:t>– алгоритм определяется как последовательность отдельных инструкций (команд)</a:t>
            </a:r>
          </a:p>
          <a:p>
            <a:pPr marL="360000" indent="-360000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Определенность</a:t>
            </a:r>
            <a:r>
              <a:rPr lang="ru-RU" dirty="0" smtClean="0"/>
              <a:t> – каждая команда должна быть однозначно понятна исполнителю</a:t>
            </a:r>
          </a:p>
          <a:p>
            <a:pPr marL="360000" indent="-360000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Конечность</a:t>
            </a:r>
            <a:r>
              <a:rPr lang="ru-RU" dirty="0" smtClean="0"/>
              <a:t> – алгоритм должен завершать свою работу за 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Процесс разработки алгоритма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marL="360000" indent="-360000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Математическая модель </a:t>
            </a:r>
            <a:r>
              <a:rPr lang="ru-RU" dirty="0" smtClean="0"/>
              <a:t>– совокупность  переменных и уравнения (соотношения) для них, описывающие некоторое явление</a:t>
            </a:r>
          </a:p>
          <a:p>
            <a:pPr marL="360000" indent="-3600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8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Процесс разработки алгоритма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Информационная модель </a:t>
            </a:r>
            <a:r>
              <a:rPr lang="ru-RU" dirty="0" smtClean="0"/>
              <a:t>– описание данных и их свойств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построенной информационной модели необходимо разработать алгоритм, написать программу и проверить ее работоспособность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Программа</a:t>
            </a:r>
            <a:r>
              <a:rPr lang="ru-RU" dirty="0" smtClean="0"/>
              <a:t> – алгоритм, записанный на каком-либо языке программирования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6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DA56443-5E41-47BD-8A7A-E5A4F0949C33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ru-RU" altLang="ru-RU" sz="3600" dirty="0" smtClean="0">
                <a:solidFill>
                  <a:srgbClr val="0070C0"/>
                </a:solidFill>
              </a:rPr>
              <a:t>Трансляция программы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688285"/>
          </a:xfrm>
        </p:spPr>
        <p:txBody>
          <a:bodyPr>
            <a:normAutofit/>
          </a:bodyPr>
          <a:lstStyle/>
          <a:p>
            <a:pPr marL="360000" indent="-360000">
              <a:buFontTx/>
              <a:buNone/>
            </a:pPr>
            <a:r>
              <a:rPr lang="ru-RU" altLang="ru-RU" sz="2800" b="1" dirty="0" smtClean="0">
                <a:solidFill>
                  <a:srgbClr val="C00000"/>
                </a:solidFill>
              </a:rPr>
              <a:t>Транслятор</a:t>
            </a:r>
            <a:r>
              <a:rPr lang="ru-RU" altLang="ru-RU" sz="2800" dirty="0" smtClean="0"/>
              <a:t> (</a:t>
            </a:r>
            <a:r>
              <a:rPr lang="ru-RU" altLang="ru-RU" sz="2800" b="1" dirty="0" smtClean="0">
                <a:solidFill>
                  <a:srgbClr val="C00000"/>
                </a:solidFill>
              </a:rPr>
              <a:t>компилятор</a:t>
            </a:r>
            <a:r>
              <a:rPr lang="ru-RU" altLang="ru-RU" sz="2800" dirty="0" smtClean="0"/>
              <a:t>) – это программа, на вход которой подается текст алгоритма на языке программирования – </a:t>
            </a:r>
            <a:r>
              <a:rPr lang="ru-RU" altLang="ru-RU" sz="2800" b="1" dirty="0" smtClean="0">
                <a:solidFill>
                  <a:srgbClr val="C00000"/>
                </a:solidFill>
              </a:rPr>
              <a:t>исходный модуль</a:t>
            </a:r>
            <a:r>
              <a:rPr lang="ru-RU" altLang="ru-RU" sz="2800" dirty="0" smtClean="0"/>
              <a:t>, а на выходе (после трансляции) получается программа на машинном языке –  </a:t>
            </a:r>
            <a:r>
              <a:rPr lang="ru-RU" altLang="ru-RU" sz="2800" b="1" dirty="0" smtClean="0">
                <a:solidFill>
                  <a:srgbClr val="C00000"/>
                </a:solidFill>
              </a:rPr>
              <a:t>объектный  модуль</a:t>
            </a:r>
            <a:r>
              <a:rPr lang="ru-RU" altLang="ru-RU" sz="2800" dirty="0" smtClean="0"/>
              <a:t>.</a:t>
            </a:r>
          </a:p>
          <a:p>
            <a:pPr marL="0" indent="0">
              <a:buFontTx/>
              <a:buNone/>
            </a:pPr>
            <a:endParaRPr lang="ru-RU" altLang="ru-RU" sz="2800" dirty="0" smtClean="0"/>
          </a:p>
          <a:p>
            <a:pPr marL="0" indent="0">
              <a:buFontTx/>
              <a:buNone/>
            </a:pPr>
            <a:r>
              <a:rPr lang="ru-RU" altLang="ru-RU" sz="2800" dirty="0" smtClean="0"/>
              <a:t>Транслятор действует по строго формальным правилам: если транслируемая программа содержит хотя бы одну  формальную (</a:t>
            </a:r>
            <a:r>
              <a:rPr lang="ru-RU" altLang="ru-RU" sz="2800" i="1" dirty="0" smtClean="0"/>
              <a:t>синтаксическую</a:t>
            </a:r>
            <a:r>
              <a:rPr lang="ru-RU" altLang="ru-RU" sz="2800" dirty="0" smtClean="0"/>
              <a:t>)</a:t>
            </a:r>
            <a:r>
              <a:rPr lang="ru-RU" altLang="ru-RU" sz="2800" i="1" dirty="0" smtClean="0"/>
              <a:t>  </a:t>
            </a:r>
            <a:r>
              <a:rPr lang="ru-RU" altLang="ru-RU" sz="2800" dirty="0" smtClean="0"/>
              <a:t>ошибку, то трансляция не может завершиться!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altLang="ru-RU" sz="1200" b="1" dirty="0" smtClean="0">
              <a:solidFill>
                <a:srgbClr val="990033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Компоновка программы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Autofit/>
          </a:bodyPr>
          <a:lstStyle/>
          <a:p>
            <a:pPr marL="360000" indent="-360000"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Компоновщик</a:t>
            </a:r>
            <a:r>
              <a:rPr lang="ru-RU" sz="2800" dirty="0" smtClean="0"/>
              <a:t> (</a:t>
            </a:r>
            <a:r>
              <a:rPr lang="ru-RU" sz="2800" b="1" dirty="0" smtClean="0">
                <a:solidFill>
                  <a:srgbClr val="C00000"/>
                </a:solidFill>
              </a:rPr>
              <a:t>редактор связей</a:t>
            </a:r>
            <a:r>
              <a:rPr lang="ru-RU" sz="2800" dirty="0" smtClean="0"/>
              <a:t>) – это программа, которая объединяет объектный модуль и необходимые для выполнения дополнительные модули (поддержка ввода/вывода, стандартные функции и т.д.) в единый </a:t>
            </a:r>
            <a:r>
              <a:rPr lang="ru-RU" sz="2800" b="1" dirty="0" smtClean="0">
                <a:solidFill>
                  <a:srgbClr val="C00000"/>
                </a:solidFill>
              </a:rPr>
              <a:t>исполняемый модуль</a:t>
            </a:r>
          </a:p>
          <a:p>
            <a:pPr marL="0" indent="0">
              <a:lnSpc>
                <a:spcPct val="12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800" dirty="0" smtClean="0"/>
              <a:t>В некоторых системах программирования трансляция и компоновка выполняются как один шаг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0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Общая схема работы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16</a:t>
            </a:fld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127" y="1340768"/>
            <a:ext cx="6239746" cy="98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5282902"/>
            <a:ext cx="654526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6992937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31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rgbClr val="0070C0"/>
                </a:solidFill>
              </a:rPr>
              <a:t>Синтаксис и семантика языка программирования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752528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ru-RU" b="1" dirty="0">
                <a:solidFill>
                  <a:srgbClr val="C00000"/>
                </a:solidFill>
              </a:rPr>
              <a:t>Синтаксис</a:t>
            </a:r>
            <a:r>
              <a:rPr lang="ru-RU" dirty="0"/>
              <a:t> – формальные правила, которым должна соответствовать программа на некотором языке </a:t>
            </a:r>
            <a:r>
              <a:rPr lang="ru-RU" dirty="0" smtClean="0"/>
              <a:t>программирования</a:t>
            </a:r>
            <a:endParaRPr lang="ru-RU" dirty="0"/>
          </a:p>
          <a:p>
            <a:pPr>
              <a:buFontTx/>
              <a:buNone/>
              <a:defRPr/>
            </a:pPr>
            <a:endParaRPr lang="ru-RU" dirty="0" smtClean="0">
              <a:solidFill>
                <a:srgbClr val="A50021"/>
              </a:solidFill>
            </a:endParaRPr>
          </a:p>
          <a:p>
            <a:pPr>
              <a:buFontTx/>
              <a:buNone/>
              <a:defRPr/>
            </a:pPr>
            <a:r>
              <a:rPr lang="ru-RU" b="1" dirty="0" smtClean="0">
                <a:solidFill>
                  <a:srgbClr val="C00000"/>
                </a:solidFill>
              </a:rPr>
              <a:t>Семантика</a:t>
            </a:r>
            <a:r>
              <a:rPr lang="ru-RU" dirty="0" smtClean="0"/>
              <a:t> </a:t>
            </a:r>
            <a:r>
              <a:rPr lang="ru-RU" dirty="0"/>
              <a:t>– смысл отдельных элементов программы, написанной по правилам </a:t>
            </a:r>
            <a:r>
              <a:rPr lang="ru-RU" dirty="0" smtClean="0"/>
              <a:t>синтаксиса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1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E6207F-6072-4C4F-B8C4-BEE901D532DC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/>
          <a:p>
            <a:r>
              <a:rPr lang="ru-RU" altLang="ru-RU" sz="3600" dirty="0" smtClean="0">
                <a:solidFill>
                  <a:srgbClr val="0070C0"/>
                </a:solidFill>
              </a:rPr>
              <a:t>Тестирование программы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893175" cy="56896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ru-RU" altLang="ru-RU" sz="2800" dirty="0" smtClean="0"/>
              <a:t>После успешной трансляции в программе могут остаться смысловые (</a:t>
            </a:r>
            <a:r>
              <a:rPr lang="ru-RU" altLang="ru-RU" sz="2800" b="1" dirty="0" smtClean="0"/>
              <a:t>семантические</a:t>
            </a:r>
            <a:r>
              <a:rPr lang="ru-RU" altLang="ru-RU" sz="2800" dirty="0" smtClean="0"/>
              <a:t>)  ошибки. </a:t>
            </a:r>
          </a:p>
          <a:p>
            <a:pPr marL="0" indent="0" eaLnBrk="1" hangingPunct="1">
              <a:buFontTx/>
              <a:buNone/>
            </a:pPr>
            <a:r>
              <a:rPr lang="ru-RU" altLang="ru-RU" sz="2800" dirty="0" smtClean="0">
                <a:latin typeface="Times New Roman" pitchFamily="18" charset="0"/>
              </a:rPr>
              <a:t>Для их обнаружения программу необходимо </a:t>
            </a:r>
            <a:r>
              <a:rPr lang="ru-RU" altLang="ru-RU" sz="2800" b="1" dirty="0" smtClean="0">
                <a:solidFill>
                  <a:srgbClr val="C00000"/>
                </a:solidFill>
                <a:latin typeface="Times New Roman" pitchFamily="18" charset="0"/>
              </a:rPr>
              <a:t>тестировать</a:t>
            </a:r>
            <a:r>
              <a:rPr lang="ru-RU" altLang="ru-RU" sz="2800" dirty="0" smtClean="0">
                <a:latin typeface="Times New Roman" pitchFamily="18" charset="0"/>
              </a:rPr>
              <a:t>: т.е. подготовить некоторые входные данные, подать их на вход при выполнении программы, и сравнить </a:t>
            </a:r>
            <a:r>
              <a:rPr lang="ru-RU" altLang="ru-RU" sz="2800" b="1" dirty="0" smtClean="0">
                <a:solidFill>
                  <a:srgbClr val="C00000"/>
                </a:solidFill>
                <a:latin typeface="Times New Roman" pitchFamily="18" charset="0"/>
              </a:rPr>
              <a:t>получившиеся</a:t>
            </a:r>
            <a:r>
              <a:rPr lang="ru-RU" altLang="ru-RU" sz="2800" dirty="0" smtClean="0">
                <a:latin typeface="Times New Roman" pitchFamily="18" charset="0"/>
              </a:rPr>
              <a:t> выходные данные с </a:t>
            </a:r>
            <a:r>
              <a:rPr lang="ru-RU" altLang="ru-RU" sz="2800" b="1" dirty="0" smtClean="0">
                <a:solidFill>
                  <a:srgbClr val="C00000"/>
                </a:solidFill>
                <a:latin typeface="Times New Roman" pitchFamily="18" charset="0"/>
              </a:rPr>
              <a:t>ожидаемыми</a:t>
            </a:r>
            <a:r>
              <a:rPr lang="ru-RU" altLang="ru-RU" sz="2800" dirty="0" smtClean="0">
                <a:latin typeface="Times New Roman" pitchFamily="18" charset="0"/>
              </a:rPr>
              <a:t> выходными данными.</a:t>
            </a:r>
          </a:p>
          <a:p>
            <a:pPr marL="0" indent="0" eaLnBrk="1" hangingPunct="1">
              <a:buFontTx/>
              <a:buNone/>
            </a:pPr>
            <a:r>
              <a:rPr lang="ru-RU" altLang="ru-RU" sz="2800" dirty="0" smtClean="0">
                <a:latin typeface="Times New Roman" pitchFamily="18" charset="0"/>
              </a:rPr>
              <a:t>Чтобы выявить все возможные ошибки, тестировать необходимо на большом количестве различных входных данных!</a:t>
            </a:r>
          </a:p>
          <a:p>
            <a:pPr marL="0" indent="0" eaLnBrk="1" hangingPunct="1">
              <a:buFontTx/>
              <a:buNone/>
            </a:pPr>
            <a:r>
              <a:rPr lang="ru-RU" altLang="ru-RU" sz="2800" b="1" i="1" dirty="0" smtClean="0"/>
              <a:t>Цель тестирования: выявить как можно больше возможных ошибок!</a:t>
            </a:r>
          </a:p>
        </p:txBody>
      </p:sp>
    </p:spTree>
    <p:extLst>
      <p:ext uri="{BB962C8B-B14F-4D97-AF65-F5344CB8AC3E}">
        <p14:creationId xmlns:p14="http://schemas.microsoft.com/office/powerpoint/2010/main" val="231183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5F400D-CE97-40F6-9665-52055C75C5C0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6613"/>
          </a:xfrm>
        </p:spPr>
        <p:txBody>
          <a:bodyPr/>
          <a:lstStyle/>
          <a:p>
            <a:r>
              <a:rPr lang="ru-RU" altLang="ru-RU" sz="4000" dirty="0" smtClean="0">
                <a:solidFill>
                  <a:srgbClr val="0070C0"/>
                </a:solidFill>
              </a:rPr>
              <a:t>Тестирование программы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329237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sz="2800" dirty="0" smtClean="0"/>
              <a:t>Тестирование методом </a:t>
            </a:r>
            <a:r>
              <a:rPr lang="ru-RU" altLang="ru-RU" sz="2800" b="1" dirty="0" smtClean="0">
                <a:solidFill>
                  <a:srgbClr val="C00000"/>
                </a:solidFill>
              </a:rPr>
              <a:t>черного ящика</a:t>
            </a:r>
            <a:r>
              <a:rPr lang="ru-RU" altLang="ru-RU" sz="2800" dirty="0" smtClean="0"/>
              <a:t>: при создании тестов внутренняя структура программы не принимается во внимание.</a:t>
            </a:r>
          </a:p>
          <a:p>
            <a:pPr>
              <a:buFontTx/>
              <a:buNone/>
            </a:pPr>
            <a:r>
              <a:rPr lang="ru-RU" altLang="ru-RU" sz="2800" dirty="0" smtClean="0"/>
              <a:t>Тестирование методом </a:t>
            </a:r>
            <a:r>
              <a:rPr lang="ru-RU" altLang="ru-RU" sz="2800" b="1" dirty="0" smtClean="0">
                <a:solidFill>
                  <a:srgbClr val="C00000"/>
                </a:solidFill>
              </a:rPr>
              <a:t>белого ящика</a:t>
            </a:r>
            <a:r>
              <a:rPr lang="ru-RU" altLang="ru-RU" sz="2800" dirty="0" smtClean="0"/>
              <a:t>: тесты создаются на основе внутренней структуры программы, так, чтобы все компоненты программы выполнялись в разных тестах.</a:t>
            </a:r>
          </a:p>
          <a:p>
            <a:pPr>
              <a:buFontTx/>
              <a:buNone/>
            </a:pPr>
            <a:r>
              <a:rPr lang="ru-RU" altLang="ru-RU" sz="2800" b="1" dirty="0" smtClean="0">
                <a:solidFill>
                  <a:srgbClr val="C00000"/>
                </a:solidFill>
              </a:rPr>
              <a:t>Пошаговое тестирование</a:t>
            </a:r>
            <a:r>
              <a:rPr lang="ru-RU" altLang="ru-RU" sz="2800" b="1" i="1" dirty="0" smtClean="0"/>
              <a:t>:</a:t>
            </a:r>
            <a:r>
              <a:rPr lang="ru-RU" altLang="ru-RU" sz="2800" dirty="0" smtClean="0"/>
              <a:t> выполнение программы в интерактивном режиме с отслеживанием промежуточных значений переменных.</a:t>
            </a:r>
          </a:p>
        </p:txBody>
      </p:sp>
    </p:spTree>
    <p:extLst>
      <p:ext uri="{BB962C8B-B14F-4D97-AF65-F5344CB8AC3E}">
        <p14:creationId xmlns:p14="http://schemas.microsoft.com/office/powerpoint/2010/main" val="245349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778098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0" smtClean="0">
                          <a:latin typeface="Cambria Math"/>
                        </a:rPr>
                        <m:t>Уравнение</m:t>
                      </m:r>
                      <m:r>
                        <a:rPr lang="ru-RU" sz="3200" b="1" i="1" smtClean="0">
                          <a:latin typeface="Cambria Math"/>
                        </a:rPr>
                        <m:t>: </m:t>
                      </m:r>
                      <m:r>
                        <a:rPr lang="en-US" sz="3200" b="1" i="1" smtClean="0">
                          <a:latin typeface="Cambria Math"/>
                        </a:rPr>
                        <m:t>𝒚</m:t>
                      </m:r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3200" b="1" i="0" smtClean="0">
                              <a:latin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𝒂𝒙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/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e>
                      </m:func>
                    </m:oMath>
                  </m:oMathPara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778098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Исполнитель-человек:</a:t>
            </a:r>
          </a:p>
          <a:p>
            <a:r>
              <a:rPr lang="ru-RU" sz="2800" b="1" dirty="0" smtClean="0"/>
              <a:t>знает</a:t>
            </a:r>
            <a:r>
              <a:rPr lang="ru-RU" sz="2800" b="0" dirty="0" smtClean="0"/>
              <a:t>, как решать уравнения, в каком порядке выполняются арифметические операции</a:t>
            </a:r>
          </a:p>
          <a:p>
            <a:r>
              <a:rPr lang="ru-RU" sz="2800" b="1" dirty="0" smtClean="0"/>
              <a:t>уточняет</a:t>
            </a:r>
            <a:r>
              <a:rPr lang="ru-RU" sz="2800" dirty="0" smtClean="0"/>
              <a:t>, какие величины заданы и что необходимо вычислить</a:t>
            </a:r>
          </a:p>
          <a:p>
            <a:r>
              <a:rPr lang="ru-RU" sz="2800" b="1" dirty="0" smtClean="0"/>
              <a:t>получает (запоминает) </a:t>
            </a:r>
            <a:r>
              <a:rPr lang="ru-RU" sz="2800" dirty="0" smtClean="0"/>
              <a:t>заданные значения</a:t>
            </a:r>
          </a:p>
          <a:p>
            <a:r>
              <a:rPr lang="ru-RU" sz="2800" b="1" dirty="0" smtClean="0"/>
              <a:t>использует</a:t>
            </a:r>
            <a:r>
              <a:rPr lang="ru-RU" sz="2800" b="0" dirty="0" smtClean="0"/>
              <a:t> таблицы или калькулятор для получения значения </a:t>
            </a:r>
            <a:r>
              <a:rPr lang="ru-RU" sz="2800" dirty="0" smtClean="0"/>
              <a:t>синуса (или арксинуса)</a:t>
            </a:r>
            <a:endParaRPr lang="ru-RU" sz="2800" b="0" dirty="0" smtClean="0"/>
          </a:p>
          <a:p>
            <a:r>
              <a:rPr lang="ru-RU" sz="2800" b="1" dirty="0" smtClean="0"/>
              <a:t>формирует и выполняет </a:t>
            </a:r>
            <a:r>
              <a:rPr lang="ru-RU" sz="2800" dirty="0" smtClean="0"/>
              <a:t>требуемую последовательность операций</a:t>
            </a:r>
            <a:endParaRPr lang="en-US" sz="2800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3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7E07FB-2522-4CF0-A965-6C0542081B1B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20824"/>
          </a:xfrm>
        </p:spPr>
        <p:txBody>
          <a:bodyPr/>
          <a:lstStyle/>
          <a:p>
            <a:pPr eaLnBrk="1" hangingPunct="1"/>
            <a:r>
              <a:rPr lang="ru-RU" altLang="ru-RU" sz="3400" dirty="0" smtClean="0">
                <a:solidFill>
                  <a:srgbClr val="0070C0"/>
                </a:solidFill>
              </a:rPr>
              <a:t>Исчерпывающее тестирование программы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0728"/>
            <a:ext cx="8713788" cy="561692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2800" b="1" dirty="0" smtClean="0">
                <a:solidFill>
                  <a:schemeClr val="hlink"/>
                </a:solidFill>
              </a:rPr>
              <a:t>Пример:</a:t>
            </a:r>
            <a:r>
              <a:rPr lang="ru-RU" altLang="ru-RU" sz="2800" dirty="0" smtClean="0"/>
              <a:t> программа сложения двух целых чисел,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2800" dirty="0" smtClean="0"/>
              <a:t>	диапазон каждого из чисел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2800" dirty="0" smtClean="0"/>
              <a:t>    от –2147483648 до +2147483647, всего их 2</a:t>
            </a:r>
            <a:r>
              <a:rPr lang="ru-RU" altLang="ru-RU" sz="2800" baseline="30000" dirty="0" smtClean="0"/>
              <a:t>32</a:t>
            </a:r>
            <a:r>
              <a:rPr lang="ru-RU" altLang="ru-RU" sz="2800" dirty="0" smtClean="0"/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altLang="ru-RU" sz="28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2800" dirty="0" smtClean="0"/>
              <a:t>Количество всех возможных тестов, т.е.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2800" dirty="0" smtClean="0"/>
              <a:t>	различных пар слагаемых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2800" dirty="0" smtClean="0"/>
              <a:t>	2</a:t>
            </a:r>
            <a:r>
              <a:rPr lang="ru-RU" altLang="ru-RU" sz="2800" baseline="30000" dirty="0" smtClean="0"/>
              <a:t>64 </a:t>
            </a:r>
            <a:r>
              <a:rPr lang="ru-RU" altLang="ru-RU" sz="2800" dirty="0" smtClean="0"/>
              <a:t>= 18446744073709551616.</a:t>
            </a:r>
            <a:endParaRPr lang="ru-RU" altLang="ru-RU" sz="2800" dirty="0" smtClean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altLang="ru-RU" sz="2800" dirty="0" smtClean="0">
              <a:solidFill>
                <a:srgbClr val="990033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2800" dirty="0" smtClean="0">
                <a:solidFill>
                  <a:srgbClr val="990033"/>
                </a:solidFill>
              </a:rPr>
              <a:t>При 10</a:t>
            </a:r>
            <a:r>
              <a:rPr lang="ru-RU" altLang="ru-RU" sz="2800" baseline="30000" dirty="0" smtClean="0">
                <a:solidFill>
                  <a:srgbClr val="990033"/>
                </a:solidFill>
              </a:rPr>
              <a:t>9</a:t>
            </a:r>
            <a:r>
              <a:rPr lang="ru-RU" altLang="ru-RU" sz="2800" dirty="0" smtClean="0">
                <a:solidFill>
                  <a:srgbClr val="990033"/>
                </a:solidFill>
              </a:rPr>
              <a:t> проверках в секунду для исчерпывающего тестирования потребуется более 500 лет!</a:t>
            </a:r>
            <a:r>
              <a:rPr lang="ru-RU" altLang="ru-RU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altLang="ru-RU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2800" b="1" dirty="0" smtClean="0">
                <a:solidFill>
                  <a:schemeClr val="hlink"/>
                </a:solidFill>
              </a:rPr>
              <a:t>Закон Э. </a:t>
            </a:r>
            <a:r>
              <a:rPr lang="ru-RU" altLang="ru-RU" sz="2800" b="1" dirty="0" err="1" smtClean="0">
                <a:solidFill>
                  <a:schemeClr val="hlink"/>
                </a:solidFill>
              </a:rPr>
              <a:t>Дейкстры</a:t>
            </a:r>
            <a:r>
              <a:rPr lang="ru-RU" altLang="ru-RU" sz="2800" b="1" dirty="0" smtClean="0">
                <a:solidFill>
                  <a:schemeClr val="hlink"/>
                </a:solidFill>
              </a:rPr>
              <a:t>:</a:t>
            </a:r>
            <a:r>
              <a:rPr lang="ru-RU" altLang="ru-RU" sz="2800" b="1" dirty="0" smtClean="0"/>
              <a:t> </a:t>
            </a:r>
            <a:r>
              <a:rPr lang="ru-RU" altLang="ru-RU" sz="2800" dirty="0" smtClean="0"/>
              <a:t>«</a:t>
            </a:r>
            <a:r>
              <a:rPr lang="ru-RU" altLang="ru-RU" sz="2800" i="1" dirty="0" smtClean="0"/>
              <a:t>Тестированием  можно  доказать  наличие  ошибок  в  программе,  но  никогда  –  их  отсутствие</a:t>
            </a:r>
            <a:r>
              <a:rPr lang="ru-RU" altLang="ru-RU" sz="2800" dirty="0" smtClean="0"/>
              <a:t>»</a:t>
            </a:r>
            <a:r>
              <a:rPr lang="ru-RU" altLang="ru-RU" sz="2400" b="1" dirty="0" smtClean="0"/>
              <a:t> </a:t>
            </a:r>
          </a:p>
        </p:txBody>
      </p:sp>
      <p:sp>
        <p:nvSpPr>
          <p:cNvPr id="11269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8793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Среда разработки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 smtClean="0"/>
              <a:t>В настоящее время для разработки программ созданы специальные интерактивные системы поддержки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C00000"/>
                </a:solidFill>
              </a:rPr>
              <a:t>IDE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Они предоставляют пользователю:</a:t>
            </a:r>
          </a:p>
          <a:p>
            <a:r>
              <a:rPr lang="ru-RU" dirty="0" smtClean="0"/>
              <a:t>текстовые редакторы для работы с исходным кодом</a:t>
            </a:r>
          </a:p>
          <a:p>
            <a:r>
              <a:rPr lang="ru-RU" dirty="0" smtClean="0"/>
              <a:t>трансляторы и средства сборки программ</a:t>
            </a:r>
          </a:p>
          <a:p>
            <a:r>
              <a:rPr lang="ru-RU" dirty="0" smtClean="0"/>
              <a:t>библиотеки функций, классов и визуальных компонент</a:t>
            </a:r>
          </a:p>
          <a:p>
            <a:r>
              <a:rPr lang="ru-RU" dirty="0" smtClean="0"/>
              <a:t>инструменты для тестирования </a:t>
            </a:r>
          </a:p>
          <a:p>
            <a:r>
              <a:rPr lang="ru-RU" dirty="0" smtClean="0"/>
              <a:t>и многое другое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84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Простейшая модель компьютера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2 основных блока: </a:t>
            </a:r>
            <a:r>
              <a:rPr lang="ru-RU" b="1" dirty="0" smtClean="0">
                <a:solidFill>
                  <a:srgbClr val="C00000"/>
                </a:solidFill>
              </a:rPr>
              <a:t>память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rgbClr val="C00000"/>
                </a:solidFill>
              </a:rPr>
              <a:t>процессор</a:t>
            </a:r>
          </a:p>
          <a:p>
            <a:pPr marL="0" indent="0">
              <a:buNone/>
            </a:pPr>
            <a:r>
              <a:rPr lang="ru-RU" b="1" dirty="0" smtClean="0"/>
              <a:t>Память</a:t>
            </a:r>
            <a:r>
              <a:rPr lang="ru-RU" dirty="0"/>
              <a:t> </a:t>
            </a:r>
            <a:r>
              <a:rPr lang="ru-RU" dirty="0" smtClean="0"/>
              <a:t>- последовательность ячеек (байт)</a:t>
            </a:r>
          </a:p>
          <a:p>
            <a:pPr marL="0" indent="0">
              <a:buNone/>
            </a:pPr>
            <a:r>
              <a:rPr lang="ru-RU" b="1" dirty="0" smtClean="0"/>
              <a:t>Каждый байт</a:t>
            </a:r>
            <a:r>
              <a:rPr lang="ru-RU" dirty="0" smtClean="0"/>
              <a:t>:</a:t>
            </a:r>
          </a:p>
          <a:p>
            <a:r>
              <a:rPr lang="ru-RU" dirty="0" smtClean="0"/>
              <a:t>имеет свой номер (адрес)</a:t>
            </a:r>
          </a:p>
          <a:p>
            <a:r>
              <a:rPr lang="ru-RU" dirty="0" smtClean="0"/>
              <a:t>может хранить любое целое число в диапазоне 0…255 во внутреннем (двоичном) формате</a:t>
            </a:r>
          </a:p>
          <a:p>
            <a:pPr marL="0" indent="0">
              <a:buNone/>
            </a:pPr>
            <a:r>
              <a:rPr lang="ru-RU" dirty="0" smtClean="0"/>
              <a:t>Возможен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C00000"/>
                </a:solidFill>
              </a:rPr>
              <a:t>произвольный доступ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/>
              <a:t>к любому байту </a:t>
            </a:r>
            <a:r>
              <a:rPr lang="ru-RU" dirty="0" smtClean="0"/>
              <a:t>памяти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Время доступа </a:t>
            </a:r>
            <a:r>
              <a:rPr lang="ru-RU" dirty="0" smtClean="0"/>
              <a:t>не зависит от адреса байта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1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Принцип программного управления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ru-RU" dirty="0" smtClean="0"/>
              <a:t>Работой компьютера управляет программа, которая задает совокупность команд и порядок их выполнения</a:t>
            </a:r>
          </a:p>
          <a:p>
            <a:r>
              <a:rPr lang="ru-RU" dirty="0" smtClean="0"/>
              <a:t>Программа и данные, необходимые для ее работы, хранятся в памяти</a:t>
            </a:r>
          </a:p>
          <a:p>
            <a:r>
              <a:rPr lang="ru-RU" dirty="0" smtClean="0"/>
              <a:t>Процессор читает из памяти и выполняет команды в нужном порядке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8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Команды компьютера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Каждая команда имеет фиксированную длину в байтах и фиксированный формат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 с символическими кодами команд (Ассемблер):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ax,[$0064cba0]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ax,[$0064cba4]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[$0064cba8],ax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0222"/>
            <a:ext cx="4015730" cy="6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9BD6FF-7E49-4690-9FCD-147576C791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9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Языки программирования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marL="360000" indent="-360000">
              <a:lnSpc>
                <a:spcPct val="110000"/>
              </a:lnSpc>
              <a:buNone/>
            </a:pPr>
            <a:r>
              <a:rPr lang="ru-RU" b="1" dirty="0" smtClean="0">
                <a:solidFill>
                  <a:srgbClr val="C00000"/>
                </a:solidFill>
              </a:rPr>
              <a:t>Фиксированная структура </a:t>
            </a:r>
            <a:r>
              <a:rPr lang="ru-RU" dirty="0" smtClean="0"/>
              <a:t>программы определяет совокупность действий и порядок их выполнения</a:t>
            </a:r>
          </a:p>
          <a:p>
            <a:pPr marL="360000" indent="-360000">
              <a:lnSpc>
                <a:spcPct val="110000"/>
              </a:lnSpc>
              <a:buNone/>
            </a:pPr>
            <a:r>
              <a:rPr lang="ru-RU" b="1" dirty="0" smtClean="0">
                <a:solidFill>
                  <a:srgbClr val="C00000"/>
                </a:solidFill>
              </a:rPr>
              <a:t>Операторы</a:t>
            </a:r>
            <a:r>
              <a:rPr lang="ru-RU" dirty="0" smtClean="0"/>
              <a:t> позволяют описать необходимые действия</a:t>
            </a:r>
            <a:r>
              <a:rPr lang="ru-RU" dirty="0"/>
              <a:t> </a:t>
            </a:r>
            <a:r>
              <a:rPr lang="ru-RU" dirty="0" smtClean="0"/>
              <a:t>(команды) на </a:t>
            </a:r>
            <a:r>
              <a:rPr lang="ru-RU" dirty="0"/>
              <a:t>языке, понятном </a:t>
            </a:r>
            <a:r>
              <a:rPr lang="ru-RU" dirty="0" smtClean="0"/>
              <a:t>человеку</a:t>
            </a:r>
          </a:p>
          <a:p>
            <a:pPr marL="360000" indent="-360000">
              <a:lnSpc>
                <a:spcPct val="110000"/>
              </a:lnSpc>
              <a:buNone/>
            </a:pPr>
            <a:r>
              <a:rPr lang="ru-RU" b="1" dirty="0" smtClean="0">
                <a:solidFill>
                  <a:srgbClr val="C00000"/>
                </a:solidFill>
              </a:rPr>
              <a:t>Переменные</a:t>
            </a:r>
            <a:r>
              <a:rPr lang="ru-RU" dirty="0" smtClean="0"/>
              <a:t> различных типов позволяют создавать, хранить в памяти и обрабатывать изменяемые данные, обращаясь к ним просто по имени</a:t>
            </a:r>
          </a:p>
          <a:p>
            <a:pPr marL="360000" indent="-360000">
              <a:lnSpc>
                <a:spcPct val="110000"/>
              </a:lnSpc>
              <a:buNone/>
            </a:pPr>
            <a:r>
              <a:rPr lang="ru-RU" b="1" dirty="0" smtClean="0">
                <a:solidFill>
                  <a:srgbClr val="C00000"/>
                </a:solidFill>
              </a:rPr>
              <a:t>Константы</a:t>
            </a:r>
            <a:r>
              <a:rPr lang="ru-RU" dirty="0" smtClean="0"/>
              <a:t> разных типов хранят значения неизменяемых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92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562074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𝑎𝑥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</a:rPr>
                            <m:t>/2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562074"/>
              </a:xfrm>
              <a:blipFill rotWithShape="1">
                <a:blip r:embed="rId3"/>
                <a:stretch>
                  <a:fillRect b="-3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328592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п</a:t>
                </a:r>
                <a:r>
                  <a:rPr lang="ru-RU" dirty="0" smtClean="0"/>
                  <a:t>еременные для  хранения значений параметров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ru-RU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r>
                  <a:rPr lang="ru-RU" dirty="0"/>
                  <a:t>о</a:t>
                </a:r>
                <a:r>
                  <a:rPr lang="ru-RU" dirty="0" smtClean="0"/>
                  <a:t>ператоры для ввода значений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ru-RU" dirty="0" smtClean="0"/>
                  <a:t> и вывода результата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специальный оператор для расчета значения синуса</a:t>
                </a:r>
              </a:p>
              <a:p>
                <a:r>
                  <a:rPr lang="ru-RU" dirty="0" smtClean="0"/>
                  <a:t>удобная и понятная для человека запись вычислений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328592"/>
              </a:xfrm>
              <a:blipFill rotWithShape="1">
                <a:blip r:embed="rId4"/>
                <a:stretch>
                  <a:fillRect l="-1630" t="-14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8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Пример </a:t>
            </a:r>
            <a:r>
              <a:rPr lang="ru-RU" dirty="0">
                <a:solidFill>
                  <a:srgbClr val="0070C0"/>
                </a:solidFill>
              </a:rPr>
              <a:t>на </a:t>
            </a:r>
            <a:r>
              <a:rPr lang="ru-RU" dirty="0" smtClean="0">
                <a:solidFill>
                  <a:srgbClr val="0070C0"/>
                </a:solidFill>
              </a:rPr>
              <a:t>Паскале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rogram Equation;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b, x, y : real;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b, x);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:= sin(a*x) + b / 2;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(’y = ’, y);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nd.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Пример </a:t>
            </a:r>
            <a:r>
              <a:rPr lang="ru-RU" dirty="0">
                <a:solidFill>
                  <a:srgbClr val="0070C0"/>
                </a:solidFill>
              </a:rPr>
              <a:t>на </a:t>
            </a:r>
            <a:r>
              <a:rPr lang="ru-RU" dirty="0" smtClean="0">
                <a:solidFill>
                  <a:srgbClr val="0070C0"/>
                </a:solidFill>
              </a:rPr>
              <a:t>С</a:t>
            </a:r>
            <a:r>
              <a:rPr lang="ru-RU" dirty="0">
                <a:solidFill>
                  <a:srgbClr val="0070C0"/>
                </a:solidFill>
              </a:rPr>
              <a:t>++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a, b, x, y;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a &gt;&gt; b &gt;&gt; x;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= sin(a*x) + b / 2;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”y = ” &lt;&lt; y &lt;&lt;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0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7308</TotalTime>
  <Words>1442</Words>
  <Application>Microsoft Office PowerPoint</Application>
  <PresentationFormat>Экран (4:3)</PresentationFormat>
  <Paragraphs>177</Paragraphs>
  <Slides>21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Основы программирования</vt:lpstr>
      <vt:lpstr>Уравнение: y=sin⁡〖ax+b/2〗</vt:lpstr>
      <vt:lpstr>Простейшая модель компьютера</vt:lpstr>
      <vt:lpstr>Принцип программного управления</vt:lpstr>
      <vt:lpstr>Команды компьютера</vt:lpstr>
      <vt:lpstr>Языки программирования</vt:lpstr>
      <vt:lpstr>y=sin⁡〖ax+b/2〗</vt:lpstr>
      <vt:lpstr>Пример на Паскале</vt:lpstr>
      <vt:lpstr>Пример на С++</vt:lpstr>
      <vt:lpstr>Общее определение алгоритма</vt:lpstr>
      <vt:lpstr>Свойства алгоритма</vt:lpstr>
      <vt:lpstr>Процесс разработки алгоритма</vt:lpstr>
      <vt:lpstr>Процесс разработки алгоритма</vt:lpstr>
      <vt:lpstr>Трансляция программы</vt:lpstr>
      <vt:lpstr>Компоновка программы</vt:lpstr>
      <vt:lpstr>Общая схема работы</vt:lpstr>
      <vt:lpstr>Синтаксис и семантика языка программирования</vt:lpstr>
      <vt:lpstr>Тестирование программы</vt:lpstr>
      <vt:lpstr>Тестирование программы</vt:lpstr>
      <vt:lpstr>Исчерпывающее тестирование программы</vt:lpstr>
      <vt:lpstr>Среда разработки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Введение: алгоритмы и программы</dc:title>
  <dc:creator>alex</dc:creator>
  <cp:lastModifiedBy>alex</cp:lastModifiedBy>
  <cp:revision>100</cp:revision>
  <dcterms:created xsi:type="dcterms:W3CDTF">2017-08-01T07:03:16Z</dcterms:created>
  <dcterms:modified xsi:type="dcterms:W3CDTF">2017-09-03T08:42:33Z</dcterms:modified>
</cp:coreProperties>
</file>