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47" r:id="rId3"/>
    <p:sldId id="348" r:id="rId4"/>
    <p:sldId id="349" r:id="rId5"/>
    <p:sldId id="290" r:id="rId6"/>
    <p:sldId id="350" r:id="rId7"/>
    <p:sldId id="351" r:id="rId8"/>
    <p:sldId id="365" r:id="rId9"/>
    <p:sldId id="355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9" r:id="rId19"/>
    <p:sldId id="378" r:id="rId20"/>
    <p:sldId id="380" r:id="rId21"/>
    <p:sldId id="381" r:id="rId22"/>
    <p:sldId id="382" r:id="rId23"/>
    <p:sldId id="383" r:id="rId24"/>
    <p:sldId id="387" r:id="rId25"/>
    <p:sldId id="394" r:id="rId26"/>
    <p:sldId id="395" r:id="rId27"/>
    <p:sldId id="396" r:id="rId28"/>
    <p:sldId id="397" r:id="rId29"/>
    <p:sldId id="398" r:id="rId30"/>
    <p:sldId id="399" r:id="rId31"/>
    <p:sldId id="400" r:id="rId32"/>
    <p:sldId id="393" r:id="rId33"/>
    <p:sldId id="384" r:id="rId34"/>
    <p:sldId id="385" r:id="rId35"/>
    <p:sldId id="386" r:id="rId36"/>
    <p:sldId id="390" r:id="rId37"/>
    <p:sldId id="391" r:id="rId38"/>
    <p:sldId id="392" r:id="rId39"/>
    <p:sldId id="388" r:id="rId40"/>
    <p:sldId id="389" r:id="rId4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230" autoAdjust="0"/>
  </p:normalViewPr>
  <p:slideViewPr>
    <p:cSldViewPr>
      <p:cViewPr varScale="1">
        <p:scale>
          <a:sx n="76" d="100"/>
          <a:sy n="76" d="100"/>
        </p:scale>
        <p:origin x="-1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3BBBA-8BC7-45BE-8EFA-F9D27C59A63B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631BD-D398-4A4C-A06E-BCF30CEC0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65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Методы </a:t>
            </a:r>
            <a:r>
              <a:rPr lang="en-US" b="1" dirty="0" err="1" smtClean="0"/>
              <a:t>push_front</a:t>
            </a:r>
            <a:r>
              <a:rPr lang="en-US" dirty="0" smtClean="0"/>
              <a:t>, </a:t>
            </a:r>
            <a:r>
              <a:rPr lang="en-US" b="1" dirty="0" err="1" smtClean="0"/>
              <a:t>pop_front</a:t>
            </a:r>
            <a:r>
              <a:rPr lang="ru-RU" baseline="0" dirty="0" smtClean="0"/>
              <a:t> и </a:t>
            </a:r>
            <a:r>
              <a:rPr lang="en-US" b="1" baseline="0" dirty="0" smtClean="0"/>
              <a:t>clear</a:t>
            </a:r>
            <a:r>
              <a:rPr lang="en-US" baseline="0" dirty="0" smtClean="0"/>
              <a:t> </a:t>
            </a:r>
            <a:r>
              <a:rPr lang="ru-RU" baseline="0" dirty="0" smtClean="0"/>
              <a:t>в классе </a:t>
            </a:r>
            <a:r>
              <a:rPr lang="en-US" b="1" baseline="0" dirty="0" smtClean="0"/>
              <a:t>List </a:t>
            </a:r>
            <a:r>
              <a:rPr lang="ru-RU" baseline="0" dirty="0" smtClean="0"/>
              <a:t>– это полные аналоги </a:t>
            </a:r>
            <a:r>
              <a:rPr lang="en-US" b="1" baseline="0" dirty="0" smtClean="0"/>
              <a:t>push</a:t>
            </a:r>
            <a:r>
              <a:rPr lang="en-US" baseline="0" dirty="0" smtClean="0"/>
              <a:t>, </a:t>
            </a:r>
            <a:r>
              <a:rPr lang="en-US" b="1" baseline="0" dirty="0" smtClean="0"/>
              <a:t>pop</a:t>
            </a:r>
            <a:r>
              <a:rPr lang="ru-RU" baseline="0" dirty="0" smtClean="0"/>
              <a:t> и </a:t>
            </a:r>
            <a:r>
              <a:rPr lang="ru-RU" b="1" baseline="0" dirty="0" smtClean="0"/>
              <a:t>деструктора</a:t>
            </a:r>
            <a:r>
              <a:rPr lang="ru-RU" baseline="0" dirty="0" smtClean="0"/>
              <a:t> класса </a:t>
            </a:r>
            <a:r>
              <a:rPr lang="en-US" b="1" baseline="0" dirty="0" err="1" smtClean="0"/>
              <a:t>IStack</a:t>
            </a:r>
            <a:r>
              <a:rPr lang="ru-RU" baseline="0" dirty="0" smtClean="0"/>
              <a:t>, т.е. при наличии списка с данными методами отдельный класс для стека создавать не нужно.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Методы </a:t>
            </a:r>
            <a:r>
              <a:rPr lang="en-US" b="1" dirty="0" err="1" smtClean="0"/>
              <a:t>push_back</a:t>
            </a:r>
            <a:r>
              <a:rPr lang="ru-RU" dirty="0" smtClean="0"/>
              <a:t> и </a:t>
            </a:r>
            <a:r>
              <a:rPr lang="en-US" b="1" dirty="0" err="1" smtClean="0"/>
              <a:t>pop_front</a:t>
            </a:r>
            <a:r>
              <a:rPr lang="ru-RU" dirty="0" smtClean="0"/>
              <a:t> класса </a:t>
            </a:r>
            <a:r>
              <a:rPr lang="en-US" b="1" dirty="0" smtClean="0"/>
              <a:t>List</a:t>
            </a:r>
            <a:r>
              <a:rPr lang="ru-RU" dirty="0" smtClean="0"/>
              <a:t> являются полными аналогами </a:t>
            </a:r>
            <a:r>
              <a:rPr lang="en-US" b="1" dirty="0" smtClean="0"/>
              <a:t>push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smtClean="0"/>
              <a:t>pop</a:t>
            </a:r>
            <a:r>
              <a:rPr lang="ru-RU" dirty="0" smtClean="0"/>
              <a:t> класса </a:t>
            </a:r>
            <a:r>
              <a:rPr lang="en-US" b="1" dirty="0" err="1" smtClean="0"/>
              <a:t>IQueue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12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В однонаправленном списке необходимо найти предпоследний элемент, а указатель </a:t>
            </a:r>
            <a:r>
              <a:rPr lang="en-US" altLang="ru-RU" sz="12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pend</a:t>
            </a:r>
            <a:r>
              <a:rPr lang="ru-RU" altLang="ru-RU" sz="12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не поможет это сделать.</a:t>
            </a:r>
            <a:endParaRPr lang="en-US" altLang="ru-RU" sz="12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Более простой способ – добавить к классу </a:t>
            </a:r>
            <a:r>
              <a:rPr lang="en-US" b="1" dirty="0" smtClean="0"/>
              <a:t>List</a:t>
            </a:r>
            <a:r>
              <a:rPr lang="ru-RU" dirty="0" smtClean="0"/>
              <a:t> целочисленное поле </a:t>
            </a:r>
            <a:r>
              <a:rPr lang="en-US" b="1" dirty="0" smtClean="0"/>
              <a:t>count</a:t>
            </a:r>
            <a:r>
              <a:rPr lang="ru-RU" dirty="0" smtClean="0"/>
              <a:t>, которое получает начальное значение 0, увеличивается на 1 при добавлении элемента и уменьшается на 1 при удалении. Кроме</a:t>
            </a:r>
            <a:r>
              <a:rPr lang="ru-RU" baseline="0" dirty="0" smtClean="0"/>
              <a:t> того, необходимо изменить </a:t>
            </a:r>
            <a:r>
              <a:rPr lang="en-US" b="1" baseline="0" dirty="0" smtClean="0"/>
              <a:t>public</a:t>
            </a:r>
            <a:r>
              <a:rPr lang="ru-RU" baseline="0" dirty="0" smtClean="0"/>
              <a:t>-метод, чтобы он просто возвращал значение</a:t>
            </a:r>
            <a:r>
              <a:rPr lang="ru-RU" dirty="0" smtClean="0"/>
              <a:t> </a:t>
            </a:r>
            <a:r>
              <a:rPr lang="en-US" b="1" dirty="0" smtClean="0"/>
              <a:t>count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</a:t>
            </a:r>
            <a:r>
              <a:rPr lang="ru-RU" baseline="0" dirty="0" smtClean="0"/>
              <a:t> сцеплении к </a:t>
            </a:r>
            <a:r>
              <a:rPr lang="ru-RU" dirty="0" smtClean="0"/>
              <a:t>текущему списку добавляются элементы другого списка (</a:t>
            </a:r>
            <a:r>
              <a:rPr lang="en-US" b="1" dirty="0" err="1" smtClean="0"/>
              <a:t>lst</a:t>
            </a:r>
            <a:r>
              <a:rPr lang="ru-RU" dirty="0" smtClean="0"/>
              <a:t>). Результатом</a:t>
            </a:r>
            <a:r>
              <a:rPr lang="ru-RU" baseline="0" dirty="0" smtClean="0"/>
              <a:t> будет измененный текущий список. При сцеплении </a:t>
            </a:r>
            <a:r>
              <a:rPr lang="ru-RU" dirty="0" smtClean="0"/>
              <a:t>необходимо</a:t>
            </a:r>
            <a:r>
              <a:rPr lang="ru-RU" baseline="0" dirty="0" smtClean="0"/>
              <a:t> проверить 3 варианта: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список </a:t>
            </a:r>
            <a:r>
              <a:rPr lang="en-US" b="1" dirty="0" err="1" smtClean="0"/>
              <a:t>lst</a:t>
            </a:r>
            <a:r>
              <a:rPr lang="en-US" dirty="0" smtClean="0"/>
              <a:t> </a:t>
            </a:r>
            <a:r>
              <a:rPr lang="ru-RU" dirty="0" smtClean="0"/>
              <a:t>пустой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текущий список пустой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оба списка не пустые.</a:t>
            </a:r>
          </a:p>
          <a:p>
            <a:r>
              <a:rPr lang="ru-RU" dirty="0" smtClean="0"/>
              <a:t>После сцепления необходимо освободить список </a:t>
            </a:r>
            <a:r>
              <a:rPr lang="en-US" b="1" dirty="0" err="1" smtClean="0"/>
              <a:t>lst</a:t>
            </a:r>
            <a:r>
              <a:rPr lang="ru-RU" dirty="0" smtClean="0"/>
              <a:t>, не удаляя его элементы.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20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 smtClean="0"/>
              <a:t>Поиск информационной части элемента по ключевому значению можно проводить по-разному. Мы разделим эту операцию на 2 шага:</a:t>
            </a:r>
            <a:r>
              <a:rPr lang="ru-RU" b="0" baseline="0" dirty="0" smtClean="0"/>
              <a:t> поиск элемента списка и выделение информационной части.</a:t>
            </a:r>
            <a:endParaRPr lang="ru-RU" b="0" dirty="0" smtClean="0"/>
          </a:p>
          <a:p>
            <a:r>
              <a:rPr lang="en-US" b="1" dirty="0" smtClean="0"/>
              <a:t>Private</a:t>
            </a:r>
            <a:r>
              <a:rPr lang="ru-RU" dirty="0" smtClean="0"/>
              <a:t>-метод </a:t>
            </a:r>
            <a:r>
              <a:rPr lang="en-US" b="1" dirty="0" err="1" smtClean="0"/>
              <a:t>find_elem</a:t>
            </a:r>
            <a:r>
              <a:rPr lang="en-US" dirty="0" smtClean="0"/>
              <a:t> </a:t>
            </a:r>
            <a:r>
              <a:rPr lang="ru-RU" dirty="0" smtClean="0"/>
              <a:t>возвращает указатель на элемент списка, содержащий значение </a:t>
            </a:r>
            <a:r>
              <a:rPr lang="en-US" b="1" dirty="0" err="1" smtClean="0"/>
              <a:t>keyval</a:t>
            </a:r>
            <a:r>
              <a:rPr lang="ru-RU" dirty="0" smtClean="0"/>
              <a:t>, или </a:t>
            </a:r>
            <a:r>
              <a:rPr lang="en-US" dirty="0" smtClean="0"/>
              <a:t>NULL</a:t>
            </a:r>
            <a:r>
              <a:rPr lang="ru-RU" dirty="0" smtClean="0"/>
              <a:t>,</a:t>
            </a:r>
            <a:r>
              <a:rPr lang="ru-RU" baseline="0" dirty="0" smtClean="0"/>
              <a:t> если такого элемента нет или список пустой.</a:t>
            </a:r>
          </a:p>
          <a:p>
            <a:r>
              <a:rPr lang="en-US" b="1" baseline="0" dirty="0" smtClean="0"/>
              <a:t>Public</a:t>
            </a:r>
            <a:r>
              <a:rPr lang="ru-RU" baseline="0" dirty="0" smtClean="0"/>
              <a:t>-метод </a:t>
            </a:r>
            <a:r>
              <a:rPr lang="en-US" b="1" baseline="0" dirty="0" smtClean="0"/>
              <a:t>find</a:t>
            </a:r>
            <a:r>
              <a:rPr lang="en-US" baseline="0" dirty="0" smtClean="0"/>
              <a:t> </a:t>
            </a:r>
            <a:r>
              <a:rPr lang="ru-RU" baseline="0" dirty="0" smtClean="0"/>
              <a:t>возвращает информационную часть найденного элемента (целое число) или -1.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21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12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Для поиска элемента перед удаляемым</a:t>
            </a:r>
            <a:r>
              <a:rPr lang="en-US" altLang="ru-RU" sz="12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12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изменим </a:t>
            </a:r>
            <a:r>
              <a:rPr lang="en-US" altLang="ru-RU" sz="12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private</a:t>
            </a:r>
            <a:r>
              <a:rPr lang="ru-RU" altLang="ru-RU" sz="12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-метод</a:t>
            </a:r>
            <a:r>
              <a:rPr lang="ru-RU" altLang="ru-RU" sz="12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altLang="ru-RU" sz="1200" b="1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find_elem</a:t>
            </a:r>
            <a:r>
              <a:rPr lang="ru-RU" altLang="ru-RU" sz="1200" b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:</a:t>
            </a:r>
            <a:r>
              <a:rPr lang="ru-RU" altLang="ru-RU" sz="1200" b="0" baseline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12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он будет возвращать указатель на удаляемый элемент</a:t>
            </a:r>
            <a:r>
              <a:rPr lang="en-US" altLang="ru-RU" sz="12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(</a:t>
            </a:r>
            <a:r>
              <a:rPr lang="ru-RU" altLang="ru-RU" sz="12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или </a:t>
            </a:r>
            <a:r>
              <a:rPr lang="en-US" altLang="ru-RU" sz="12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NULL</a:t>
            </a:r>
            <a:r>
              <a:rPr lang="ru-RU" altLang="ru-RU" sz="12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, если список пустой или элемент не найден</a:t>
            </a:r>
            <a:r>
              <a:rPr lang="en-US" altLang="ru-RU" sz="12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)</a:t>
            </a:r>
            <a:r>
              <a:rPr lang="ru-RU" altLang="ru-RU" sz="12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, а через параметр будет передаваться переменная </a:t>
            </a:r>
            <a:r>
              <a:rPr lang="en-US" altLang="ru-RU" sz="1200" b="1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prev</a:t>
            </a:r>
            <a:r>
              <a:rPr lang="ru-RU" altLang="ru-RU" sz="12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,</a:t>
            </a:r>
            <a:r>
              <a:rPr lang="ru-RU" altLang="ru-RU" sz="1200" baseline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в которой будет возвращаться </a:t>
            </a:r>
            <a:r>
              <a:rPr lang="ru-RU" altLang="ru-RU" sz="12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указатель на элемент перед удаляемым или </a:t>
            </a:r>
            <a:r>
              <a:rPr lang="en-US" altLang="ru-RU" sz="12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NULL</a:t>
            </a:r>
            <a:r>
              <a:rPr lang="ru-RU" altLang="ru-RU" sz="12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(если список пустой или удаляется начальный элемент).</a:t>
            </a:r>
            <a:endParaRPr lang="en-US" altLang="ru-RU" sz="12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22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prem</a:t>
            </a:r>
            <a:r>
              <a:rPr lang="en-US" dirty="0" smtClean="0"/>
              <a:t> </a:t>
            </a:r>
            <a:r>
              <a:rPr lang="ru-RU" dirty="0" smtClean="0"/>
              <a:t>– указатель на удаляемый элемент, </a:t>
            </a:r>
            <a:r>
              <a:rPr lang="en-US" b="1" dirty="0" err="1" smtClean="0"/>
              <a:t>prev</a:t>
            </a:r>
            <a:r>
              <a:rPr lang="ru-RU" dirty="0" smtClean="0"/>
              <a:t> – указатель на предыдущий в списке.</a:t>
            </a:r>
            <a:endParaRPr lang="en-US" dirty="0" smtClean="0"/>
          </a:p>
          <a:p>
            <a:r>
              <a:rPr lang="ru-RU" dirty="0" smtClean="0"/>
              <a:t>Если</a:t>
            </a:r>
            <a:r>
              <a:rPr lang="ru-RU" baseline="0" dirty="0" smtClean="0"/>
              <a:t> </a:t>
            </a:r>
            <a:r>
              <a:rPr lang="en-US" b="1" dirty="0" err="1" smtClean="0"/>
              <a:t>prem</a:t>
            </a:r>
            <a:r>
              <a:rPr lang="en-US" b="1" dirty="0" smtClean="0"/>
              <a:t> =</a:t>
            </a:r>
            <a:r>
              <a:rPr lang="ru-RU" b="1" dirty="0" smtClean="0"/>
              <a:t>=</a:t>
            </a:r>
            <a:r>
              <a:rPr lang="en-US" b="1" dirty="0" smtClean="0"/>
              <a:t> NULL</a:t>
            </a:r>
            <a:r>
              <a:rPr lang="ru-RU" dirty="0" smtClean="0"/>
              <a:t>, то список не</a:t>
            </a:r>
            <a:r>
              <a:rPr lang="ru-RU" baseline="0" dirty="0" smtClean="0"/>
              <a:t> содержит элемента с ключом </a:t>
            </a:r>
            <a:r>
              <a:rPr lang="en-US" b="1" baseline="0" dirty="0" err="1" smtClean="0"/>
              <a:t>keyval</a:t>
            </a:r>
            <a:r>
              <a:rPr lang="ru-RU" b="0" baseline="0" dirty="0" smtClean="0"/>
              <a:t> </a:t>
            </a:r>
            <a:r>
              <a:rPr lang="ru-RU" baseline="0" dirty="0" smtClean="0"/>
              <a:t>или пуст.</a:t>
            </a:r>
          </a:p>
          <a:p>
            <a:r>
              <a:rPr lang="ru-RU" baseline="0" dirty="0" smtClean="0"/>
              <a:t>Если </a:t>
            </a:r>
            <a:r>
              <a:rPr lang="en-US" b="1" baseline="0" dirty="0" err="1" smtClean="0"/>
              <a:t>prev</a:t>
            </a:r>
            <a:r>
              <a:rPr lang="en-US" b="1" baseline="0" dirty="0" smtClean="0"/>
              <a:t> =</a:t>
            </a:r>
            <a:r>
              <a:rPr lang="ru-RU" b="1" baseline="0" dirty="0" smtClean="0"/>
              <a:t>=</a:t>
            </a:r>
            <a:r>
              <a:rPr lang="en-US" b="1" baseline="0" dirty="0" smtClean="0"/>
              <a:t> NULL</a:t>
            </a:r>
            <a:r>
              <a:rPr lang="ru-RU" b="1" baseline="0" dirty="0" smtClean="0"/>
              <a:t>, </a:t>
            </a:r>
            <a:r>
              <a:rPr lang="en-US" b="1" baseline="0" dirty="0" err="1" smtClean="0"/>
              <a:t>prem</a:t>
            </a:r>
            <a:r>
              <a:rPr lang="en-US" b="1" baseline="0" dirty="0" smtClean="0"/>
              <a:t> != NULL</a:t>
            </a:r>
            <a:r>
              <a:rPr lang="ru-RU" baseline="0" dirty="0" smtClean="0"/>
              <a:t>, то  удаляется начальный элемент списка.</a:t>
            </a:r>
            <a:endParaRPr lang="en-US" baseline="0" dirty="0" smtClean="0"/>
          </a:p>
          <a:p>
            <a:r>
              <a:rPr lang="ru-RU" baseline="0" dirty="0" smtClean="0"/>
              <a:t>Отдельно проверяется условие, что удаляемый элемент </a:t>
            </a:r>
            <a:r>
              <a:rPr lang="en-US" b="1" baseline="0" dirty="0" err="1" smtClean="0"/>
              <a:t>prem</a:t>
            </a:r>
            <a:r>
              <a:rPr lang="en-US" baseline="0" dirty="0" smtClean="0"/>
              <a:t> </a:t>
            </a:r>
            <a:r>
              <a:rPr lang="ru-RU" baseline="0" dirty="0" smtClean="0"/>
              <a:t>является последним в списке.</a:t>
            </a:r>
          </a:p>
          <a:p>
            <a:r>
              <a:rPr lang="ru-RU" baseline="0" dirty="0" smtClean="0"/>
              <a:t>Метод возвращает </a:t>
            </a:r>
            <a:r>
              <a:rPr lang="en-US" b="1" baseline="0" dirty="0" smtClean="0"/>
              <a:t>true</a:t>
            </a:r>
            <a:r>
              <a:rPr lang="ru-RU" baseline="0" dirty="0" smtClean="0"/>
              <a:t>, если элемент удален, или </a:t>
            </a:r>
            <a:r>
              <a:rPr lang="en-US" b="1" baseline="0" dirty="0" smtClean="0"/>
              <a:t>false</a:t>
            </a:r>
            <a:r>
              <a:rPr lang="ru-RU" baseline="0" dirty="0" smtClean="0"/>
              <a:t>, если элемент не найден.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23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24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25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26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27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28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29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12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Удаление текущего элемента </a:t>
            </a:r>
            <a:r>
              <a:rPr lang="en-US" altLang="ru-RU" sz="12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(</a:t>
            </a:r>
            <a:r>
              <a:rPr lang="ru-RU" altLang="ru-RU" sz="12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текущая позиция переходит к следующему</a:t>
            </a:r>
            <a:r>
              <a:rPr lang="en-US" altLang="ru-RU" sz="12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30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31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 класса для работы с упорядоченными списками. Выделенные методы используют</a:t>
            </a:r>
            <a:r>
              <a:rPr lang="ru-RU" baseline="0" dirty="0" smtClean="0"/>
              <a:t> упорядоченность, остальные совпадают с одноименными в обычном списке.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32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12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К упорядоченному по ключам списку добавляется новый элемент с информационной частью </a:t>
            </a:r>
            <a:r>
              <a:rPr lang="en-US" altLang="ru-RU" sz="1200" b="1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val</a:t>
            </a:r>
            <a:r>
              <a:rPr lang="ru-RU" altLang="ru-RU" sz="12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(в нашем примере она является и ключом). Возможные варианты включения элемента: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altLang="ru-RU" sz="12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в</a:t>
            </a:r>
            <a:r>
              <a:rPr lang="ru-RU" altLang="ru-RU" sz="1200" baseline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пустой список</a:t>
            </a:r>
            <a:r>
              <a:rPr lang="en-US" altLang="ru-RU" sz="1200" baseline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1200" baseline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(с изменением </a:t>
            </a:r>
            <a:r>
              <a:rPr lang="en-US" altLang="ru-RU" sz="1200" b="1" baseline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pend</a:t>
            </a:r>
            <a:r>
              <a:rPr lang="ru-RU" altLang="ru-RU" sz="1200" baseline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altLang="ru-RU" sz="1200" baseline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в начало списка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altLang="ru-RU" sz="1200" baseline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в конец списка</a:t>
            </a:r>
            <a:r>
              <a:rPr lang="en-US" altLang="ru-RU" sz="1200" baseline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1200" baseline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(с изменением </a:t>
            </a:r>
            <a:r>
              <a:rPr lang="en-US" altLang="ru-RU" sz="1200" b="1" baseline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pend</a:t>
            </a:r>
            <a:r>
              <a:rPr lang="ru-RU" altLang="ru-RU" sz="1200" baseline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altLang="ru-RU" sz="1200" baseline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между двумя существующими элементами.</a:t>
            </a:r>
            <a:endParaRPr lang="en-US" altLang="ru-RU" sz="1200" baseline="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altLang="ru-RU" sz="1200" baseline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Если в списке содержится всего один элемент, то новый попадет либо в начало, либо в конец.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ru-RU" sz="12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33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Private</a:t>
            </a:r>
            <a:r>
              <a:rPr lang="ru-RU" dirty="0" smtClean="0"/>
              <a:t>-метод </a:t>
            </a:r>
            <a:r>
              <a:rPr lang="en-US" b="1" dirty="0" err="1" smtClean="0"/>
              <a:t>find_elem</a:t>
            </a:r>
            <a:r>
              <a:rPr lang="en-US" dirty="0" smtClean="0"/>
              <a:t> </a:t>
            </a:r>
            <a:r>
              <a:rPr lang="ru-RU" dirty="0" smtClean="0"/>
              <a:t>возвращает указатель на элемент упорядоченного списка, содержащий значение </a:t>
            </a:r>
            <a:r>
              <a:rPr lang="en-US" b="1" dirty="0" err="1" smtClean="0"/>
              <a:t>keyval</a:t>
            </a:r>
            <a:r>
              <a:rPr lang="ru-RU" dirty="0" smtClean="0"/>
              <a:t>, или </a:t>
            </a:r>
            <a:r>
              <a:rPr lang="en-US" dirty="0" smtClean="0"/>
              <a:t>NULL</a:t>
            </a:r>
            <a:r>
              <a:rPr lang="ru-RU" dirty="0" smtClean="0"/>
              <a:t>,</a:t>
            </a:r>
            <a:r>
              <a:rPr lang="ru-RU" baseline="0" dirty="0" smtClean="0"/>
              <a:t> если такого элемента нет или список пустой.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34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Public</a:t>
            </a:r>
            <a:r>
              <a:rPr lang="ru-RU" baseline="0" dirty="0" smtClean="0"/>
              <a:t>-метод </a:t>
            </a:r>
            <a:r>
              <a:rPr lang="en-US" b="1" baseline="0" dirty="0" smtClean="0"/>
              <a:t>find</a:t>
            </a:r>
            <a:r>
              <a:rPr lang="en-US" baseline="0" dirty="0" smtClean="0"/>
              <a:t> </a:t>
            </a:r>
            <a:r>
              <a:rPr lang="ru-RU" baseline="0" dirty="0" smtClean="0"/>
              <a:t>возвращает информационную часть элемента с ключом </a:t>
            </a:r>
            <a:r>
              <a:rPr lang="en-US" b="1" baseline="0" dirty="0" err="1" smtClean="0"/>
              <a:t>keyval</a:t>
            </a:r>
            <a:r>
              <a:rPr lang="en-US" baseline="0" dirty="0" smtClean="0"/>
              <a:t> </a:t>
            </a:r>
            <a:r>
              <a:rPr lang="ru-RU" baseline="0" dirty="0" smtClean="0"/>
              <a:t>(целое число) или -1.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35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36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37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38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Упорядоченные списки – т</a:t>
            </a:r>
            <a:r>
              <a:rPr lang="ru-RU" dirty="0" smtClean="0"/>
              <a:t>екущий и </a:t>
            </a:r>
            <a:r>
              <a:rPr lang="en-US" b="1" dirty="0" smtClean="0"/>
              <a:t>B</a:t>
            </a:r>
            <a:r>
              <a:rPr lang="ru-RU" dirty="0" smtClean="0"/>
              <a:t> сливаются в порядке возрастания ключевых значений. Результатом</a:t>
            </a:r>
            <a:r>
              <a:rPr lang="ru-RU" baseline="0" dirty="0" smtClean="0"/>
              <a:t> будет измененный текущий список. При слиянии </a:t>
            </a:r>
            <a:r>
              <a:rPr lang="ru-RU" dirty="0" smtClean="0"/>
              <a:t>необходимо</a:t>
            </a:r>
            <a:r>
              <a:rPr lang="ru-RU" baseline="0" dirty="0" smtClean="0"/>
              <a:t> проверить 3 варианта: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список </a:t>
            </a:r>
            <a:r>
              <a:rPr lang="en-US" b="1" dirty="0" smtClean="0"/>
              <a:t>B</a:t>
            </a:r>
            <a:r>
              <a:rPr lang="en-US" dirty="0" smtClean="0"/>
              <a:t> </a:t>
            </a:r>
            <a:r>
              <a:rPr lang="ru-RU" dirty="0" smtClean="0"/>
              <a:t>пустой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текущий список пустой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оба списка не пустые.</a:t>
            </a:r>
          </a:p>
          <a:p>
            <a:r>
              <a:rPr lang="ru-RU" dirty="0" smtClean="0"/>
              <a:t>После слияния необходимо освободить список </a:t>
            </a:r>
            <a:r>
              <a:rPr lang="en-US" b="1" dirty="0" smtClean="0"/>
              <a:t>B</a:t>
            </a:r>
            <a:r>
              <a:rPr lang="ru-RU" dirty="0" smtClean="0"/>
              <a:t>, не удаляя его элементы.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39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40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59F-4E69-4C13-B3E9-337B43D15883}" type="datetime1">
              <a:rPr lang="ru-RU" smtClean="0"/>
              <a:t>02.02.2018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22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D8A6-2DEA-44B6-BE11-C93ABE4578CB}" type="datetime1">
              <a:rPr lang="ru-RU" smtClean="0"/>
              <a:t>02.02.2018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5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AB32-AB76-40D2-91E6-3BDE959F0F21}" type="datetime1">
              <a:rPr lang="ru-RU" smtClean="0"/>
              <a:t>02.02.2018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59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181B-503E-4946-9B23-108626359422}" type="datetime1">
              <a:rPr lang="ru-RU" smtClean="0"/>
              <a:t>02.02.2018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85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F23D-AD02-415C-B5A4-CD3710158ADA}" type="datetime1">
              <a:rPr lang="ru-RU" smtClean="0"/>
              <a:t>02.02.2018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14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4EB2-FA8A-4E47-AB29-A7589D053EA4}" type="datetime1">
              <a:rPr lang="ru-RU" smtClean="0"/>
              <a:t>02.02.2018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48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A6A4-5BAF-4F88-B2FC-7B1263EB046C}" type="datetime1">
              <a:rPr lang="ru-RU" smtClean="0"/>
              <a:t>02.02.2018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86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BA1E-1F6C-41C6-B5FC-B980FFFEA30A}" type="datetime1">
              <a:rPr lang="ru-RU" smtClean="0"/>
              <a:t>02.02.2018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9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68FC-AE0E-4B57-B9D7-FE2DB6AC5056}" type="datetime1">
              <a:rPr lang="ru-RU" smtClean="0"/>
              <a:t>02.02.2018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39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E407-7786-4C64-B913-F5112C26D8C8}" type="datetime1">
              <a:rPr lang="ru-RU" smtClean="0"/>
              <a:t>02.02.2018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7AB6-74E5-4EE9-BCA0-8CE0DC98AEEE}" type="datetime1">
              <a:rPr lang="ru-RU" smtClean="0"/>
              <a:t>02.02.2018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70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19FE-E09C-467F-BC9B-58DBEEF15DFA}" type="datetime1">
              <a:rPr lang="ru-RU" smtClean="0"/>
              <a:t>02.02.2018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83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Основы программирования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3501008"/>
            <a:ext cx="8568952" cy="17526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/>
                </a:solidFill>
              </a:rPr>
              <a:t>Линейные списки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22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692696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Информационная часть элементов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764704"/>
            <a:ext cx="8712968" cy="6093296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0"/>
              </a:spcBef>
            </a:pP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Информационная часть элементов списка может быть представлена любым типом, в том числе, структурой или классом</a:t>
            </a:r>
            <a:r>
              <a:rPr lang="en-US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.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Например, для списка линий это</a:t>
            </a:r>
            <a:r>
              <a:rPr lang="en-US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может быть:</a:t>
            </a:r>
          </a:p>
          <a:p>
            <a:pPr algn="l">
              <a:spcBef>
                <a:spcPts val="120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endParaRPr lang="en-US" altLang="ru-RU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60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*x, *y;</a:t>
            </a:r>
          </a:p>
          <a:p>
            <a:pPr algn="l">
              <a:spcBef>
                <a:spcPts val="60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key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length;</a:t>
            </a:r>
            <a:r>
              <a:rPr lang="ru-RU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altLang="ru-RU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-US" altLang="ru-RU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setlength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>
              <a:spcBef>
                <a:spcPts val="60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void free();</a:t>
            </a:r>
          </a:p>
          <a:p>
            <a:pPr algn="l">
              <a:spcBef>
                <a:spcPts val="60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n,double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vx,double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vy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>
              <a:spcBef>
                <a:spcPts val="60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ru-RU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82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692696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Элемент списка линий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764704"/>
            <a:ext cx="8712968" cy="6093296"/>
          </a:xfrm>
        </p:spPr>
        <p:txBody>
          <a:bodyPr>
            <a:normAutofit/>
          </a:bodyPr>
          <a:lstStyle/>
          <a:p>
            <a:pPr algn="l">
              <a:spcBef>
                <a:spcPts val="1200"/>
              </a:spcBef>
            </a:pP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Элемент списка может содержать либо саму </a:t>
            </a:r>
            <a:r>
              <a:rPr lang="ru-RU" alt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линию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:</a:t>
            </a:r>
          </a:p>
          <a:p>
            <a:pPr algn="l">
              <a:spcBef>
                <a:spcPts val="1200"/>
              </a:spcBef>
            </a:pP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endParaRPr lang="en-US" altLang="ru-RU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60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PLine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line;</a:t>
            </a:r>
          </a:p>
          <a:p>
            <a:pPr algn="l">
              <a:spcBef>
                <a:spcPts val="60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  <a:endParaRPr lang="en-US" altLang="ru-RU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algn="l">
              <a:spcBef>
                <a:spcPts val="1200"/>
              </a:spcBef>
            </a:pPr>
            <a:r>
              <a:rPr lang="ru-RU" altLang="ru-RU" sz="2600" dirty="0">
                <a:solidFill>
                  <a:schemeClr val="tx1"/>
                </a:solidFill>
                <a:cs typeface="Courier New" panose="02070309020205020404" pitchFamily="49" charset="0"/>
              </a:rPr>
              <a:t>л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ибо </a:t>
            </a:r>
            <a:r>
              <a:rPr lang="ru-RU" alt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указатель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на динамически выделяемую линию:</a:t>
            </a:r>
          </a:p>
          <a:p>
            <a:pPr algn="l">
              <a:spcBef>
                <a:spcPts val="1200"/>
              </a:spcBef>
            </a:pP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endParaRPr lang="en-US" altLang="ru-RU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60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PLine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60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pPr algn="l">
              <a:spcBef>
                <a:spcPts val="60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altLang="ru-RU" sz="26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26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692696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Элемент списка целых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764704"/>
            <a:ext cx="8712968" cy="6093296"/>
          </a:xfrm>
        </p:spPr>
        <p:txBody>
          <a:bodyPr>
            <a:normAutofit/>
          </a:bodyPr>
          <a:lstStyle/>
          <a:p>
            <a:pPr algn="l">
              <a:spcBef>
                <a:spcPts val="1200"/>
              </a:spcBef>
            </a:pP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Для простоты будем рассматривать </a:t>
            </a:r>
            <a:r>
              <a:rPr lang="ru-RU" alt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список целых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с элементами</a:t>
            </a:r>
          </a:p>
          <a:p>
            <a:pPr algn="l">
              <a:spcBef>
                <a:spcPts val="1800"/>
              </a:spcBef>
            </a:pP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endParaRPr lang="en-US" altLang="ru-RU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  <a:endParaRPr lang="en-US" altLang="ru-RU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algn="l">
              <a:spcBef>
                <a:spcPts val="1800"/>
              </a:spcBef>
            </a:pPr>
            <a:r>
              <a:rPr lang="ru-RU" altLang="ru-RU" sz="2600" dirty="0">
                <a:solidFill>
                  <a:schemeClr val="tx1"/>
                </a:solidFill>
                <a:cs typeface="Courier New" panose="02070309020205020404" pitchFamily="49" charset="0"/>
              </a:rPr>
              <a:t>где значение </a:t>
            </a:r>
            <a:r>
              <a:rPr lang="en-US" altLang="ru-RU" sz="2600" dirty="0">
                <a:solidFill>
                  <a:srgbClr val="C00000"/>
                </a:solidFill>
                <a:cs typeface="Courier New" panose="02070309020205020404" pitchFamily="49" charset="0"/>
              </a:rPr>
              <a:t>value</a:t>
            </a:r>
            <a:r>
              <a:rPr lang="en-US" altLang="ru-RU" sz="2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2600" dirty="0">
                <a:solidFill>
                  <a:schemeClr val="tx1"/>
                </a:solidFill>
                <a:cs typeface="Courier New" panose="02070309020205020404" pitchFamily="49" charset="0"/>
              </a:rPr>
              <a:t>будет также 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служить</a:t>
            </a:r>
            <a:r>
              <a:rPr lang="en-US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ключом при поиске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в списке.</a:t>
            </a:r>
            <a:endParaRPr lang="en-US" altLang="ru-RU" sz="2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endParaRPr lang="en-US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17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692696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Класс для списка целых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764704"/>
            <a:ext cx="8712968" cy="6093296"/>
          </a:xfrm>
        </p:spPr>
        <p:txBody>
          <a:bodyPr>
            <a:normAutofit/>
          </a:bodyPr>
          <a:lstStyle/>
          <a:p>
            <a:pPr algn="l">
              <a:spcBef>
                <a:spcPts val="1200"/>
              </a:spcBef>
            </a:pP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Начальный вид класса, в который мы будем добавлять новые методы:</a:t>
            </a:r>
          </a:p>
          <a:p>
            <a:pPr algn="l">
              <a:spcBef>
                <a:spcPts val="180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List</a:t>
            </a:r>
            <a:endParaRPr lang="en-US" altLang="ru-RU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altLang="ru-RU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*pend;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List() 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pend = 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 }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~List() { clear(); } </a:t>
            </a:r>
            <a:endParaRPr lang="en-US" altLang="ru-RU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push_front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pop_front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altLang="ru-RU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altLang="ru-RU" sz="2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endParaRPr lang="en-US" altLang="ru-RU" sz="26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92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54868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Операции с начальным элементом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548680"/>
            <a:ext cx="8712968" cy="6309320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List::</a:t>
            </a:r>
            <a:r>
              <a:rPr lang="en-US" altLang="ru-RU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push_front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-&gt;value =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(!pend) pend = </a:t>
            </a:r>
            <a:r>
              <a:rPr lang="en-US" altLang="ru-RU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altLang="ru-RU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List::</a:t>
            </a:r>
            <a:r>
              <a:rPr lang="en-US" altLang="ru-RU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pop_front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altLang="ru-RU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 -1;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-&gt;value;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-&gt;next;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(!</a:t>
            </a:r>
            <a:r>
              <a:rPr lang="en-US" altLang="ru-RU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pend = NULL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return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8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72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692696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Очистка списка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764704"/>
            <a:ext cx="8712968" cy="6093296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Открытый метод </a:t>
            </a:r>
            <a:r>
              <a:rPr lang="en-US" alt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clear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очищает список, удаляя все его элементы. Данный метод используется и в деструкторе.</a:t>
            </a:r>
          </a:p>
          <a:p>
            <a:pPr algn="l">
              <a:spcBef>
                <a:spcPts val="180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List::clear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ru-RU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NULL)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delete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55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692696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Добавление элемента в конец списка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692696"/>
            <a:ext cx="8712968" cy="6165304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ru-RU" altLang="ru-RU" sz="2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Вариант 1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: указатель на последний элемент </a:t>
            </a:r>
            <a:r>
              <a:rPr lang="en-US" alt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pend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не используется.</a:t>
            </a:r>
            <a:endParaRPr lang="en-US" altLang="ru-RU" sz="26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>
              <a:spcBef>
                <a:spcPts val="120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List::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-&gt;value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-&gt;next; )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7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692696"/>
          </a:xfrm>
        </p:spPr>
        <p:txBody>
          <a:bodyPr>
            <a:normAutofit/>
          </a:bodyPr>
          <a:lstStyle/>
          <a:p>
            <a:r>
              <a:rPr lang="ru-RU" altLang="ru-RU" sz="3600" dirty="0">
                <a:solidFill>
                  <a:schemeClr val="accent1"/>
                </a:solidFill>
              </a:rPr>
              <a:t>Добавление элемента в конец списка</a:t>
            </a:r>
            <a:endParaRPr lang="ru-RU" altLang="ru-RU" sz="3600" dirty="0" smtClean="0">
              <a:solidFill>
                <a:schemeClr val="accent1"/>
              </a:solidFill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836712"/>
            <a:ext cx="8712968" cy="6021288"/>
          </a:xfrm>
        </p:spPr>
        <p:txBody>
          <a:bodyPr>
            <a:normAutofit/>
          </a:bodyPr>
          <a:lstStyle/>
          <a:p>
            <a:pPr lvl="0" algn="l">
              <a:spcBef>
                <a:spcPts val="0"/>
              </a:spcBef>
            </a:pPr>
            <a:r>
              <a:rPr lang="ru-RU" altLang="ru-RU" sz="2600" b="1" dirty="0">
                <a:solidFill>
                  <a:prstClr val="black"/>
                </a:solidFill>
                <a:cs typeface="Courier New" panose="02070309020205020404" pitchFamily="49" charset="0"/>
              </a:rPr>
              <a:t>Вариант </a:t>
            </a:r>
            <a:r>
              <a:rPr lang="en-US" altLang="ru-RU" sz="2600" b="1" dirty="0" smtClean="0">
                <a:solidFill>
                  <a:prstClr val="black"/>
                </a:solidFill>
                <a:cs typeface="Courier New" panose="02070309020205020404" pitchFamily="49" charset="0"/>
              </a:rPr>
              <a:t>2</a:t>
            </a:r>
            <a:r>
              <a:rPr lang="ru-RU" altLang="ru-RU" sz="26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: используется указатель </a:t>
            </a:r>
            <a:r>
              <a:rPr lang="ru-RU" altLang="ru-RU" sz="2600" dirty="0">
                <a:solidFill>
                  <a:prstClr val="black"/>
                </a:solidFill>
                <a:cs typeface="Courier New" panose="02070309020205020404" pitchFamily="49" charset="0"/>
              </a:rPr>
              <a:t>на последний </a:t>
            </a:r>
            <a:r>
              <a:rPr lang="ru-RU" altLang="ru-RU" sz="26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элемент списка  </a:t>
            </a:r>
            <a:r>
              <a:rPr lang="en-US" alt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pend</a:t>
            </a:r>
            <a:r>
              <a:rPr lang="ru-RU" altLang="ru-RU" sz="26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.</a:t>
            </a:r>
            <a:endParaRPr lang="en-US" altLang="ru-RU" sz="2600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algn="l">
              <a:lnSpc>
                <a:spcPct val="110000"/>
              </a:lnSpc>
              <a:spcBef>
                <a:spcPts val="180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List::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-&gt;value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pend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pend-&gt;next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pend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7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69269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Извлечение последнего элемента списка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692696"/>
            <a:ext cx="8712968" cy="6165304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List::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pop_back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ru-RU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</a:t>
            </a:r>
            <a:r>
              <a:rPr lang="ru-RU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prem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pend;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pend-&gt;value;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pend)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pend = NULL;</a:t>
            </a:r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 != pend)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 = NULL; pend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prem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return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38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692696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Вычисление длины списка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908720"/>
            <a:ext cx="8712968" cy="5949280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  <a:spcBef>
                <a:spcPts val="1200"/>
              </a:spcBef>
            </a:pPr>
            <a:r>
              <a:rPr lang="en-US" altLang="ru-RU" sz="28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ru-RU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List::</a:t>
            </a:r>
            <a:r>
              <a:rPr lang="en-US" altLang="ru-RU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ru-RU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(; </a:t>
            </a:r>
            <a:r>
              <a:rPr lang="en-US" altLang="ru-RU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-&gt;next)  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count++;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count; 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38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54868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Список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620688"/>
            <a:ext cx="8856984" cy="6237312"/>
          </a:xfrm>
        </p:spPr>
        <p:txBody>
          <a:bodyPr>
            <a:noAutofit/>
          </a:bodyPr>
          <a:lstStyle/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ru-RU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Линейный список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– это контейнер, в котором элементы располагаются в памяти в произвольном порядке, а связь между ними обеспечивается с помощью указателей (ссылок).</a:t>
            </a:r>
          </a:p>
          <a:p>
            <a:pPr marL="342900" lvl="0" indent="-342900" algn="l"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Элемент однонаправленного списка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состоит из двух частей – информационной (собственно данных)</a:t>
            </a:r>
            <a:r>
              <a:rPr lang="en-US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и указателя (ссылки) на следующий элемент списка. Как правило, память для каждого элемента выделяется динамически.</a:t>
            </a:r>
          </a:p>
          <a:p>
            <a:pPr marL="342900" lvl="0" indent="-342900" algn="l"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Для доступа к </a:t>
            </a:r>
            <a:r>
              <a:rPr lang="ru-RU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начальному элементу списка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используется отдельный указатель (ссылка).</a:t>
            </a:r>
          </a:p>
          <a:p>
            <a:pPr marL="342900" lvl="0" indent="-342900" algn="l"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Последний элемент списка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не ссылается ни на что, т.е. имеет нулевой указатель (пустую ссылку). Во многих случаях выгодно хранить отдельный указатель на последний элемент.</a:t>
            </a:r>
            <a:endParaRPr lang="ru-RU" altLang="ru-RU" sz="2600" kern="0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36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692696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Сцепление двух списков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764704"/>
            <a:ext cx="8712968" cy="6093296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  <a:spcBef>
                <a:spcPts val="120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List::join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(List&amp;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ru-RU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(!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lst.pbeg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(!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lst.pbeg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pend-&gt;next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lst.pbeg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pend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lst.pend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lst.pbeg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lst.pend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lnSpc>
                <a:spcPct val="110000"/>
              </a:lnSpc>
              <a:spcBef>
                <a:spcPts val="1200"/>
              </a:spcBef>
            </a:pPr>
            <a:r>
              <a:rPr lang="ru-RU" altLang="ru-RU" sz="2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Вызов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: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a, b;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a.push_back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*2);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b.push_back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(i+1);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a.join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  <a:endParaRPr lang="en-US" altLang="ru-RU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endParaRPr lang="en-US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8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6206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Поиск в списке по ключу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692696"/>
            <a:ext cx="8712968" cy="6165304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1200"/>
              </a:spcBef>
            </a:pP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Для поиска реализуем </a:t>
            </a:r>
            <a:r>
              <a:rPr lang="en-US" alt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private</a:t>
            </a:r>
            <a:r>
              <a:rPr lang="ru-RU" alt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-метод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altLang="ru-RU" sz="2600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find_elem</a:t>
            </a:r>
            <a:r>
              <a:rPr lang="en-US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(поиск элемента списка по ключу) и </a:t>
            </a:r>
            <a:r>
              <a:rPr lang="en-US" alt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public</a:t>
            </a:r>
            <a:r>
              <a:rPr lang="ru-RU" alt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-метод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find 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(поиск значения по ключу):</a:t>
            </a:r>
            <a:endParaRPr lang="en-US" altLang="ru-RU" sz="26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>
              <a:spcBef>
                <a:spcPts val="1200"/>
              </a:spcBef>
            </a:pP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List::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find_elem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keyval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ru-RU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ru-RU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(;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-&gt;next)  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-&gt;value ==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keyval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break;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spcBef>
                <a:spcPts val="1200"/>
              </a:spcBef>
            </a:pP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List::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keyval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find_elem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keyval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 -1;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-&gt;value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03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6206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Поиск элемента по ключу </a:t>
            </a:r>
            <a:r>
              <a:rPr lang="en-US" altLang="ru-RU" sz="3600" dirty="0" smtClean="0">
                <a:solidFill>
                  <a:schemeClr val="accent1"/>
                </a:solidFill>
              </a:rPr>
              <a:t>(</a:t>
            </a:r>
            <a:r>
              <a:rPr lang="ru-RU" altLang="ru-RU" sz="3600" dirty="0" smtClean="0">
                <a:solidFill>
                  <a:schemeClr val="accent1"/>
                </a:solidFill>
              </a:rPr>
              <a:t>для удаления</a:t>
            </a:r>
            <a:r>
              <a:rPr lang="en-US" altLang="ru-RU" sz="3600" dirty="0" smtClean="0">
                <a:solidFill>
                  <a:schemeClr val="accent1"/>
                </a:solidFill>
              </a:rPr>
              <a:t>)</a:t>
            </a:r>
            <a:endParaRPr lang="ru-RU" altLang="ru-RU" sz="3600" dirty="0" smtClean="0">
              <a:solidFill>
                <a:schemeClr val="accent1"/>
              </a:solidFill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764704"/>
            <a:ext cx="8712968" cy="6093296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  <a:spcBef>
                <a:spcPts val="1200"/>
              </a:spcBef>
            </a:pP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List::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find_elem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keyval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l">
              <a:lnSpc>
                <a:spcPct val="110000"/>
              </a:lnSpc>
              <a:spcBef>
                <a:spcPts val="60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  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*&amp;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ru-RU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ru-RU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ru-RU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-&gt;value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keyval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61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6206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Удаление элемента с заданным ключом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620688"/>
            <a:ext cx="8712968" cy="6237312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Public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-метод удаления элемента с заданным значением ключа:</a:t>
            </a:r>
            <a:endParaRPr lang="en-US" altLang="ru-RU" sz="26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>
              <a:lnSpc>
                <a:spcPct val="110000"/>
              </a:lnSpc>
              <a:spcBef>
                <a:spcPts val="120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List::remove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keyval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prem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prem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find_elem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keyval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prem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ru-RU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prem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ru-RU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prem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pend) 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pend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delete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prem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9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6206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Операции с текущим элементом списка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620688"/>
            <a:ext cx="8712968" cy="6237312"/>
          </a:xfrm>
        </p:spPr>
        <p:txBody>
          <a:bodyPr>
            <a:normAutofit/>
          </a:bodyPr>
          <a:lstStyle/>
          <a:p>
            <a:pPr marL="324000" indent="-324000" algn="l">
              <a:spcBef>
                <a:spcPts val="0"/>
              </a:spcBef>
            </a:pP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Во многих задачах пользователю требуется выполнять операции с конкретным (</a:t>
            </a:r>
            <a:r>
              <a:rPr lang="ru-RU" alt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текущим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) элементом списка, например:</a:t>
            </a:r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модифицировать</a:t>
            </a:r>
            <a:r>
              <a:rPr lang="en-US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информационную часть текущего элемента</a:t>
            </a:r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вставить новый элемент после текущего</a:t>
            </a:r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удалить текущий элемент</a:t>
            </a:r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последовательно обработать все элементы от начала до конца списка.</a:t>
            </a:r>
          </a:p>
          <a:p>
            <a:pPr marL="324000" indent="-324000" algn="l">
              <a:spcBef>
                <a:spcPts val="0"/>
              </a:spcBef>
            </a:pP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При этом пользователь должен работать только с </a:t>
            </a:r>
            <a:r>
              <a:rPr lang="ru-RU" alt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информационной частью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элементов, а формат списка и его элементов должны быть скрытыми.</a:t>
            </a:r>
          </a:p>
          <a:p>
            <a:pPr marL="324000" indent="-324000" algn="l">
              <a:spcBef>
                <a:spcPts val="0"/>
              </a:spcBef>
            </a:pP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Чтобы реализовать это, можно добавить в класс еще одно </a:t>
            </a:r>
            <a:r>
              <a:rPr lang="en-US" alt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private</a:t>
            </a:r>
            <a:r>
              <a:rPr lang="ru-RU" alt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-поле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(указатель на текущий элемент), модифицировать старые и включить новые методы.</a:t>
            </a:r>
            <a:endParaRPr lang="en-US" altLang="ru-RU" sz="26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92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6206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Модификация класса </a:t>
            </a:r>
            <a:r>
              <a:rPr lang="en-US" altLang="ru-RU" sz="3600" dirty="0" smtClean="0">
                <a:solidFill>
                  <a:schemeClr val="accent1"/>
                </a:solidFill>
              </a:rPr>
              <a:t>List</a:t>
            </a:r>
            <a:endParaRPr lang="ru-RU" altLang="ru-RU" sz="3600" dirty="0" smtClean="0">
              <a:solidFill>
                <a:schemeClr val="accent1"/>
              </a:solidFill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620688"/>
            <a:ext cx="8712968" cy="6237312"/>
          </a:xfrm>
        </p:spPr>
        <p:txBody>
          <a:bodyPr>
            <a:normAutofit/>
          </a:bodyPr>
          <a:lstStyle/>
          <a:p>
            <a:pPr algn="l">
              <a:spcBef>
                <a:spcPts val="1800"/>
              </a:spcBef>
            </a:pPr>
            <a:r>
              <a:rPr lang="ru-RU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В данном примере приведены только новые члены класса и модифицируемый метод поиска элемента:</a:t>
            </a:r>
          </a:p>
          <a:p>
            <a:pPr algn="l">
              <a:spcBef>
                <a:spcPts val="180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List</a:t>
            </a:r>
            <a:endParaRPr lang="en-US" altLang="ru-RU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ru-RU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pend,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pcurpos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ru-RU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find_elem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keyval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List() { </a:t>
            </a: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pend = </a:t>
            </a:r>
            <a:r>
              <a:rPr lang="en-US" altLang="ru-RU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pcurpos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</a:t>
            </a: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get_first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get_last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ru-RU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get_next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get_current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bool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bool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altLang="ru-RU" sz="24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endParaRPr lang="en-US" altLang="ru-RU" sz="26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4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6206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Модификация метода </a:t>
            </a:r>
            <a:r>
              <a:rPr lang="en-US" altLang="ru-RU" sz="3600" dirty="0" err="1" smtClean="0">
                <a:solidFill>
                  <a:schemeClr val="accent1"/>
                </a:solidFill>
              </a:rPr>
              <a:t>find_elem</a:t>
            </a:r>
            <a:endParaRPr lang="ru-RU" altLang="ru-RU" sz="3600" dirty="0" smtClean="0">
              <a:solidFill>
                <a:schemeClr val="accent1"/>
              </a:solidFill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836712"/>
            <a:ext cx="8712968" cy="6021288"/>
          </a:xfrm>
        </p:spPr>
        <p:txBody>
          <a:bodyPr>
            <a:normAutofit/>
          </a:bodyPr>
          <a:lstStyle/>
          <a:p>
            <a:pPr algn="l">
              <a:spcBef>
                <a:spcPts val="1200"/>
              </a:spcBef>
            </a:pPr>
            <a:r>
              <a:rPr lang="en-US" alt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Private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-метод </a:t>
            </a:r>
            <a:r>
              <a:rPr lang="en-US" altLang="ru-RU" sz="2600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find_elem</a:t>
            </a:r>
            <a:r>
              <a:rPr lang="en-US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ищет элемент списка по ключу и изменяет указатель на текущий элемент:</a:t>
            </a:r>
            <a:endParaRPr lang="en-US" altLang="ru-RU" sz="26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>
              <a:spcBef>
                <a:spcPts val="1200"/>
              </a:spcBef>
            </a:pP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List::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find_elem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keyval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ru-RU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ru-RU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(;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-&gt;next)  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-&gt;value ==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keyval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break;</a:t>
            </a:r>
          </a:p>
          <a:p>
            <a:pPr algn="l">
              <a:spcBef>
                <a:spcPts val="0"/>
              </a:spcBef>
            </a:pPr>
            <a:r>
              <a:rPr lang="ru-RU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pcurpos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26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08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6206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Методы доступа к информационной части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620688"/>
            <a:ext cx="8712968" cy="6237312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10000"/>
              </a:lnSpc>
              <a:spcBef>
                <a:spcPts val="1200"/>
              </a:spcBef>
            </a:pP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Получение </a:t>
            </a:r>
            <a:r>
              <a:rPr lang="ru-RU" alt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адреса информационной части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начального элемента (</a:t>
            </a:r>
            <a:r>
              <a:rPr lang="en-US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NULL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для пустого списка):</a:t>
            </a:r>
            <a:endParaRPr lang="en-US" altLang="ru-RU" sz="26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List::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get_first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ru-RU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pcurpos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pcurpos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 NULL;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&amp;(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pcurpos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-&gt;value); 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10000"/>
              </a:lnSpc>
              <a:spcBef>
                <a:spcPts val="1200"/>
              </a:spcBef>
            </a:pPr>
            <a:r>
              <a:rPr lang="ru-RU" altLang="ru-RU" sz="2600" dirty="0">
                <a:solidFill>
                  <a:schemeClr val="tx1"/>
                </a:solidFill>
                <a:cs typeface="Courier New" panose="02070309020205020404" pitchFamily="49" charset="0"/>
              </a:rPr>
              <a:t>Получение </a:t>
            </a:r>
            <a:r>
              <a:rPr lang="ru-RU" altLang="ru-RU" sz="2600" dirty="0">
                <a:solidFill>
                  <a:srgbClr val="C00000"/>
                </a:solidFill>
                <a:cs typeface="Courier New" panose="02070309020205020404" pitchFamily="49" charset="0"/>
              </a:rPr>
              <a:t>адреса информационной части</a:t>
            </a:r>
            <a:r>
              <a:rPr lang="ru-RU" altLang="ru-RU" sz="2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последнего </a:t>
            </a:r>
            <a:r>
              <a:rPr lang="ru-RU" altLang="ru-RU" sz="2600" dirty="0">
                <a:solidFill>
                  <a:schemeClr val="tx1"/>
                </a:solidFill>
                <a:cs typeface="Courier New" panose="02070309020205020404" pitchFamily="49" charset="0"/>
              </a:rPr>
              <a:t>элемента (</a:t>
            </a:r>
            <a:r>
              <a:rPr lang="en-US" altLang="ru-RU" sz="2600" dirty="0">
                <a:solidFill>
                  <a:schemeClr val="tx1"/>
                </a:solidFill>
                <a:cs typeface="Courier New" panose="02070309020205020404" pitchFamily="49" charset="0"/>
              </a:rPr>
              <a:t>NULL</a:t>
            </a:r>
            <a:r>
              <a:rPr lang="ru-RU" altLang="ru-RU" sz="2600" dirty="0">
                <a:solidFill>
                  <a:schemeClr val="tx1"/>
                </a:solidFill>
                <a:cs typeface="Courier New" panose="02070309020205020404" pitchFamily="49" charset="0"/>
              </a:rPr>
              <a:t> для пустого списка):</a:t>
            </a:r>
            <a:endParaRPr lang="en-US" altLang="ru-RU" sz="2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ru-RU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List::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get_last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pcurpos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pend;</a:t>
            </a:r>
            <a:endParaRPr lang="en-US" altLang="ru-RU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(!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pcurpos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 NULL;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&amp;(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pcurpos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-&gt;value); 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spcBef>
                <a:spcPts val="0"/>
              </a:spcBef>
            </a:pPr>
            <a:endParaRPr lang="en-US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4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6206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Методы доступа к информационной части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692696"/>
            <a:ext cx="8712968" cy="6165304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10000"/>
              </a:lnSpc>
              <a:spcBef>
                <a:spcPts val="1200"/>
              </a:spcBef>
            </a:pPr>
            <a:r>
              <a:rPr lang="ru-RU" altLang="ru-RU" sz="2600" dirty="0">
                <a:solidFill>
                  <a:schemeClr val="tx1"/>
                </a:solidFill>
                <a:cs typeface="Courier New" panose="02070309020205020404" pitchFamily="49" charset="0"/>
              </a:rPr>
              <a:t>Получение </a:t>
            </a:r>
            <a:r>
              <a:rPr lang="ru-RU" altLang="ru-RU" sz="2600" dirty="0">
                <a:solidFill>
                  <a:srgbClr val="C00000"/>
                </a:solidFill>
                <a:cs typeface="Courier New" panose="02070309020205020404" pitchFamily="49" charset="0"/>
              </a:rPr>
              <a:t>адреса информационной части</a:t>
            </a:r>
            <a:r>
              <a:rPr lang="ru-RU" altLang="ru-RU" sz="2600" dirty="0">
                <a:solidFill>
                  <a:schemeClr val="tx1"/>
                </a:solidFill>
                <a:cs typeface="Courier New" panose="02070309020205020404" pitchFamily="49" charset="0"/>
              </a:rPr>
              <a:t> текущего элемента (</a:t>
            </a:r>
            <a:r>
              <a:rPr lang="en-US" altLang="ru-RU" sz="2600" dirty="0">
                <a:solidFill>
                  <a:schemeClr val="tx1"/>
                </a:solidFill>
                <a:cs typeface="Courier New" panose="02070309020205020404" pitchFamily="49" charset="0"/>
              </a:rPr>
              <a:t>NULL</a:t>
            </a:r>
            <a:r>
              <a:rPr lang="ru-RU" altLang="ru-RU" sz="2600" dirty="0">
                <a:solidFill>
                  <a:schemeClr val="tx1"/>
                </a:solidFill>
                <a:cs typeface="Courier New" panose="02070309020205020404" pitchFamily="49" charset="0"/>
              </a:rPr>
              <a:t>, если текущий не установлен):</a:t>
            </a:r>
            <a:endParaRPr lang="en-US" altLang="ru-RU" sz="2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List::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get_current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ru-RU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(!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pcurpos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 NULL;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&amp;(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pcurpos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-&gt;value); 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  <a:spcBef>
                <a:spcPts val="1200"/>
              </a:spcBef>
            </a:pPr>
            <a:r>
              <a:rPr lang="ru-RU" altLang="ru-RU" sz="2600" dirty="0">
                <a:solidFill>
                  <a:schemeClr val="tx1"/>
                </a:solidFill>
                <a:cs typeface="Courier New" panose="02070309020205020404" pitchFamily="49" charset="0"/>
              </a:rPr>
              <a:t>Получение </a:t>
            </a:r>
            <a:r>
              <a:rPr lang="ru-RU" altLang="ru-RU" sz="2600" dirty="0">
                <a:solidFill>
                  <a:srgbClr val="C00000"/>
                </a:solidFill>
                <a:cs typeface="Courier New" panose="02070309020205020404" pitchFamily="49" charset="0"/>
              </a:rPr>
              <a:t>адреса информационной части</a:t>
            </a:r>
            <a:r>
              <a:rPr lang="ru-RU" altLang="ru-RU" sz="2600" dirty="0">
                <a:solidFill>
                  <a:schemeClr val="tx1"/>
                </a:solidFill>
                <a:cs typeface="Courier New" panose="02070309020205020404" pitchFamily="49" charset="0"/>
              </a:rPr>
              <a:t> элемента, следующего за текущим (или </a:t>
            </a:r>
            <a:r>
              <a:rPr lang="en-US" altLang="ru-RU" sz="2600" dirty="0">
                <a:solidFill>
                  <a:schemeClr val="tx1"/>
                </a:solidFill>
                <a:cs typeface="Courier New" panose="02070309020205020404" pitchFamily="49" charset="0"/>
              </a:rPr>
              <a:t>NULL</a:t>
            </a:r>
            <a:r>
              <a:rPr lang="ru-RU" altLang="ru-RU" sz="2600" dirty="0">
                <a:solidFill>
                  <a:schemeClr val="tx1"/>
                </a:solidFill>
                <a:cs typeface="Courier New" panose="02070309020205020404" pitchFamily="49" charset="0"/>
              </a:rPr>
              <a:t>):</a:t>
            </a:r>
            <a:endParaRPr lang="en-US" altLang="ru-RU" sz="2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ru-RU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List::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get_next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(!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pcurpos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 NULL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pcurpos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pcurpos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  <a:endParaRPr lang="en-US" altLang="ru-RU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(!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pcurpos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 NULL;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&amp;(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pcurpos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-&gt;value); 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spcBef>
                <a:spcPts val="0"/>
              </a:spcBef>
            </a:pPr>
            <a:endParaRPr lang="en-US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4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6206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Включение нового элемента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692696"/>
            <a:ext cx="8712968" cy="6165304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  <a:spcBef>
                <a:spcPts val="1200"/>
              </a:spcBef>
            </a:pPr>
            <a:r>
              <a:rPr lang="ru-RU" alt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Включение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нового элемента 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после текущего</a:t>
            </a:r>
            <a:r>
              <a:rPr lang="en-US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(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текущая позиция не изменяется</a:t>
            </a:r>
            <a:r>
              <a:rPr lang="en-US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)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:</a:t>
            </a:r>
            <a:endParaRPr lang="en-US" altLang="ru-RU" sz="2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List::insert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ru-RU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(!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pcurpos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 false;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-&gt;value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pcurpos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pcurpos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true; 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endParaRPr lang="en-US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91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620688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Иллюстрация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692696"/>
            <a:ext cx="8856984" cy="6165304"/>
          </a:xfrm>
        </p:spPr>
        <p:txBody>
          <a:bodyPr>
            <a:noAutofit/>
          </a:bodyPr>
          <a:lstStyle/>
          <a:p>
            <a:pPr marL="342900" lvl="0" indent="-342900" algn="l" fontAlgn="base">
              <a:spcBef>
                <a:spcPts val="600"/>
              </a:spcBef>
              <a:spcAft>
                <a:spcPct val="0"/>
              </a:spcAft>
            </a:pPr>
            <a:endParaRPr lang="ru-RU" altLang="ru-RU" sz="2800" b="1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600"/>
              </a:spcBef>
              <a:spcAft>
                <a:spcPct val="0"/>
              </a:spcAft>
            </a:pPr>
            <a:endParaRPr lang="ru-RU" altLang="ru-RU" sz="2800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1200"/>
              </a:spcBef>
              <a:spcAft>
                <a:spcPct val="0"/>
              </a:spcAft>
            </a:pPr>
            <a:r>
              <a:rPr lang="en-US" altLang="ru-RU" sz="2600" kern="0" dirty="0" err="1">
                <a:solidFill>
                  <a:srgbClr val="C00000"/>
                </a:solidFill>
                <a:cs typeface="Courier New" panose="02070309020205020404" pitchFamily="49" charset="0"/>
              </a:rPr>
              <a:t>p</a:t>
            </a:r>
            <a:r>
              <a:rPr lang="en-US" altLang="ru-RU" sz="2600" kern="0" dirty="0" err="1" smtClean="0">
                <a:solidFill>
                  <a:srgbClr val="C00000"/>
                </a:solidFill>
                <a:cs typeface="Courier New" panose="02070309020205020404" pitchFamily="49" charset="0"/>
              </a:rPr>
              <a:t>beg</a:t>
            </a:r>
            <a:r>
              <a:rPr lang="en-US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– 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указатель на начальный элемент,</a:t>
            </a:r>
          </a:p>
          <a:p>
            <a:pPr marL="342900" lvl="0" indent="-342900" algn="l" fontAlgn="base">
              <a:spcBef>
                <a:spcPts val="600"/>
              </a:spcBef>
              <a:spcAft>
                <a:spcPct val="0"/>
              </a:spcAft>
            </a:pPr>
            <a:r>
              <a:rPr lang="en-US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pend</a:t>
            </a:r>
            <a:r>
              <a:rPr lang="en-US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– указатель на конечный элемент</a:t>
            </a:r>
          </a:p>
          <a:p>
            <a:pPr marL="342900" lvl="0" indent="-342900" algn="l"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(если он нужен).</a:t>
            </a:r>
          </a:p>
          <a:p>
            <a:pPr marL="342900" lvl="0" indent="-342900" algn="l" fontAlgn="base">
              <a:spcBef>
                <a:spcPts val="1200"/>
              </a:spcBef>
              <a:spcAft>
                <a:spcPct val="0"/>
              </a:spcAft>
            </a:pPr>
            <a:r>
              <a:rPr lang="ru-RU" altLang="ru-RU" sz="2600" kern="0" dirty="0" smtClean="0">
                <a:solidFill>
                  <a:srgbClr val="000000"/>
                </a:solidFill>
              </a:rPr>
              <a:t>Доступ к элементам осуществляется последовательно, по указателям (ссылкам). Если необходимо обеспечить переход не только к последующим, но и к предыдущим элементам, в элементы нужно включить еще один указатель (ссылку) – на предыдущий элемент (нуль для начального элемента списка). Соответствующий список будет двунаправленным.</a:t>
            </a:r>
            <a:endParaRPr lang="ru-RU" altLang="ru-RU" sz="2600" kern="0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3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00" y="836712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668" y="836712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064" y="836712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952" y="836712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24" y="836712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120" y="836712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892" y="836712"/>
            <a:ext cx="5715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460" y="836712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836" y="1700808"/>
            <a:ext cx="5715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784" y="836712"/>
            <a:ext cx="5715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196" y="1340768"/>
            <a:ext cx="10287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20" y="2204864"/>
            <a:ext cx="10287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Прямая со стрелкой 19"/>
          <p:cNvCxnSpPr>
            <a:endCxn id="1036" idx="1"/>
          </p:cNvCxnSpPr>
          <p:nvPr/>
        </p:nvCxnSpPr>
        <p:spPr>
          <a:xfrm>
            <a:off x="1778546" y="1098650"/>
            <a:ext cx="718914" cy="0"/>
          </a:xfrm>
          <a:prstGeom prst="straightConnector1">
            <a:avLst/>
          </a:prstGeom>
          <a:noFill/>
          <a:ln w="222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arrow"/>
          </a:ln>
          <a:effectLst/>
        </p:spPr>
      </p:cxnSp>
      <p:cxnSp>
        <p:nvCxnSpPr>
          <p:cNvPr id="25" name="Прямая со стрелкой 24"/>
          <p:cNvCxnSpPr/>
          <p:nvPr/>
        </p:nvCxnSpPr>
        <p:spPr>
          <a:xfrm>
            <a:off x="4794870" y="1124744"/>
            <a:ext cx="717798" cy="0"/>
          </a:xfrm>
          <a:prstGeom prst="straightConnector1">
            <a:avLst/>
          </a:prstGeom>
          <a:noFill/>
          <a:ln w="222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arrow"/>
          </a:ln>
          <a:effectLst/>
        </p:spPr>
      </p:cxnSp>
      <p:cxnSp>
        <p:nvCxnSpPr>
          <p:cNvPr id="26" name="Прямая со стрелкой 25"/>
          <p:cNvCxnSpPr/>
          <p:nvPr/>
        </p:nvCxnSpPr>
        <p:spPr>
          <a:xfrm>
            <a:off x="6302474" y="1124744"/>
            <a:ext cx="722362" cy="0"/>
          </a:xfrm>
          <a:prstGeom prst="straightConnector1">
            <a:avLst/>
          </a:prstGeom>
          <a:noFill/>
          <a:ln w="222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arrow"/>
          </a:ln>
          <a:effectLst/>
        </p:spPr>
      </p:cxnSp>
      <p:cxnSp>
        <p:nvCxnSpPr>
          <p:cNvPr id="27" name="Прямая со стрелкой 26"/>
          <p:cNvCxnSpPr/>
          <p:nvPr/>
        </p:nvCxnSpPr>
        <p:spPr>
          <a:xfrm flipH="1" flipV="1">
            <a:off x="7312868" y="1340769"/>
            <a:ext cx="2282" cy="617214"/>
          </a:xfrm>
          <a:prstGeom prst="straightConnector1">
            <a:avLst/>
          </a:prstGeom>
          <a:noFill/>
          <a:ln w="222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arrow"/>
          </a:ln>
          <a:effectLst/>
        </p:spPr>
      </p:cxnSp>
      <p:cxnSp>
        <p:nvCxnSpPr>
          <p:cNvPr id="28" name="Прямая со стрелкой 27"/>
          <p:cNvCxnSpPr/>
          <p:nvPr/>
        </p:nvCxnSpPr>
        <p:spPr>
          <a:xfrm>
            <a:off x="3282702" y="1124744"/>
            <a:ext cx="717798" cy="0"/>
          </a:xfrm>
          <a:prstGeom prst="straightConnector1">
            <a:avLst/>
          </a:prstGeom>
          <a:noFill/>
          <a:ln w="222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8052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6206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Удаление текущего элемента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692696"/>
            <a:ext cx="8712968" cy="6165304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List::remove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ru-RU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(!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pcurpos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 false;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</a:t>
            </a: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ru-RU" altLang="ru-R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pcurpos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ru-RU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ru-RU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pcurpos</a:t>
            </a:r>
            <a:r>
              <a:rPr lang="en-US" altLang="ru-R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(!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pend =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pcurpos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(pend ==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pend =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delete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true; 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endParaRPr lang="en-US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9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6206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Пример работы с текущим элементом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692696"/>
            <a:ext cx="8712968" cy="6165304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  <a:endParaRPr lang="en-US" altLang="ru-RU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a; 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pval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ru-RU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ru-RU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ru-RU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a.push_back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(rand()%100);</a:t>
            </a:r>
            <a:endParaRPr lang="en-US" altLang="ru-RU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pval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a.get_first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pval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pval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-&gt;value%2) 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pval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-&gt;value)--;</a:t>
            </a:r>
            <a:endParaRPr lang="en-US" altLang="ru-RU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pval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a.get_next</a:t>
            </a:r>
            <a:r>
              <a:rPr lang="en-US" altLang="ru-RU" sz="2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a.get_first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a.get_next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return;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get_current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()-&gt;value &lt;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a.insert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(77);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a.remove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endParaRPr lang="en-US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07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6206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Класс для упорядоченного списка целых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620688"/>
            <a:ext cx="8712968" cy="6237312"/>
          </a:xfrm>
        </p:spPr>
        <p:txBody>
          <a:bodyPr>
            <a:normAutofit/>
          </a:bodyPr>
          <a:lstStyle/>
          <a:p>
            <a:pPr algn="l">
              <a:spcBef>
                <a:spcPts val="180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endParaRPr lang="en-US" altLang="ru-RU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ru-RU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*pend;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find_elem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keyval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*&amp; </a:t>
            </a:r>
            <a:r>
              <a:rPr lang="en-US" altLang="ru-RU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find_elem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keyval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>
              <a:spcBef>
                <a:spcPts val="60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pop_front</a:t>
            </a: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altLang="ru-RU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>
              <a:spcBef>
                <a:spcPts val="60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pend = </a:t>
            </a:r>
            <a:r>
              <a:rPr lang="en-US" altLang="ru-RU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 }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clear(); } </a:t>
            </a:r>
            <a:endParaRPr lang="en-US" altLang="ru-RU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clear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bool remove(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keyval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altLang="ru-R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keyval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altLang="ru-RU" sz="24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endParaRPr lang="en-US" altLang="ru-RU" sz="26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00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54868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Добавление к упорядоченному списку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620688"/>
            <a:ext cx="8712968" cy="6237312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::add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ru-RU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-&gt;value =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  <a:endParaRPr lang="ru-RU" altLang="ru-RU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600"/>
              </a:spcBef>
            </a:pPr>
            <a:r>
              <a:rPr lang="ru-RU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pend =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60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(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-&gt;value &gt;= 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algn="l">
              <a:spcBef>
                <a:spcPts val="60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(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pend-&gt;value &lt; 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pend-&gt;next =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pend =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algn="l">
              <a:spcBef>
                <a:spcPts val="60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pnex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while (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pnex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-&gt;value &lt;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{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pnex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pnex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pnex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-&gt;next; }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pnex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68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6206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Поиск элемента в упорядоченном списке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504" y="836712"/>
            <a:ext cx="8928992" cy="6021288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  <a:spcBef>
                <a:spcPts val="1200"/>
              </a:spcBef>
            </a:pP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find_elem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keyval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ru-RU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ru-RU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-&gt;value &lt;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keyval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-&gt;value ==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keyval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NULL; 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55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6206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Поиск значения в упорядоченном списке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836712"/>
            <a:ext cx="8712968" cy="6021288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  <a:spcBef>
                <a:spcPts val="1200"/>
              </a:spcBef>
            </a:pP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keyval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find_elem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keyval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 -1;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-&gt;value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55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6206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Идея слияния двух упорядоченных списков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836712"/>
            <a:ext cx="8712968" cy="6021288"/>
          </a:xfrm>
        </p:spPr>
        <p:txBody>
          <a:bodyPr>
            <a:normAutofit/>
          </a:bodyPr>
          <a:lstStyle/>
          <a:p>
            <a:pPr marL="324000" indent="-324000" algn="l">
              <a:lnSpc>
                <a:spcPct val="110000"/>
              </a:lnSpc>
              <a:spcBef>
                <a:spcPts val="0"/>
              </a:spcBef>
            </a:pP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Слияние двух упорядоченных списков </a:t>
            </a:r>
            <a:r>
              <a:rPr lang="en-US" altLang="ru-RU" sz="2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A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(текущего) и </a:t>
            </a:r>
            <a:r>
              <a:rPr lang="en-US" altLang="ru-RU" sz="2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B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можно проводить, строя дополнительный упорядоченный список </a:t>
            </a:r>
            <a:r>
              <a:rPr lang="en-US" altLang="ru-RU" sz="2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C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. При этом не нужно создавать новых элементов: надо извлекать начальные элементы либо из</a:t>
            </a:r>
            <a:r>
              <a:rPr lang="ru-RU" altLang="ru-RU" sz="2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A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, либо из </a:t>
            </a:r>
            <a:r>
              <a:rPr lang="en-US" altLang="ru-RU" sz="2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B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, и переносить их в конец </a:t>
            </a:r>
            <a:r>
              <a:rPr lang="en-US" altLang="ru-RU" sz="2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C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.</a:t>
            </a:r>
          </a:p>
          <a:p>
            <a:pPr marL="324000" indent="-324000" algn="l">
              <a:lnSpc>
                <a:spcPct val="110000"/>
              </a:lnSpc>
              <a:spcBef>
                <a:spcPts val="1200"/>
              </a:spcBef>
            </a:pP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После заполнения </a:t>
            </a:r>
            <a:r>
              <a:rPr lang="en-US" altLang="ru-RU" sz="2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C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списки </a:t>
            </a:r>
            <a:r>
              <a:rPr lang="en-US" altLang="ru-RU" sz="2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A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и </a:t>
            </a:r>
            <a:r>
              <a:rPr lang="en-US" altLang="ru-RU" sz="2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B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будут пустыми. Если необходимо, чтобы объединенный список хранился в </a:t>
            </a:r>
            <a:r>
              <a:rPr lang="en-US" altLang="ru-RU" sz="2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A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, необходимо просто перенести туда значения </a:t>
            </a:r>
            <a:r>
              <a:rPr lang="en-US" altLang="ru-RU" sz="2600" b="1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pbeg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и </a:t>
            </a:r>
            <a:r>
              <a:rPr lang="en-US" altLang="ru-RU" sz="2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pend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из </a:t>
            </a:r>
            <a:r>
              <a:rPr lang="en-US" altLang="ru-RU" sz="2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C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, а затем очистить эти поля в </a:t>
            </a:r>
            <a:r>
              <a:rPr lang="en-US" altLang="ru-RU" sz="2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C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(это необходимо, чтобы при работе деструктора </a:t>
            </a:r>
            <a:r>
              <a:rPr lang="en-US" altLang="ru-RU" sz="2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C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не удалялись элементы списка).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06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54868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Извлечение начального элемента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764704"/>
            <a:ext cx="8712968" cy="6093296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Private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-метод извлечения начального элемента и возврата его адреса:</a:t>
            </a: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pop_front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altLang="ru-RU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 NULL;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pend = NULL;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16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692696"/>
          </a:xfrm>
        </p:spPr>
        <p:txBody>
          <a:bodyPr>
            <a:normAutofit/>
          </a:bodyPr>
          <a:lstStyle/>
          <a:p>
            <a:r>
              <a:rPr lang="ru-RU" altLang="ru-RU" sz="3600" dirty="0">
                <a:solidFill>
                  <a:schemeClr val="accent1"/>
                </a:solidFill>
              </a:rPr>
              <a:t>Добавление элемента в конец списка</a:t>
            </a:r>
            <a:endParaRPr lang="ru-RU" altLang="ru-RU" sz="3600" dirty="0" smtClean="0">
              <a:solidFill>
                <a:schemeClr val="accent1"/>
              </a:solidFill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836712"/>
            <a:ext cx="8712968" cy="6021288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  <a:spcBef>
                <a:spcPts val="1800"/>
              </a:spcBef>
            </a:pPr>
            <a:r>
              <a:rPr lang="en-US" altLang="ru-RU" sz="2600" b="1" dirty="0">
                <a:solidFill>
                  <a:schemeClr val="tx1"/>
                </a:solidFill>
                <a:cs typeface="Courier New" panose="02070309020205020404" pitchFamily="49" charset="0"/>
              </a:rPr>
              <a:t>Private</a:t>
            </a:r>
            <a:r>
              <a:rPr lang="ru-RU" altLang="ru-RU" sz="2600" dirty="0">
                <a:solidFill>
                  <a:schemeClr val="tx1"/>
                </a:solidFill>
                <a:cs typeface="Courier New" panose="02070309020205020404" pitchFamily="49" charset="0"/>
              </a:rPr>
              <a:t>-метод 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добавления элемента, заданного адресом, в конец списка:</a:t>
            </a:r>
            <a:endParaRPr lang="ru-RU" altLang="ru-RU" sz="2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>
              <a:lnSpc>
                <a:spcPct val="110000"/>
              </a:lnSpc>
              <a:spcBef>
                <a:spcPts val="180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ru-RU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ru-RU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pend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pend-&gt;next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pend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81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54868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Слияние двух упорядоченных списков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620688"/>
            <a:ext cx="9144000" cy="6237312"/>
          </a:xfrm>
        </p:spPr>
        <p:txBody>
          <a:bodyPr>
            <a:normAutofit fontScale="92500" lnSpcReduction="10000"/>
          </a:bodyPr>
          <a:lstStyle/>
          <a:p>
            <a:pPr algn="l"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::merge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ru-RU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altLang="ru-RU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.pbeg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return;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B.pbeg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pend =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B.pend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.pbeg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ru-RU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.pend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NULL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ru-RU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C;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ListElem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B.pbeg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ru-R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altLang="ru-RU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B.pbeg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pop_front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 if (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B.pop_front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 if (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-&gt;value &lt;= (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B.pbeg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)-&gt;value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pop_front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B.pop_front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C.pbeg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pend =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C.pend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C.pbeg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C.pend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endParaRPr lang="en-US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86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620688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Элемент списка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692696"/>
            <a:ext cx="8856984" cy="6165304"/>
          </a:xfrm>
        </p:spPr>
        <p:txBody>
          <a:bodyPr>
            <a:noAutofit/>
          </a:bodyPr>
          <a:lstStyle/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Для представления элемента списка нужно создать соответствующий тип, т.е. описать </a:t>
            </a:r>
            <a:r>
              <a:rPr lang="ru-RU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структуру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(класс).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Пусть </a:t>
            </a:r>
            <a:r>
              <a:rPr lang="ru-RU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информационная часть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элемента – это просто </a:t>
            </a:r>
            <a:r>
              <a:rPr lang="ru-RU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целое число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. Тогда новый тип будет выглядеть следующим образом:</a:t>
            </a:r>
          </a:p>
          <a:p>
            <a:pPr marL="342900" lvl="0" indent="-342900" algn="l" fontAlgn="base">
              <a:spcBef>
                <a:spcPts val="1200"/>
              </a:spcBef>
              <a:spcAft>
                <a:spcPct val="0"/>
              </a:spcAft>
            </a:pP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IElem</a:t>
            </a:r>
            <a:endParaRPr lang="en-US" altLang="ru-RU" sz="2600" b="1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IElem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*next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</a:pP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По умолчанию в структуре все поля являются открытыми </a:t>
            </a:r>
            <a:r>
              <a:rPr lang="en-US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en-US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public</a:t>
            </a:r>
            <a:r>
              <a:rPr lang="en-US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)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, поэтому никаких дополнительных методов доступа к ним не надо.</a:t>
            </a:r>
            <a:endParaRPr lang="ru-RU" altLang="ru-RU" sz="2600" kern="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endParaRPr lang="ru-RU" altLang="ru-RU" sz="2400" kern="0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37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692696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Использование упорядоченных списков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764704"/>
            <a:ext cx="8712968" cy="6093296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b;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30;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a.add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(rand()%100);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endParaRPr lang="en-US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b.add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(rand()%100);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a.find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(99) != -1)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a.remove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(99);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b.merge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b.getcount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endParaRPr lang="en-US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00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ru-RU" altLang="ru-RU" sz="14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6206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Стек на основе списка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692696"/>
            <a:ext cx="8712968" cy="6165304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На основе списка можно строить другие структуры данных. Для примера модифицируем стек из раздела «Структуры и классы», сохраняя весь открытый интерфейс. </a:t>
            </a:r>
          </a:p>
          <a:p>
            <a:pPr algn="l">
              <a:lnSpc>
                <a:spcPct val="110000"/>
              </a:lnSpc>
              <a:spcBef>
                <a:spcPts val="1800"/>
              </a:spcBef>
            </a:pP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Учитывая, что добавление и извлечение элементов стека производится в его вершине, </a:t>
            </a:r>
            <a:r>
              <a:rPr lang="ru-RU" alt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будем считать вершиной начальный элемент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списка (т.е. начальный указатель списка всегда показывает на вершину стека, а конечный указатель вообще не нужен).</a:t>
            </a:r>
          </a:p>
          <a:p>
            <a:pPr algn="l">
              <a:lnSpc>
                <a:spcPct val="110000"/>
              </a:lnSpc>
              <a:spcBef>
                <a:spcPts val="1800"/>
              </a:spcBef>
            </a:pP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Элементы списка выделяются динамически, поэтому </a:t>
            </a:r>
            <a:r>
              <a:rPr lang="ru-RU" alt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для стека не нужен массив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, и количество элементов стека не ограничено.</a:t>
            </a:r>
            <a:endParaRPr lang="en-US" altLang="ru-RU" sz="2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endParaRPr lang="en-US" altLang="ru-RU" sz="2400" b="1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endParaRPr lang="ru-RU" altLang="ru-RU" sz="24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177718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4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692696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Пример класса для стека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908720"/>
            <a:ext cx="8712968" cy="5949280"/>
          </a:xfrm>
        </p:spPr>
        <p:txBody>
          <a:bodyPr>
            <a:normAutofit/>
          </a:bodyPr>
          <a:lstStyle/>
          <a:p>
            <a:pPr algn="l" eaLnBrk="1" hangingPunct="1">
              <a:spcBef>
                <a:spcPts val="0"/>
              </a:spcBef>
            </a:pP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Для описания элементов стека используем структуру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IElem</a:t>
            </a:r>
            <a:r>
              <a:rPr lang="en-US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.</a:t>
            </a:r>
            <a:endParaRPr lang="ru-RU" altLang="ru-RU" sz="26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 eaLnBrk="1" hangingPunct="1">
              <a:spcBef>
                <a:spcPts val="180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IStack</a:t>
            </a:r>
            <a:endParaRPr lang="en-US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IElem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IStack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 }</a:t>
            </a:r>
            <a:endParaRPr lang="en-US" altLang="ru-RU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~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IStack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void push(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pop();</a:t>
            </a:r>
            <a:endParaRPr lang="en-US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endParaRPr lang="ru-RU" altLang="ru-RU" sz="24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54452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ru-RU" altLang="ru-RU" sz="14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692696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Реализация методов </a:t>
            </a:r>
            <a:r>
              <a:rPr lang="en-US" altLang="ru-RU" sz="3600" dirty="0" err="1" smtClean="0">
                <a:solidFill>
                  <a:schemeClr val="accent1"/>
                </a:solidFill>
              </a:rPr>
              <a:t>IStack</a:t>
            </a:r>
            <a:endParaRPr lang="ru-RU" altLang="ru-RU" sz="3600" dirty="0" smtClean="0">
              <a:solidFill>
                <a:schemeClr val="accent1"/>
              </a:solidFill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692696"/>
            <a:ext cx="8712968" cy="6165304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IStack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::push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IElem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IElem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-&gt;value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IStack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::pop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 -1;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IElem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-&gt;value;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-&gt;next; 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102324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4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692696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Деструктор класса </a:t>
            </a:r>
            <a:r>
              <a:rPr lang="en-US" altLang="ru-RU" sz="3600" dirty="0" err="1" smtClean="0">
                <a:solidFill>
                  <a:schemeClr val="accent1"/>
                </a:solidFill>
              </a:rPr>
              <a:t>IStack</a:t>
            </a:r>
            <a:endParaRPr lang="ru-RU" altLang="ru-RU" sz="3600" dirty="0" smtClean="0">
              <a:solidFill>
                <a:schemeClr val="accent1"/>
              </a:solidFill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764704"/>
            <a:ext cx="8712968" cy="6093296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Деструктор класса </a:t>
            </a:r>
            <a:r>
              <a:rPr lang="en-US" altLang="ru-RU" sz="2600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I</a:t>
            </a:r>
            <a:r>
              <a:rPr lang="en-US" altLang="ru-RU" sz="2600" dirty="0" err="1">
                <a:solidFill>
                  <a:schemeClr val="tx1"/>
                </a:solidFill>
                <a:cs typeface="Courier New" panose="02070309020205020404" pitchFamily="49" charset="0"/>
              </a:rPr>
              <a:t>S</a:t>
            </a:r>
            <a:r>
              <a:rPr lang="en-US" altLang="ru-RU" sz="2600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tack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должен удалять все элементы списка. Используем </a:t>
            </a:r>
            <a:r>
              <a:rPr lang="en-US" altLang="ru-RU" sz="2600" dirty="0" err="1" smtClean="0">
                <a:solidFill>
                  <a:srgbClr val="C00000"/>
                </a:solidFill>
                <a:cs typeface="Courier New" panose="02070309020205020404" pitchFamily="49" charset="0"/>
              </a:rPr>
              <a:t>pbeg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для указания на текущий удаляемый элемент списка.</a:t>
            </a:r>
          </a:p>
          <a:p>
            <a:pPr algn="l">
              <a:spcBef>
                <a:spcPts val="180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IStack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IStack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ru-RU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IElem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NULL)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pbeg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delete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324728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116632"/>
            <a:ext cx="8713788" cy="648072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Использование стеков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836712"/>
            <a:ext cx="8712968" cy="6021288"/>
          </a:xfrm>
        </p:spPr>
        <p:txBody>
          <a:bodyPr>
            <a:normAutofit lnSpcReduction="10000"/>
          </a:bodyPr>
          <a:lstStyle/>
          <a:p>
            <a:pPr algn="l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algn="l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ru-RU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IStack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*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algn="l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a.push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*2);</a:t>
            </a:r>
          </a:p>
          <a:p>
            <a:pPr algn="l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IStack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ru-RU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20; </a:t>
            </a:r>
            <a:r>
              <a:rPr lang="en-US" altLang="ru-RU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-&gt;push(i+10);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ru-RU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pop() &lt;&lt;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spcBef>
                <a:spcPts val="0"/>
              </a:spcBef>
            </a:pPr>
            <a:endParaRPr lang="ru-RU" altLang="ru-RU" sz="24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6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25696</TotalTime>
  <Words>3629</Words>
  <Application>Microsoft Office PowerPoint</Application>
  <PresentationFormat>Экран (4:3)</PresentationFormat>
  <Paragraphs>579</Paragraphs>
  <Slides>40</Slides>
  <Notes>40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1" baseType="lpstr">
      <vt:lpstr>Тема Office</vt:lpstr>
      <vt:lpstr>Основы программирования</vt:lpstr>
      <vt:lpstr>Список</vt:lpstr>
      <vt:lpstr>Иллюстрация</vt:lpstr>
      <vt:lpstr>Элемент списка</vt:lpstr>
      <vt:lpstr>Стек на основе списка</vt:lpstr>
      <vt:lpstr>Пример класса для стека</vt:lpstr>
      <vt:lpstr>Реализация методов IStack</vt:lpstr>
      <vt:lpstr>Деструктор класса IStack</vt:lpstr>
      <vt:lpstr>Использование стеков</vt:lpstr>
      <vt:lpstr>Информационная часть элементов</vt:lpstr>
      <vt:lpstr>Элемент списка линий</vt:lpstr>
      <vt:lpstr>Элемент списка целых</vt:lpstr>
      <vt:lpstr>Класс для списка целых</vt:lpstr>
      <vt:lpstr>Операции с начальным элементом</vt:lpstr>
      <vt:lpstr>Очистка списка</vt:lpstr>
      <vt:lpstr>Добавление элемента в конец списка</vt:lpstr>
      <vt:lpstr>Добавление элемента в конец списка</vt:lpstr>
      <vt:lpstr>Извлечение последнего элемента списка</vt:lpstr>
      <vt:lpstr>Вычисление длины списка</vt:lpstr>
      <vt:lpstr>Сцепление двух списков</vt:lpstr>
      <vt:lpstr>Поиск в списке по ключу</vt:lpstr>
      <vt:lpstr>Поиск элемента по ключу (для удаления)</vt:lpstr>
      <vt:lpstr>Удаление элемента с заданным ключом</vt:lpstr>
      <vt:lpstr>Операции с текущим элементом списка</vt:lpstr>
      <vt:lpstr>Модификация класса List</vt:lpstr>
      <vt:lpstr>Модификация метода find_elem</vt:lpstr>
      <vt:lpstr>Методы доступа к информационной части</vt:lpstr>
      <vt:lpstr>Методы доступа к информационной части</vt:lpstr>
      <vt:lpstr>Включение нового элемента</vt:lpstr>
      <vt:lpstr>Удаление текущего элемента</vt:lpstr>
      <vt:lpstr>Пример работы с текущим элементом</vt:lpstr>
      <vt:lpstr>Класс для упорядоченного списка целых</vt:lpstr>
      <vt:lpstr>Добавление к упорядоченному списку</vt:lpstr>
      <vt:lpstr>Поиск элемента в упорядоченном списке</vt:lpstr>
      <vt:lpstr>Поиск значения в упорядоченном списке</vt:lpstr>
      <vt:lpstr>Идея слияния двух упорядоченных списков</vt:lpstr>
      <vt:lpstr>Извлечение начального элемента</vt:lpstr>
      <vt:lpstr>Добавление элемента в конец списка</vt:lpstr>
      <vt:lpstr>Слияние двух упорядоченных списков</vt:lpstr>
      <vt:lpstr>Использование упорядоченных списков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Введение: алгоритмы и программы</dc:title>
  <dc:creator>alex</dc:creator>
  <cp:lastModifiedBy>alex</cp:lastModifiedBy>
  <cp:revision>762</cp:revision>
  <dcterms:created xsi:type="dcterms:W3CDTF">2017-08-01T07:03:16Z</dcterms:created>
  <dcterms:modified xsi:type="dcterms:W3CDTF">2018-02-02T08:43:53Z</dcterms:modified>
</cp:coreProperties>
</file>