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6" r:id="rId4"/>
    <p:sldId id="265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92" autoAdjust="0"/>
  </p:normalViewPr>
  <p:slideViewPr>
    <p:cSldViewPr>
      <p:cViewPr varScale="1">
        <p:scale>
          <a:sx n="77" d="100"/>
          <a:sy n="77" d="100"/>
        </p:scale>
        <p:origin x="-8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2-я</a:t>
                </a:r>
                <a:r>
                  <a:rPr lang="ru-RU" baseline="0" dirty="0" smtClean="0"/>
                  <a:t> теорема относится к случаям, когда при решении задачи размерности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происходит переход к одной или нескольким подзадачам размерности </a:t>
                </a:r>
                <a:r>
                  <a:rPr lang="en-US" b="1" baseline="0" dirty="0" smtClean="0"/>
                  <a:t>n/c, c=const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Важнейшей характеристикой алгоритма является его</a:t>
            </a:r>
            <a:r>
              <a:rPr lang="ru-RU" baseline="0" dirty="0" smtClean="0"/>
              <a:t> трудоемкость. Она измеряется не минутах и секундах, а в элементарных шагах.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altLang="ru-RU" sz="1200" b="0" i="0" kern="0" baseline="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  <a:ea typeface="Cambria Math"/>
                  </a:rPr>
                  <a:t>&gt;1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сумма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𝑆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𝑘=𝑓_1+𝑓_2+…+𝑓_𝑘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Слагаемые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  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𝑘&gt;1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вычисляются на основе функции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𝑝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от текущего номера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и значения предыдущего слагаемого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_(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𝑘−1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Эффективность</a:t>
                </a:r>
                <a:r>
                  <a:rPr lang="ru-RU" dirty="0" smtClean="0"/>
                  <a:t> алгоритма во многом определяется условиями его применения. Понятие </a:t>
                </a:r>
                <a:r>
                  <a:rPr lang="ru-RU" b="1" dirty="0" smtClean="0"/>
                  <a:t>оптимальности</a:t>
                </a:r>
                <a:r>
                  <a:rPr lang="ru-RU" dirty="0" smtClean="0"/>
                  <a:t> алгоритма не используется.</a:t>
                </a:r>
              </a:p>
              <a:p>
                <a:r>
                  <a:rPr lang="ru-RU" dirty="0" smtClean="0"/>
                  <a:t>Во</a:t>
                </a:r>
                <a:r>
                  <a:rPr lang="ru-RU" baseline="0" dirty="0" smtClean="0"/>
                  <a:t> многих случаях для оценки трудоемкости в среднем проводят экспериментальные исследования с использованием методов теории вероятностей и математической статистики.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Трудоемкость в наихудшем будет минимальной, если каждое текущее множество решений всегда делится на подмножества, мощности которых отличаются не более,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чем на 1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Во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многих случаях для достижения минимальной трудоемкости необходимо провести предварительную обработку данных. Например, д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ля дихотомического поиска необходимо заранее отсортировать массив.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Многие алгоритмы могут быть представлены рекуррентными соотношениями. Аналогичные соотношения можно определить для оценок трудоемкости.</a:t>
                </a:r>
                <a:endParaRPr lang="en-US" dirty="0" smtClean="0"/>
              </a:p>
              <a:p>
                <a:r>
                  <a:rPr lang="ru-RU" dirty="0" smtClean="0"/>
                  <a:t>1-я</a:t>
                </a:r>
                <a:r>
                  <a:rPr lang="ru-RU" baseline="0" dirty="0" smtClean="0"/>
                  <a:t> теорема относится к случаям, когда при решении задачи размерности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происходит переход к одной или нескольким подзадачам размерности </a:t>
                </a:r>
                <a:r>
                  <a:rPr lang="en-US" b="1" baseline="0" dirty="0" smtClean="0"/>
                  <a:t>n-c, c=const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трудоемкости алгоритмов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Примеры использования 1-й теоремы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908720"/>
                <a:ext cx="8784976" cy="581275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Все простые алгоритмы сортировки массива длины </a:t>
                </a:r>
                <a:r>
                  <a:rPr lang="en-US" altLang="ru-RU" sz="2600" i="1" dirty="0" smtClean="0"/>
                  <a:t>n</a:t>
                </a:r>
                <a:r>
                  <a:rPr lang="ru-RU" altLang="ru-RU" sz="2600" dirty="0" smtClean="0"/>
                  <a:t>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𝑐𝑛</m:t>
                    </m:r>
                    <m:r>
                      <a:rPr lang="en-US" altLang="ru-RU" sz="2600" b="0" i="1" smtClean="0">
                        <a:latin typeface="Cambria Math"/>
                      </a:rPr>
                      <m:t>+</m:t>
                    </m:r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i="1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ru-RU" sz="2600" i="1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Рекурсивный алгоритм для чисел Фибоначчи: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+</m:t>
                    </m:r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+</m:t>
                    </m:r>
                    <m:r>
                      <a:rPr lang="en-US" altLang="ru-RU" sz="2600" b="0" i="1" smtClean="0">
                        <a:latin typeface="Cambria Math"/>
                      </a:rPr>
                      <m:t>𝑏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ru-RU" sz="2600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Задача «Ханойские башни»: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i="1">
                        <a:latin typeface="Cambria Math"/>
                      </a:rPr>
                      <m:t>=</m:t>
                    </m:r>
                    <m:r>
                      <a:rPr lang="ru-RU" altLang="ru-RU" sz="2600" b="0" i="1" smtClean="0">
                        <a:latin typeface="Cambria Math"/>
                      </a:rPr>
                      <m:t>2</m:t>
                    </m:r>
                    <m:r>
                      <a:rPr lang="en-US" altLang="ru-RU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i="1">
                            <a:latin typeface="Cambria Math"/>
                          </a:rPr>
                          <m:t>𝑛</m:t>
                        </m:r>
                        <m:r>
                          <a:rPr lang="en-US" altLang="ru-RU" sz="2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ru-RU" sz="2600" i="1">
                        <a:latin typeface="Cambria Math"/>
                      </a:rPr>
                      <m:t>+</m:t>
                    </m:r>
                    <m:r>
                      <a:rPr lang="en-US" altLang="ru-RU" sz="2600" i="1">
                        <a:latin typeface="Cambria Math"/>
                      </a:rPr>
                      <m:t>𝑏</m:t>
                    </m:r>
                    <m:r>
                      <a:rPr lang="en-US" altLang="ru-RU" sz="2600" i="1">
                        <a:latin typeface="Cambria Math"/>
                      </a:rPr>
                      <m:t>=</m:t>
                    </m:r>
                    <m:r>
                      <a:rPr lang="en-US" altLang="ru-RU" sz="2600" i="1">
                        <a:latin typeface="Cambria Math"/>
                      </a:rPr>
                      <m:t>𝑂</m:t>
                    </m:r>
                    <m:r>
                      <a:rPr lang="en-US" altLang="ru-RU" sz="2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ru-RU" sz="2600" i="1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dirty="0" smtClean="0"/>
                  <a:t> </a:t>
                </a:r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908720"/>
                <a:ext cx="8784976" cy="5812755"/>
              </a:xfrm>
              <a:blipFill rotWithShape="1">
                <a:blip r:embed="rId3"/>
                <a:stretch>
                  <a:fillRect l="-1179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481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>
                <a:solidFill>
                  <a:schemeClr val="accent1"/>
                </a:solidFill>
              </a:rPr>
              <a:t>2</a:t>
            </a:r>
            <a:r>
              <a:rPr lang="ru-RU" altLang="ru-RU" sz="3600" dirty="0" smtClean="0">
                <a:solidFill>
                  <a:schemeClr val="accent1"/>
                </a:solidFill>
              </a:rPr>
              <a:t>-я теорема о временной сложности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Пусть трудоемкость можно представить соотношением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Тогда: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ru-RU" sz="2600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altLang="ru-RU" sz="2600" dirty="0" smtClean="0"/>
                  <a:t> 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ru-RU" sz="2600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Доказательство основано на последовательном разложении рекуррентного соотношения.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  <a:blipFill rotWithShape="1">
                <a:blip r:embed="rId4"/>
                <a:stretch>
                  <a:fillRect l="-1179" t="-920" r="-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86904"/>
              </p:ext>
            </p:extLst>
          </p:nvPr>
        </p:nvGraphicFramePr>
        <p:xfrm>
          <a:off x="395536" y="1412952"/>
          <a:ext cx="5749341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Формула" r:id="rId5" imgW="2489040" imgH="685800" progId="Equation.3">
                  <p:embed/>
                </p:oleObj>
              </mc:Choice>
              <mc:Fallback>
                <p:oleObj name="Формула" r:id="rId5" imgW="248904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1412952"/>
                        <a:ext cx="5749341" cy="15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7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>
                <a:solidFill>
                  <a:schemeClr val="accent1"/>
                </a:solidFill>
              </a:rPr>
              <a:t>2</a:t>
            </a:r>
            <a:r>
              <a:rPr lang="ru-RU" altLang="ru-RU" sz="3600" dirty="0" smtClean="0">
                <a:solidFill>
                  <a:schemeClr val="accent1"/>
                </a:solidFill>
              </a:rPr>
              <a:t>-я теорема о временной сложности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Доказательство</a:t>
                </a:r>
                <a:r>
                  <a:rPr lang="en-US" altLang="ru-RU" sz="2600" dirty="0" smtClean="0"/>
                  <a:t>: </a:t>
                </a:r>
                <a:r>
                  <a:rPr lang="ru-RU" altLang="ru-RU" sz="2600" dirty="0" smtClean="0"/>
                  <a:t>положим			     , тогда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/>
                  <a:t>г</a:t>
                </a:r>
                <a:r>
                  <a:rPr lang="ru-RU" altLang="ru-RU" sz="2600" dirty="0" smtClean="0"/>
                  <a:t>де 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𝑘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6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ru-RU" sz="2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ru-RU" sz="2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ru-RU" sz="2600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ru-RU" sz="2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  <a:blipFill rotWithShape="1">
                <a:blip r:embed="rId4"/>
                <a:stretch>
                  <a:fillRect l="-1179" t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59005"/>
              </p:ext>
            </p:extLst>
          </p:nvPr>
        </p:nvGraphicFramePr>
        <p:xfrm>
          <a:off x="4436329" y="705053"/>
          <a:ext cx="265595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Формула" r:id="rId5" imgW="1054080" imgH="228600" progId="Equation.3">
                  <p:embed/>
                </p:oleObj>
              </mc:Choice>
              <mc:Fallback>
                <p:oleObj name="Формула" r:id="rId5" imgW="1054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6329" y="705053"/>
                        <a:ext cx="2655951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50872"/>
              </p:ext>
            </p:extLst>
          </p:nvPr>
        </p:nvGraphicFramePr>
        <p:xfrm>
          <a:off x="323493" y="1340768"/>
          <a:ext cx="77438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Формула" r:id="rId7" imgW="3441600" imgH="2031840" progId="Equation.3">
                  <p:embed/>
                </p:oleObj>
              </mc:Choice>
              <mc:Fallback>
                <p:oleObj name="Формула" r:id="rId7" imgW="3441600" imgH="2031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493" y="1340768"/>
                        <a:ext cx="774382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7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>
                <a:solidFill>
                  <a:schemeClr val="accent1"/>
                </a:solidFill>
              </a:rPr>
              <a:t>2</a:t>
            </a:r>
            <a:r>
              <a:rPr lang="ru-RU" altLang="ru-RU" sz="3600" dirty="0" smtClean="0">
                <a:solidFill>
                  <a:schemeClr val="accent1"/>
                </a:solidFill>
              </a:rPr>
              <a:t>-я теорема о временной сложности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ru-RU" altLang="ru-RU" sz="2600" dirty="0" smtClean="0"/>
                  <a:t>1. Если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altLang="ru-RU" sz="2600" dirty="0" smtClean="0"/>
                  <a:t>, то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>
                  <a:spcBef>
                    <a:spcPts val="2400"/>
                  </a:spcBef>
                  <a:buNone/>
                </a:pPr>
                <a:r>
                  <a:rPr lang="ru-RU" altLang="ru-RU" sz="2600" dirty="0" smtClean="0"/>
                  <a:t>2. Если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𝑎</m:t>
                    </m:r>
                    <m:r>
                      <a:rPr lang="ru-RU" altLang="ru-RU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altLang="ru-RU" sz="2600" dirty="0" smtClean="0"/>
                  <a:t>, то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altLang="ru-RU" sz="26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func>
                      <m:func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ru-RU" altLang="ru-RU" sz="2600" dirty="0" smtClean="0"/>
              </a:p>
              <a:p>
                <a:pPr>
                  <a:buNone/>
                </a:pPr>
                <a:endParaRPr lang="ru-RU" altLang="ru-RU" sz="2600" dirty="0"/>
              </a:p>
              <a:p>
                <a:pPr>
                  <a:buNone/>
                </a:pPr>
                <a:endParaRPr lang="en-US" altLang="ru-RU" sz="2600" dirty="0" smtClean="0"/>
              </a:p>
              <a:p>
                <a:pPr>
                  <a:buNone/>
                </a:pPr>
                <a:r>
                  <a:rPr lang="ru-RU" altLang="ru-RU" sz="2600" dirty="0" smtClean="0"/>
                  <a:t>3. Если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altLang="ru-RU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altLang="ru-RU" sz="2600" dirty="0" smtClean="0"/>
                  <a:t>, то 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ru-RU" altLang="ru-RU" sz="2600" dirty="0"/>
                  <a:t>г</a:t>
                </a:r>
                <a:r>
                  <a:rPr lang="ru-RU" altLang="ru-RU" sz="2600" dirty="0" smtClean="0"/>
                  <a:t>де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6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sz="26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&gt;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ru-RU" sz="2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ru-RU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sz="26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ru-RU" sz="2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altLang="ru-RU" sz="26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ru-RU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sz="26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ru-RU" sz="26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ru-RU" sz="2600" dirty="0" smtClean="0"/>
                  <a:t>  </a:t>
                </a:r>
                <a:r>
                  <a:rPr lang="ru-RU" altLang="ru-RU" sz="2600" dirty="0" smtClean="0"/>
                  <a:t>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sz="26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.</a:t>
                </a:r>
              </a:p>
              <a:p>
                <a:pPr eaLnBrk="1" hangingPunct="1">
                  <a:spcBef>
                    <a:spcPts val="2400"/>
                  </a:spcBef>
                  <a:buFontTx/>
                  <a:buNone/>
                </a:pPr>
                <a:r>
                  <a:rPr lang="ru-RU" altLang="ru-RU" sz="2600" dirty="0" smtClean="0"/>
                  <a:t>Порядок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dirty="0" smtClean="0"/>
                  <a:t> сохраняется  и 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&lt;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  <a:blipFill rotWithShape="1">
                <a:blip r:embed="rId4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83726"/>
              </p:ext>
            </p:extLst>
          </p:nvPr>
        </p:nvGraphicFramePr>
        <p:xfrm>
          <a:off x="3436498" y="585751"/>
          <a:ext cx="4663894" cy="2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Формула" r:id="rId5" imgW="1968480" imgH="850680" progId="Equation.3">
                  <p:embed/>
                </p:oleObj>
              </mc:Choice>
              <mc:Fallback>
                <p:oleObj name="Формула" r:id="rId5" imgW="1968480" imgH="850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6498" y="585751"/>
                        <a:ext cx="4663894" cy="2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666"/>
              </p:ext>
            </p:extLst>
          </p:nvPr>
        </p:nvGraphicFramePr>
        <p:xfrm>
          <a:off x="3131840" y="3250047"/>
          <a:ext cx="5786194" cy="18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Формула" r:id="rId7" imgW="2641320" imgH="838080" progId="Equation.3">
                  <p:embed/>
                </p:oleObj>
              </mc:Choice>
              <mc:Fallback>
                <p:oleObj name="Формула" r:id="rId7" imgW="264132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3250047"/>
                        <a:ext cx="5786194" cy="18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5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Примеры использования 2-й теоремы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908720"/>
                <a:ext cx="8784976" cy="581275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Дихотомический поиск в массиве длины </a:t>
                </a:r>
                <a:r>
                  <a:rPr lang="en-US" altLang="ru-RU" sz="2600" i="1" dirty="0" smtClean="0"/>
                  <a:t>n</a:t>
                </a:r>
                <a:r>
                  <a:rPr lang="ru-RU" altLang="ru-RU" sz="2600" dirty="0" smtClean="0"/>
                  <a:t>: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𝑏</m:t>
                    </m:r>
                    <m:r>
                      <a:rPr lang="en-US" altLang="ru-RU" sz="2600" b="0" i="1" smtClean="0">
                        <a:latin typeface="Cambria Math"/>
                      </a:rPr>
                      <m:t>+</m:t>
                    </m:r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i="1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ru-RU" sz="2600" i="1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Рекурсивная сортировка слиянием: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i="1">
                        <a:latin typeface="Cambria Math"/>
                      </a:rPr>
                      <m:t>=</m:t>
                    </m:r>
                    <m:r>
                      <a:rPr lang="ru-RU" altLang="ru-RU" sz="2600" b="0" i="1" smtClean="0">
                        <a:latin typeface="Cambria Math"/>
                      </a:rPr>
                      <m:t>2</m:t>
                    </m:r>
                    <m:r>
                      <a:rPr lang="en-US" altLang="ru-RU" sz="2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i="1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altLang="ru-RU" sz="2600" i="1">
                        <a:latin typeface="Cambria Math"/>
                      </a:rPr>
                      <m:t>+</m:t>
                    </m:r>
                    <m:r>
                      <a:rPr lang="en-US" altLang="ru-RU" sz="2600" i="1">
                        <a:latin typeface="Cambria Math"/>
                      </a:rPr>
                      <m:t>𝑏𝑛</m:t>
                    </m:r>
                    <m:r>
                      <a:rPr lang="en-US" altLang="ru-RU" sz="2600" i="1">
                        <a:latin typeface="Cambria Math"/>
                      </a:rPr>
                      <m:t>=</m:t>
                    </m:r>
                    <m:r>
                      <a:rPr lang="en-US" altLang="ru-RU" sz="2600" i="1">
                        <a:latin typeface="Cambria Math"/>
                      </a:rPr>
                      <m:t>𝑂</m:t>
                    </m:r>
                    <m:r>
                      <a:rPr lang="en-US" altLang="ru-RU" sz="2600" i="1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ru-RU" sz="2600" i="1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dirty="0" smtClean="0"/>
                  <a:t> </a:t>
                </a:r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908720"/>
                <a:ext cx="8784976" cy="5812755"/>
              </a:xfrm>
              <a:blipFill rotWithShape="1">
                <a:blip r:embed="rId3"/>
                <a:stretch>
                  <a:fillRect l="-1179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Трудоемкость алгоритма</a:t>
            </a:r>
            <a:endParaRPr lang="ru-RU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Элементарный шаг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– это действие, время выполнения которого не зависит от числа входных переменных и их значений.</a:t>
                </a:r>
              </a:p>
              <a:p>
                <a:pPr marL="0" indent="0">
                  <a:buNone/>
                </a:pPr>
                <a:r>
                  <a:rPr lang="ru-RU" sz="26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Трудоемкость</a:t>
                </a:r>
                <a:r>
                  <a:rPr lang="ru-RU" sz="2600" dirty="0">
                    <a:cs typeface="Courier New" panose="02070309020205020404" pitchFamily="49" charset="0"/>
                  </a:rPr>
                  <a:t> – это функция зависимости количества элементарных действий от входного параметра </a:t>
                </a:r>
                <a:r>
                  <a:rPr lang="en-US" altLang="ru-RU" sz="2600" i="1" dirty="0">
                    <a:solidFill>
                      <a:srgbClr val="C00000"/>
                    </a:solidFill>
                    <a:latin typeface="Times New Roman" pitchFamily="18" charset="0"/>
                  </a:rPr>
                  <a:t>n</a:t>
                </a:r>
                <a:r>
                  <a:rPr lang="ru-RU" altLang="ru-RU" sz="2600" b="1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ru-RU" altLang="ru-RU" sz="2600" dirty="0">
                    <a:cs typeface="Times New Roman" pitchFamily="18" charset="0"/>
                  </a:rPr>
                  <a:t>п</a:t>
                </a:r>
                <a:r>
                  <a:rPr lang="ru-RU" altLang="ru-RU" sz="2600" dirty="0"/>
                  <a:t>ри</a:t>
                </a:r>
                <a:r>
                  <a:rPr lang="ru-RU" altLang="ru-RU" sz="2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ru-RU" sz="2600" i="1" dirty="0">
                    <a:solidFill>
                      <a:srgbClr val="C00000"/>
                    </a:solidFill>
                    <a:latin typeface="Times New Roman" pitchFamily="18" charset="0"/>
                  </a:rPr>
                  <a:t>n</a:t>
                </a:r>
                <a:r>
                  <a:rPr lang="ru-RU" altLang="ru-RU" sz="26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→∞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 (асимптотическая трудоемкость).</a:t>
                </a:r>
                <a:endParaRPr lang="ru-RU" sz="2600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altLang="ru-RU" sz="2600" dirty="0" smtClean="0"/>
                  <a:t>На </a:t>
                </a:r>
                <a:r>
                  <a:rPr lang="ru-RU" altLang="ru-RU" sz="2600" dirty="0"/>
                  <a:t>практике важно не точное значение, а </a:t>
                </a:r>
                <a:r>
                  <a:rPr lang="ru-RU" altLang="ru-RU" sz="2600" dirty="0">
                    <a:solidFill>
                      <a:srgbClr val="C00000"/>
                    </a:solidFill>
                  </a:rPr>
                  <a:t>порядок роста</a:t>
                </a:r>
                <a:r>
                  <a:rPr lang="ru-RU" altLang="ru-RU" sz="26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ru-RU" sz="2600" i="1" dirty="0">
                    <a:latin typeface="Times New Roman" pitchFamily="18" charset="0"/>
                  </a:rPr>
                  <a:t>T</a:t>
                </a:r>
                <a:r>
                  <a:rPr lang="en-US" altLang="ru-RU" sz="2600" dirty="0">
                    <a:latin typeface="Times New Roman" pitchFamily="18" charset="0"/>
                  </a:rPr>
                  <a:t>(</a:t>
                </a:r>
                <a:r>
                  <a:rPr lang="en-US" altLang="ru-RU" sz="2600" i="1" dirty="0">
                    <a:latin typeface="Times New Roman" pitchFamily="18" charset="0"/>
                  </a:rPr>
                  <a:t>n</a:t>
                </a:r>
                <a:r>
                  <a:rPr lang="en-US" altLang="ru-RU" sz="2600" dirty="0">
                    <a:latin typeface="Times New Roman" pitchFamily="18" charset="0"/>
                  </a:rPr>
                  <a:t>)</a:t>
                </a:r>
                <a:r>
                  <a:rPr lang="ru-RU" altLang="ru-RU" sz="2600" dirty="0">
                    <a:cs typeface="Courier New" panose="02070309020205020404" pitchFamily="49" charset="0"/>
                  </a:rPr>
                  <a:t> </a:t>
                </a:r>
                <a:r>
                  <a:rPr lang="ru-RU" altLang="ru-RU" sz="2600" dirty="0">
                    <a:cs typeface="Times New Roman" pitchFamily="18" charset="0"/>
                  </a:rPr>
                  <a:t>п</a:t>
                </a:r>
                <a:r>
                  <a:rPr lang="ru-RU" altLang="ru-RU" sz="2600" dirty="0"/>
                  <a:t>ри </a:t>
                </a:r>
                <a:r>
                  <a:rPr lang="en-US" altLang="ru-RU" sz="2600" i="1" dirty="0">
                    <a:latin typeface="Times New Roman" pitchFamily="18" charset="0"/>
                  </a:rPr>
                  <a:t>n</a:t>
                </a:r>
                <a:r>
                  <a:rPr lang="en-US" altLang="ru-RU" sz="2600" dirty="0">
                    <a:latin typeface="Times New Roman" pitchFamily="18" charset="0"/>
                  </a:rPr>
                  <a:t> </a:t>
                </a:r>
                <a:r>
                  <a:rPr lang="ru-RU" altLang="ru-RU" sz="2600" dirty="0">
                    <a:latin typeface="Times New Roman" pitchFamily="18" charset="0"/>
                    <a:cs typeface="Times New Roman" pitchFamily="18" charset="0"/>
                  </a:rPr>
                  <a:t>→∞</a:t>
                </a:r>
                <a:r>
                  <a:rPr lang="ru-RU" altLang="ru-RU" sz="2600" dirty="0" smtClean="0"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600" dirty="0" smtClean="0">
                    <a:cs typeface="Times New Roman" pitchFamily="18" charset="0"/>
                  </a:rPr>
                  <a:t>Используется обозначение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, если существуют такие константы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&gt;0,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, </a:t>
                </a:r>
                <a:endParaRPr lang="en-US" sz="2600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что</a:t>
                </a:r>
                <a14:m>
                  <m:oMath xmlns:m="http://schemas.openxmlformats.org/officeDocument/2006/math">
                    <m:r>
                      <a:rPr lang="ru-RU" sz="2600" b="0" i="0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 </m:t>
                    </m:r>
                    <m:r>
                      <a:rPr lang="ru-RU" sz="260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∀</m:t>
                    </m:r>
                    <m:r>
                      <a:rPr lang="ru-RU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  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𝑐𝑓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ru-RU" sz="2600" b="0" i="0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ru-RU" sz="2600" dirty="0" smtClean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544616"/>
              </a:xfrm>
              <a:blipFill rotWithShape="1">
                <a:blip r:embed="rId3"/>
                <a:stretch>
                  <a:fillRect l="-1259" t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13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Типичные случаи для трудоемкости</a:t>
            </a:r>
            <a:endParaRPr lang="ru-RU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496944" cy="5904656"/>
              </a:xfrm>
            </p:spPr>
            <p:txBody>
              <a:bodyPr>
                <a:normAutofit/>
              </a:bodyPr>
              <a:lstStyle/>
              <a:p>
                <a:pPr marL="360000" indent="-36000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600" dirty="0" smtClean="0"/>
                  <a:t>- </a:t>
                </a:r>
                <a:r>
                  <a:rPr lang="ru-RU" sz="2600" dirty="0" smtClean="0"/>
                  <a:t>логарифмическая,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sz="2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0" smtClean="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ru-RU" sz="2600" dirty="0" smtClean="0"/>
                  <a:t> (отличаются в </a:t>
                </a:r>
                <a:r>
                  <a:rPr lang="en-US" sz="2600" dirty="0" err="1" smtClean="0">
                    <a:solidFill>
                      <a:srgbClr val="C00000"/>
                    </a:solidFill>
                  </a:rPr>
                  <a:t>const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раз)</a:t>
                </a:r>
                <a:endParaRPr lang="en-US" sz="2600" dirty="0" smtClean="0"/>
              </a:p>
              <a:p>
                <a:pPr marL="360000" indent="-360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 smtClean="0"/>
                  <a:t> - </a:t>
                </a:r>
                <a:r>
                  <a:rPr lang="ru-RU" sz="2600" dirty="0" smtClean="0"/>
                  <a:t>линейная</a:t>
                </a:r>
              </a:p>
              <a:p>
                <a:pPr marL="360000" indent="-360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600" dirty="0" smtClean="0"/>
                  <a:t> - </a:t>
                </a:r>
                <a:r>
                  <a:rPr lang="ru-RU" sz="2600" dirty="0" smtClean="0"/>
                  <a:t>линейно-логарифмическая</a:t>
                </a:r>
              </a:p>
              <a:p>
                <a:pPr marL="360000" indent="-360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полиномиальная</a:t>
                </a:r>
              </a:p>
              <a:p>
                <a:pPr marL="360000" indent="-360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𝑐𝑛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𝑐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sz="2600" dirty="0" smtClean="0"/>
                  <a:t> – </a:t>
                </a:r>
                <a:r>
                  <a:rPr lang="ru-RU" sz="2600" dirty="0" smtClean="0"/>
                  <a:t>экспоненциальная,</a:t>
                </a:r>
              </a:p>
              <a:p>
                <a:pPr marL="360000" indent="0">
                  <a:lnSpc>
                    <a:spcPct val="110000"/>
                  </a:lnSpc>
                  <a:buNone/>
                </a:pPr>
                <a:r>
                  <a:rPr lang="ru-RU" sz="2600" dirty="0" smtClean="0"/>
                  <a:t>для случая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𝑐𝑛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, </m:t>
                    </m:r>
                    <m:r>
                      <a:rPr lang="en-US" sz="2600" b="0" i="1" smtClean="0">
                        <a:latin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</a:rPr>
                      <m:t>&gt;1, 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&gt;0</m:t>
                    </m:r>
                    <m:r>
                      <a:rPr lang="en-US" sz="2600" b="0" i="0" smtClean="0">
                        <a:latin typeface="Cambria Math"/>
                      </a:rPr>
                      <m:t>:  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𝑐𝑛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𝑐𝑛</m:t>
                        </m:r>
                      </m:sup>
                    </m:sSup>
                  </m:oMath>
                </a14:m>
                <a:r>
                  <a:rPr lang="ru-RU" sz="2600" dirty="0" smtClean="0"/>
                  <a:t>, т.е. разница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u-RU" sz="2600" b="0" i="1" smtClean="0">
                            <a:latin typeface="Cambria Math"/>
                          </a:rPr>
                          <m:t>(с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−1)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ru-RU" sz="26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𝑐𝑜𝑛𝑠𝑡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раз.</a:t>
                </a:r>
              </a:p>
              <a:p>
                <a:pPr marL="360000" indent="-36000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endParaRPr lang="ru-RU" sz="2600" dirty="0" smtClean="0"/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800" dirty="0"/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800" dirty="0" smtClean="0"/>
              </a:p>
              <a:p>
                <a:pPr marL="360000" indent="-360000">
                  <a:lnSpc>
                    <a:spcPct val="110000"/>
                  </a:lnSpc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496944" cy="5904656"/>
              </a:xfrm>
              <a:blipFill rotWithShape="1">
                <a:blip r:embed="rId3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15" y="116632"/>
            <a:ext cx="9144000" cy="936104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Соотношения для оценки и сравнения трудоемкостей</a:t>
            </a:r>
            <a:endParaRPr lang="ru-RU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268760"/>
                <a:ext cx="8856984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60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∀</m:t>
                    </m:r>
                    <m:r>
                      <a:rPr lang="ru-RU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&gt;0, 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r>
                  <a:rPr lang="en-US" sz="2600" dirty="0" smtClean="0">
                    <a:cs typeface="Courier New" panose="02070309020205020404" pitchFamily="49" charset="0"/>
                  </a:rPr>
                  <a:t> </a:t>
                </a:r>
                <a:r>
                  <a:rPr lang="ru-RU" sz="2600" dirty="0" smtClean="0">
                    <a:cs typeface="Courier New" panose="02070309020205020404" pitchFamily="49" charset="0"/>
                  </a:rPr>
                  <a:t>выполняется:</a:t>
                </a:r>
              </a:p>
              <a:p>
                <a:pPr marL="0" indent="0">
                  <a:buNone/>
                </a:pPr>
                <a:endParaRPr lang="ru-RU" sz="2600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ru-RU" sz="2600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ru-RU" sz="2600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ru-RU" sz="2600" dirty="0" smtClean="0">
                    <a:cs typeface="Courier New" panose="02070309020205020404" pitchFamily="49" charset="0"/>
                  </a:rPr>
                  <a:t>Формула Стирлинга для больших значений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ru-RU" sz="2600" dirty="0" smtClean="0">
                    <a:cs typeface="Courier New" panose="02070309020205020404" pitchFamily="49" charset="0"/>
                  </a:rPr>
                  <a:t>:</a:t>
                </a:r>
                <a:endParaRPr lang="ru-RU" sz="26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268760"/>
                <a:ext cx="8856984" cy="5400600"/>
              </a:xfrm>
              <a:blipFill rotWithShape="1">
                <a:blip r:embed="rId4"/>
                <a:stretch>
                  <a:fillRect l="-1239" t="-1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18581"/>
              </p:ext>
            </p:extLst>
          </p:nvPr>
        </p:nvGraphicFramePr>
        <p:xfrm>
          <a:off x="539552" y="1772816"/>
          <a:ext cx="2304000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Формула" r:id="rId5" imgW="888840" imgH="444240" progId="Equation.3">
                  <p:embed/>
                </p:oleObj>
              </mc:Choice>
              <mc:Fallback>
                <p:oleObj name="Формула" r:id="rId5" imgW="888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2304000" cy="11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688988"/>
              </p:ext>
            </p:extLst>
          </p:nvPr>
        </p:nvGraphicFramePr>
        <p:xfrm>
          <a:off x="3779912" y="1772816"/>
          <a:ext cx="1744452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Формула" r:id="rId7" imgW="672840" imgH="444240" progId="Equation.3">
                  <p:embed/>
                </p:oleObj>
              </mc:Choice>
              <mc:Fallback>
                <p:oleObj name="Формула" r:id="rId7" imgW="672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9912" y="1772816"/>
                        <a:ext cx="1744452" cy="11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14743"/>
              </p:ext>
            </p:extLst>
          </p:nvPr>
        </p:nvGraphicFramePr>
        <p:xfrm>
          <a:off x="179512" y="3573016"/>
          <a:ext cx="3692434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Формула" r:id="rId9" imgW="1460160" imgH="469800" progId="Equation.3">
                  <p:embed/>
                </p:oleObj>
              </mc:Choice>
              <mc:Fallback>
                <p:oleObj name="Формула" r:id="rId9" imgW="14601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512" y="3573016"/>
                        <a:ext cx="3692434" cy="11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86390"/>
              </p:ext>
            </p:extLst>
          </p:nvPr>
        </p:nvGraphicFramePr>
        <p:xfrm>
          <a:off x="179512" y="4581240"/>
          <a:ext cx="877934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Формула" r:id="rId11" imgW="3429000" imgH="393480" progId="Equation.3">
                  <p:embed/>
                </p:oleObj>
              </mc:Choice>
              <mc:Fallback>
                <p:oleObj name="Формула" r:id="rId11" imgW="3429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12" y="4581240"/>
                        <a:ext cx="8779348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Типы трудоемкостей</a:t>
            </a:r>
            <a:r>
              <a:rPr lang="en-US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1052735"/>
                <a:ext cx="8229600" cy="5668739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Трудоемкость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в наихудшем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Трудоемкость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в наилучшем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𝑏𝑒𝑠𝑡</m:t>
                        </m:r>
                      </m:sub>
                    </m:sSub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Трудоемкость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в среднем</a:t>
                </a:r>
                <a:r>
                  <a:rPr lang="ru-RU" altLang="ru-RU" sz="2600" dirty="0" smtClean="0"/>
                  <a:t>:</a:t>
                </a:r>
              </a:p>
              <a:p>
                <a:pPr indent="0" eaLnBrk="1" hangingPunct="1">
                  <a:buFontTx/>
                  <a:buNone/>
                </a:pPr>
                <a:r>
                  <a:rPr lang="ru-RU" altLang="ru-RU" sz="2600" dirty="0"/>
                  <a:t>д</a:t>
                </a:r>
                <a:r>
                  <a:rPr lang="ru-RU" altLang="ru-RU" sz="2600" dirty="0" smtClean="0"/>
                  <a:t>ля </a:t>
                </a:r>
                <a:r>
                  <a:rPr lang="ru-RU" altLang="ru-RU" sz="2600" dirty="0" smtClean="0"/>
                  <a:t>генеральной совокупности всех случаев выполнения алгоритма </a:t>
                </a:r>
                <a:r>
                  <a:rPr lang="ru-RU" altLang="ru-RU" sz="2600" dirty="0" smtClean="0"/>
                  <a:t>на</a:t>
                </a:r>
                <a:r>
                  <a:rPr lang="ru-RU" altLang="ru-RU" sz="2600" dirty="0" smtClean="0"/>
                  <a:t> </a:t>
                </a:r>
                <a:r>
                  <a:rPr lang="ru-RU" altLang="ru-RU" sz="2600" dirty="0" smtClean="0"/>
                  <a:t>разных </a:t>
                </a:r>
                <a:r>
                  <a:rPr lang="ru-RU" altLang="ru-RU" sz="2600" dirty="0" smtClean="0"/>
                  <a:t>входах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с вероятностями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и трудоемкостями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  <a:endParaRPr lang="ru-RU" altLang="ru-RU" sz="2600" dirty="0" smtClean="0"/>
              </a:p>
              <a:p>
                <a:pPr indent="0" eaLnBrk="1" hangingPunct="1">
                  <a:buFontTx/>
                  <a:buNone/>
                </a:pPr>
                <a:r>
                  <a:rPr lang="ru-RU" altLang="ru-RU" sz="2600" dirty="0" smtClean="0"/>
                  <a:t>вычисляется</a:t>
                </a:r>
              </a:p>
              <a:p>
                <a:pPr indent="-360000" eaLnBrk="1" hangingPunct="1">
                  <a:spcBef>
                    <a:spcPts val="1200"/>
                  </a:spcBef>
                  <a:buFontTx/>
                  <a:buNone/>
                </a:pP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Эффективный алгоритм:</a:t>
                </a:r>
              </a:p>
              <a:p>
                <a:pPr marL="440100" indent="-457200"/>
                <a:r>
                  <a:rPr lang="ru-RU" altLang="ru-RU" sz="2600" dirty="0" smtClean="0"/>
                  <a:t>имеет наилучшее соотношение трудоемкости и емкостной сложности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или</a:t>
                </a:r>
              </a:p>
              <a:p>
                <a:pPr marL="440100" indent="-457200"/>
                <a:r>
                  <a:rPr lang="ru-RU" altLang="ru-RU" sz="2600" dirty="0"/>
                  <a:t>и</a:t>
                </a:r>
                <a:r>
                  <a:rPr lang="ru-RU" altLang="ru-RU" sz="2600" dirty="0" smtClean="0"/>
                  <a:t>меет трудоемкость на уровне известной нижней границы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1052735"/>
                <a:ext cx="8229600" cy="5668739"/>
              </a:xfrm>
              <a:blipFill rotWithShape="1">
                <a:blip r:embed="rId4"/>
                <a:stretch>
                  <a:fillRect l="-1259" t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1219"/>
              </p:ext>
            </p:extLst>
          </p:nvPr>
        </p:nvGraphicFramePr>
        <p:xfrm>
          <a:off x="3151188" y="3717032"/>
          <a:ext cx="29908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Формула" r:id="rId5" imgW="1295280" imgH="380880" progId="Equation.3">
                  <p:embed/>
                </p:oleObj>
              </mc:Choice>
              <mc:Fallback>
                <p:oleObj name="Формула" r:id="rId5" imgW="12952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1188" y="3717032"/>
                        <a:ext cx="2990850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6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Алгоритмы, основанные на сравнениях</a:t>
            </a:r>
            <a:r>
              <a:rPr lang="en-US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5"/>
                <a:ext cx="8784976" cy="595677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Пусть имеется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множество решений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sz="2600" dirty="0"/>
                  <a:t>Первое </a:t>
                </a:r>
                <a:r>
                  <a:rPr lang="ru-RU" sz="2600" dirty="0">
                    <a:solidFill>
                      <a:srgbClr val="C00000"/>
                    </a:solidFill>
                  </a:rPr>
                  <a:t>сравнение</a:t>
                </a:r>
                <a:r>
                  <a:rPr lang="ru-RU" sz="2600" dirty="0"/>
                  <a:t> приводит к разделению всего множества решений на </a:t>
                </a:r>
                <a:r>
                  <a:rPr lang="ru-RU" sz="2600" dirty="0">
                    <a:solidFill>
                      <a:srgbClr val="C00000"/>
                    </a:solidFill>
                  </a:rPr>
                  <a:t>два подмножества </a:t>
                </a:r>
                <a:r>
                  <a:rPr lang="ru-RU" sz="2600" dirty="0"/>
                  <a:t>и выбору одного из них. После 2 сравнений мы потенциально можем </a:t>
                </a:r>
                <a:r>
                  <a:rPr lang="ru-RU" sz="2600" dirty="0" smtClean="0"/>
                  <a:t>проверить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sz="2600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ru-RU" altLang="ru-RU" sz="2600" dirty="0" smtClean="0"/>
                  <a:t> </a:t>
                </a:r>
                <a:r>
                  <a:rPr lang="ru-RU" altLang="ru-RU" sz="2600" dirty="0" smtClean="0"/>
                  <a:t>различных </a:t>
                </a:r>
                <a:r>
                  <a:rPr lang="ru-RU" altLang="ru-RU" sz="2600" dirty="0" smtClean="0"/>
                  <a:t>подмножеств, после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600" dirty="0" smtClean="0"/>
                  <a:t> сравнений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alt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altLang="ru-RU" sz="2600" dirty="0" smtClean="0"/>
                  <a:t>Наша цель – выйти на одно из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конечных решений. Гарантированно сделать это за </a:t>
                </a:r>
                <a14:m>
                  <m:oMath xmlns:m="http://schemas.openxmlformats.org/officeDocument/2006/math">
                    <m:r>
                      <a:rPr lang="en-US" altLang="ru-RU" sz="2600" i="1"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600" dirty="0" smtClean="0"/>
                  <a:t> сравнений для любого входа можно только при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ru-RU" altLang="ru-RU" sz="2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ru-RU" altLang="ru-RU" sz="2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altLang="ru-RU" sz="2600" dirty="0" smtClean="0"/>
                  <a:t>, т.е. 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func>
                      <m:funcPr>
                        <m:ctrlP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ru-RU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ru-RU" sz="2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ru-RU" sz="2600" dirty="0" smtClean="0"/>
                  <a:t> – </a:t>
                </a:r>
                <a:r>
                  <a:rPr lang="ru-RU" altLang="ru-RU" sz="2600" dirty="0" smtClean="0"/>
                  <a:t>это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минимальная гарантированная трудоемкость в наихудшем </a:t>
                </a:r>
                <a:r>
                  <a:rPr lang="ru-RU" altLang="ru-RU" sz="2600" dirty="0" smtClean="0"/>
                  <a:t>для алгоритмов основанных на сравнениях.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5"/>
                <a:ext cx="8784976" cy="5956770"/>
              </a:xfrm>
              <a:blipFill rotWithShape="1">
                <a:blip r:embed="rId3"/>
                <a:stretch>
                  <a:fillRect l="-1179" t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4421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в массиве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692696"/>
                <a:ext cx="8784976" cy="6028779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120000"/>
                  </a:lnSpc>
                  <a:buFontTx/>
                  <a:buNone/>
                </a:pPr>
                <a:r>
                  <a:rPr lang="ru-RU" altLang="ru-RU" sz="2600" dirty="0" smtClean="0"/>
                  <a:t>Мощность множества решений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 eaLnBrk="1" hangingPunct="1">
                  <a:lnSpc>
                    <a:spcPct val="120000"/>
                  </a:lnSpc>
                  <a:buFontTx/>
                  <a:buNone/>
                </a:pPr>
                <a:r>
                  <a:rPr lang="ru-RU" altLang="ru-RU" sz="2600" dirty="0" smtClean="0"/>
                  <a:t>В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неупорядоченном массиве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600" dirty="0" smtClean="0"/>
                  <a:t>.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ru-RU" altLang="ru-RU" sz="2600" dirty="0" smtClean="0"/>
                  <a:t>Для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дихотомического поиска</a:t>
                </a:r>
                <a:r>
                  <a:rPr lang="ru-RU" altLang="ru-RU" sz="2600" dirty="0" smtClean="0"/>
                  <a:t>: </a:t>
                </a:r>
              </a:p>
              <a:p>
                <a:pPr indent="0"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ru-RU" altLang="ru-RU" sz="2600" dirty="0" smtClean="0"/>
                  <a:t>в общем случае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altLang="ru-RU" sz="2600" dirty="0" smtClean="0"/>
                  <a:t>, и при первом разделении массив делится на части длины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ru-RU" altLang="ru-RU" sz="2600" dirty="0" smtClean="0"/>
                  <a:t>, причем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ru-RU" altLang="ru-RU" sz="26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e>
                    </m:d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ru-RU" altLang="ru-RU" sz="26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e>
                    </m:d>
                    <m:r>
                      <a:rPr lang="ru-RU" altLang="ru-RU" sz="260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ru-RU" altLang="ru-RU" sz="26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ru-RU" sz="26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ru-RU" sz="2600" dirty="0" smtClean="0"/>
                  <a:t>.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  <a:buFontTx/>
                  <a:buNone/>
                </a:pPr>
                <a:r>
                  <a:rPr lang="ru-RU" altLang="ru-RU" sz="2600" dirty="0" smtClean="0"/>
                  <a:t>Поэтому требуется не более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𝑘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 разделений массива и</a:t>
                </a:r>
                <a14:m>
                  <m:oMath xmlns:m="http://schemas.openxmlformats.org/officeDocument/2006/math">
                    <m:r>
                      <a:rPr lang="ru-RU" altLang="ru-RU" sz="26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altLang="ru-RU" sz="2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ru-RU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6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ru-RU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+1=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6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altLang="ru-RU" sz="2600" dirty="0" smtClean="0"/>
                  <a:t>, т.е. совпадает с минимальной гарантированной трудоемкостью в наихудшем</a:t>
                </a:r>
                <a:r>
                  <a:rPr lang="en-US" altLang="ru-RU" sz="2600" dirty="0" smtClean="0"/>
                  <a:t>.</a:t>
                </a:r>
                <a:r>
                  <a:rPr lang="ru-RU" altLang="ru-RU" sz="2600" dirty="0" smtClean="0"/>
                  <a:t> Следовательно, алгоритм дихотомического поиска является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эффективным</a:t>
                </a:r>
                <a:r>
                  <a:rPr lang="ru-RU" altLang="ru-RU" sz="2600" dirty="0" smtClean="0"/>
                  <a:t>.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92696"/>
                <a:ext cx="8784976" cy="6028779"/>
              </a:xfrm>
              <a:blipFill rotWithShape="1">
                <a:blip r:embed="rId3"/>
                <a:stretch>
                  <a:fillRect l="-1179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0485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1-я теорема о временной сложности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Пусть трудоемкость можно представить соотношением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Тогда: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6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ru-RU" sz="2600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𝑐𝑛</m:t>
                            </m:r>
                          </m:sup>
                        </m:sSup>
                      </m:e>
                    </m:d>
                    <m:r>
                      <a:rPr lang="en-US" altLang="ru-RU" sz="2600" b="0" i="1" smtClean="0">
                        <a:latin typeface="Cambria Math"/>
                      </a:rPr>
                      <m:t>, </m:t>
                    </m:r>
                    <m:r>
                      <a:rPr lang="en-US" altLang="ru-RU" sz="2600" b="0" i="1" smtClean="0">
                        <a:latin typeface="Cambria Math"/>
                      </a:rPr>
                      <m:t>𝑐</m:t>
                    </m:r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r>
                      <a:rPr lang="en-US" altLang="ru-RU" sz="2600" b="0" i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altLang="ru-RU" sz="2600" dirty="0" smtClean="0"/>
                  <a:t>, 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altLang="ru-RU" sz="2600" dirty="0" smtClean="0"/>
                  <a:t>.</a:t>
                </a: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Доказательство основано на последовательном разложении рекуррентного соотношения.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  <a:blipFill rotWithShape="1">
                <a:blip r:embed="rId4"/>
                <a:stretch>
                  <a:fillRect l="-1179" t="-920" r="-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61946"/>
              </p:ext>
            </p:extLst>
          </p:nvPr>
        </p:nvGraphicFramePr>
        <p:xfrm>
          <a:off x="323528" y="1340768"/>
          <a:ext cx="5256948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Формула" r:id="rId5" imgW="2273040" imgH="482400" progId="Equation.3">
                  <p:embed/>
                </p:oleObj>
              </mc:Choice>
              <mc:Fallback>
                <p:oleObj name="Формула" r:id="rId5" imgW="22730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1340768"/>
                        <a:ext cx="5256948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6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1-я теорема о временной сложности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Доказательство:</a:t>
                </a:r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endParaRPr lang="ru-RU" altLang="ru-RU" sz="2600" dirty="0"/>
              </a:p>
              <a:p>
                <a:pPr eaLnBrk="1" hangingPunct="1">
                  <a:buFontTx/>
                  <a:buNone/>
                </a:pPr>
                <a:endParaRPr lang="ru-RU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 smtClean="0"/>
                  <a:t>1. 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ru-RU" altLang="ru-RU" sz="2600" dirty="0" smtClean="0"/>
                  <a:t> и больших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600" dirty="0" smtClean="0"/>
                  <a:t>:</a:t>
                </a:r>
              </a:p>
              <a:p>
                <a:pPr eaLnBrk="1" hangingPunct="1">
                  <a:buFontTx/>
                  <a:buNone/>
                </a:pPr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ru-RU" sz="2600" dirty="0" smtClean="0"/>
                  <a:t>2.</a:t>
                </a:r>
                <a:r>
                  <a:rPr lang="ru-RU" altLang="ru-RU" sz="2600" dirty="0" smtClean="0"/>
                  <a:t> Если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𝑎</m:t>
                    </m:r>
                    <m:r>
                      <a:rPr lang="en-US" altLang="ru-RU" sz="26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ru-RU" altLang="ru-RU" sz="2600" dirty="0" smtClean="0"/>
                  <a:t>, то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𝑇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ru-RU" sz="2600" dirty="0" smtClean="0"/>
                  <a:t> </a:t>
                </a:r>
                <a:r>
                  <a:rPr lang="ru-RU" altLang="ru-RU" sz="2600" dirty="0" smtClean="0"/>
                  <a:t>минимальна при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𝑝</m:t>
                    </m:r>
                    <m:r>
                      <a:rPr lang="en-US" altLang="ru-RU" sz="2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ru-RU" sz="2600" dirty="0" smtClean="0"/>
                  <a:t>:</a:t>
                </a:r>
              </a:p>
              <a:p>
                <a:pPr eaLnBrk="1" hangingPunct="1">
                  <a:buFontTx/>
                  <a:buNone/>
                </a:pPr>
                <a:endParaRPr lang="en-US" altLang="ru-RU" sz="2600" dirty="0"/>
              </a:p>
              <a:p>
                <a:pPr eaLnBrk="1" hangingPunct="1">
                  <a:buFontTx/>
                  <a:buNone/>
                </a:pPr>
                <a:endParaRPr lang="en-US" altLang="ru-RU" sz="2600" dirty="0" smtClean="0"/>
              </a:p>
              <a:p>
                <a:pPr eaLnBrk="1" hangingPunct="1">
                  <a:buFontTx/>
                  <a:buNone/>
                </a:pPr>
                <a:endParaRPr lang="en-US" altLang="ru-RU" sz="2600" dirty="0"/>
              </a:p>
              <a:p>
                <a:pPr eaLnBrk="1" hangingPunct="1">
                  <a:buFontTx/>
                  <a:buNone/>
                </a:pPr>
                <a:r>
                  <a:rPr lang="ru-RU" altLang="ru-RU" sz="2600" dirty="0"/>
                  <a:t>В</a:t>
                </a:r>
                <a:r>
                  <a:rPr lang="ru-RU" altLang="ru-RU" sz="2600" dirty="0" smtClean="0"/>
                  <a:t> случае				    </a:t>
                </a:r>
                <a:r>
                  <a:rPr lang="ru-RU" altLang="ru-RU" sz="2600" dirty="0" smtClean="0">
                    <a:solidFill>
                      <a:srgbClr val="C00000"/>
                    </a:solidFill>
                  </a:rPr>
                  <a:t>порядок</a:t>
                </a:r>
                <a:r>
                  <a:rPr lang="ru-RU" altLang="ru-RU" sz="2600" dirty="0" smtClean="0"/>
                  <a:t> сохраняется</a:t>
                </a:r>
                <a:endParaRPr lang="ru-RU" altLang="ru-RU" sz="2600" dirty="0" smtClean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764704"/>
                <a:ext cx="8784976" cy="5956771"/>
              </a:xfrm>
              <a:blipFill rotWithShape="1">
                <a:blip r:embed="rId4"/>
                <a:stretch>
                  <a:fillRect l="-1179" t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50819"/>
              </p:ext>
            </p:extLst>
          </p:nvPr>
        </p:nvGraphicFramePr>
        <p:xfrm>
          <a:off x="251520" y="1268760"/>
          <a:ext cx="7569313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Формула" r:id="rId5" imgW="3441600" imgH="736560" progId="Equation.3">
                  <p:embed/>
                </p:oleObj>
              </mc:Choice>
              <mc:Fallback>
                <p:oleObj name="Формула" r:id="rId5" imgW="344160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268760"/>
                        <a:ext cx="7569313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13777"/>
              </p:ext>
            </p:extLst>
          </p:nvPr>
        </p:nvGraphicFramePr>
        <p:xfrm>
          <a:off x="4435324" y="2892692"/>
          <a:ext cx="3521052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Формула" r:id="rId7" imgW="1498320" imgH="457200" progId="Equation.3">
                  <p:embed/>
                </p:oleObj>
              </mc:Choice>
              <mc:Fallback>
                <p:oleObj name="Формула" r:id="rId7" imgW="14983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5324" y="2892692"/>
                        <a:ext cx="3521052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884092"/>
              </p:ext>
            </p:extLst>
          </p:nvPr>
        </p:nvGraphicFramePr>
        <p:xfrm>
          <a:off x="684114" y="4653224"/>
          <a:ext cx="600872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Формула" r:id="rId9" imgW="2590560" imgH="419040" progId="Equation.3">
                  <p:embed/>
                </p:oleObj>
              </mc:Choice>
              <mc:Fallback>
                <p:oleObj name="Формула" r:id="rId9" imgW="2590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114" y="4653224"/>
                        <a:ext cx="6008720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65995"/>
              </p:ext>
            </p:extLst>
          </p:nvPr>
        </p:nvGraphicFramePr>
        <p:xfrm>
          <a:off x="1763688" y="5972092"/>
          <a:ext cx="33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Формула" r:id="rId11" imgW="1409400" imgH="228600" progId="Equation.3">
                  <p:embed/>
                </p:oleObj>
              </mc:Choice>
              <mc:Fallback>
                <p:oleObj name="Формула" r:id="rId11" imgW="1409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688" y="5972092"/>
                        <a:ext cx="333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0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1279</Words>
  <Application>Microsoft Office PowerPoint</Application>
  <PresentationFormat>Экран (4:3)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Тема Office</vt:lpstr>
      <vt:lpstr>Формула</vt:lpstr>
      <vt:lpstr>Microsoft Equation 3.0</vt:lpstr>
      <vt:lpstr>Основы программирования</vt:lpstr>
      <vt:lpstr>Трудоемкость алгоритма</vt:lpstr>
      <vt:lpstr>Типичные случаи для трудоемкости</vt:lpstr>
      <vt:lpstr>Соотношения для оценки и сравнения трудоемкостей</vt:lpstr>
      <vt:lpstr>Типы трудоемкостей </vt:lpstr>
      <vt:lpstr>Алгоритмы, основанные на сравнениях </vt:lpstr>
      <vt:lpstr>Поиск в массиве</vt:lpstr>
      <vt:lpstr>1-я теорема о временной сложности</vt:lpstr>
      <vt:lpstr>1-я теорема о временной сложности</vt:lpstr>
      <vt:lpstr>Примеры использования 1-й теоремы</vt:lpstr>
      <vt:lpstr>2-я теорема о временной сложности</vt:lpstr>
      <vt:lpstr>2-я теорема о временной сложности</vt:lpstr>
      <vt:lpstr>2-я теорема о временной сложности</vt:lpstr>
      <vt:lpstr>Примеры использования 2-й теоремы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189</cp:revision>
  <dcterms:created xsi:type="dcterms:W3CDTF">2017-08-01T07:03:16Z</dcterms:created>
  <dcterms:modified xsi:type="dcterms:W3CDTF">2017-11-16T12:49:57Z</dcterms:modified>
</cp:coreProperties>
</file>