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24" r:id="rId3"/>
    <p:sldId id="342" r:id="rId4"/>
    <p:sldId id="343" r:id="rId5"/>
    <p:sldId id="344" r:id="rId6"/>
    <p:sldId id="320" r:id="rId7"/>
    <p:sldId id="325" r:id="rId8"/>
    <p:sldId id="321" r:id="rId9"/>
    <p:sldId id="326" r:id="rId10"/>
    <p:sldId id="327" r:id="rId11"/>
    <p:sldId id="328" r:id="rId12"/>
    <p:sldId id="341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71" r:id="rId34"/>
    <p:sldId id="372" r:id="rId35"/>
    <p:sldId id="373" r:id="rId36"/>
    <p:sldId id="365" r:id="rId37"/>
    <p:sldId id="366" r:id="rId38"/>
    <p:sldId id="368" r:id="rId39"/>
    <p:sldId id="367" r:id="rId40"/>
    <p:sldId id="370" r:id="rId41"/>
    <p:sldId id="369" r:id="rId42"/>
    <p:sldId id="374" r:id="rId43"/>
    <p:sldId id="375" r:id="rId44"/>
    <p:sldId id="376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69" d="100"/>
          <a:sy n="69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других последовательностей значений </a:t>
            </a:r>
            <a:r>
              <a:rPr lang="en-US" b="1" dirty="0" smtClean="0"/>
              <a:t>h</a:t>
            </a:r>
            <a:r>
              <a:rPr lang="ru-RU" dirty="0" smtClean="0"/>
              <a:t> можно найти в интернете.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1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dirty="0" smtClean="0"/>
                  <a:t>Выделенная</a:t>
                </a:r>
                <a:r>
                  <a:rPr lang="ru-RU" sz="1400" baseline="0" dirty="0" smtClean="0"/>
                  <a:t> часть – это сортировка </a:t>
                </a:r>
                <a:r>
                  <a:rPr lang="ru-RU" sz="1400" b="1" baseline="0" dirty="0" smtClean="0">
                    <a:solidFill>
                      <a:srgbClr val="C00000"/>
                    </a:solidFill>
                  </a:rPr>
                  <a:t>всех</a:t>
                </a:r>
                <a:r>
                  <a:rPr lang="ru-RU" sz="1400" baseline="0" dirty="0" smtClean="0"/>
                  <a:t> цепочек с текущим шагом </a:t>
                </a:r>
                <a:r>
                  <a:rPr lang="en-US" sz="1400" b="1" baseline="0" dirty="0" smtClean="0"/>
                  <a:t>h</a:t>
                </a:r>
                <a:r>
                  <a:rPr lang="ru-RU" sz="1400" baseline="0" dirty="0" smtClean="0"/>
                  <a:t>. Отдельного цикла по цепочкам при этом не нужно, т.к. каждый </a:t>
                </a:r>
                <a:r>
                  <a:rPr lang="en-US" sz="1400" b="1" baseline="0" dirty="0" err="1" smtClean="0"/>
                  <a:t>i</a:t>
                </a:r>
                <a:r>
                  <a:rPr lang="ru-RU" sz="1400" baseline="0" dirty="0" smtClean="0"/>
                  <a:t>-й элемент может попасть только в свою цепочку.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dirty="0" smtClean="0"/>
                  <a:t>Если для некоторого значения </a:t>
                </a:r>
                <a:r>
                  <a:rPr lang="en-US" sz="1400" b="1" dirty="0" smtClean="0"/>
                  <a:t>v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нарушается условие пирамиды, то оно меняется с большим из сыновей, и процесс</a:t>
                </a:r>
                <a:r>
                  <a:rPr lang="ru-RU" sz="1400" baseline="0" dirty="0" smtClean="0"/>
                  <a:t> продолжается, пока </a:t>
                </a:r>
                <a:r>
                  <a:rPr lang="en-US" sz="1400" b="1" baseline="0" dirty="0" smtClean="0"/>
                  <a:t>v</a:t>
                </a:r>
                <a:r>
                  <a:rPr lang="ru-RU" sz="1400" baseline="0" dirty="0" smtClean="0"/>
                  <a:t> не встанет на свое место.</a:t>
                </a:r>
              </a:p>
              <a:p>
                <a:r>
                  <a:rPr lang="ru-RU" sz="1400" baseline="0" dirty="0" smtClean="0"/>
                  <a:t>На рисунке показано просеивание значения </a:t>
                </a:r>
                <a:r>
                  <a:rPr lang="ru-RU" sz="1400" b="1" baseline="0" dirty="0" smtClean="0"/>
                  <a:t>2</a:t>
                </a:r>
                <a:r>
                  <a:rPr lang="ru-RU" sz="1400" baseline="0" dirty="0" smtClean="0"/>
                  <a:t>, если оно заменит </a:t>
                </a:r>
                <a:r>
                  <a:rPr lang="ru-RU" sz="1400" b="1" baseline="0" dirty="0" smtClean="0"/>
                  <a:t>9</a:t>
                </a:r>
                <a:r>
                  <a:rPr lang="ru-RU" sz="1400" baseline="0" dirty="0" smtClean="0"/>
                  <a:t> в пирамиде.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Для сортировки по убыванию нужно строить пирамиду, в которой каждая вершина-отец </a:t>
                </a:r>
                <a:r>
                  <a:rPr lang="ru-RU" sz="1400" b="1" baseline="0" dirty="0" smtClean="0"/>
                  <a:t>не больше</a:t>
                </a:r>
                <a:r>
                  <a:rPr lang="ru-RU" sz="1400" baseline="0" dirty="0" smtClean="0"/>
                  <a:t> своих сыновей, и начальным элементом пирамиды будет минимальный. Для этого достаточно заменить 2 символа </a:t>
                </a:r>
                <a:r>
                  <a:rPr lang="en-US" sz="1400" b="1" baseline="0" dirty="0" smtClean="0"/>
                  <a:t>&lt; </a:t>
                </a:r>
                <a:r>
                  <a:rPr lang="ru-RU" sz="1400" b="0" baseline="0" dirty="0" smtClean="0"/>
                  <a:t>на</a:t>
                </a:r>
                <a:r>
                  <a:rPr lang="ru-RU" sz="1400" b="1" baseline="0" dirty="0" smtClean="0"/>
                  <a:t> </a:t>
                </a:r>
                <a:r>
                  <a:rPr lang="en-US" sz="1400" b="1" baseline="0" dirty="0" smtClean="0"/>
                  <a:t>&gt;</a:t>
                </a:r>
                <a:r>
                  <a:rPr lang="ru-RU" sz="1400" baseline="0" dirty="0" smtClean="0"/>
                  <a:t> </a:t>
                </a:r>
                <a:r>
                  <a:rPr lang="ru-RU" sz="1400" b="1" baseline="0" dirty="0" smtClean="0"/>
                  <a:t>при сравнении элементов массива</a:t>
                </a:r>
                <a:r>
                  <a:rPr lang="ru-RU" sz="1400" baseline="0" dirty="0" smtClean="0"/>
                  <a:t> в функции </a:t>
                </a:r>
                <a:r>
                  <a:rPr lang="en-US" sz="1400" baseline="0" dirty="0" smtClean="0"/>
                  <a:t>sift.</a:t>
                </a:r>
                <a:endParaRPr lang="ru-RU" sz="1400" baseline="0" dirty="0" smtClean="0"/>
              </a:p>
              <a:p>
                <a:r>
                  <a:rPr lang="ru-RU" sz="1400" baseline="0" dirty="0" smtClean="0"/>
                  <a:t>Просеивание элементов можно вести не только сверху вниз, но и снизу вверх (сравнивая просеиваемый элемент с его отцом. Это нужно при добавлении новых элементов к куче.</a:t>
                </a:r>
              </a:p>
              <a:p>
                <a:r>
                  <a:rPr lang="ru-RU" sz="1400" baseline="0" dirty="0" smtClean="0"/>
                  <a:t>Бинарная куча – это динамическая структура для быстрого поиска максимального (или минимального) элемента. Используется при построении очереди с приоритетами.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На каждом шаге цикла либо уменьшается </a:t>
                </a:r>
                <a:r>
                  <a:rPr lang="en-US" sz="1400" b="1" baseline="0" dirty="0" smtClean="0"/>
                  <a:t>j</a:t>
                </a:r>
                <a:r>
                  <a:rPr lang="ru-RU" sz="1400" b="0" baseline="0" dirty="0" smtClean="0"/>
                  <a:t> (элемент справа не меньше </a:t>
                </a:r>
                <a:r>
                  <a:rPr lang="en-US" sz="1400" b="1" baseline="0" dirty="0" smtClean="0"/>
                  <a:t>x</a:t>
                </a:r>
                <a:r>
                  <a:rPr lang="ru-RU" sz="1400" b="0" baseline="0" dirty="0" smtClean="0"/>
                  <a:t>)</a:t>
                </a:r>
                <a:r>
                  <a:rPr lang="ru-RU" sz="1400" baseline="0" dirty="0" smtClean="0"/>
                  <a:t>, либо увеличивается </a:t>
                </a:r>
                <a:r>
                  <a:rPr lang="en-US" sz="1400" b="1" baseline="0" dirty="0" smtClean="0"/>
                  <a:t>k</a:t>
                </a:r>
                <a:r>
                  <a:rPr lang="ru-RU" sz="1400" baseline="0" dirty="0" smtClean="0"/>
                  <a:t> (</a:t>
                </a:r>
                <a:r>
                  <a:rPr lang="en-US" sz="1400" b="1" baseline="0" dirty="0" smtClean="0"/>
                  <a:t>x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перемещается в следующую позицию), поэтому разделение производится за </a:t>
                </a:r>
                <a:r>
                  <a:rPr lang="en-US" sz="1400" b="1" baseline="0" dirty="0" smtClean="0"/>
                  <a:t>O(n)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шагов.</a:t>
                </a:r>
              </a:p>
              <a:p>
                <a:r>
                  <a:rPr lang="ru-RU" sz="1400" baseline="0" dirty="0" smtClean="0"/>
                  <a:t>В качестве опорного можно выбрать любой элемент текущей разделяемой части и поменять его местами с начальным.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На каждом шаге цикла либо уменьшается </a:t>
                </a: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j</a:t>
                </a: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либо увеличивается </a:t>
                </a:r>
                <a:r>
                  <a:rPr kumimoji="0" lang="en-US" sz="1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поэтому разделение производится за </a:t>
                </a: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O(n)</a:t>
                </a: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шагов.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2-й способ разделения включен в алгоритмы быстрой сортировки.</a:t>
                </a:r>
              </a:p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400" b="1" baseline="0" dirty="0" smtClean="0"/>
                  <a:t>quick_sort_2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сортирует элементы массива </a:t>
                </a:r>
                <a:r>
                  <a:rPr lang="en-US" sz="1400" b="1" baseline="0" dirty="0" smtClean="0"/>
                  <a:t>A</a:t>
                </a:r>
                <a:r>
                  <a:rPr lang="ru-RU" sz="1400" baseline="0" dirty="0" smtClean="0"/>
                  <a:t> на позициях от </a:t>
                </a:r>
                <a:r>
                  <a:rPr lang="en-US" sz="1400" b="1" baseline="0" dirty="0" smtClean="0"/>
                  <a:t>b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до </a:t>
                </a:r>
                <a:r>
                  <a:rPr lang="en-US" sz="1400" b="1" baseline="0" dirty="0" smtClean="0"/>
                  <a:t>e</a:t>
                </a:r>
                <a:r>
                  <a:rPr lang="en-US" sz="1400" baseline="0" dirty="0" smtClean="0"/>
                  <a:t>.</a:t>
                </a:r>
                <a:r>
                  <a:rPr lang="ru-RU" sz="1400" baseline="0" dirty="0" smtClean="0"/>
                  <a:t> </a:t>
                </a:r>
              </a:p>
              <a:p>
                <a:r>
                  <a:rPr lang="ru-RU" sz="1400" baseline="0" dirty="0" smtClean="0"/>
                  <a:t>Начальный вызов функции: </a:t>
                </a:r>
                <a:r>
                  <a:rPr lang="en-US" sz="1400" b="1" baseline="0" dirty="0" smtClean="0"/>
                  <a:t>quick_sort_2(A, 0, n-1)</a:t>
                </a:r>
                <a:r>
                  <a:rPr lang="en-US" sz="1400" baseline="0" dirty="0" smtClean="0"/>
                  <a:t>.</a:t>
                </a:r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сортировке слиянием серией называется упорядоченная последовательность элементов массива.</a:t>
            </a:r>
            <a:endParaRPr lang="ru-RU" dirty="0" smtClean="0"/>
          </a:p>
          <a:p>
            <a:r>
              <a:rPr lang="ru-RU" dirty="0" smtClean="0"/>
              <a:t>В рекурсивном слиянии мы начинаем сверху: получаем 2 серии длины </a:t>
            </a:r>
            <a:r>
              <a:rPr lang="en-US" dirty="0" smtClean="0"/>
              <a:t>n/2</a:t>
            </a:r>
            <a:r>
              <a:rPr lang="ru-RU" dirty="0" smtClean="0"/>
              <a:t> и сливаем их в одну. Для получения этих серий мы рекурсивно вызываем этот же алгоритм, то есть переходим ко все более коротким последовательностям</a:t>
            </a:r>
            <a:r>
              <a:rPr lang="ru-RU" baseline="0" dirty="0" smtClean="0"/>
              <a:t> элементов, пока не дойдем до самых коротких серий длины 1.</a:t>
            </a:r>
          </a:p>
          <a:p>
            <a:r>
              <a:rPr lang="ru-RU" baseline="0" dirty="0" smtClean="0"/>
              <a:t>В рекуррентном слиянии мы начинаем снизу – с серий длины 1, сливая все пары элементов в серии длины 2. Затем все упорядоченные пары сливаются в серии длины 4 и т.д., пока не будет получена одна серия – упорядоченный массив.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400" b="1" baseline="0" dirty="0" err="1" smtClean="0"/>
                  <a:t>quick_sort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сортирует элементы массива </a:t>
                </a:r>
                <a:r>
                  <a:rPr lang="en-US" sz="1400" b="1" baseline="0" dirty="0" smtClean="0"/>
                  <a:t>A</a:t>
                </a:r>
                <a:r>
                  <a:rPr lang="ru-RU" sz="1400" baseline="0" dirty="0" smtClean="0"/>
                  <a:t> на позициях от </a:t>
                </a:r>
                <a:r>
                  <a:rPr lang="en-US" sz="1400" b="1" baseline="0" dirty="0" smtClean="0"/>
                  <a:t>b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до </a:t>
                </a:r>
                <a:r>
                  <a:rPr lang="en-US" sz="1400" b="1" baseline="0" dirty="0" smtClean="0"/>
                  <a:t>e</a:t>
                </a:r>
                <a:r>
                  <a:rPr lang="en-US" sz="1400" baseline="0" dirty="0" smtClean="0"/>
                  <a:t>.</a:t>
                </a:r>
                <a:r>
                  <a:rPr lang="ru-RU" sz="1400" baseline="0" dirty="0" smtClean="0"/>
                  <a:t> </a:t>
                </a:r>
              </a:p>
              <a:p>
                <a:r>
                  <a:rPr lang="ru-RU" sz="1400" baseline="0" dirty="0" smtClean="0"/>
                  <a:t>Начальный вызов функции: </a:t>
                </a:r>
                <a:r>
                  <a:rPr lang="en-US" sz="1400" b="1" baseline="0" dirty="0" err="1" smtClean="0"/>
                  <a:t>quick_sort</a:t>
                </a:r>
                <a:r>
                  <a:rPr lang="en-US" sz="1400" b="1" baseline="0" dirty="0" smtClean="0"/>
                  <a:t>(A, 0, n-1)</a:t>
                </a:r>
                <a:r>
                  <a:rPr lang="en-US" sz="1400" baseline="0" dirty="0" smtClean="0"/>
                  <a:t>.</a:t>
                </a:r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Все простейшие сортировки являются устойчивыми, если в них не меняются местами равные элементы.</a:t>
                </a:r>
              </a:p>
              <a:p>
                <a:r>
                  <a:rPr lang="ru-RU" sz="1400" baseline="0" dirty="0" smtClean="0"/>
                  <a:t>Среди эффективных алгоритмов сортировки устойчивым является только слияние.</a:t>
                </a:r>
              </a:p>
              <a:p>
                <a:r>
                  <a:rPr lang="ru-RU" sz="1400" baseline="0" dirty="0" smtClean="0"/>
                  <a:t>Свойство устойчивости необходимо при сортировке по нескольким ключам.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400" baseline="0" dirty="0" smtClean="0"/>
                  <a:t>В данном алгоритме используется 1-й способ разделения массива, в результате чего опорный элемент </a:t>
                </a:r>
                <a:r>
                  <a:rPr lang="en-US" sz="1400" b="1" baseline="0" dirty="0" smtClean="0"/>
                  <a:t>x</a:t>
                </a:r>
                <a:r>
                  <a:rPr lang="ru-RU" sz="1400" baseline="0" dirty="0" smtClean="0"/>
                  <a:t> попадает на свою позицию </a:t>
                </a:r>
                <a:r>
                  <a:rPr lang="en-US" sz="1400" b="1" baseline="0" dirty="0" smtClean="0"/>
                  <a:t>j</a:t>
                </a:r>
                <a:r>
                  <a:rPr lang="ru-RU" sz="1400" b="1" baseline="0" dirty="0" smtClean="0"/>
                  <a:t> </a:t>
                </a:r>
                <a:r>
                  <a:rPr lang="ru-RU" sz="1400" baseline="0" dirty="0" smtClean="0"/>
                  <a:t>в упорядоченном массиве.</a:t>
                </a:r>
              </a:p>
              <a:p>
                <a:r>
                  <a:rPr lang="ru-RU" sz="1400" baseline="0" dirty="0" smtClean="0"/>
                  <a:t>Параметр </a:t>
                </a:r>
                <a:r>
                  <a:rPr lang="en-US" sz="1400" b="1" baseline="0" dirty="0" smtClean="0"/>
                  <a:t>k</a:t>
                </a:r>
                <a:r>
                  <a:rPr lang="ru-RU" sz="1400" baseline="0" dirty="0" smtClean="0"/>
                  <a:t> функции </a:t>
                </a:r>
                <a:r>
                  <a:rPr lang="en-US" sz="1400" b="1" baseline="0" dirty="0" smtClean="0"/>
                  <a:t>med</a:t>
                </a:r>
                <a:r>
                  <a:rPr lang="en-US" sz="1400" baseline="0" dirty="0" smtClean="0"/>
                  <a:t> </a:t>
                </a:r>
                <a:r>
                  <a:rPr lang="ru-RU" sz="1400" baseline="0" dirty="0" smtClean="0"/>
                  <a:t>может принимать значения от </a:t>
                </a:r>
                <a:r>
                  <a:rPr lang="ru-RU" sz="1400" b="1" baseline="0" dirty="0" smtClean="0"/>
                  <a:t>0</a:t>
                </a:r>
                <a:r>
                  <a:rPr lang="ru-RU" sz="1400" baseline="0" dirty="0" smtClean="0"/>
                  <a:t> до </a:t>
                </a:r>
                <a:r>
                  <a:rPr lang="en-US" sz="1400" b="1" baseline="0" dirty="0" smtClean="0"/>
                  <a:t>n-1</a:t>
                </a:r>
                <a:r>
                  <a:rPr lang="ru-RU" sz="1400" baseline="0" dirty="0" smtClean="0"/>
                  <a:t>. Если минимальные элементы нумеруются от </a:t>
                </a:r>
                <a:r>
                  <a:rPr lang="ru-RU" sz="1400" b="1" baseline="0" dirty="0" smtClean="0"/>
                  <a:t>1</a:t>
                </a:r>
                <a:r>
                  <a:rPr lang="ru-RU" sz="1400" baseline="0" dirty="0" smtClean="0"/>
                  <a:t>, то нужно просто задать уменьшенное на 1 значение </a:t>
                </a:r>
                <a:r>
                  <a:rPr lang="en-US" sz="1400" b="1" baseline="0" dirty="0" smtClean="0"/>
                  <a:t>k</a:t>
                </a:r>
                <a:r>
                  <a:rPr lang="ru-RU" sz="1400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400" b="1" dirty="0" smtClean="0"/>
                  <a:t>Цифровая сортировка – это сортировка без сравнений</a:t>
                </a:r>
                <a:r>
                  <a:rPr lang="ru-RU" sz="1400" dirty="0" smtClean="0"/>
                  <a:t>: значение элемента определяет его</a:t>
                </a:r>
                <a:r>
                  <a:rPr lang="ru-RU" sz="1400" baseline="0" dirty="0" smtClean="0"/>
                  <a:t> п</a:t>
                </a:r>
                <a:r>
                  <a:rPr lang="ru-RU" sz="1400" dirty="0" smtClean="0"/>
                  <a:t>озицию в упорядоченном массиве.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400" dirty="0" smtClean="0"/>
                  <a:t>Данный алгоритм косвенной сортировки является устойчивым.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сортировки</a:t>
            </a:r>
            <a:r>
              <a:rPr lang="ru-RU" baseline="0" dirty="0" smtClean="0"/>
              <a:t> массива из 7 элементов по проходам (символ </a:t>
            </a:r>
            <a:r>
              <a:rPr lang="en-US" baseline="0" dirty="0" smtClean="0"/>
              <a:t>|</a:t>
            </a:r>
            <a:r>
              <a:rPr lang="ru-RU" baseline="0" dirty="0" smtClean="0"/>
              <a:t> отделяет серии):</a:t>
            </a:r>
          </a:p>
          <a:p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1.  2 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228600" indent="-228600">
              <a:buAutoNum type="arabicPeriod" startAt="2"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3   6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228600" indent="-228600">
              <a:buAutoNum type="arabicPeriod" startAt="2"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1   2   5   7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3   4   6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После 3-го прохода: 1   2   3   4   5   6   7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400" dirty="0" smtClean="0"/>
                  <a:t>Данный алгоритм косвенной сортировки </a:t>
                </a:r>
                <a:r>
                  <a:rPr lang="ru-RU" sz="1400" smtClean="0"/>
                  <a:t>является устойчивым.</a:t>
                </a: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dirty="0" smtClean="0">
                    <a:cs typeface="Courier New" panose="02070309020205020404" pitchFamily="49" charset="0"/>
                  </a:rPr>
                  <a:t>Приведенные ранее алгоритмы цифровой сортировки нельзя использовать для упорядочения произвольных целочисленных массивов: диапазон значений 4-байтовых целых содержит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ru-RU" sz="1400" b="0" i="1" smtClean="0">
                            <a:latin typeface="Cambria Math"/>
                            <a:cs typeface="Courier New" panose="02070309020205020404" pitchFamily="49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1400" dirty="0" smtClean="0">
                    <a:cs typeface="Courier New" panose="02070309020205020404" pitchFamily="49" charset="0"/>
                  </a:rPr>
                  <a:t> различных чисел, и затраты памяти для счетчиков будут недопустимыми.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40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400" b="1" dirty="0" err="1" smtClean="0"/>
                  <a:t>LRes</a:t>
                </a:r>
                <a:r>
                  <a:rPr lang="en-US" sz="1400" b="1" dirty="0" smtClean="0"/>
                  <a:t> </a:t>
                </a:r>
                <a:r>
                  <a:rPr lang="ru-RU" sz="1400" b="0" dirty="0" smtClean="0"/>
                  <a:t>очередь из индексов элементов массива, </a:t>
                </a:r>
                <a:r>
                  <a:rPr lang="en-US" sz="1400" b="1" dirty="0" err="1" smtClean="0"/>
                  <a:t>LMas</a:t>
                </a:r>
                <a:r>
                  <a:rPr lang="en-US" sz="1400" b="0" dirty="0" smtClean="0"/>
                  <a:t> – </a:t>
                </a:r>
                <a:r>
                  <a:rPr lang="ru-RU" sz="1400" b="0" dirty="0" smtClean="0"/>
                  <a:t>списки по значениям байт.</a:t>
                </a:r>
                <a:endParaRPr lang="en-US" sz="1400" b="1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400" b="1" dirty="0" smtClean="0"/>
                  <a:t>j</a:t>
                </a:r>
                <a:r>
                  <a:rPr lang="ru-RU" sz="1400" b="1" dirty="0" smtClean="0"/>
                  <a:t> </a:t>
                </a:r>
                <a:r>
                  <a:rPr lang="ru-RU" sz="1400" dirty="0" smtClean="0"/>
                  <a:t>– индекс</a:t>
                </a:r>
                <a:r>
                  <a:rPr lang="ru-RU" sz="1400" baseline="0" dirty="0" smtClean="0"/>
                  <a:t> очередного числа, полученный из </a:t>
                </a:r>
                <a:r>
                  <a:rPr lang="en-US" sz="1400" b="1" baseline="0" dirty="0" err="1" smtClean="0"/>
                  <a:t>LRes</a:t>
                </a:r>
                <a:r>
                  <a:rPr lang="ru-RU" sz="1400" baseline="0" dirty="0" smtClean="0"/>
                  <a:t>,</a:t>
                </a:r>
                <a:r>
                  <a:rPr lang="en-US" sz="1400" baseline="0" dirty="0" smtClean="0"/>
                  <a:t> </a:t>
                </a:r>
                <a:r>
                  <a:rPr lang="en-US" sz="1400" b="1" baseline="0" dirty="0" smtClean="0"/>
                  <a:t>m</a:t>
                </a:r>
                <a:r>
                  <a:rPr lang="en-US" sz="1400" baseline="0" dirty="0" smtClean="0"/>
                  <a:t> – </a:t>
                </a:r>
                <a:r>
                  <a:rPr lang="ru-RU" sz="1400" baseline="0" dirty="0" smtClean="0"/>
                  <a:t>значение </a:t>
                </a:r>
                <a:r>
                  <a:rPr lang="en-US" sz="1400" b="1" baseline="0" dirty="0" smtClean="0"/>
                  <a:t>k</a:t>
                </a:r>
                <a:r>
                  <a:rPr lang="ru-RU" sz="1400" baseline="0" dirty="0" smtClean="0"/>
                  <a:t>-го байта этого числа.</a:t>
                </a:r>
                <a:endParaRPr lang="en-US" sz="1400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400" dirty="0" smtClean="0"/>
                  <a:t>Используем класс </a:t>
                </a:r>
                <a:r>
                  <a:rPr lang="en-US" sz="1400" b="1" dirty="0" smtClean="0"/>
                  <a:t>List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из раздела «Линейные списки».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merge_series</a:t>
            </a:r>
            <a:r>
              <a:rPr lang="ru-RU" dirty="0" smtClean="0"/>
              <a:t> – это алгоритм слияния серий </a:t>
            </a:r>
            <a:r>
              <a:rPr lang="en-US" b="1" dirty="0" smtClean="0"/>
              <a:t>A[b…c]</a:t>
            </a:r>
            <a:r>
              <a:rPr lang="ru-RU" dirty="0" smtClean="0"/>
              <a:t> и </a:t>
            </a:r>
            <a:r>
              <a:rPr lang="en-US" b="1" dirty="0" smtClean="0"/>
              <a:t>A[c+1…e]</a:t>
            </a:r>
            <a:r>
              <a:rPr lang="en-US" dirty="0" smtClean="0"/>
              <a:t> </a:t>
            </a:r>
            <a:r>
              <a:rPr lang="ru-RU" dirty="0" smtClean="0"/>
              <a:t> в одну серию </a:t>
            </a:r>
            <a:r>
              <a:rPr lang="en-US" b="1" dirty="0" smtClean="0"/>
              <a:t>D[b…e]</a:t>
            </a:r>
            <a:r>
              <a:rPr lang="ru-RU" dirty="0" smtClean="0"/>
              <a:t>. Для повышения быстродействия этот алгоритм лучше оформлять не в виде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1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30.03.2018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30.03.2018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30.03.2018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Эффективные алгоритмы сортировки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выбор шага </a:t>
            </a:r>
            <a:r>
              <a:rPr lang="en-US" sz="3600" i="1" dirty="0" smtClean="0">
                <a:solidFill>
                  <a:schemeClr val="accent1"/>
                </a:solidFill>
              </a:rPr>
              <a:t>h</a:t>
            </a:r>
            <a:endParaRPr lang="ru-RU" sz="3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97666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altLang="ru-RU" sz="2600" dirty="0" smtClean="0"/>
                  <a:t>Д. Кнут показал:</a:t>
                </a:r>
              </a:p>
              <a:p>
                <a:pPr marL="514350" indent="-5143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Выбор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600" dirty="0" smtClean="0"/>
                  <a:t> - </a:t>
                </a:r>
                <a:r>
                  <a:rPr lang="ru-RU" sz="2600" dirty="0" smtClean="0"/>
                  <a:t>неудачный, т.к. 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𝑚𝑖𝑑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ru-RU" sz="26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2600" dirty="0" smtClean="0"/>
                  <a:t> </a:t>
                </a:r>
              </a:p>
              <a:p>
                <a:pPr marL="514350" indent="-5143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Цепочки хорошо перемешиваются при выборе взаимно простых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 marL="514350" indent="-5143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Хорошие последовательности для значений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𝑡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6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600" b="0" dirty="0" smtClean="0"/>
              </a:p>
              <a:p>
                <a:pPr>
                  <a:spcBef>
                    <a:spcPts val="1200"/>
                  </a:spcBef>
                  <a:buNone/>
                </a:pPr>
                <a:r>
                  <a:rPr lang="en-US" sz="2600" dirty="0" smtClean="0"/>
                  <a:t>    </a:t>
                </a:r>
                <a:r>
                  <a:rPr lang="ru-RU" sz="2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en-US" sz="2600" i="1">
                        <a:latin typeface="Cambria Math"/>
                      </a:rPr>
                      <m:t>,  </m:t>
                    </m:r>
                    <m:r>
                      <a:rPr lang="en-US" sz="2600" i="1">
                        <a:latin typeface="Cambria Math"/>
                      </a:rPr>
                      <m:t>𝑡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600" i="1">
                        <a:latin typeface="Cambria Math"/>
                      </a:rPr>
                      <m:t>+1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При выборе таких последовательностей:</a:t>
                </a:r>
              </a:p>
              <a:p>
                <a:pPr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600" i="1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𝑚𝑖𝑑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u-RU" sz="2600">
                        <a:latin typeface="Cambria Math"/>
                      </a:rPr>
                      <m:t>.</m:t>
                    </m:r>
                  </m:oMath>
                </a14:m>
                <a:r>
                  <a:rPr lang="ru-RU" sz="2600" dirty="0" smtClean="0"/>
                  <a:t> </a:t>
                </a:r>
                <a:endParaRPr lang="en-US" sz="2600" dirty="0" smtClean="0"/>
              </a:p>
              <a:p>
                <a:pPr>
                  <a:spcBef>
                    <a:spcPts val="1200"/>
                  </a:spcBef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976664"/>
              </a:xfrm>
              <a:blipFill rotWithShape="1">
                <a:blip r:embed="rId3"/>
                <a:stretch>
                  <a:fillRect l="-1259" t="-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алгоритм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784976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buNone/>
                </a:pPr>
                <a:r>
                  <a:rPr lang="ru-RU" sz="2600" dirty="0" smtClean="0"/>
                  <a:t>Используется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ru-RU" sz="2600" dirty="0" smtClean="0"/>
                  <a:t>, начальное значение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/>
                  <a:t> вычисляется таким образом, чтобы начальные цепочки содержали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ru-RU" sz="26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ru-RU" sz="2600" dirty="0" smtClean="0"/>
                  <a:t> элементов.</a:t>
                </a:r>
                <a:endParaRPr lang="ru-RU" sz="26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shell_sort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(double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*A,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j, h;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(h = 1; h &lt;= n / 9; h = h * 3 + 1)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while (h &gt;= 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h;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for (j=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-h;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j&gt;=0&amp;&amp;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A[j]&gt;A[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j+h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 j-=h)</a:t>
                </a:r>
                <a:endParaRPr lang="en-US" sz="2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swap(A[j], A[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j+h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h = (h - 1) / 3;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}</a:t>
                </a:r>
                <a:endParaRPr lang="en-US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784976" cy="6237312"/>
              </a:xfrm>
              <a:blipFill rotWithShape="1">
                <a:blip r:embed="rId3"/>
                <a:stretch>
                  <a:fillRect l="-1179" t="-782" r="-69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Пирамидальная сортировка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6"/>
                <a:ext cx="8928992" cy="61653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В алгоритме строится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пирамида</a:t>
                </a:r>
                <a:r>
                  <a:rPr lang="ru-RU" sz="2600" dirty="0" smtClean="0"/>
                  <a:t> </a:t>
                </a:r>
                <a:r>
                  <a:rPr lang="ru-RU" sz="2600" dirty="0"/>
                  <a:t>(</a:t>
                </a:r>
                <a:r>
                  <a:rPr lang="ru-RU" sz="2600" dirty="0">
                    <a:solidFill>
                      <a:srgbClr val="C00000"/>
                    </a:solidFill>
                  </a:rPr>
                  <a:t>бинарная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куча</a:t>
                </a:r>
                <a:r>
                  <a:rPr lang="ru-RU" sz="2600" dirty="0" smtClean="0"/>
                  <a:t>), которую можно представить в виде бинарного дерева:</a:t>
                </a:r>
                <a:endParaRPr lang="ru-RU" sz="2600" dirty="0"/>
              </a:p>
              <a:p>
                <a:r>
                  <a:rPr lang="ru-RU" sz="2600" dirty="0" smtClean="0"/>
                  <a:t>каждой </a:t>
                </a:r>
                <a:r>
                  <a:rPr lang="ru-RU" sz="2600" dirty="0"/>
                  <a:t>вершине </a:t>
                </a:r>
                <a:r>
                  <a:rPr lang="ru-RU" sz="2600" dirty="0" smtClean="0"/>
                  <a:t>соответствует элемент массива</a:t>
                </a:r>
                <a:endParaRPr lang="en-US" sz="2600" dirty="0" smtClean="0"/>
              </a:p>
              <a:p>
                <a:r>
                  <a:rPr lang="ru-RU" sz="2600" dirty="0"/>
                  <a:t>к</a:t>
                </a:r>
                <a:r>
                  <a:rPr lang="ru-RU" sz="2600" dirty="0" smtClean="0"/>
                  <a:t>аждая вершина имеет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ru-RU" sz="2600" dirty="0" smtClean="0"/>
                  <a:t> 2 вершин-сыновей</a:t>
                </a:r>
              </a:p>
              <a:p>
                <a:r>
                  <a:rPr lang="ru-RU" sz="2600" dirty="0" smtClean="0"/>
                  <a:t>заполнены все уровни, кроме, возможно, последнего</a:t>
                </a:r>
                <a:endParaRPr lang="ru-RU" sz="2600" dirty="0"/>
              </a:p>
              <a:p>
                <a:r>
                  <a:rPr lang="ru-RU" sz="2600" dirty="0">
                    <a:solidFill>
                      <a:srgbClr val="C00000"/>
                    </a:solidFill>
                  </a:rPr>
                  <a:t>значение-отец всегда 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не меньше значений-сыновей</a:t>
                </a:r>
                <a:r>
                  <a:rPr lang="ru-RU" sz="2600" dirty="0"/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600" dirty="0"/>
                  <a:t> 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Просеивание </a:t>
                </a:r>
                <a:r>
                  <a:rPr lang="ru-RU" sz="2600" b="1" dirty="0" smtClean="0">
                    <a:solidFill>
                      <a:srgbClr val="C00000"/>
                    </a:solidFill>
                  </a:rPr>
                  <a:t>в пирамиде</a:t>
                </a:r>
                <a:r>
                  <a:rPr lang="ru-RU" sz="2600" dirty="0" smtClean="0"/>
                  <a:t> (если нарушено условие):</a:t>
                </a:r>
                <a:endParaRPr lang="ru-RU" sz="26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400" b="1" dirty="0" smtClean="0"/>
                  <a:t>             9  &lt;= </a:t>
                </a:r>
                <a:r>
                  <a:rPr lang="ru-RU" sz="2400" b="1" dirty="0" smtClean="0">
                    <a:solidFill>
                      <a:srgbClr val="C00000"/>
                    </a:solidFill>
                  </a:rPr>
                  <a:t>2  </a:t>
                </a:r>
                <a:r>
                  <a:rPr lang="ru-RU" sz="2400" b="1" dirty="0" smtClean="0"/>
                  <a:t>                      </a:t>
                </a:r>
                <a:r>
                  <a:rPr lang="ru-RU" sz="2400" b="1" dirty="0"/>
                  <a:t>8                                 8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          </a:t>
                </a:r>
                <a:r>
                  <a:rPr lang="ru-RU" sz="2400" b="1" dirty="0" smtClean="0"/>
                  <a:t>/       </a:t>
                </a:r>
                <a:r>
                  <a:rPr lang="ru-RU" sz="2400" b="1" dirty="0"/>
                  <a:t>\    </a:t>
                </a:r>
                <a:r>
                  <a:rPr lang="ru-RU" sz="2400" b="1" dirty="0" smtClean="0"/>
                  <a:t>                      /        </a:t>
                </a:r>
                <a:r>
                  <a:rPr lang="ru-RU" sz="2400" b="1" dirty="0"/>
                  <a:t>\            </a:t>
                </a:r>
                <a:r>
                  <a:rPr lang="ru-RU" sz="2400" b="1" dirty="0" smtClean="0"/>
                  <a:t>              /      </a:t>
                </a:r>
                <a:r>
                  <a:rPr lang="ru-RU" sz="2400" b="1" dirty="0"/>
                  <a:t>\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      8              6                 </a:t>
                </a:r>
                <a:r>
                  <a:rPr lang="ru-RU" sz="2400" b="1" dirty="0">
                    <a:solidFill>
                      <a:srgbClr val="C00000"/>
                    </a:solidFill>
                  </a:rPr>
                  <a:t>2</a:t>
                </a:r>
                <a:r>
                  <a:rPr lang="ru-RU" sz="2400" b="1" dirty="0"/>
                  <a:t>              6                 5             6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     /  \            /  \     =&gt;      /  \            /  \     =&gt;      /  \           /  \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  5      3       1    4          5      3       1    4          </a:t>
                </a:r>
                <a:r>
                  <a:rPr lang="ru-RU" sz="2400" b="1" dirty="0">
                    <a:solidFill>
                      <a:srgbClr val="C00000"/>
                    </a:solidFill>
                  </a:rPr>
                  <a:t>2</a:t>
                </a:r>
                <a:r>
                  <a:rPr lang="ru-RU" sz="2400" b="1" dirty="0"/>
                  <a:t>      3      1    4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 /  \    /  \     /                 /  \    /  \     /                 /  \    /  \     /</a:t>
                </a:r>
              </a:p>
              <a:p>
                <a:pPr marL="0" indent="0">
                  <a:buNone/>
                </a:pPr>
                <a:r>
                  <a:rPr lang="ru-RU" sz="2400" b="1" dirty="0"/>
                  <a:t>0  2  3  1  0                 0  2  3  1  0                 0  2  3  1  0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6"/>
                <a:ext cx="8928992" cy="6165304"/>
              </a:xfrm>
              <a:blipFill rotWithShape="1">
                <a:blip r:embed="rId3"/>
                <a:stretch>
                  <a:fillRect l="-1230" t="-1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Свойства пирамиды (бинарной кучи)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В корне пирамиды располагается максимальный элемент.</a:t>
                </a:r>
              </a:p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пирамида имеет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 уровней и все уровни заполнены, то общее число вершин </a:t>
                </a:r>
                <a:endParaRPr lang="ru-RU" sz="2400" b="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400" b="0" dirty="0" smtClean="0"/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…+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24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2400" dirty="0" smtClean="0"/>
                  <a:t>-й уровень заполнен не до конца.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400" dirty="0" smtClean="0"/>
                  <a:t>Пирамида с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sz="2400" dirty="0" smtClean="0"/>
                  <a:t> вершинами имеет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 smtClean="0"/>
                  <a:t> уровней, поэтому максимальное число сравнений при просеивании </a:t>
                </a:r>
                <a:endParaRPr lang="ru-RU" sz="240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 startAt="5"/>
                </a:pPr>
                <a:r>
                  <a:rPr lang="ru-RU" sz="2400" dirty="0" smtClean="0"/>
                  <a:t>Пирамиду можно построить непосредственно на массиве: 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400" dirty="0" smtClean="0"/>
                  <a:t>для любого элемента-отца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 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сыновьями будут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400" dirty="0" smtClean="0"/>
                  <a:t>условие пирамиды: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  <a:blipFill rotWithShape="1">
                <a:blip r:embed="rId3"/>
                <a:stretch>
                  <a:fillRect l="-1093" t="-870" r="-1913" b="-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Идея сортировки 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Пусть на массиве длины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 построена пирамида и номер ее последнего элемента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Если поменять местами элементы с индексами 0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то максимальный элемент встанет на свое (последнее) место в упорядоченном массиве.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Для 0-го элемента условие пирамиды будет нарушено. Чтобы восстановить пирамиду, этот элемент нужно просеять, не изменяя положение максимального элемента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т.е. в пирамиде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Далее необходимо повторить эти действия для всех значений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sz="2600" dirty="0" smtClean="0"/>
                  <a:t>, убывающих от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до</a:t>
                </a:r>
                <a:r>
                  <a:rPr lang="en-US" sz="2600" dirty="0" smtClean="0"/>
                  <a:t> 1</a:t>
                </a:r>
                <a:r>
                  <a:rPr lang="ru-RU" sz="2600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Трудоемкость сортировки: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548680"/>
                <a:ext cx="8928992" cy="6309320"/>
              </a:xfrm>
              <a:blipFill rotWithShape="1">
                <a:blip r:embed="rId3"/>
                <a:stretch>
                  <a:fillRect l="-1230" t="-773" r="-2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Построение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При построении пирамиды также проводится просеивание элементов. Просеивать можно только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в пирамиде</a:t>
                </a:r>
                <a:r>
                  <a:rPr lang="ru-RU" sz="2600" dirty="0" smtClean="0"/>
                  <a:t>, поэтому она будет строиться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снизу вверх</a:t>
                </a:r>
                <a:r>
                  <a:rPr lang="ru-RU" sz="2600" dirty="0" smtClean="0"/>
                  <a:t>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э</a:t>
                </a:r>
                <a:r>
                  <a:rPr lang="ru-RU" sz="2600" dirty="0" smtClean="0"/>
                  <a:t>лементы с номерами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не имеют потомков и образуют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нижний уровень</a:t>
                </a:r>
                <a:r>
                  <a:rPr lang="ru-RU" sz="2600" dirty="0"/>
                  <a:t> пирамиды (их просеивать не нужно)</a:t>
                </a:r>
                <a:endParaRPr 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э</a:t>
                </a:r>
                <a:r>
                  <a:rPr lang="ru-RU" sz="2600" dirty="0" smtClean="0"/>
                  <a:t>лементы с номерами от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ru-RU" sz="2600" dirty="0" smtClean="0"/>
                  <a:t> до 0 последовательно просеиваются в уже построенных частях пирамиды.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3"/>
                <a:stretch>
                  <a:fillRect l="-1230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построения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Пусть пирамида имеет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уровней, и все они заполнены. Тогда: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 уровне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 smtClean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u-RU" sz="26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вершин, которые не надо просеивать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 уровне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ru-RU" sz="26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/4</m:t>
                    </m:r>
                  </m:oMath>
                </a14:m>
                <a:r>
                  <a:rPr lang="ru-RU" sz="2600" dirty="0" smtClean="0"/>
                  <a:t> вершин, которые при просеивании могут сместиться только на 1 уровень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 smtClean="0"/>
                  <a:t>на </a:t>
                </a:r>
                <a:r>
                  <a:rPr lang="ru-RU" sz="2600" dirty="0"/>
                  <a:t>уровне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−2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находятся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ru-RU" sz="26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/8</m:t>
                    </m:r>
                  </m:oMath>
                </a14:m>
                <a:r>
                  <a:rPr lang="ru-RU" sz="2600" dirty="0" smtClean="0"/>
                  <a:t> вершин, </a:t>
                </a:r>
                <a:r>
                  <a:rPr lang="ru-RU" sz="2600" dirty="0"/>
                  <a:t>которые при просеивании могут сместиться только на </a:t>
                </a:r>
                <a:r>
                  <a:rPr lang="ru-RU" sz="2600" dirty="0" smtClean="0"/>
                  <a:t>2 уровня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/>
                  <a:t>и</a:t>
                </a:r>
                <a:r>
                  <a:rPr lang="ru-RU" sz="2600" dirty="0" smtClean="0"/>
                  <a:t> т.д. вплоть до 1-го уровня с 1 вершиной.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 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3"/>
                <a:stretch>
                  <a:fillRect l="-1230" t="-90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построения пирамиды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Таким образом, максимальное число уровней, которые могут пройти все вершины, составляет (при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ru-RU" sz="2600" dirty="0" smtClean="0"/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 smtClean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 smtClean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Следовательно, трудоемкость построения пирамиды в наихудшем: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 smtClean="0"/>
                  <a:t>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6093296"/>
              </a:xfrm>
              <a:blipFill rotWithShape="1">
                <a:blip r:embed="rId4"/>
                <a:stretch>
                  <a:fillRect l="-1230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05349"/>
              </p:ext>
            </p:extLst>
          </p:nvPr>
        </p:nvGraphicFramePr>
        <p:xfrm>
          <a:off x="467544" y="1798960"/>
          <a:ext cx="8334194" cy="285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7416720" imgH="2539800" progId="Equation.3">
                  <p:embed/>
                </p:oleObj>
              </mc:Choice>
              <mc:Fallback>
                <p:oleObj name="Equation" r:id="rId5" imgW="7416720" imgH="25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798960"/>
                        <a:ext cx="8334194" cy="285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7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ru-RU" sz="3600" dirty="0" smtClean="0">
                <a:solidFill>
                  <a:schemeClr val="accent1"/>
                </a:solidFill>
              </a:rPr>
              <a:t>Функция просеивания в пирамиде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30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Параметры и переменные функции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sift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dirty="0" smtClean="0"/>
              <a:t> – начальный номер просеиваемого элемента,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– номер конечного элемента в текущей пирамиде</a:t>
            </a:r>
            <a:r>
              <a:rPr lang="en-US" sz="24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dirty="0" smtClean="0"/>
              <a:t> – текущий номер просеиваемого элемента,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номер левого или большего сына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sift(double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*2+1;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левый </a:t>
            </a:r>
            <a:r>
              <a:rPr lang="ru-RU" sz="2400" dirty="0">
                <a:solidFill>
                  <a:schemeClr val="accent1"/>
                </a:solidFill>
                <a:cs typeface="Courier New" panose="02070309020205020404" pitchFamily="49" charset="0"/>
              </a:rPr>
              <a:t>сын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 &lt;= m)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(k&lt;m &amp;&amp; A[k]&lt;A[k+1]) 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больший сын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A[k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 пирамидальной сортировки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построение пирамиды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n/2;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sift(A,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сортировка массива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(m = n-1; m &gt;= 1; m--)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swap(A[0], A[m]);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sift(A, 0</a:t>
            </a:r>
            <a:r>
              <a:rPr lang="en-US" sz="2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m-1);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сортировки элементов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Дан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массив значений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.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Необходимо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найти такую перестановку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600" i="1" ker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altLang="ru-RU" sz="2600" kern="0" dirty="0">
                    <a:solidFill>
                      <a:schemeClr val="tx1"/>
                    </a:solidFill>
                  </a:rPr>
                  <a:t>  индексов  , что для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ru-RU" sz="2600" i="1" ker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выполняется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ru-RU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ru-RU" altLang="ru-RU" sz="26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ru-RU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 ∀ 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0…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ba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600" i="1" ker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 -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это некоторая перестановка чисел </a:t>
                </a:r>
                <a14:m>
                  <m:oMath xmlns:m="http://schemas.openxmlformats.org/officeDocument/2006/math">
                    <m:r>
                      <a:rPr lang="ru-RU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0…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, поэтому</a:t>
                </a:r>
                <a:r>
                  <a:rPr lang="en-US" altLang="ru-RU" sz="2600" kern="0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общее количество потенциальных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решений задачи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равно числу перестановок из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элементов, т.е.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Минимальная гарантированная трудоемкость в наихудшем для сортировки, основанной на сравнениях: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!)</m:t>
                            </m:r>
                          </m:e>
                        </m:func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ru-RU" altLang="ru-RU" sz="26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Алгоритмы с такой трудоемкостью мы будем считать </a:t>
                </a:r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эффективными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  <a:blipFill rotWithShape="1">
                <a:blip r:embed="rId3"/>
                <a:stretch>
                  <a:fillRect l="-1230" t="-880" r="-2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Быстрая сортировка (Хоар)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В быстрой сортировке проводится рекурсивная обработка массива и его отдельных частей. При каждом рекурсивном вызове задаются границы текущей части. Обозначим индексы ее начального и конечного элементов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600" dirty="0" smtClean="0"/>
                  <a:t>(при первом вызове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=0, 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).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Основной шаг сортировки – разделение текущей части массива опорным элементом: </a:t>
                </a:r>
                <a:r>
                  <a:rPr lang="ru-RU" sz="2600" b="0" dirty="0" smtClean="0"/>
                  <a:t>выбирается некоторый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ru-RU" sz="2600" dirty="0" smtClean="0"/>
                  <a:t> и текущая часть приводится к виду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11591"/>
            <a:ext cx="6048672" cy="161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Быстрая сортировка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После разделения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ru-RU" sz="2600" dirty="0" smtClean="0"/>
                  <a:t> окажется на своем месте в упорядоченном массиве, а части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…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ru-RU" sz="2600" dirty="0"/>
                  <a:t>можно сортировать </a:t>
                </a:r>
                <a:r>
                  <a:rPr lang="ru-RU" sz="2600" dirty="0" smtClean="0"/>
                  <a:t>рекурсивно и </a:t>
                </a:r>
                <a:r>
                  <a:rPr lang="ru-RU" sz="2600" dirty="0"/>
                  <a:t>независимо</a:t>
                </a:r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Разделение массива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необходимо проводить за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ru-RU" sz="2600" dirty="0" smtClean="0"/>
                  <a:t> элементарных шагов, при этом: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 smtClean="0"/>
                  <a:t>наилучшее разделение – 2 подмассива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ru-RU" sz="26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ru-RU" sz="2600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+2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н</a:t>
                </a:r>
                <a:r>
                  <a:rPr lang="ru-RU" sz="2600" dirty="0" smtClean="0"/>
                  <a:t>аихудшее – 1 подмассив длины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ru-RU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 (второй будет пустым) и </a:t>
                </a:r>
                <a:endParaRPr lang="en-US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сортировка: трудоемкость в среднем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𝑏𝑒𝑠𝑡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𝑤𝑜𝑟</m:t>
                        </m:r>
                        <m:r>
                          <a:rPr lang="en-US" sz="2600" i="1">
                            <a:latin typeface="Cambria Math"/>
                          </a:rPr>
                          <m:t>𝑠𝑡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</a:rPr>
                      <m:t>𝑛</m:t>
                    </m:r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отличаются в порядках, поэтому нужно оценить трудоемкость в среднем: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р</a:t>
                </a:r>
                <a:r>
                  <a:rPr lang="ru-RU" sz="2600" dirty="0" smtClean="0"/>
                  <a:t>азличные случаи соответствуют различным позициям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0…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−1</m:t>
                        </m:r>
                      </m:e>
                    </m:acc>
                  </m:oMath>
                </a14:m>
                <a:endParaRPr 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ru-RU" sz="2600" dirty="0"/>
                  <a:t>в</a:t>
                </a:r>
                <a:r>
                  <a:rPr lang="ru-RU" sz="2600" dirty="0" smtClean="0"/>
                  <a:t>ероятности для всех случаев равны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1/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𝑐𝑛</m:t>
                    </m:r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для любого фиксированного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Таким образом,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трудоемкость в среднем</a:t>
                </a:r>
                <a:r>
                  <a:rPr lang="ru-RU" sz="2600" dirty="0" smtClean="0"/>
                  <a:t>: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4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01523"/>
              </p:ext>
            </p:extLst>
          </p:nvPr>
        </p:nvGraphicFramePr>
        <p:xfrm>
          <a:off x="395535" y="4992464"/>
          <a:ext cx="7609677" cy="95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6464160" imgH="812520" progId="Equation.3">
                  <p:embed/>
                </p:oleObj>
              </mc:Choice>
              <mc:Fallback>
                <p:oleObj name="Equation" r:id="rId5" imgW="646416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5" y="4992464"/>
                        <a:ext cx="7609677" cy="95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856984" cy="6021288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/>
                  <a:t>Положим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b="1" dirty="0" smtClean="0"/>
                  <a:t>Покажем</a:t>
                </a:r>
                <a:r>
                  <a:rPr lang="ru-RU" sz="2600" dirty="0" smtClean="0"/>
                  <a:t>, что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  ∀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b="1" dirty="0" smtClean="0"/>
                  <a:t>Доказательство</a:t>
                </a:r>
                <a:r>
                  <a:rPr lang="ru-RU" sz="2600" dirty="0" smtClean="0"/>
                  <a:t> (мат. </a:t>
                </a:r>
                <a:r>
                  <a:rPr lang="ru-RU" sz="2600" dirty="0"/>
                  <a:t>и</a:t>
                </a:r>
                <a:r>
                  <a:rPr lang="ru-RU" sz="2600" dirty="0" smtClean="0"/>
                  <a:t>ндукция):</a:t>
                </a:r>
                <a:endParaRPr lang="en-US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Базис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=2:  </m:t>
                    </m:r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=2</m:t>
                    </m:r>
                    <m:r>
                      <a:rPr lang="en-US" sz="2600" b="0" i="1" smtClean="0">
                        <a:latin typeface="Cambria Math"/>
                      </a:rPr>
                      <m:t>𝑐</m:t>
                    </m:r>
                    <m:r>
                      <a:rPr lang="en-US" sz="2600" b="0" i="1" smtClean="0">
                        <a:latin typeface="Cambria Math"/>
                      </a:rPr>
                      <m:t>+2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∙2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≈1.4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US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2…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ba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выполняется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𝑑𝑘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600" dirty="0" smtClean="0"/>
                  <a:t>,</a:t>
                </a:r>
                <a:r>
                  <a:rPr lang="ru-RU" sz="2600" dirty="0" smtClean="0"/>
                  <a:t>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	тогда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856984" cy="6021288"/>
              </a:xfrm>
              <a:blipFill rotWithShape="1">
                <a:blip r:embed="rId4"/>
                <a:stretch>
                  <a:fillRect l="-1170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79004"/>
              </p:ext>
            </p:extLst>
          </p:nvPr>
        </p:nvGraphicFramePr>
        <p:xfrm>
          <a:off x="1547663" y="3784238"/>
          <a:ext cx="6912769" cy="12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Формула" r:id="rId5" imgW="2857320" imgH="507960" progId="Equation.3">
                  <p:embed/>
                </p:oleObj>
              </mc:Choice>
              <mc:Fallback>
                <p:oleObj name="Формула" r:id="rId5" imgW="285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3" y="3784238"/>
                        <a:ext cx="6912769" cy="122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0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856984" cy="587727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240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</a:rPr>
                  <a:t>Оценка для суммы</a:t>
                </a:r>
                <a:r>
                  <a:rPr lang="ru-RU" sz="2600" dirty="0" smtClean="0"/>
                  <a:t>: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Здесь интеграл взят по частям: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2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600" b="0" i="1" smtClean="0">
                            <a:latin typeface="Cambria Math"/>
                          </a:rPr>
                          <m:t>𝑣𝑑𝑢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𝑢𝑣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𝑢𝑑𝑣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 smtClean="0"/>
                  <a:t>,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/>
                  <a:t>и</a:t>
                </a:r>
                <a:r>
                  <a:rPr lang="ru-RU" sz="2600" dirty="0" smtClean="0"/>
                  <a:t> в нашем случае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𝑢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𝑣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600" dirty="0" smtClean="0"/>
                  <a:t>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856984" cy="5877272"/>
              </a:xfrm>
              <a:blipFill rotWithShape="1">
                <a:blip r:embed="rId4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14266"/>
              </p:ext>
            </p:extLst>
          </p:nvPr>
        </p:nvGraphicFramePr>
        <p:xfrm>
          <a:off x="3378200" y="980728"/>
          <a:ext cx="547260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Формула" r:id="rId5" imgW="2387520" imgH="596880" progId="Equation.3">
                  <p:embed/>
                </p:oleObj>
              </mc:Choice>
              <mc:Fallback>
                <p:oleObj name="Формула" r:id="rId5" imgW="238752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8200" y="980728"/>
                        <a:ext cx="5472608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Трудоемкость в среднем: доказательство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877272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 smtClean="0">
                <a:solidFill>
                  <a:srgbClr val="C00000"/>
                </a:solidFill>
              </a:rPr>
              <a:t>Таким образом</a:t>
            </a:r>
            <a:r>
              <a:rPr lang="ru-RU" sz="2600" dirty="0" smtClean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36605"/>
              </p:ext>
            </p:extLst>
          </p:nvPr>
        </p:nvGraphicFramePr>
        <p:xfrm>
          <a:off x="251520" y="1772816"/>
          <a:ext cx="8623428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Формула" r:id="rId4" imgW="3974760" imgH="1460160" progId="Equation.3">
                  <p:embed/>
                </p:oleObj>
              </mc:Choice>
              <mc:Fallback>
                <p:oleObj name="Формула" r:id="rId4" imgW="3974760" imgH="1460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772816"/>
                        <a:ext cx="8623428" cy="316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Разделение массива: 1-й способ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Текущая разделяемая часть массива: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текущий индекс опорного элемента (начальные значения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600" dirty="0" smtClean="0"/>
                  <a:t>)</a:t>
                </a:r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 – самый правый непроверенный элемент (начальное значение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𝑗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ru-RU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b; j = e; x = A[b];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(k &lt; j)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(A[j] &gt;= x) j--;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A[k]=A[j]; A[j]=A[k+1]; A[k+1]=x; k++; }</a:t>
                </a:r>
                <a:endParaRPr lang="ru-RU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26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76549"/>
            <a:ext cx="7056784" cy="145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9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Разделение массива: 2-й способ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Опорный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ru-RU" sz="2600" dirty="0" smtClean="0"/>
                  <a:t> можно выбрать на любой позиции разделяемой части, его индекс не важен.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левая и правая границы непроверенной части (начальные значения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600" dirty="0" smtClean="0"/>
                  <a:t>).</a:t>
                </a: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Пока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600" dirty="0" smtClean="0"/>
                  <a:t>:</a:t>
                </a:r>
                <a:endParaRPr lang="ru-RU" sz="2600" dirty="0" smtClean="0"/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Пропускаются все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с увеличением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600" dirty="0" smtClean="0"/>
                  <a:t> на 1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Пропускаются </a:t>
                </a:r>
                <a:r>
                  <a:rPr lang="ru-RU" sz="2600" dirty="0"/>
                  <a:t>все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&gt;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с </a:t>
                </a:r>
                <a:r>
                  <a:rPr lang="ru-RU" sz="2600" dirty="0" smtClean="0"/>
                  <a:t>уменьшением </a:t>
                </a:r>
                <a:r>
                  <a:rPr lang="en-US" sz="2600" dirty="0" smtClean="0"/>
                  <a:t>j</a:t>
                </a:r>
                <a:r>
                  <a:rPr lang="ru-RU" sz="2600" dirty="0" smtClean="0"/>
                  <a:t> на 1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6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меняются местами,</a:t>
                </a:r>
                <a14:m>
                  <m:oMath xmlns:m="http://schemas.openxmlformats.org/officeDocument/2006/math">
                    <m:r>
                      <a:rPr lang="ru-RU" sz="2600" b="0" i="0" smtClean="0">
                        <a:latin typeface="Cambria Math"/>
                      </a:rPr>
                      <m:t>   </m:t>
                    </m:r>
                    <m:r>
                      <a:rPr lang="en-US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600" dirty="0" smtClean="0"/>
                  <a:t> увеличивается,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 уменьшается на 1.</a:t>
                </a: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488832" cy="1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8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2 рекурсивными вызовами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double x;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)/2];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 j = e;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x)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(A[j] &gt; x) j--;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j) {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swap(A[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A[j]);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j-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-;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 j)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quick_sort_2(A,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e)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quick_sort_2(A,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В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наихудшем случае</a:t>
                </a:r>
                <a:r>
                  <a:rPr lang="ru-RU" sz="2600" dirty="0" smtClean="0"/>
                  <a:t> опорный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после разделения текущей части всегда оказывается либо в позиции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2600" dirty="0" smtClean="0"/>
                  <a:t>, либо в позиции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600" dirty="0" smtClean="0"/>
                  <a:t>, т.е. нужно рекурсивно сортировать либо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+1…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 smtClean="0"/>
                  <a:t>, </a:t>
                </a:r>
                <a:r>
                  <a:rPr lang="ru-RU" sz="2600" dirty="0" smtClean="0"/>
                  <a:t>либо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В этом случае не только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600" dirty="0" smtClean="0"/>
                  <a:t>, но и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глубина рекурсии составит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. При каждом рекурсивном вызове в стеке выделяется память для параметров и внутренних переменных функции, и в наихудшем случае потребуется памяти в 5-6 раз больше, чем занимает исходный массив.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Для уменьшения глубины рекурсии нужно избавиться от рекурсивной обработки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большей из 2 частей</a:t>
                </a:r>
                <a:r>
                  <a:rPr lang="ru-RU" sz="2600" dirty="0" smtClean="0"/>
                  <a:t>, полученных в результате разделения.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170" t="-800" r="-2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Рекуррентное слияние (снизу вверх)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ru-RU" sz="2600" kern="0" dirty="0" smtClean="0">
                    <a:solidFill>
                      <a:srgbClr val="C00000"/>
                    </a:solidFill>
                  </a:rPr>
                  <a:t> –</a:t>
                </a:r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 текущая длина серий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в массиве (в исходном массиве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серий и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rgbClr val="C00000"/>
                    </a:solidFill>
                  </a:rPr>
                  <a:t>Проход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в сортировке слиянием: </a:t>
                </a: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массив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A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содержит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текущих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серий длины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пары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смежных серий сливаются в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серий длины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в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рабочий массив </a:t>
                </a:r>
                <a:r>
                  <a:rPr lang="ru-RU" altLang="ru-RU" sz="2600" i="1" kern="0" dirty="0" smtClean="0">
                    <a:solidFill>
                      <a:schemeClr val="tx1"/>
                    </a:solidFill>
                  </a:rPr>
                  <a:t>D</a:t>
                </a:r>
              </a:p>
              <a:p>
                <a:pPr marL="457200" lvl="0" indent="-457200" algn="l" fontAlgn="base"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новые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серии копируются из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D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 в </a:t>
                </a:r>
                <a:r>
                  <a:rPr lang="ru-RU" altLang="ru-RU" sz="2600" i="1" kern="0" dirty="0">
                    <a:solidFill>
                      <a:schemeClr val="tx1"/>
                    </a:solidFill>
                  </a:rPr>
                  <a:t>A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Проходы повторяются при 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=1, 2, 4, …</m:t>
                    </m:r>
                  </m:oMath>
                </a14:m>
                <a:r>
                  <a:rPr lang="ru-RU" altLang="ru-RU" sz="2600" kern="0" dirty="0" smtClean="0">
                    <a:solidFill>
                      <a:srgbClr val="C00000"/>
                    </a:solidFill>
                  </a:rPr>
                  <a:t>, </a:t>
                </a:r>
                <a:r>
                  <a:rPr lang="ru-RU" altLang="ru-RU" sz="2600" kern="0" dirty="0">
                    <a:solidFill>
                      <a:srgbClr val="C00000"/>
                    </a:solidFill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altLang="ru-RU" sz="2600" kern="0" dirty="0">
                    <a:solidFill>
                      <a:schemeClr val="tx1"/>
                    </a:solidFill>
                  </a:rPr>
                  <a:t>(т.е. 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).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Общее число проходов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составляет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altLang="ru-RU" sz="26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i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.</a:t>
                </a:r>
                <a:endParaRPr lang="en-US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На каждом проходе в слиянии участвуют все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элементов, поэтому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ru-RU" sz="26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altLang="ru-RU" sz="2600" kern="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Aft>
                    <a:spcPct val="0"/>
                  </a:spcAft>
                </a:pP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620688"/>
                <a:ext cx="8424936" cy="6237312"/>
              </a:xfrm>
              <a:blipFill rotWithShape="1">
                <a:blip r:embed="rId3"/>
                <a:stretch>
                  <a:fillRect l="-1230" t="-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2068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400" dirty="0" smtClean="0"/>
                  <a:t>Идея сортировки с 1 рекурсивным вызовом:</a:t>
                </a:r>
              </a:p>
              <a:p>
                <a:r>
                  <a:rPr lang="ru-RU" sz="2400" dirty="0" smtClean="0"/>
                  <a:t>устанавливаются </a:t>
                </a:r>
                <a:r>
                  <a:rPr lang="ru-RU" sz="2400" dirty="0"/>
                  <a:t>текущие границы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400" dirty="0" smtClean="0"/>
                  <a:t>(</a:t>
                </a:r>
                <a:r>
                  <a:rPr lang="ru-RU" sz="2400" dirty="0"/>
                  <a:t>нижняя)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(верхняя),</a:t>
                </a:r>
              </a:p>
              <a:p>
                <a:r>
                  <a:rPr lang="ru-RU" sz="2400" dirty="0" smtClean="0"/>
                  <a:t>текущая </a:t>
                </a:r>
                <a:r>
                  <a:rPr lang="ru-RU" sz="2400" dirty="0"/>
                  <a:t>часть массива делится опорным </a:t>
                </a:r>
                <a:r>
                  <a:rPr lang="ru-RU" sz="2400" dirty="0" smtClean="0"/>
                  <a:t>элементом </a:t>
                </a:r>
                <a:r>
                  <a:rPr lang="ru-RU" sz="2400" dirty="0"/>
                  <a:t>на 2 части,</a:t>
                </a:r>
              </a:p>
              <a:p>
                <a:r>
                  <a:rPr lang="ru-RU" sz="2400" dirty="0" smtClean="0">
                    <a:solidFill>
                      <a:srgbClr val="C00000"/>
                    </a:solidFill>
                  </a:rPr>
                  <a:t>меньшая </a:t>
                </a:r>
                <a:r>
                  <a:rPr lang="ru-RU" sz="2400" dirty="0">
                    <a:solidFill>
                      <a:srgbClr val="C00000"/>
                    </a:solidFill>
                  </a:rPr>
                  <a:t>часть сортируется рекурсивно</a:t>
                </a:r>
                <a:r>
                  <a:rPr lang="ru-RU" sz="2400" dirty="0"/>
                  <a:t>,</a:t>
                </a:r>
              </a:p>
              <a:p>
                <a:r>
                  <a:rPr lang="ru-RU" sz="2400" dirty="0" smtClean="0"/>
                  <a:t>большая </a:t>
                </a:r>
                <a:r>
                  <a:rPr lang="ru-RU" sz="2400" dirty="0"/>
                  <a:t>часть становится текущей – для этого изменяется либо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(большая часть справа), либо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(большая часть слева</a:t>
                </a:r>
                <a:r>
                  <a:rPr lang="ru-RU" sz="2400" dirty="0" smtClean="0"/>
                  <a:t>),</a:t>
                </a:r>
                <a:endParaRPr lang="en-US" sz="2400" dirty="0" smtClean="0"/>
              </a:p>
              <a:p>
                <a:r>
                  <a:rPr lang="ru-RU" sz="2400" dirty="0" smtClean="0"/>
                  <a:t>обработка </a:t>
                </a:r>
                <a:r>
                  <a:rPr lang="ru-RU" sz="2400" dirty="0"/>
                  <a:t>продолжается в цикле, </a:t>
                </a:r>
                <a:r>
                  <a:rPr lang="ru-RU" sz="2400" dirty="0" smtClean="0">
                    <a:solidFill>
                      <a:srgbClr val="C00000"/>
                    </a:solidFill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ru-RU" sz="2400" dirty="0" smtClean="0">
                    <a:solidFill>
                      <a:srgbClr val="C00000"/>
                    </a:solidFill>
                  </a:rPr>
                  <a:t>.</a:t>
                </a:r>
                <a:endParaRPr lang="ru-RU" sz="2400" dirty="0">
                  <a:solidFill>
                    <a:srgbClr val="C00000"/>
                  </a:solidFill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587" r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30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47981"/>
            <a:ext cx="6912768" cy="167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Быстрая сортировка с 1 рекурсивным вызовом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double x;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b, d = 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 &lt; d) {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2];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x)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(A[j] &gt; x) j--;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swap(A[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A[j]);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j-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-; 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(j-c &lt; d-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if (c &lt; j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A,c,j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c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if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&lt;d)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A,i,d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d = j; 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Свойства алгоритмов сортировки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ru-RU" sz="2600" dirty="0" smtClean="0"/>
                  <a:t>Сравнение алгоритмов сортировки 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𝑚𝑖𝑑</m:t>
                        </m:r>
                      </m:sub>
                    </m:sSub>
                  </m:oMath>
                </a14:m>
                <a:r>
                  <a:rPr lang="ru-RU" sz="2600" dirty="0" smtClean="0"/>
                  <a:t>: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/>
                  <a:t>	</a:t>
                </a:r>
                <a:r>
                  <a:rPr lang="ru-RU" sz="2600" dirty="0" smtClean="0"/>
                  <a:t>быстрая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</a:t>
                </a:r>
                <a:r>
                  <a:rPr lang="ru-RU" sz="2600" dirty="0"/>
                  <a:t>&lt;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слияние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&lt; 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пирамидальная</a:t>
                </a:r>
                <a:endParaRPr lang="ru-RU" sz="2600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 startAt="2"/>
                </a:pPr>
                <a:r>
                  <a:rPr lang="ru-RU" sz="2600" dirty="0" smtClean="0"/>
                  <a:t>Выбор </a:t>
                </a:r>
                <a:r>
                  <a:rPr lang="ru-RU" sz="2600" dirty="0"/>
                  <a:t>при различных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600" dirty="0" smtClean="0"/>
                  <a:t>: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	десятки </a:t>
                </a:r>
                <a:r>
                  <a:rPr lang="ru-RU" sz="2600" dirty="0"/>
                  <a:t>– простые алгоритмы, </a:t>
                </a:r>
                <a:endParaRPr lang="en-US" sz="26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	сотни или несколько тысяч – </a:t>
                </a:r>
                <a:r>
                  <a:rPr lang="ru-RU" sz="2600" dirty="0"/>
                  <a:t>алгоритм Шелла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 startAt="3"/>
                </a:pPr>
                <a:r>
                  <a:rPr lang="ru-RU" sz="2600" dirty="0" smtClean="0"/>
                  <a:t>Сортировка </a:t>
                </a:r>
                <a:r>
                  <a:rPr lang="ru-RU" sz="2600" dirty="0"/>
                  <a:t>называется устойчивой, если она сохраняет порядок следования равных элементов: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/>
                  <a:t> </a:t>
                </a:r>
                <a:r>
                  <a:rPr lang="ru-RU" sz="2600" dirty="0" smtClean="0"/>
                  <a:t>   пусть </a:t>
                </a:r>
                <a:r>
                  <a:rPr lang="ru-RU" sz="2600" dirty="0"/>
                  <a:t>в исходном массиве существуют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,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    и </a:t>
                </a:r>
                <a:r>
                  <a:rPr lang="ru-RU" sz="2600" dirty="0"/>
                  <a:t>после сортировки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600" dirty="0"/>
                  <a:t> займет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–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.</a:t>
                </a:r>
                <a:endParaRPr lang="ru-RU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    Если </a:t>
                </a:r>
                <a:r>
                  <a:rPr lang="ru-RU" sz="2600" dirty="0"/>
                  <a:t>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600" dirty="0" smtClean="0"/>
                  <a:t>, </a:t>
                </a:r>
                <a:r>
                  <a:rPr lang="ru-RU" sz="2600" dirty="0"/>
                  <a:t>то сортировка </a:t>
                </a:r>
                <a:r>
                  <a:rPr lang="ru-RU" sz="2600" dirty="0" smtClean="0"/>
                  <a:t>устойчива</a:t>
                </a:r>
                <a:r>
                  <a:rPr lang="en-US" sz="2600" dirty="0" smtClean="0"/>
                  <a:t>.</a:t>
                </a:r>
                <a:endParaRPr lang="ru-RU" sz="2600" dirty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032" t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Поиск </a:t>
            </a:r>
            <a:r>
              <a:rPr lang="en-US" sz="3000" i="1" dirty="0" smtClean="0">
                <a:solidFill>
                  <a:schemeClr val="accent1"/>
                </a:solidFill>
              </a:rPr>
              <a:t>k</a:t>
            </a:r>
            <a:r>
              <a:rPr lang="ru-RU" sz="3000" dirty="0" smtClean="0">
                <a:solidFill>
                  <a:schemeClr val="accent1"/>
                </a:solidFill>
              </a:rPr>
              <a:t>-го минимального элемента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b="1" dirty="0" smtClean="0"/>
                  <a:t>Задача</a:t>
                </a:r>
                <a:r>
                  <a:rPr lang="ru-RU" sz="2600" dirty="0" smtClean="0"/>
                  <a:t>: в массиве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  <m:r>
                      <a:rPr lang="en-US" sz="2600" b="0" i="1" smtClean="0">
                        <a:latin typeface="Cambria Math"/>
                      </a:rPr>
                      <m:t>[0…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ru-RU" sz="2600" dirty="0" smtClean="0"/>
                  <a:t> найти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600" dirty="0"/>
                  <a:t>-й по значению элемент (т.е. элемент, который стоял бы на позиции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2600" dirty="0" smtClean="0"/>
                  <a:t>, если бы массив был упорядочен по возрастанию).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r>
                  <a:rPr lang="ru-RU" sz="2600" b="1" dirty="0" smtClean="0"/>
                  <a:t>Варианты решения</a:t>
                </a:r>
                <a:r>
                  <a:rPr lang="ru-RU" sz="2600" dirty="0" smtClean="0"/>
                  <a:t>:</a:t>
                </a:r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Для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=0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−2|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sz="2600" dirty="0" smtClean="0"/>
                  <a:t> используются  элементарные алгоритмы.</a:t>
                </a:r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число запросов на поиск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&gt;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2600" dirty="0" smtClean="0"/>
                  <a:t>, то массив лучше отсортировать (прямо или косвенно).</a:t>
                </a:r>
              </a:p>
              <a:p>
                <a:pPr marL="514350" indent="-514350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6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ru-RU" sz="2600" dirty="0" smtClean="0"/>
                  <a:t> или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ru-RU" sz="2600" dirty="0"/>
                  <a:t>, то можно построить бинарную кучу и провести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2600" dirty="0" smtClean="0"/>
                  <a:t> шагов, как в пирамидальной сортировке.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Поиск </a:t>
            </a:r>
            <a:r>
              <a:rPr lang="en-US" sz="3000" i="1" dirty="0" smtClean="0">
                <a:solidFill>
                  <a:schemeClr val="accent1"/>
                </a:solidFill>
              </a:rPr>
              <a:t>k</a:t>
            </a:r>
            <a:r>
              <a:rPr lang="ru-RU" sz="3000" dirty="0" smtClean="0">
                <a:solidFill>
                  <a:schemeClr val="accent1"/>
                </a:solidFill>
              </a:rPr>
              <a:t>-го минимального элемента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600" b="1" dirty="0" smtClean="0"/>
                  <a:t>Идея для общего случая</a:t>
                </a:r>
                <a:r>
                  <a:rPr lang="ru-RU" sz="2600" dirty="0" smtClean="0"/>
                  <a:t>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 smtClean="0"/>
                  <a:t>разделение массива опорным элементом, как в быстрой сортировке (пусть опорный элемент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после разделения попадает на позицию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ru-RU" sz="2600" dirty="0" smtClean="0"/>
                  <a:t>рекурсивная или рекуррентная обработка той части массива, в которую попадает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600" dirty="0" smtClean="0"/>
                  <a:t>-й элемент</a:t>
                </a:r>
                <a:r>
                  <a:rPr lang="en-US" sz="2600" dirty="0" smtClean="0"/>
                  <a:t> (</a:t>
                </a:r>
                <a:r>
                  <a:rPr lang="ru-RU" sz="2600" dirty="0" smtClean="0"/>
                  <a:t>возможны 3 варианта, в зависимости от того, какое из трех условий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&lt;</m:t>
                    </m:r>
                    <m:r>
                      <a:rPr lang="en-US" sz="2600" i="1">
                        <a:latin typeface="Cambria Math"/>
                      </a:rPr>
                      <m:t>𝑗</m:t>
                    </m:r>
                    <m:r>
                      <a:rPr lang="en-US" sz="2600" i="1">
                        <a:latin typeface="Cambria Math"/>
                      </a:rPr>
                      <m:t>,  </m:t>
                    </m:r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𝑗</m:t>
                    </m:r>
                    <m:r>
                      <a:rPr lang="en-US" sz="2600" i="1">
                        <a:latin typeface="Cambria Math"/>
                      </a:rPr>
                      <m:t>,  </m:t>
                    </m:r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&gt;</m:t>
                    </m:r>
                    <m:r>
                      <a:rPr lang="en-US" sz="2600" i="1">
                        <a:latin typeface="Cambria Math"/>
                      </a:rPr>
                      <m:t>𝑗</m:t>
                    </m:r>
                  </m:oMath>
                </a14:m>
                <a:r>
                  <a:rPr lang="ru-RU" sz="2600" dirty="0" smtClean="0"/>
                  <a:t> выполняется).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293" r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9358"/>
            <a:ext cx="7128792" cy="16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9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Алгоритм поиска </a:t>
            </a:r>
            <a:r>
              <a:rPr lang="en-US" sz="3000" i="1" dirty="0" smtClean="0">
                <a:solidFill>
                  <a:schemeClr val="accent1"/>
                </a:solidFill>
              </a:rPr>
              <a:t>k</a:t>
            </a:r>
            <a:r>
              <a:rPr lang="ru-RU" sz="3000" dirty="0" smtClean="0">
                <a:solidFill>
                  <a:schemeClr val="accent1"/>
                </a:solidFill>
              </a:rPr>
              <a:t>-го минимального элемента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84976" cy="6237312"/>
          </a:xfrm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med(double 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marL="324000" indent="-324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0, e = n-1; double x;</a:t>
            </a:r>
          </a:p>
          <a:p>
            <a:pPr marL="324000" indent="-32400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(b &lt; e)</a:t>
            </a:r>
          </a:p>
          <a:p>
            <a:pPr marL="324000" indent="-32400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e; x = A[b];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x)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A[j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A[j]; A[j]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(k &lt; j) e = j-1;</a:t>
            </a: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if (k &gt; j) b = j+1;</a:t>
            </a:r>
          </a:p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{ b = j; break; }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A[b];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Цифровая сортировка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/>
                  <a:t>Пусть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для </a:t>
                </a:r>
                <a:r>
                  <a:rPr lang="ru-RU" sz="2600" dirty="0" smtClean="0">
                    <a:solidFill>
                      <a:srgbClr val="C00000"/>
                    </a:solidFill>
                  </a:rPr>
                  <a:t>целочисленного массива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ru-RU" sz="2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sz="2600" dirty="0" smtClean="0"/>
                  <a:t>выполняется: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0…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bar>
                  </m:oMath>
                </a14:m>
                <a:r>
                  <a:rPr lang="ru-RU" sz="26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ru-RU" sz="2600" dirty="0" smtClean="0"/>
                  <a:t> – целые 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r>
                  <a:rPr lang="ru-RU" sz="2600" dirty="0" smtClean="0"/>
                  <a:t>Тогда для сортировки массива достаточно сформировать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счетчик (целочисленный массив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count[0…e-b]</a:t>
                </a:r>
                <a:r>
                  <a:rPr lang="ru-RU" sz="2600" dirty="0" smtClean="0"/>
                  <a:t>), подсчитать частоты всех значений и записать 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600" dirty="0" smtClean="0"/>
                  <a:t> все группы одинаковых значений по возрастанию.</a:t>
                </a:r>
                <a:endParaRPr lang="en-US" sz="26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r>
                  <a:rPr lang="ru-RU" sz="2600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ru-RU" sz="2600" dirty="0" smtClean="0"/>
                  <a:t>, счетчик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будет задавать общее число значений, равных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sz="2600" dirty="0" smtClean="0"/>
                  <a:t> (или наоборот, значение некоторого элемента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</a:t>
                </a:r>
                <a:r>
                  <a:rPr lang="ru-RU" sz="2600" dirty="0" smtClean="0"/>
                  <a:t> соответствует счетчику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count[A[j]-b]</a:t>
                </a:r>
                <a:r>
                  <a:rPr lang="en-US" sz="2600" dirty="0" smtClean="0"/>
                  <a:t>).</a:t>
                </a:r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170"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Простейший алгоритм цифровой сортировки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rad_sort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*A,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j, k, *count;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count = new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[e-b+1];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e-b;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count[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0;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n;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count[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]-b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]++;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(k =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e-b;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for (j = 0; j &lt; count[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j++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A[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k++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 +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delete [] count;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400" dirty="0" smtClean="0">
                    <a:cs typeface="Courier New" panose="02070309020205020404" pitchFamily="49" charset="0"/>
                  </a:rPr>
                  <a:t>Трудоемкость данного алгоритма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Courier New" panose="02070309020205020404" pitchFamily="49" charset="0"/>
                  </a:rPr>
                  <a:t>.</a:t>
                </a:r>
                <a:endParaRPr lang="ru-RU" sz="2400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Косвенная цифровая сортировка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165304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 smtClean="0"/>
              <a:t>Пусть</a:t>
            </a:r>
            <a:r>
              <a:rPr lang="en-US" sz="2600" dirty="0" smtClean="0"/>
              <a:t> </a:t>
            </a:r>
            <a:r>
              <a:rPr lang="ru-RU" sz="2600" dirty="0" smtClean="0"/>
              <a:t>при тех же условиях массив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/>
              <a:t>  нужно </a:t>
            </a:r>
            <a:r>
              <a:rPr lang="ru-RU" sz="2600" dirty="0"/>
              <a:t>упорядочить косвенно, т.е. сформировать массив индексов в порядке возрастания </a:t>
            </a:r>
            <a:r>
              <a:rPr lang="ru-RU" sz="2600" dirty="0" smtClean="0"/>
              <a:t>элементов </a:t>
            </a:r>
            <a:r>
              <a:rPr lang="en-US" sz="2600" dirty="0" smtClean="0"/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 smtClean="0"/>
              <a:t>.</a:t>
            </a:r>
          </a:p>
          <a:p>
            <a:pPr marL="324000" indent="-32400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sz="2600" dirty="0" smtClean="0"/>
              <a:t>В этом случае нам понадобятся 3 целочисленных массива: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600" dirty="0" smtClean="0"/>
              <a:t>формируемый массив индексов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[0…n-1]</a:t>
            </a:r>
            <a:r>
              <a:rPr lang="en-US" sz="2600" dirty="0" smtClean="0"/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600" dirty="0" smtClean="0"/>
              <a:t>массив счетчиков 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count[0…e-b]</a:t>
            </a:r>
            <a:r>
              <a:rPr lang="ru-RU" sz="2600" dirty="0" smtClean="0"/>
              <a:t>,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600" dirty="0" smtClean="0"/>
              <a:t>массив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[0…e-b]</a:t>
            </a:r>
            <a:r>
              <a:rPr lang="ru-RU" sz="2600" dirty="0" smtClean="0"/>
              <a:t>  текущих позиций в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ru-RU" sz="2600" dirty="0" smtClean="0"/>
              <a:t> индексов элементов массива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/>
              <a:t> (индекс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/>
              <a:t> </a:t>
            </a:r>
            <a:r>
              <a:rPr lang="ru-RU" sz="2600" dirty="0" smtClean="0"/>
              <a:t>очередного выбираемого элемента 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dirty="0" smtClean="0"/>
              <a:t> </a:t>
            </a:r>
            <a:r>
              <a:rPr lang="ru-RU" sz="2600" dirty="0" smtClean="0"/>
              <a:t> будет записан в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dirty="0" smtClean="0"/>
              <a:t> </a:t>
            </a:r>
            <a:r>
              <a:rPr lang="ru-RU" sz="2600" dirty="0" smtClean="0"/>
              <a:t> на позиции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]-b]</a:t>
            </a:r>
            <a:r>
              <a:rPr lang="ru-RU" sz="2600" dirty="0" smtClean="0"/>
              <a:t>).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Алгоритм косвенной цифровой сортировки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8856984" cy="6309320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ind_rad_sort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*A,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*count, *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nd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count = new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[e-b+1];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new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[e-b+1];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nd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[n];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e-b;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count[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0;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n;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count[A[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]-b]++;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 = 0,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e-b;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[i-1] + count[i-1];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[A[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]-b]++] =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delete [] count; delete []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400" dirty="0" smtClean="0">
                    <a:cs typeface="Courier New" panose="02070309020205020404" pitchFamily="49" charset="0"/>
                  </a:rPr>
                  <a:t>Трудоемкость данного алгоритма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Courier New" panose="02070309020205020404" pitchFamily="49" charset="0"/>
                  </a:rPr>
                  <a:t>.</a:t>
                </a:r>
                <a:endParaRPr lang="ru-RU" sz="2400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8856984" cy="6309320"/>
              </a:xfrm>
              <a:blipFill rotWithShape="1">
                <a:blip r:embed="rId3"/>
                <a:stretch>
                  <a:fillRect l="-1032" t="-290" b="-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Рекуррентное слияние (снизу вверх)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764704"/>
                <a:ext cx="8424936" cy="6093296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В общем случае </a:t>
                </a:r>
                <a14:m>
                  <m:oMath xmlns:m="http://schemas.openxmlformats.org/officeDocument/2006/math"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, поэтому на любом проходе возможны варианты:</a:t>
                </a:r>
              </a:p>
              <a:p>
                <a:pPr marL="457200" lvl="0" indent="-4572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ч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исло текущих серий нечетно</a:t>
                </a:r>
              </a:p>
              <a:p>
                <a:pPr marL="457200" lvl="0" indent="-4572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600" kern="0" dirty="0">
                    <a:solidFill>
                      <a:schemeClr val="tx1"/>
                    </a:solidFill>
                  </a:rPr>
                  <a:t>п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оследняя серия имеет длину </a:t>
                </a:r>
                <a14:m>
                  <m:oMath xmlns:m="http://schemas.openxmlformats.org/officeDocument/2006/math">
                    <m:r>
                      <a:rPr lang="ru-RU" altLang="ru-RU" sz="260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ru-RU" sz="2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ru-RU" altLang="ru-RU" sz="2600" b="0" i="0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altLang="ru-RU" sz="2600" kern="0" dirty="0" smtClean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Поэтому при слиянии серий необходимо учесть, что 2-я серия может быть короче 1-й или вообще пустой.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В приведенном ниже алгоритме вычисляются индексы </a:t>
                </a:r>
                <a:r>
                  <a:rPr lang="en-US" altLang="ru-RU" sz="26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b,c</a:t>
                </a:r>
                <a:r>
                  <a:rPr lang="ru-RU" altLang="ru-RU" sz="2600" i="1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altLang="ru-RU" sz="2600" kern="0" dirty="0" smtClean="0">
                    <a:solidFill>
                      <a:schemeClr val="tx1"/>
                    </a:solidFill>
                  </a:rPr>
                  <a:t>,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</a:rPr>
                  <a:t> которые задают границы сливаемых серий: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A[b…c]</a:t>
                </a:r>
                <a:r>
                  <a:rPr lang="ru-RU" altLang="ru-RU" sz="26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и  </a:t>
                </a:r>
                <a:r>
                  <a:rPr lang="en-US" altLang="ru-RU" sz="26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A[c+1…e]</a:t>
                </a:r>
                <a:r>
                  <a:rPr lang="ru-RU" altLang="ru-RU" sz="26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.</a:t>
                </a:r>
                <a:endParaRPr lang="ru-RU" altLang="ru-RU" sz="26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764704"/>
                <a:ext cx="8424936" cy="6093296"/>
              </a:xfrm>
              <a:blipFill rotWithShape="1">
                <a:blip r:embed="rId3"/>
                <a:stretch>
                  <a:fillRect l="-1230" t="-700" r="-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smtClean="0">
                <a:solidFill>
                  <a:schemeClr val="accent1"/>
                </a:solidFill>
              </a:rPr>
              <a:t>Косвенная цифровая сортировка со списками</a:t>
            </a:r>
            <a:endParaRPr lang="ru-RU" sz="3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165304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 smtClean="0"/>
              <a:t>Если использовать списки целых (класс </a:t>
            </a:r>
            <a:r>
              <a:rPr lang="en-US" sz="2600" dirty="0" smtClean="0"/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600" dirty="0" smtClean="0"/>
              <a:t> из раздела «Линейные </a:t>
            </a:r>
            <a:r>
              <a:rPr lang="ru-RU" sz="2600" dirty="0"/>
              <a:t>списки»), то </a:t>
            </a:r>
            <a:r>
              <a:rPr lang="ru-RU" sz="2600" dirty="0" smtClean="0"/>
              <a:t>можно </a:t>
            </a:r>
            <a:r>
              <a:rPr lang="ru-RU" sz="2600" dirty="0"/>
              <a:t>записать более элегантный алгоритм косвенной сортировки массива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324000" indent="-32400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600" dirty="0" smtClean="0"/>
              <a:t>В этом случае нам понадобятся: </a:t>
            </a:r>
            <a:endParaRPr 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/>
              <a:t>формируемый список индексов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LRes</a:t>
            </a:r>
            <a:r>
              <a:rPr lang="en-US" sz="2600" dirty="0" smtClean="0"/>
              <a:t> –</a:t>
            </a:r>
            <a:r>
              <a:rPr lang="ru-RU" sz="2600" dirty="0" smtClean="0"/>
              <a:t> очередь индексов в порядке возрастания значений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/>
              <a:t>,</a:t>
            </a:r>
            <a:endParaRPr 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/>
              <a:t>массив</a:t>
            </a:r>
            <a:r>
              <a:rPr lang="en-US" sz="2600" dirty="0" smtClean="0"/>
              <a:t> </a:t>
            </a:r>
            <a:r>
              <a:rPr lang="ru-RU" sz="2600" dirty="0" smtClean="0"/>
              <a:t>списков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[0…e-b]</a:t>
            </a:r>
            <a:r>
              <a:rPr lang="ru-RU" sz="2600" dirty="0" smtClean="0"/>
              <a:t> (индекс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/>
              <a:t> </a:t>
            </a:r>
            <a:r>
              <a:rPr lang="ru-RU" sz="2600" dirty="0" smtClean="0"/>
              <a:t>очередного выбираемого элемента 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dirty="0" smtClean="0"/>
              <a:t> </a:t>
            </a:r>
            <a:r>
              <a:rPr lang="ru-RU" sz="2600" dirty="0" smtClean="0"/>
              <a:t> будет добавлен в конец списка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]-b]</a:t>
            </a:r>
            <a:r>
              <a:rPr lang="ru-RU" sz="2600" dirty="0" smtClean="0"/>
              <a:t>).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600" dirty="0" smtClean="0"/>
              <a:t>Выходной список (очередь)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LRes</a:t>
            </a:r>
            <a:r>
              <a:rPr lang="ru-RU" sz="2600" dirty="0" smtClean="0"/>
              <a:t> формируется с помощью последовательного объединения списков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LMas</a:t>
            </a:r>
            <a:r>
              <a:rPr lang="ru-RU" sz="2600" dirty="0" smtClean="0">
                <a:cs typeface="Courier New" panose="02070309020205020404" pitchFamily="49" charset="0"/>
              </a:rPr>
              <a:t>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1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Косвенная цифровая сортировка со списками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rad_sort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A,int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b,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List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*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new List[e-b+1]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[A[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]-b].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push_back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e-b;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LRes.join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delete []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Трудоемкость данного алгоритма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.</a:t>
                </a:r>
                <a:endParaRPr lang="ru-RU" sz="2600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856984" cy="6093296"/>
              </a:xfrm>
              <a:blipFill rotWithShape="1">
                <a:blip r:embed="rId3"/>
                <a:stretch>
                  <a:fillRect l="-1170" t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accent1"/>
                </a:solidFill>
              </a:rPr>
              <a:t>Ц</a:t>
            </a:r>
            <a:r>
              <a:rPr lang="ru-RU" sz="3000" dirty="0" smtClean="0">
                <a:solidFill>
                  <a:schemeClr val="accent1"/>
                </a:solidFill>
              </a:rPr>
              <a:t>ифровая сортировка целых чисел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Целые 4-байтовые числа можно делить на отдельные байты и сортировать по байтам (</a:t>
                </a: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косвенно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), начиная с младших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=0…3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). При сортировке по байту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необходимо: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выбирать числа </a:t>
                </a: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в порядке очереди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, полученной в результате сортировки по предыдущему байту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ru-RU" sz="2600" b="0" dirty="0" smtClean="0">
                    <a:cs typeface="Courier New" panose="02070309020205020404" pitchFamily="49" charset="0"/>
                  </a:rPr>
                  <a:t> (начальная очередь при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sz="2600" b="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2600" b="0" dirty="0" smtClean="0">
                    <a:cs typeface="Courier New" panose="02070309020205020404" pitchFamily="49" charset="0"/>
                  </a:rPr>
                  <a:t>содержит последовательность индексов от 0 до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ru-RU" sz="2600" b="0" dirty="0" smtClean="0"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разносить индексы по 256 спискам в соответствии со значением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-го байта чисел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сцепить полученные списки в единую очередь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 (она будет определять порядок выбора чисел при сортировке по байту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или окончательный порядок при </a:t>
                </a:r>
                <a:r>
                  <a:rPr lang="en-US" sz="2600" dirty="0" smtClean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=3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583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accent1"/>
                </a:solidFill>
              </a:rPr>
              <a:t>Ц</a:t>
            </a:r>
            <a:r>
              <a:rPr lang="ru-RU" sz="3000" dirty="0" smtClean="0">
                <a:solidFill>
                  <a:schemeClr val="accent1"/>
                </a:solidFill>
              </a:rPr>
              <a:t>ифровая сортировка целых чисел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Отметим, что положительные и отрицательные целые числа имеют </a:t>
                </a: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разную внутреннюю кодировк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у, поэтому их нужно сортировать раздельно. Мы рассмотрим только неотрицательные числа.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Цифровая сортировка является устойчивой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, поэтому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по байту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, то упорядоченность по байту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не нарушится.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Для получения значения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-го байта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необходимо сдвинуть битовое представление числа на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∗8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бит вправо и поделить по модулю 256. Результат будет в младшем байте, остальные байты – нули.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170" t="-782" r="-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5486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accent1"/>
                </a:solidFill>
              </a:rPr>
              <a:t>Цифровая сортировка неотрицательных целых</a:t>
            </a:r>
            <a:endParaRPr lang="ru-RU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8856984" cy="6309320"/>
              </a:xfrm>
            </p:spPr>
            <p:txBody>
              <a:bodyPr>
                <a:normAutofit fontScale="85000" lnSpcReduction="10000"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radix_sort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(unsigned *A,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k, j, m; 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*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new List[</a:t>
                </a: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256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n; 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LRes.push_back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(k = 0; k &lt;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k++) 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{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j 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LRes.pop_front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 m=(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]&gt;&gt;(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k*8))%256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].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push_back</a:t>
                </a:r>
                <a:r>
                  <a:rPr lang="en-US" sz="2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sz="2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sz="2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for 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256;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LRes.join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}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delete []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LMas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24000" indent="-32400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:r>
                  <a:rPr lang="en-US" sz="2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LRes</a:t>
                </a: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sz="2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Трудоемкость данного алгоритма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.</a:t>
                </a:r>
                <a:endParaRPr lang="ru-RU" sz="2600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8856984" cy="6309320"/>
              </a:xfrm>
              <a:blipFill rotWithShape="1">
                <a:blip r:embed="rId3"/>
                <a:stretch>
                  <a:fillRect l="-826" t="-580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Рекуррентный алгоритм слияния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b, c, 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*D = new double[n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(s = 1; s &lt; n; s *=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(b = 0; b &lt; n; b += s*2)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 = min(b+s-1, n-1);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n-1);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merge_series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e, D)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b &lt; n; b++) A[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D[b];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Шелла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ru-RU" sz="2600" dirty="0" smtClean="0"/>
                  <a:t>Основана на сортировке вставками (или обменной):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altLang="ru-RU" sz="26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=1…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−1</m:t>
                    </m:r>
                    <m:r>
                      <a:rPr lang="en-US" altLang="ru-RU" sz="2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элемент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добавляется к уже отсортированной последовательности элементов </a:t>
                </a:r>
                <a14:m>
                  <m:oMath xmlns:m="http://schemas.openxmlformats.org/officeDocument/2006/math">
                    <m:r>
                      <a:rPr lang="ru-RU" altLang="ru-RU" sz="2600" b="0" i="1" smtClean="0">
                        <a:latin typeface="Cambria Math"/>
                      </a:rPr>
                      <m:t>0…</m:t>
                    </m:r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600" dirty="0" smtClean="0"/>
                  <a:t>. Для этого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𝑥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сравнивается и меняется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ru-RU" sz="2600" b="0" i="1" smtClean="0">
                        <a:latin typeface="Cambria Math"/>
                      </a:rPr>
                      <m:t>, </m:t>
                    </m:r>
                    <m:r>
                      <a:rPr lang="ru-RU" altLang="ru-RU" sz="2600" b="0" i="1" smtClean="0">
                        <a:latin typeface="Cambria Math"/>
                      </a:rPr>
                      <m:t> </m:t>
                    </m:r>
                    <m:r>
                      <a:rPr lang="en-US" altLang="ru-RU" sz="2600" b="0" i="1" smtClean="0">
                        <a:latin typeface="Cambria Math"/>
                      </a:rPr>
                      <m:t>𝑗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  <m:r>
                      <a:rPr lang="en-US" altLang="ru-RU" sz="2600" b="0" i="1" smtClean="0">
                        <a:latin typeface="Cambria Math"/>
                      </a:rPr>
                      <m:t>−1…0</m:t>
                    </m:r>
                  </m:oMath>
                </a14:m>
                <a:r>
                  <a:rPr lang="en-US" altLang="ru-RU" sz="2600" dirty="0" smtClean="0"/>
                  <a:t>, </a:t>
                </a:r>
                <a:r>
                  <a:rPr lang="ru-RU" altLang="ru-RU" sz="2600" dirty="0" smtClean="0"/>
                  <a:t>пока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>
                  <a:buNone/>
                </a:pPr>
                <a:endParaRPr lang="ru-RU" altLang="ru-RU" sz="2600" dirty="0"/>
              </a:p>
              <a:p>
                <a:pPr>
                  <a:buNone/>
                </a:pPr>
                <a:endParaRPr lang="ru-RU" altLang="ru-RU" sz="2600" dirty="0" smtClean="0"/>
              </a:p>
              <a:p>
                <a:pPr>
                  <a:buNone/>
                </a:pPr>
                <a:endParaRPr lang="ru-RU" altLang="ru-RU" sz="2600" dirty="0" smtClean="0"/>
              </a:p>
              <a:p>
                <a:pPr>
                  <a:buNone/>
                </a:pPr>
                <a:r>
                  <a:rPr lang="ru-RU" altLang="ru-RU" sz="2600" dirty="0" smtClean="0"/>
                  <a:t>Общее число сравнений для всех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600" dirty="0" smtClean="0"/>
                  <a:t>:</a:t>
                </a:r>
                <a:endParaRPr lang="en-US" altLang="ru-RU" sz="260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−1=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ru-RU" sz="26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altLang="ru-RU" sz="2600" dirty="0" smtClean="0"/>
                  <a:t> </a:t>
                </a:r>
                <a:endParaRPr lang="en-US" altLang="ru-RU" sz="2600" dirty="0" smtClean="0"/>
              </a:p>
              <a:p>
                <a:pPr>
                  <a:buNone/>
                </a:pP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Чем меньше в массиве инверсий, тем быстрее он сортируется</a:t>
                </a:r>
                <a:r>
                  <a:rPr lang="ru-RU" altLang="ru-RU" sz="2600" dirty="0" smtClean="0"/>
                  <a:t>.</a:t>
                </a:r>
                <a:endParaRPr lang="ru-RU" altLang="ru-RU" sz="2600" dirty="0"/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  <a:blipFill rotWithShape="1">
                <a:blip r:embed="rId3"/>
                <a:stretch>
                  <a:fillRect l="-1170" t="-1564" r="-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6789333" cy="93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Шелла: </a:t>
            </a:r>
            <a:r>
              <a:rPr lang="en-US" altLang="ru-RU" sz="3600" i="1" dirty="0" smtClean="0">
                <a:solidFill>
                  <a:schemeClr val="accent1"/>
                </a:solidFill>
              </a:rPr>
              <a:t>h</a:t>
            </a:r>
            <a:r>
              <a:rPr lang="ru-RU" altLang="ru-RU" sz="3600" dirty="0" smtClean="0">
                <a:solidFill>
                  <a:schemeClr val="accent1"/>
                </a:solidFill>
              </a:rPr>
              <a:t>-цепочки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60932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None/>
                </a:pPr>
                <a:r>
                  <a:rPr lang="ru-RU" altLang="ru-RU" sz="2600" dirty="0" smtClean="0"/>
                  <a:t>Зафиксируем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ru-RU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1&lt;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 и рассмотрим 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>
                    <a:solidFill>
                      <a:srgbClr val="C00000"/>
                    </a:solidFill>
                  </a:rPr>
                  <a:t>-цепочки </a:t>
                </a:r>
                <a:r>
                  <a:rPr lang="ru-RU" altLang="ru-RU" sz="2600" dirty="0" smtClean="0"/>
                  <a:t>– последовательности элементов с индексами: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0,  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  2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  3</m:t>
                    </m:r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 smtClean="0"/>
                  <a:t> </a:t>
                </a:r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i="1" smtClean="0">
                        <a:latin typeface="Cambria Math"/>
                      </a:rPr>
                      <m:t>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2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</m:t>
                    </m:r>
                    <m:r>
                      <a:rPr lang="en-US" altLang="ru-RU" sz="2600" i="1">
                        <a:latin typeface="Cambria Math"/>
                      </a:rPr>
                      <m:t>3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+1</m:t>
                    </m:r>
                    <m:r>
                      <a:rPr lang="en-US" altLang="ru-RU" sz="26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/>
                  <a:t> </a:t>
                </a: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altLang="ru-RU" sz="2600" dirty="0" smtClean="0"/>
                  <a:t>…</a:t>
                </a:r>
                <a:endParaRPr lang="en-US" altLang="ru-RU" sz="26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−1,  2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3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</m:t>
                    </m:r>
                    <m:r>
                      <a:rPr lang="en-US" altLang="ru-RU" sz="2600" b="0" i="1" smtClean="0">
                        <a:latin typeface="Cambria Math"/>
                      </a:rPr>
                      <m:t>  4</m:t>
                    </m:r>
                    <m:r>
                      <a:rPr lang="en-US" altLang="ru-RU" sz="2600" i="1">
                        <a:latin typeface="Cambria Math"/>
                      </a:rPr>
                      <m:t>h</m:t>
                    </m:r>
                    <m:r>
                      <a:rPr lang="en-US" altLang="ru-RU" sz="2600" b="0" i="1" smtClean="0">
                        <a:latin typeface="Cambria Math"/>
                      </a:rPr>
                      <m:t>−1</m:t>
                    </m:r>
                    <m:r>
                      <a:rPr lang="en-US" altLang="ru-RU" sz="26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ru-RU" sz="2600" dirty="0"/>
                  <a:t> </a:t>
                </a: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r>
                  <a:rPr lang="ru-RU" altLang="ru-RU" sz="2600" dirty="0" smtClean="0"/>
                  <a:t>Всего будет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/>
                  <a:t> цепочек длиной </a:t>
                </a:r>
                <a14:m>
                  <m:oMath xmlns:m="http://schemas.openxmlformats.org/officeDocument/2006/math"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ru-RU" altLang="ru-RU" sz="26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ru-RU" altLang="ru-RU" sz="2600" dirty="0" smtClean="0"/>
                  <a:t>.</a:t>
                </a:r>
                <a:endParaRPr lang="en-US" altLang="ru-RU" sz="2600" dirty="0"/>
              </a:p>
              <a:p>
                <a:pPr>
                  <a:lnSpc>
                    <a:spcPct val="110000"/>
                  </a:lnSpc>
                  <a:buNone/>
                </a:pPr>
                <a:endParaRPr lang="en-US" altLang="ru-RU" sz="2600" dirty="0" smtClean="0"/>
              </a:p>
              <a:p>
                <a:pPr>
                  <a:lnSpc>
                    <a:spcPct val="110000"/>
                  </a:lnSpc>
                  <a:buNone/>
                </a:pPr>
                <a:endParaRPr lang="en-US" altLang="ru-RU" sz="2600" dirty="0"/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6093295"/>
              </a:xfrm>
              <a:blipFill rotWithShape="1">
                <a:blip r:embed="rId3"/>
                <a:stretch>
                  <a:fillRect l="-1259" t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Сортировка вставкам  с шагом </a:t>
            </a:r>
            <a:r>
              <a:rPr lang="en-US" altLang="ru-RU" sz="3600" i="1" dirty="0" smtClean="0">
                <a:solidFill>
                  <a:schemeClr val="accent1"/>
                </a:solidFill>
              </a:rPr>
              <a:t>h</a:t>
            </a:r>
            <a:endParaRPr lang="ru-RU" altLang="ru-RU" sz="36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980728"/>
                <a:ext cx="8640960" cy="5877272"/>
              </a:xfrm>
            </p:spPr>
            <p:txBody>
              <a:bodyPr>
                <a:normAutofit/>
              </a:bodyPr>
              <a:lstStyle/>
              <a:p>
                <a:pPr lvl="0" fontAlgn="base">
                  <a:spcAft>
                    <a:spcPct val="0"/>
                  </a:spcAft>
                  <a:buNone/>
                </a:pPr>
                <a:endParaRPr lang="en-US" altLang="ru-RU" sz="2800" kern="0" dirty="0" smtClean="0">
                  <a:solidFill>
                    <a:srgbClr val="000000"/>
                  </a:solidFill>
                </a:endParaRPr>
              </a:p>
              <a:p>
                <a:pPr lvl="0" fontAlgn="base">
                  <a:spcAft>
                    <a:spcPct val="0"/>
                  </a:spcAft>
                  <a:buNone/>
                </a:pPr>
                <a:endParaRPr lang="en-US" altLang="ru-RU" sz="2600" kern="0" dirty="0">
                  <a:solidFill>
                    <a:srgbClr val="000000"/>
                  </a:solidFill>
                </a:endParaRPr>
              </a:p>
              <a:p>
                <a:pPr lvl="0" fontAlgn="base"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Сортировка одной цепочки: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O</m:t>
                    </m:r>
                    <m:r>
                      <a:rPr lang="en-US" altLang="ru-RU" sz="26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ru-RU" sz="26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,</a:t>
                </a:r>
              </a:p>
              <a:p>
                <a:pPr lvl="0" fontAlgn="base"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сортировка всех цепочек: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6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ru-RU" sz="26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altLang="ru-RU" sz="2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kern="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0" fontAlgn="base">
                  <a:spcAft>
                    <a:spcPct val="0"/>
                  </a:spcAft>
                  <a:buNone/>
                </a:pPr>
                <a:r>
                  <a:rPr lang="ru-RU" altLang="ru-RU" sz="26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После упорядочения всех цепочек с шагом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ru-RU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altLang="ru-RU" sz="2600" dirty="0" smtClean="0">
                    <a:cs typeface="Courier New" panose="02070309020205020404" pitchFamily="49" charset="0"/>
                  </a:rPr>
                  <a:t>массив не будет отсортирован, но число инверсий в нем уменьшится. Если повторить этот проход с шагом, меньшим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600" dirty="0" smtClean="0">
                    <a:cs typeface="Courier New" panose="02070309020205020404" pitchFamily="49" charset="0"/>
                  </a:rPr>
                  <a:t>, то инверсий станет еще меньше и, соответственно, уменьшится трудоемкость выполнения следующего прохода.</a:t>
                </a:r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980728"/>
                <a:ext cx="8640960" cy="5877272"/>
              </a:xfrm>
              <a:blipFill rotWithShape="1">
                <a:blip r:embed="rId3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561334" cy="9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Сортировка Шелла: идея и требования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60212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</a:rPr>
                  <a:t>Идея</a:t>
                </a:r>
                <a:r>
                  <a:rPr lang="ru-RU" sz="2600" dirty="0" smtClean="0"/>
                  <a:t>: сортировка всех </a:t>
                </a:r>
                <a14:m>
                  <m:oMath xmlns:m="http://schemas.openxmlformats.org/officeDocument/2006/math">
                    <m:r>
                      <a:rPr lang="en-US" altLang="ru-RU" sz="2600" i="1" ker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-цепочек с последовательным уменьшением значений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h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: 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&gt;…&gt;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.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 С каждым проходом массив становится все ближе к упорядоченному, поэтому и трудоемкость проходов будет уменьшаться.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Требования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 (число проходов) должно быть небольшим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-цепочки должны максимально перемешиваться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-цепочками (чтобы при следующем проходе сравнивались элементы из разных цепочек предыдущего прохода).</a:t>
                </a:r>
                <a:endParaRPr lang="ru-RU" sz="26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6021288"/>
              </a:xfrm>
              <a:blipFill rotWithShape="1">
                <a:blip r:embed="rId3"/>
                <a:stretch>
                  <a:fillRect l="-1259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21293</TotalTime>
  <Words>4794</Words>
  <Application>Microsoft Office PowerPoint</Application>
  <PresentationFormat>On-screen Show (4:3)</PresentationFormat>
  <Paragraphs>514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Тема Office</vt:lpstr>
      <vt:lpstr>Equation</vt:lpstr>
      <vt:lpstr>Формула</vt:lpstr>
      <vt:lpstr>Основы программирования</vt:lpstr>
      <vt:lpstr>Задача сортировки элементов массива</vt:lpstr>
      <vt:lpstr>Рекуррентное слияние (снизу вверх)</vt:lpstr>
      <vt:lpstr>Рекуррентное слияние (снизу вверх)</vt:lpstr>
      <vt:lpstr>Рекуррентный алгоритм слияния</vt:lpstr>
      <vt:lpstr>Сортировка Шелла</vt:lpstr>
      <vt:lpstr>Сортировка Шелла: h-цепочки</vt:lpstr>
      <vt:lpstr>Сортировка вставкам  с шагом h</vt:lpstr>
      <vt:lpstr>Сортировка Шелла: идея и требования</vt:lpstr>
      <vt:lpstr>Сортировка Шелла: выбор шага h</vt:lpstr>
      <vt:lpstr>Сортировка Шелла: алгоритм</vt:lpstr>
      <vt:lpstr>Пирамидальная сортировка </vt:lpstr>
      <vt:lpstr>Свойства пирамиды (бинарной кучи) </vt:lpstr>
      <vt:lpstr>Идея сортировки </vt:lpstr>
      <vt:lpstr>Построение пирамиды</vt:lpstr>
      <vt:lpstr>Трудоемкость построения пирамиды</vt:lpstr>
      <vt:lpstr>Трудоемкость построения пирамиды</vt:lpstr>
      <vt:lpstr> Функция просеивания в пирамиде</vt:lpstr>
      <vt:lpstr>Алгоритм пирамидальной сортировки</vt:lpstr>
      <vt:lpstr>Быстрая сортировка (Хоар)</vt:lpstr>
      <vt:lpstr>Быстрая сортировка</vt:lpstr>
      <vt:lpstr>Быстрая сортировка: трудоемкость в среднем</vt:lpstr>
      <vt:lpstr>Трудоемкость в среднем: доказательство</vt:lpstr>
      <vt:lpstr>Трудоемкость в среднем: доказательство</vt:lpstr>
      <vt:lpstr>Трудоемкость в среднем: доказательство</vt:lpstr>
      <vt:lpstr>Разделение массива: 1-й способ</vt:lpstr>
      <vt:lpstr>Разделение массива: 2-й способ</vt:lpstr>
      <vt:lpstr>Быстрая сортировка с 2 рекурсивными вызовами</vt:lpstr>
      <vt:lpstr>Быстрая сортировка с 1 рекурсивным вызовом</vt:lpstr>
      <vt:lpstr>Быстрая сортировка с 1 рекурсивным вызовом</vt:lpstr>
      <vt:lpstr>Быстрая сортировка с 1 рекурсивным вызовом</vt:lpstr>
      <vt:lpstr>Свойства алгоритмов сортировки</vt:lpstr>
      <vt:lpstr>Поиск k-го минимального элемента</vt:lpstr>
      <vt:lpstr>Поиск k-го минимального элемента</vt:lpstr>
      <vt:lpstr>Алгоритм поиска k-го минимального элемента</vt:lpstr>
      <vt:lpstr>Цифровая сортировка</vt:lpstr>
      <vt:lpstr>Простейший алгоритм цифровой сортировки</vt:lpstr>
      <vt:lpstr>Косвенная цифровая сортировка</vt:lpstr>
      <vt:lpstr>Алгоритм косвенной цифровой сортировки</vt:lpstr>
      <vt:lpstr>Косвенная цифровая сортировка со списками</vt:lpstr>
      <vt:lpstr>Косвенная цифровая сортировка со списками</vt:lpstr>
      <vt:lpstr>Цифровая сортировка целых чисел</vt:lpstr>
      <vt:lpstr>Цифровая сортировка целых чисел</vt:lpstr>
      <vt:lpstr>Цифровая сортировка неотрицательных целых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Фукс Александр Львович</cp:lastModifiedBy>
  <cp:revision>699</cp:revision>
  <dcterms:created xsi:type="dcterms:W3CDTF">2017-08-01T07:03:16Z</dcterms:created>
  <dcterms:modified xsi:type="dcterms:W3CDTF">2018-03-30T03:46:27Z</dcterms:modified>
</cp:coreProperties>
</file>