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7" r:id="rId3"/>
    <p:sldId id="348" r:id="rId4"/>
    <p:sldId id="350" r:id="rId5"/>
    <p:sldId id="351" r:id="rId6"/>
    <p:sldId id="354" r:id="rId7"/>
    <p:sldId id="352" r:id="rId8"/>
    <p:sldId id="353" r:id="rId9"/>
    <p:sldId id="355" r:id="rId10"/>
    <p:sldId id="349" r:id="rId11"/>
    <p:sldId id="363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4" r:id="rId20"/>
    <p:sldId id="365" r:id="rId21"/>
    <p:sldId id="366" r:id="rId22"/>
    <p:sldId id="36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72" d="100"/>
          <a:sy n="72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06.11.2017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Параметры конструктора: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1200" b="1" kern="0" baseline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vnum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число вершин графа, 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orient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тип графа 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true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ориентированный,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false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12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Ребра при вводе задаются парами вершин. Ввод прекращается, если задан недопустимый номер вершины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(&lt; 0 </a:t>
            </a: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или 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&gt;= </a:t>
            </a:r>
            <a:r>
              <a:rPr lang="en-US" altLang="ru-RU" sz="1200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vernum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всех вершины графа будут построены списки смежных вершин с</a:t>
            </a:r>
            <a:r>
              <a:rPr lang="ru-RU" baseline="0" dirty="0" smtClean="0"/>
              <a:t> использованием класса</a:t>
            </a:r>
            <a:r>
              <a:rPr lang="ru-RU" dirty="0" smtClean="0"/>
              <a:t> </a:t>
            </a:r>
            <a:r>
              <a:rPr lang="en-US" b="1" dirty="0" smtClean="0"/>
              <a:t>List</a:t>
            </a:r>
            <a:r>
              <a:rPr lang="ru-RU" dirty="0" smtClean="0"/>
              <a:t> (список целых) из раздела «Линейные списки».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Параметры конструктора: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1200" b="1" kern="0" baseline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vnum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число вершин графа, 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orient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тип графа 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true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ориентированный,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false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12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Ребра при вводе задаются парами вершин. Ввод прекращается, если задан недопустимый номер вершины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(&lt; 0 </a:t>
            </a: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или 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&gt;= </a:t>
            </a:r>
            <a:r>
              <a:rPr lang="en-US" altLang="ru-RU" sz="1200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vernum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12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Порядок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следования номеров вершин в списках не важен, поэтому вершины можно добавлять либо в конец (</a:t>
            </a:r>
            <a:r>
              <a:rPr lang="en-US" altLang="ru-RU" sz="1200" b="1" kern="0" baseline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push_back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либо в начало списка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</a:t>
            </a:r>
            <a:r>
              <a:rPr lang="en-US" altLang="ru-RU" sz="1200" b="1" kern="0" baseline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push_front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).</a:t>
            </a:r>
            <a:endParaRPr lang="ru-RU" altLang="ru-RU" sz="12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Значение веса </a:t>
            </a:r>
            <a:r>
              <a:rPr lang="en-US" b="1" dirty="0" smtClean="0"/>
              <a:t>INF</a:t>
            </a:r>
            <a:r>
              <a:rPr lang="en-US" dirty="0" smtClean="0"/>
              <a:t> </a:t>
            </a:r>
            <a:r>
              <a:rPr lang="ru-RU" dirty="0" smtClean="0"/>
              <a:t>(бесконечность) определяет отсутствие ребра</a:t>
            </a:r>
            <a:r>
              <a:rPr lang="ru-RU" baseline="0" dirty="0" smtClean="0"/>
              <a:t> между вершинами.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Параметры конструктора: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1200" b="1" kern="0" baseline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vnum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число вершин графа, 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orient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тип графа 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true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ориентированный,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1200" b="1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false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</a:t>
            </a:r>
            <a:r>
              <a:rPr lang="en-US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1200" kern="0" baseline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12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Каждое ребро при вводе задается парой вершин и весом. Ввод прекращается, если задан недопустимый номер вершины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(&lt; 0 </a:t>
            </a: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или 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&gt;= </a:t>
            </a:r>
            <a:r>
              <a:rPr lang="en-US" altLang="ru-RU" sz="1200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vernum</a:t>
            </a:r>
            <a:r>
              <a:rPr lang="en-US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12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06.11.2017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06.11.2017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06.11.2017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06.11.2017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06.11.2017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Представление графов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для представления графов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indent="-342900" algn="l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sz="2600" dirty="0">
                <a:solidFill>
                  <a:schemeClr val="tx1"/>
                </a:solidFill>
              </a:rPr>
              <a:t>Мы будем использовать </a:t>
            </a:r>
            <a:r>
              <a:rPr lang="ru-RU" sz="2600" dirty="0" smtClean="0">
                <a:solidFill>
                  <a:schemeClr val="tx1"/>
                </a:solidFill>
              </a:rPr>
              <a:t>3 </a:t>
            </a:r>
            <a:r>
              <a:rPr lang="ru-RU" sz="2600" dirty="0">
                <a:solidFill>
                  <a:schemeClr val="tx1"/>
                </a:solidFill>
              </a:rPr>
              <a:t>способа представления графа: матрицей </a:t>
            </a:r>
            <a:r>
              <a:rPr lang="ru-RU" sz="2600" dirty="0" smtClean="0">
                <a:solidFill>
                  <a:schemeClr val="tx1"/>
                </a:solidFill>
              </a:rPr>
              <a:t>смежности, списками </a:t>
            </a:r>
            <a:r>
              <a:rPr lang="ru-RU" sz="2600" dirty="0">
                <a:solidFill>
                  <a:schemeClr val="tx1"/>
                </a:solidFill>
              </a:rPr>
              <a:t>смежных </a:t>
            </a:r>
            <a:r>
              <a:rPr lang="ru-RU" sz="2600" dirty="0" smtClean="0">
                <a:solidFill>
                  <a:schemeClr val="tx1"/>
                </a:solidFill>
              </a:rPr>
              <a:t>вершин и матрицей весов. </a:t>
            </a:r>
          </a:p>
          <a:p>
            <a:pPr marL="342900" indent="-342900" algn="l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ru-RU" sz="2600" dirty="0" smtClean="0">
                <a:solidFill>
                  <a:schemeClr val="tx1"/>
                </a:solidFill>
              </a:rPr>
              <a:t>Для </a:t>
            </a:r>
            <a:r>
              <a:rPr lang="ru-RU" sz="2600" dirty="0">
                <a:solidFill>
                  <a:schemeClr val="tx1"/>
                </a:solidFill>
              </a:rPr>
              <a:t>этого мы </a:t>
            </a:r>
            <a:r>
              <a:rPr lang="ru-RU" sz="2600" dirty="0" smtClean="0">
                <a:solidFill>
                  <a:schemeClr val="tx1"/>
                </a:solidFill>
              </a:rPr>
              <a:t>создадим, соответственно, классы </a:t>
            </a:r>
            <a:r>
              <a:rPr lang="en-US" sz="2600" b="1" dirty="0" err="1" smtClean="0">
                <a:solidFill>
                  <a:schemeClr val="tx1"/>
                </a:solidFill>
              </a:rPr>
              <a:t>MGraph</a:t>
            </a:r>
            <a:r>
              <a:rPr lang="ru-RU" sz="2600" b="1" dirty="0" smtClean="0">
                <a:solidFill>
                  <a:schemeClr val="tx1"/>
                </a:solidFill>
              </a:rPr>
              <a:t>,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LGraph</a:t>
            </a:r>
            <a:r>
              <a:rPr lang="en-US" sz="2600" b="1" dirty="0" smtClean="0">
                <a:solidFill>
                  <a:schemeClr val="tx1"/>
                </a:solidFill>
              </a:rPr>
              <a:t>, </a:t>
            </a:r>
            <a:r>
              <a:rPr lang="en-US" sz="2600" b="1" dirty="0" err="1" smtClean="0">
                <a:solidFill>
                  <a:schemeClr val="tx1"/>
                </a:solidFill>
              </a:rPr>
              <a:t>WGraph</a:t>
            </a:r>
            <a:r>
              <a:rPr lang="ru-RU" sz="2600" dirty="0" smtClean="0">
                <a:solidFill>
                  <a:schemeClr val="tx1"/>
                </a:solidFill>
              </a:rPr>
              <a:t> с набором базовых методов и </a:t>
            </a:r>
            <a:r>
              <a:rPr lang="ru-RU" sz="2600" dirty="0">
                <a:solidFill>
                  <a:schemeClr val="tx1"/>
                </a:solidFill>
              </a:rPr>
              <a:t>будем добавлять к ним </a:t>
            </a:r>
            <a:r>
              <a:rPr lang="ru-RU" sz="2600" dirty="0" smtClean="0">
                <a:solidFill>
                  <a:schemeClr val="tx1"/>
                </a:solidFill>
              </a:rPr>
              <a:t>дополнительные методы, реализующие некоторые алгоритмы на графах.</a:t>
            </a:r>
            <a:endParaRPr lang="ru-RU" sz="2600" dirty="0">
              <a:solidFill>
                <a:schemeClr val="tx1"/>
              </a:solidFill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48680"/>
            <a:ext cx="8856984" cy="6309320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Класс для представления графа с помощью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матрицы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смежности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endParaRPr lang="ru-RU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endParaRPr lang="en-US" altLang="ru-RU" sz="2600" b="1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**mat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матрица смежности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число вершин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oriented;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true - 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орграф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bool orient);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input_edges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is_oriented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oriented;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is_edge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 и деструктор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bool orient)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mat = new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bool*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mat[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oriented = orient;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mat[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[] mat;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ребер (дуг) для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input_edges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mat[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false;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(true)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j;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0 || j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mat[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true;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(!oriented) mat[j][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существования ребра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949280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is_edge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 &lt; 0 ||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(b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0 ||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mat[a][b];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48680"/>
            <a:ext cx="8856984" cy="6309320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Класс для представления графа с помощью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списков смежных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вершин</a:t>
            </a:r>
            <a:r>
              <a:rPr lang="en-US" altLang="ru-RU" sz="2600" kern="0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endParaRPr lang="ru-RU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LGraph</a:t>
            </a:r>
            <a:endParaRPr lang="en-US" altLang="ru-RU" sz="2600" b="1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*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списки смежных вершин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число вершин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oriented;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true - 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орграф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bool orient);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input_edges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is_oriented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oriented;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is_edge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 и деструктор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949280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bool orient)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oriented = orient;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[]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ребер (дуг) для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6021288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input_edges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].clear();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(true)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j;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0 || j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(!oriented)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[j].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существования ребра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949280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is_edge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 &lt; 0 ||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false;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(b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0 ||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[a].find(b)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0) return true;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47667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48680"/>
            <a:ext cx="8856984" cy="6309320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Класс для представления взвешенного графа с помощью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матрицы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весов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endParaRPr lang="ru-RU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1e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WGraph</a:t>
            </a:r>
            <a:endParaRPr lang="en-US" altLang="ru-RU" sz="2600" b="1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**mat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 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матрица весов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число вершин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oriented;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true - </a:t>
            </a:r>
            <a:r>
              <a:rPr lang="ru-RU" altLang="ru-RU" sz="2600" kern="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орграф</a:t>
            </a:r>
            <a:endParaRPr lang="en-US" altLang="ru-RU" sz="2600" b="1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bool orient);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input_edges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is_oriented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oriented;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_weight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Графы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Граф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задается двумя множествами: вершин и ребер. Каждое ребро соединяет две вершины, т.е. может быть задано парой имен (номеров) вершин. Условно можно говорить, что ребро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ab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определяет возможность перехода из вершины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вершину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b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В неориентированном графе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задание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ребра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ab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определяет 2 возможных перехода: из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b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 из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b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4290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>
                <a:solidFill>
                  <a:srgbClr val="C00000"/>
                </a:solidFill>
                <a:cs typeface="Courier New" panose="02070309020205020404" pitchFamily="49" charset="0"/>
              </a:rPr>
              <a:t>В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ориентированном </a:t>
            </a:r>
            <a:r>
              <a:rPr lang="ru-RU" altLang="ru-RU" sz="2600" kern="0" dirty="0">
                <a:solidFill>
                  <a:srgbClr val="C00000"/>
                </a:solidFill>
                <a:cs typeface="Courier New" panose="02070309020205020404" pitchFamily="49" charset="0"/>
              </a:rPr>
              <a:t>графе</a:t>
            </a:r>
            <a:r>
              <a:rPr lang="ru-RU" altLang="ru-RU" sz="2600" kern="0" dirty="0">
                <a:solidFill>
                  <a:srgbClr val="000000"/>
                </a:solidFill>
                <a:cs typeface="Courier New" panose="02070309020205020404" pitchFamily="49" charset="0"/>
              </a:rPr>
              <a:t> задание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дуги </a:t>
            </a:r>
            <a:r>
              <a:rPr lang="en-US" altLang="ru-RU" sz="2600" kern="0" dirty="0">
                <a:solidFill>
                  <a:srgbClr val="C00000"/>
                </a:solidFill>
                <a:cs typeface="Courier New" panose="02070309020205020404" pitchFamily="49" charset="0"/>
              </a:rPr>
              <a:t>ab</a:t>
            </a:r>
            <a:r>
              <a:rPr lang="ru-RU" altLang="ru-RU" sz="2600" kern="0" dirty="0">
                <a:solidFill>
                  <a:srgbClr val="000000"/>
                </a:solidFill>
                <a:cs typeface="Courier New" panose="02070309020205020404" pitchFamily="49" charset="0"/>
              </a:rPr>
              <a:t> определяет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только переход </a:t>
            </a:r>
            <a:r>
              <a:rPr lang="ru-RU" altLang="ru-RU" sz="2600" kern="0" dirty="0">
                <a:solidFill>
                  <a:srgbClr val="000000"/>
                </a:solidFill>
                <a:cs typeface="Courier New" panose="02070309020205020404" pitchFamily="49" charset="0"/>
              </a:rPr>
              <a:t>из </a:t>
            </a:r>
            <a:r>
              <a:rPr lang="en-US" altLang="ru-RU" sz="2600" kern="0" dirty="0">
                <a:solidFill>
                  <a:srgbClr val="C00000"/>
                </a:solidFill>
                <a:cs typeface="Courier New" panose="02070309020205020404" pitchFamily="49" charset="0"/>
              </a:rPr>
              <a:t>a</a:t>
            </a:r>
            <a:r>
              <a:rPr lang="ru-RU" altLang="ru-RU" sz="2600" kern="0" dirty="0">
                <a:solidFill>
                  <a:srgbClr val="000000"/>
                </a:solidFill>
                <a:cs typeface="Courier New" panose="02070309020205020404" pitchFamily="49" charset="0"/>
              </a:rPr>
              <a:t> в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b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 Обратный переход возможен если задана </a:t>
            </a:r>
            <a:r>
              <a:rPr lang="ru-RU" altLang="ru-RU" sz="2600" kern="0" dirty="0">
                <a:solidFill>
                  <a:srgbClr val="000000"/>
                </a:solidFill>
                <a:cs typeface="Courier New" panose="02070309020205020404" pitchFamily="49" charset="0"/>
              </a:rPr>
              <a:t>также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дуга </a:t>
            </a:r>
            <a:r>
              <a:rPr lang="en-US" altLang="ru-RU" sz="2600" kern="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ba</a:t>
            </a:r>
            <a:r>
              <a:rPr lang="en-US" altLang="ru-RU" sz="2600" kern="0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Графы часто представляют графически: точки (вершины) соединяют отрезками линий (ребрами) или стрелками (дугами ориентированного графа).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 и деструктор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856984" cy="6093296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bool orient)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mat = new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mat[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oriented = orient;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mat[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[] mat;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ребер (дуг) с весами для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input_edges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 double w;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mat[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INF;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(true)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j &gt;&gt; w;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0 || j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mat[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 w;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(!oriented) mat[j][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w;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веса ребра </a:t>
            </a:r>
            <a:r>
              <a:rPr lang="en-US" sz="3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856984" cy="5949280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WGraph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</a:t>
            </a:r>
            <a:r>
              <a:rPr lang="en-US" altLang="ru-RU" sz="2600" b="1" kern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_weight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 &lt; 0 ||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INF;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(b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0 ||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vernum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INF;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mat[a][b];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Графическое представление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			Ориентированный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    e   d                f    e   d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    b   c                a    b   c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Существует несколько способов задания графа: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матрица смежности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определяет для всех пар вершин соединяются ли они ребрами (дугами)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списки смежных вершин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определяют для каждой вершины, с какими вершинами она связана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матрица инцидентности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определяет инцидентность всех  вершин ребрам (используется очень редко)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матрица весов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аналог матрицы смежности (вместо единиц и нулей задаются веса ребер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600" kern="0" dirty="0">
                <a:solidFill>
                  <a:srgbClr val="C00000"/>
                </a:solidFill>
                <a:cs typeface="Courier New" panose="02070309020205020404" pitchFamily="49" charset="0"/>
              </a:rPr>
              <a:t>м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ассив ребер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или дуг (массив пар вершин).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endParaRPr lang="ru-RU" altLang="ru-RU" sz="2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827584" y="1450925"/>
            <a:ext cx="2016224" cy="969963"/>
            <a:chOff x="899592" y="1738957"/>
            <a:chExt cx="2016224" cy="969963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38957"/>
              <a:ext cx="2005013" cy="969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091" y="1759099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Группа 5"/>
          <p:cNvGrpSpPr/>
          <p:nvPr/>
        </p:nvGrpSpPr>
        <p:grpSpPr>
          <a:xfrm>
            <a:off x="5940152" y="1017623"/>
            <a:ext cx="2088232" cy="1835313"/>
            <a:chOff x="5940152" y="1196752"/>
            <a:chExt cx="2088232" cy="183531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40152" y="1196752"/>
              <a:ext cx="2048872" cy="1835313"/>
              <a:chOff x="5940152" y="1652205"/>
              <a:chExt cx="2048872" cy="183531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618407" y="2265080"/>
                <a:ext cx="1152131" cy="364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9508" y="1844824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333852" y="2454151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190109">
                <a:off x="6576250" y="1867938"/>
                <a:ext cx="365125" cy="1619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230199" y="2447192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8854">
                <a:off x="6550427" y="1652205"/>
                <a:ext cx="365125" cy="1589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659" y="1687091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0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Матрицы смежности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			Ориентированный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    e   d                f    e   d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    b   c                a    b   c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b c d e f             a b c d e f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0 1 0 0 1 1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0 0 0 0 1 1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1 0 1 0 1 1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1 0 0 0 1 0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0 1 0 0 0 0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0 1 0 0 0 0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0 0 0 0 0 0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0 0 0 0 0 0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1 1 0 0 0 0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0 0 0 0 0 0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1 1 0 0 0 0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0 1 0 0 0 0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Очевидно, что в программах используются не имена, а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номера вершин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графа.</a:t>
            </a: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27584" y="1450925"/>
            <a:ext cx="2016224" cy="969963"/>
            <a:chOff x="899592" y="1738957"/>
            <a:chExt cx="2016224" cy="969963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38957"/>
              <a:ext cx="2005013" cy="969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091" y="1759099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Группа 5"/>
          <p:cNvGrpSpPr/>
          <p:nvPr/>
        </p:nvGrpSpPr>
        <p:grpSpPr>
          <a:xfrm>
            <a:off x="5940152" y="1017623"/>
            <a:ext cx="2088232" cy="1835313"/>
            <a:chOff x="5940152" y="1196752"/>
            <a:chExt cx="2088232" cy="183531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40152" y="1196752"/>
              <a:ext cx="2048872" cy="1835313"/>
              <a:chOff x="5940152" y="1652205"/>
              <a:chExt cx="2048872" cy="183531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618407" y="2265080"/>
                <a:ext cx="1152131" cy="364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9508" y="1844824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333852" y="2454151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190109">
                <a:off x="6576250" y="1867938"/>
                <a:ext cx="365125" cy="1619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230199" y="2447192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8854">
                <a:off x="6550427" y="1652205"/>
                <a:ext cx="365125" cy="1589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659" y="1687091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25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смежных вершин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			Ориентированный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    e   d                f    e   d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    b   c                a    b   c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b-e-f        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e-f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a-c-e-f      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a-e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           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a-b          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a-b          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 отличие от матрицы смежности списки содержат только смежные вершины.</a:t>
            </a: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5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27584" y="1450925"/>
            <a:ext cx="2016224" cy="969963"/>
            <a:chOff x="899592" y="1738957"/>
            <a:chExt cx="2016224" cy="969963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38957"/>
              <a:ext cx="2005013" cy="969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091" y="1759099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Группа 5"/>
          <p:cNvGrpSpPr/>
          <p:nvPr/>
        </p:nvGrpSpPr>
        <p:grpSpPr>
          <a:xfrm>
            <a:off x="5940152" y="1017623"/>
            <a:ext cx="2088232" cy="1835313"/>
            <a:chOff x="5940152" y="1196752"/>
            <a:chExt cx="2088232" cy="183531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40152" y="1196752"/>
              <a:ext cx="2048872" cy="1835313"/>
              <a:chOff x="5940152" y="1652205"/>
              <a:chExt cx="2048872" cy="183531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618407" y="2265080"/>
                <a:ext cx="1152131" cy="364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9508" y="1844824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333852" y="2454151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190109">
                <a:off x="6576250" y="1867938"/>
                <a:ext cx="365125" cy="1619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230199" y="2447192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8854">
                <a:off x="6550427" y="1652205"/>
                <a:ext cx="365125" cy="1589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659" y="1687091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1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Матрицы инцидентности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			Ориентированный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    e   d                f    e   d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    b   c                a    b   c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b c d e f              a b c d e f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1 1 0 0 0 0          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1 0 0 0 0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0 1 1 0 0 0          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0 0 1 0 0 0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1 0 0 0 1 0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1 0 0 0 0 0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1 0 0 0 0 1          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1 0 0 0 0 0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0 1 0 0 1 0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0 1 0 0 0 0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0 1 0 0 0 1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0 0 0 0 0 1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 программах используются не имена, а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номера вершин и ребер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графа.</a:t>
            </a: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27584" y="1450925"/>
            <a:ext cx="2016224" cy="969963"/>
            <a:chOff x="899592" y="1738957"/>
            <a:chExt cx="2016224" cy="969963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38957"/>
              <a:ext cx="2005013" cy="969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091" y="1759099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Группа 5"/>
          <p:cNvGrpSpPr/>
          <p:nvPr/>
        </p:nvGrpSpPr>
        <p:grpSpPr>
          <a:xfrm>
            <a:off x="5940152" y="1017623"/>
            <a:ext cx="2088232" cy="1835313"/>
            <a:chOff x="5940152" y="1196752"/>
            <a:chExt cx="2088232" cy="183531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40152" y="1196752"/>
              <a:ext cx="2048872" cy="1835313"/>
              <a:chOff x="5940152" y="1652205"/>
              <a:chExt cx="2048872" cy="183531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618407" y="2265080"/>
                <a:ext cx="1152131" cy="364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9508" y="1844824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333852" y="2454151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190109">
                <a:off x="6576250" y="1867938"/>
                <a:ext cx="365125" cy="1619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230199" y="2447192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8854">
                <a:off x="6550427" y="1652205"/>
                <a:ext cx="365125" cy="1589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659" y="1687091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73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Матрицы весов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			Ориентированный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    e   d                f    e   d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3     6 3                  3    6 3 </a:t>
            </a:r>
            <a:endParaRPr lang="en-US" altLang="ru-RU" sz="2600" b="1" kern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6     2                    6    2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  c                a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  c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b c d e f             a b c d e f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∞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∞ ∞ ∞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</a:t>
            </a:r>
            <a:r>
              <a:rPr lang="ru-RU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∞ ∞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∞ ∞ ∞ ∞ ∞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∞ ∞ ∞         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∞ ∞ ∞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∞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Бесконечные веса используются, т.к. обычно требуется найти объекты с минимальным весом (пути).</a:t>
            </a: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7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827584" y="1450925"/>
            <a:ext cx="2016224" cy="969963"/>
            <a:chOff x="899592" y="1738957"/>
            <a:chExt cx="2016224" cy="969963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38957"/>
              <a:ext cx="2005013" cy="969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091" y="1759099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Группа 5"/>
          <p:cNvGrpSpPr/>
          <p:nvPr/>
        </p:nvGrpSpPr>
        <p:grpSpPr>
          <a:xfrm>
            <a:off x="5940152" y="1017623"/>
            <a:ext cx="2088232" cy="1835313"/>
            <a:chOff x="5940152" y="1196752"/>
            <a:chExt cx="2088232" cy="183531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40152" y="1196752"/>
              <a:ext cx="2048872" cy="1835313"/>
              <a:chOff x="5940152" y="1652205"/>
              <a:chExt cx="2048872" cy="183531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618407" y="2265080"/>
                <a:ext cx="1152131" cy="364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9508" y="1844824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333852" y="2454151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190109">
                <a:off x="6576250" y="1867938"/>
                <a:ext cx="365125" cy="1619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230199" y="2447192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8854">
                <a:off x="6550427" y="1652205"/>
                <a:ext cx="365125" cy="1589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659" y="1687091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47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Массивы ребер (дуг)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			Ориентированный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    e   d                f    e   d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endParaRPr lang="en-US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    b   c                a    b   c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                      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 c                      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f                        a f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e                        a e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b                        f b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e                        b e</a:t>
            </a:r>
            <a:endParaRPr lang="ru-RU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Массив ребер удобно использовать для ввода.</a:t>
            </a: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27584" y="1450925"/>
            <a:ext cx="2016224" cy="969963"/>
            <a:chOff x="899592" y="1738957"/>
            <a:chExt cx="2016224" cy="969963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38957"/>
              <a:ext cx="2005013" cy="969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091" y="1759099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Группа 5"/>
          <p:cNvGrpSpPr/>
          <p:nvPr/>
        </p:nvGrpSpPr>
        <p:grpSpPr>
          <a:xfrm>
            <a:off x="5940152" y="1017623"/>
            <a:ext cx="2088232" cy="1835313"/>
            <a:chOff x="5940152" y="1196752"/>
            <a:chExt cx="2088232" cy="183531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40152" y="1196752"/>
              <a:ext cx="2048872" cy="1835313"/>
              <a:chOff x="5940152" y="1652205"/>
              <a:chExt cx="2048872" cy="183531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618407" y="2265080"/>
                <a:ext cx="1152131" cy="364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9508" y="1844824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333852" y="2454151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190109">
                <a:off x="6576250" y="1867938"/>
                <a:ext cx="365125" cy="1619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230199" y="2447192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8854">
                <a:off x="6550427" y="1652205"/>
                <a:ext cx="365125" cy="1589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659" y="1687091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86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Массивы ребер (дуг)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весами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Неориентированный			Ориентированный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    e   d                f    e   d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3     6 3                  3    6 3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6     2                    6    2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  c                a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  c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 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b a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n-US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 c 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c b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endParaRPr lang="en-US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f 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 f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endParaRPr lang="en-US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e 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 e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  <a:endParaRPr lang="en-US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b 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f b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  <a:endParaRPr lang="en-US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e 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b e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Списки смежных вершин </a:t>
            </a:r>
            <a:r>
              <a:rPr lang="ru-RU" altLang="ru-RU" sz="2600" kern="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взвешенного графа содержат пары «номер смежной вершины, вес ребра».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27584" y="1450925"/>
            <a:ext cx="2016224" cy="969963"/>
            <a:chOff x="899592" y="1738957"/>
            <a:chExt cx="2016224" cy="969963"/>
          </a:xfrm>
        </p:grpSpPr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738957"/>
              <a:ext cx="2005013" cy="969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091" y="1759099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Группа 5"/>
          <p:cNvGrpSpPr/>
          <p:nvPr/>
        </p:nvGrpSpPr>
        <p:grpSpPr>
          <a:xfrm>
            <a:off x="5940152" y="1017623"/>
            <a:ext cx="2088232" cy="1835313"/>
            <a:chOff x="5940152" y="1196752"/>
            <a:chExt cx="2088232" cy="1835313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40152" y="1196752"/>
              <a:ext cx="2048872" cy="1835313"/>
              <a:chOff x="5940152" y="1652205"/>
              <a:chExt cx="2048872" cy="183531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618407" y="2265080"/>
                <a:ext cx="1152131" cy="364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9508" y="1844824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333852" y="2454151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190109">
                <a:off x="6576250" y="1867938"/>
                <a:ext cx="365125" cy="1619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5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230199" y="2447192"/>
                <a:ext cx="365125" cy="115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8854">
                <a:off x="6550427" y="1652205"/>
                <a:ext cx="365125" cy="1589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659" y="1687091"/>
              <a:ext cx="85725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42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25635</TotalTime>
  <Words>1206</Words>
  <Application>Microsoft Office PowerPoint</Application>
  <PresentationFormat>Экран (4:3)</PresentationFormat>
  <Paragraphs>314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Основы программирования</vt:lpstr>
      <vt:lpstr>Графы</vt:lpstr>
      <vt:lpstr>Графическое представление</vt:lpstr>
      <vt:lpstr>Матрицы смежности</vt:lpstr>
      <vt:lpstr>Списки смежных вершин</vt:lpstr>
      <vt:lpstr>Матрицы инцидентности</vt:lpstr>
      <vt:lpstr>Матрицы весов</vt:lpstr>
      <vt:lpstr>Массивы ребер (дуг)</vt:lpstr>
      <vt:lpstr>Массивы ребер (дуг) с весами</vt:lpstr>
      <vt:lpstr>Классы для представления графов</vt:lpstr>
      <vt:lpstr>Класс MGraph</vt:lpstr>
      <vt:lpstr>Конструктор и деструктор MGraph</vt:lpstr>
      <vt:lpstr>Ввод ребер (дуг) для MGraph</vt:lpstr>
      <vt:lpstr>Проверка существования ребра MGraph</vt:lpstr>
      <vt:lpstr>Класс LGraph</vt:lpstr>
      <vt:lpstr>Конструктор и деструктор LGraph</vt:lpstr>
      <vt:lpstr>Ввод ребер (дуг) для LGraph</vt:lpstr>
      <vt:lpstr>Проверка существования ребра LGraph</vt:lpstr>
      <vt:lpstr>Класс WGraph</vt:lpstr>
      <vt:lpstr>Конструктор и деструктор WGraph</vt:lpstr>
      <vt:lpstr>Ввод ребер (дуг) с весами для WGraph</vt:lpstr>
      <vt:lpstr>Получение веса ребра WGraph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785</cp:revision>
  <dcterms:created xsi:type="dcterms:W3CDTF">2017-08-01T07:03:16Z</dcterms:created>
  <dcterms:modified xsi:type="dcterms:W3CDTF">2017-11-06T13:08:52Z</dcterms:modified>
</cp:coreProperties>
</file>