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76" d="100"/>
          <a:sy n="76" d="100"/>
        </p:scale>
        <p:origin x="-1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smtClean="0"/>
                  <a:t>BFS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smtClean="0"/>
                  <a:t>BFS</a:t>
                </a:r>
                <a:r>
                  <a:rPr lang="ru-RU" dirty="0" smtClean="0"/>
                  <a:t> на списках смежных вершин составляет </a:t>
                </a:r>
                <a:r>
                  <a:rPr lang="en-US" b="1" dirty="0" smtClean="0"/>
                  <a:t>O(|E|)</a:t>
                </a:r>
                <a:r>
                  <a:rPr lang="en-US" dirty="0" smtClean="0"/>
                  <a:t>.</a:t>
                </a:r>
              </a:p>
              <a:p>
                <a:r>
                  <a:rPr lang="ru-RU" smtClean="0"/>
                  <a:t>Поиск в ширину можно использовать для выделения кратчайшего пути в лабиринте.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Матрица весов в классе </a:t>
            </a:r>
            <a:r>
              <a:rPr lang="en-US" b="1" dirty="0" err="1" smtClean="0"/>
              <a:t>WGraph</a:t>
            </a:r>
            <a:r>
              <a:rPr lang="ru-RU" b="1" dirty="0" smtClean="0"/>
              <a:t> </a:t>
            </a:r>
            <a:r>
              <a:rPr lang="ru-RU" dirty="0" smtClean="0"/>
              <a:t>– это двумерный массив </a:t>
            </a:r>
            <a:r>
              <a:rPr lang="en-US" b="1" dirty="0" smtClean="0"/>
              <a:t>mat</a:t>
            </a:r>
            <a:r>
              <a:rPr lang="ru-RU" dirty="0" smtClean="0"/>
              <a:t>,</a:t>
            </a:r>
            <a:r>
              <a:rPr lang="ru-RU" baseline="0" dirty="0" smtClean="0"/>
              <a:t> он должен быть сформирован и содержать веса всех существующих ребер и «бесконечные» значения </a:t>
            </a:r>
            <a:r>
              <a:rPr lang="en-US" b="1" baseline="0" dirty="0" smtClean="0"/>
              <a:t>mat[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][j]=MAX</a:t>
            </a:r>
            <a:r>
              <a:rPr lang="ru-RU" baseline="0" dirty="0" smtClean="0"/>
              <a:t>, если в графе нет ребра 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i,j</a:t>
            </a:r>
            <a:r>
              <a:rPr lang="en-US" b="1" baseline="0" dirty="0" smtClean="0"/>
              <a:t>)</a:t>
            </a:r>
            <a:r>
              <a:rPr lang="en-US" b="0" baseline="0" dirty="0" smtClean="0"/>
              <a:t>.</a:t>
            </a:r>
            <a:endParaRPr lang="ru-RU" b="0" baseline="0" dirty="0" smtClean="0"/>
          </a:p>
          <a:p>
            <a:r>
              <a:rPr lang="ru-RU" baseline="0" dirty="0" smtClean="0"/>
              <a:t>Метод </a:t>
            </a:r>
            <a:r>
              <a:rPr lang="en-US" b="1" baseline="0" dirty="0" err="1" smtClean="0"/>
              <a:t>get_span_tree</a:t>
            </a:r>
            <a:r>
              <a:rPr lang="en-US" baseline="0" dirty="0" smtClean="0"/>
              <a:t>  </a:t>
            </a:r>
            <a:r>
              <a:rPr lang="ru-RU" baseline="0" dirty="0" smtClean="0"/>
              <a:t>выделяет минимальный остов связного графа.</a:t>
            </a:r>
          </a:p>
          <a:p>
            <a:r>
              <a:rPr lang="ru-RU" baseline="0" dirty="0" smtClean="0"/>
              <a:t>Метод </a:t>
            </a:r>
            <a:r>
              <a:rPr lang="en-US" b="1" baseline="0" dirty="0" err="1" smtClean="0"/>
              <a:t>add_edge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a,b</a:t>
            </a:r>
            <a:r>
              <a:rPr lang="en-US" b="1" baseline="0" smtClean="0"/>
              <a:t>)</a:t>
            </a:r>
            <a:r>
              <a:rPr lang="en-US" baseline="0" smtClean="0"/>
              <a:t>  </a:t>
            </a:r>
            <a:r>
              <a:rPr lang="ru-RU" baseline="0" smtClean="0"/>
              <a:t>добавляет </a:t>
            </a:r>
            <a:r>
              <a:rPr lang="ru-RU" baseline="0" dirty="0" smtClean="0"/>
              <a:t>к минимальному остову ребро </a:t>
            </a:r>
            <a:r>
              <a:rPr lang="en-US" b="1" baseline="0" dirty="0" smtClean="0"/>
              <a:t>(</a:t>
            </a:r>
            <a:r>
              <a:rPr lang="en-US" b="1" baseline="0" dirty="0" err="1" smtClean="0"/>
              <a:t>a,b</a:t>
            </a:r>
            <a:r>
              <a:rPr lang="en-US" b="1" baseline="0" dirty="0" smtClean="0"/>
              <a:t>)</a:t>
            </a:r>
            <a:r>
              <a:rPr lang="en-US" baseline="0" dirty="0" smtClean="0"/>
              <a:t>. </a:t>
            </a:r>
            <a:r>
              <a:rPr lang="ru-RU" baseline="0" dirty="0" smtClean="0"/>
              <a:t>Реализация этого метода зависит от способа представления минимального остова и здесь не приводится.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 – </a:t>
            </a:r>
            <a:r>
              <a:rPr lang="ru-RU" dirty="0" smtClean="0"/>
              <a:t>массив взвешенных ребер исходного графа (всего в графе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ru-RU" dirty="0" smtClean="0"/>
              <a:t>ребер и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вершин),</a:t>
            </a:r>
            <a:endParaRPr lang="en-US" dirty="0" smtClean="0"/>
          </a:p>
          <a:p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ru-RU" dirty="0" smtClean="0"/>
              <a:t>– массив ребер минимального остова (должен иметь длину </a:t>
            </a:r>
            <a:r>
              <a:rPr lang="en-US" b="1" dirty="0" smtClean="0"/>
              <a:t>n-1</a:t>
            </a:r>
            <a:r>
              <a:rPr lang="ru-RU" dirty="0" smtClean="0"/>
              <a:t>),</a:t>
            </a:r>
          </a:p>
          <a:p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– реальное число ребер минимального остова</a:t>
            </a:r>
            <a:r>
              <a:rPr lang="en-US" dirty="0" smtClean="0"/>
              <a:t> </a:t>
            </a:r>
            <a:r>
              <a:rPr lang="en-US" b="1" dirty="0" smtClean="0"/>
              <a:t>(&lt;=n-1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r>
              <a:rPr lang="en-US" b="1" dirty="0" smtClean="0"/>
              <a:t>A</a:t>
            </a:r>
            <a:r>
              <a:rPr lang="en-US" baseline="0" dirty="0" smtClean="0"/>
              <a:t> </a:t>
            </a:r>
            <a:r>
              <a:rPr lang="ru-RU" baseline="0" dirty="0" smtClean="0"/>
              <a:t>– деревья принадлежности множеств,</a:t>
            </a:r>
          </a:p>
          <a:p>
            <a:r>
              <a:rPr lang="en-US" b="1" baseline="0" dirty="0" smtClean="0"/>
              <a:t>B</a:t>
            </a:r>
            <a:r>
              <a:rPr lang="ru-RU" baseline="0" dirty="0" smtClean="0"/>
              <a:t> – веса деревьев из </a:t>
            </a:r>
            <a:r>
              <a:rPr lang="en-US" b="1" baseline="0" dirty="0" smtClean="0"/>
              <a:t>A</a:t>
            </a:r>
            <a:r>
              <a:rPr lang="ru-RU" baseline="0" dirty="0" smtClean="0"/>
              <a:t> (число вершин в дереве для каждого корня),</a:t>
            </a:r>
          </a:p>
          <a:p>
            <a:r>
              <a:rPr lang="en-US" b="1" baseline="0" dirty="0" err="1" smtClean="0"/>
              <a:t>ra</a:t>
            </a:r>
            <a:r>
              <a:rPr lang="en-US" b="1" baseline="0" dirty="0" smtClean="0"/>
              <a:t> </a:t>
            </a:r>
            <a:r>
              <a:rPr lang="ru-RU" baseline="0" dirty="0" smtClean="0"/>
              <a:t>– корень множества для вершины </a:t>
            </a:r>
            <a:r>
              <a:rPr lang="en-US" b="1" baseline="0" dirty="0" smtClean="0"/>
              <a:t>R[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].a</a:t>
            </a:r>
            <a:r>
              <a:rPr lang="ru-RU" b="1" baseline="0" dirty="0" smtClean="0"/>
              <a:t> </a:t>
            </a:r>
            <a:r>
              <a:rPr lang="ru-RU" baseline="0" dirty="0" smtClean="0"/>
              <a:t>текущего ребра,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rb</a:t>
            </a:r>
            <a:r>
              <a:rPr lang="en-US" baseline="0" dirty="0" smtClean="0"/>
              <a:t> </a:t>
            </a:r>
            <a:r>
              <a:rPr lang="ru-RU" baseline="0" dirty="0" smtClean="0"/>
              <a:t>– корень множества для вершины </a:t>
            </a:r>
            <a:r>
              <a:rPr lang="en-US" b="1" baseline="0" dirty="0" smtClean="0"/>
              <a:t>R[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].b</a:t>
            </a:r>
            <a:r>
              <a:rPr lang="ru-RU" baseline="0" dirty="0" smtClean="0"/>
              <a:t> текущего ребра,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Параметры функции </a:t>
                </a:r>
                <a:r>
                  <a:rPr lang="en-US" b="1" dirty="0" smtClean="0"/>
                  <a:t>deep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en-US" b="1" dirty="0" err="1" smtClean="0"/>
                  <a:t>cver</a:t>
                </a:r>
                <a:r>
                  <a:rPr lang="ru-RU" dirty="0" smtClean="0"/>
                  <a:t> – текущая проверяемая вершина,</a:t>
                </a:r>
                <a:endParaRPr lang="en-US" dirty="0" smtClean="0"/>
              </a:p>
              <a:p>
                <a:r>
                  <a:rPr lang="en-US" b="1" dirty="0" smtClean="0"/>
                  <a:t>R</a:t>
                </a:r>
                <a:r>
                  <a:rPr lang="ru-RU" dirty="0" smtClean="0"/>
                  <a:t> – массив номеров в порядке обхода (</a:t>
                </a:r>
                <a:r>
                  <a:rPr lang="en-US" b="1" dirty="0" smtClean="0"/>
                  <a:t>R[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]=0</a:t>
                </a:r>
                <a:r>
                  <a:rPr lang="ru-RU" dirty="0" smtClean="0"/>
                  <a:t>, если вершина </a:t>
                </a:r>
                <a:r>
                  <a:rPr lang="en-US" b="1" dirty="0" err="1" smtClean="0"/>
                  <a:t>i</a:t>
                </a:r>
                <a:r>
                  <a:rPr lang="ru-RU" dirty="0" smtClean="0"/>
                  <a:t> пока не проверена),</a:t>
                </a:r>
                <a:endParaRPr lang="en-US" dirty="0" smtClean="0"/>
              </a:p>
              <a:p>
                <a:r>
                  <a:rPr lang="en-US" b="1" dirty="0" err="1" smtClean="0"/>
                  <a:t>cnum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текущий номер в порядке обхода.</a:t>
                </a:r>
              </a:p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smtClean="0"/>
                  <a:t>DFS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Параметры функции </a:t>
                </a:r>
                <a:r>
                  <a:rPr lang="en-US" b="1" dirty="0" smtClean="0"/>
                  <a:t>deep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en-US" b="1" dirty="0" err="1" smtClean="0"/>
                  <a:t>cver</a:t>
                </a:r>
                <a:r>
                  <a:rPr lang="ru-RU" dirty="0" smtClean="0"/>
                  <a:t> – текущая проверяемая вершина,</a:t>
                </a:r>
                <a:endParaRPr lang="en-US" dirty="0" smtClean="0"/>
              </a:p>
              <a:p>
                <a:r>
                  <a:rPr lang="en-US" b="1" dirty="0" smtClean="0"/>
                  <a:t>R</a:t>
                </a:r>
                <a:r>
                  <a:rPr lang="ru-RU" dirty="0" smtClean="0"/>
                  <a:t> – массив номеров в порядке обхода (</a:t>
                </a:r>
                <a:r>
                  <a:rPr lang="en-US" b="1" dirty="0" smtClean="0"/>
                  <a:t>R[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]=0</a:t>
                </a:r>
                <a:r>
                  <a:rPr lang="ru-RU" dirty="0" smtClean="0"/>
                  <a:t>, если вершина </a:t>
                </a:r>
                <a:r>
                  <a:rPr lang="en-US" b="1" dirty="0" err="1" smtClean="0"/>
                  <a:t>i</a:t>
                </a:r>
                <a:r>
                  <a:rPr lang="ru-RU" dirty="0" smtClean="0"/>
                  <a:t> пока не проверена),</a:t>
                </a:r>
                <a:endParaRPr lang="en-US" dirty="0" smtClean="0"/>
              </a:p>
              <a:p>
                <a:r>
                  <a:rPr lang="en-US" b="1" dirty="0" err="1" smtClean="0"/>
                  <a:t>cnum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текущий номер в порядке обхода.</a:t>
                </a:r>
              </a:p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smtClean="0"/>
                  <a:t>DFS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lst</a:t>
            </a:r>
            <a:r>
              <a:rPr lang="en-US" b="1" dirty="0" smtClean="0"/>
              <a:t>[</a:t>
            </a:r>
            <a:r>
              <a:rPr lang="en-US" b="1" dirty="0" err="1" smtClean="0"/>
              <a:t>cver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ru-RU" dirty="0" smtClean="0"/>
              <a:t>– список вершин, смежных с текущей вершиной </a:t>
            </a:r>
            <a:r>
              <a:rPr lang="en-US" b="1" dirty="0" err="1" smtClean="0"/>
              <a:t>cver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Функции </a:t>
            </a:r>
            <a:r>
              <a:rPr lang="en-US" b="1" dirty="0" err="1" smtClean="0"/>
              <a:t>get_first</a:t>
            </a:r>
            <a:r>
              <a:rPr lang="ru-RU" dirty="0" smtClean="0"/>
              <a:t> и </a:t>
            </a:r>
            <a:r>
              <a:rPr lang="en-US" b="1" dirty="0" err="1" smtClean="0"/>
              <a:t>get_next</a:t>
            </a:r>
            <a:r>
              <a:rPr lang="en-US" baseline="0" dirty="0" smtClean="0"/>
              <a:t> </a:t>
            </a:r>
            <a:r>
              <a:rPr lang="ru-RU" baseline="0" dirty="0" smtClean="0"/>
              <a:t>возвращают </a:t>
            </a:r>
            <a:r>
              <a:rPr lang="ru-RU" b="1" baseline="0" dirty="0" smtClean="0"/>
              <a:t>указатель на информационную часть </a:t>
            </a:r>
            <a:r>
              <a:rPr lang="ru-RU" baseline="0" dirty="0" smtClean="0"/>
              <a:t>элемента списка (указатель на номер смежной вершины).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09.01.2018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09.01.2018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09.01.2018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09.01.2018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09.01.2018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09.01.2018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09.01.2018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Поиск на графах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графа: поиск в ширину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При поиске в ширину можно не только определить, существует ли маршрут из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но и вычислить его минимальную длину (минимальное число пройденных ребер). Для этого нужно вычислять уровни просмотренных вершин (массив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Lev[0…n-1]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):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вершина-источник</a:t>
            </a:r>
            <a:r>
              <a:rPr lang="ru-RU" altLang="ru-RU" sz="2400" kern="0" dirty="0">
                <a:solidFill>
                  <a:srgbClr val="000000"/>
                </a:solidFill>
              </a:rPr>
              <a:t>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400" kern="0" dirty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имеет уровень </a:t>
            </a:r>
            <a:r>
              <a:rPr lang="ru-RU" altLang="ru-RU" sz="2400" kern="0" dirty="0" smtClean="0">
                <a:solidFill>
                  <a:srgbClr val="C00000"/>
                </a:solidFill>
              </a:rPr>
              <a:t>1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начальные значения для остальных вершин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(это означает, что вершина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еще не рассмотрена),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>
                <a:solidFill>
                  <a:srgbClr val="000000"/>
                </a:solidFill>
              </a:rPr>
              <a:t>е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сли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Lev[u]=a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,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существует ребро </a:t>
            </a:r>
            <a:r>
              <a:rPr lang="ru-RU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ru-RU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Lev[x]=0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,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то для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устанавливается значение уровня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Lev[x]=a+1</a:t>
            </a:r>
            <a:r>
              <a:rPr lang="ru-RU" altLang="ru-RU" sz="2400" kern="0" dirty="0">
                <a:solidFill>
                  <a:srgbClr val="000000"/>
                </a:solidFill>
              </a:rPr>
              <a:t>,</a:t>
            </a:r>
            <a:endParaRPr lang="en-US" altLang="ru-RU" sz="2400" kern="0" dirty="0" smtClean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если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Lev[w]&gt;0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то существует, по крайней мере, один маршрут, и кратчайший маршрут содержит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Lev[w]-1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ребро.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графа: поиск в ширину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</a:rPr>
              <a:t>Функции для поиска в ширину имеют 1 параметр – номер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6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(от 0) вершины-источника. Поиск закончится, когда будут просмотрены все вершины, достижимые из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. 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</a:rPr>
              <a:t>Для всех вершин графа будем формировать и возвращать массив уровней вершин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. 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</a:rPr>
              <a:t>Если в результате поиска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US" altLang="ru-RU" sz="26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[w]=0</a:t>
            </a:r>
            <a:r>
              <a:rPr lang="ru-RU" altLang="ru-RU" sz="2600" kern="0" dirty="0">
                <a:solidFill>
                  <a:srgbClr val="000000"/>
                </a:solidFill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для некоторой вершины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, то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 не достижима из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</a:rPr>
              <a:t>Для организации очереди используем класс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(очередь целых чисел) из раздела «Структуры и классы».</a:t>
            </a:r>
            <a:endParaRPr lang="ru-RU" altLang="ru-RU" sz="26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поиска в ширину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endParaRPr lang="en-US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*Lev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u++) Lev[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Lev[v] = 1;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Que.push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Que.pop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Que.pop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(x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(mat[u][x] &amp;&amp; !Lev[x]) </a:t>
            </a:r>
            <a:endParaRPr lang="ru-RU" altLang="ru-RU" sz="24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Lev[x] = Lev[u] + 1;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Que.push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Lev;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3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поиска в ширину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400" b="1" kern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endParaRPr lang="en-US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*Lev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Que(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u++) Lev[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Lev[v] = 1;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Que.push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Que.pop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Que.pop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[u].</a:t>
            </a: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NULL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[u].</a:t>
            </a: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get_next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(!Lev[*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ru-RU" altLang="ru-RU" sz="24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Lev[*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Lev[u] + 1;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Que.push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Lev;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минимального остова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𝑉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𝐸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связный неориентированный граф, содержащий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вершин и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𝑒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ребер.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Остов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(каркас)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это некоторый связный суграф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ru-RU" sz="24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∁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 не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содержащий циклов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(дерево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). </a:t>
                </a:r>
                <a:endParaRPr lang="ru-RU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общем случае можно выделить множество каркасов   (например, если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–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полный граф, то для него можно определить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различных каркасов).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любой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пары вершин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существует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единственный соединяющий их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путь. 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Добавление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к остову любого ребра всегда приводит к образованию цикла.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032" t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минимального остова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Любой остов связного графа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содержит ровно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ребро.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b="1" kern="0" dirty="0" smtClean="0">
                    <a:solidFill>
                      <a:srgbClr val="000000"/>
                    </a:solidFill>
                  </a:rPr>
                  <a:t>Доказательство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(по мат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индукции):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1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 Остов включает 0 ребер при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ru-RU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1 ребро при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ru-RU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2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 Пусть остов связного графа с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вершинами содержит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ребро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 Если к графу будет добавлена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новая вершина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400" b="0" i="0" kern="0" smtClean="0">
                        <a:solidFill>
                          <a:srgbClr val="C00000"/>
                        </a:solidFill>
                        <a:latin typeface="Cambria Math"/>
                      </a:rPr>
                      <m:t>k</m:t>
                    </m:r>
                    <m:r>
                      <a:rPr lang="en-US" altLang="ru-RU" sz="2400" b="0" i="0" kern="0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достаточно включить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только одно ребро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вида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ru-RU" sz="2400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ru-RU" sz="2400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{1,…,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чтобы полученный граф стал связным. Добавление к графу еще одного ребра (любого) приведет к образованию цикла.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общем случае, если граф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содержит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 компонент связности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то для него можно выделить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каркасов (</a:t>
                </a:r>
                <a:r>
                  <a:rPr lang="ru-RU" altLang="ru-RU" sz="2400" kern="0" dirty="0" err="1">
                    <a:solidFill>
                      <a:srgbClr val="000000"/>
                    </a:solidFill>
                  </a:rPr>
                  <a:t>остовный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лес), которые в сумме будут содержать </a:t>
                </a:r>
                <a14:m>
                  <m:oMath xmlns:m="http://schemas.openxmlformats.org/officeDocument/2006/math"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ребер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032" t="-593" r="-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минимального остова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– взвешенный граф (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задана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матрица весов ребер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0…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ba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−1,  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 если               ).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этом случае можно поставить задачу выделения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минимального по весу остова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Правила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выделения ребер минимального остова определяет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b="1" kern="0" dirty="0">
                    <a:solidFill>
                      <a:srgbClr val="000000"/>
                    </a:solidFill>
                  </a:rPr>
                  <a:t>Лемма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некоторые подграфы (поддеревья)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 попарно непересекающимися множествами вершин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</m:nary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Тогда ребро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 весом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                   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принадлежит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минимальному остову.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4"/>
                <a:stretch>
                  <a:fillRect l="-1032" t="-593" r="-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30041"/>
              </p:ext>
            </p:extLst>
          </p:nvPr>
        </p:nvGraphicFramePr>
        <p:xfrm>
          <a:off x="4010826" y="5420172"/>
          <a:ext cx="3801534" cy="55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Формула" r:id="rId5" imgW="1726920" imgH="253800" progId="Equation.3">
                  <p:embed/>
                </p:oleObj>
              </mc:Choice>
              <mc:Fallback>
                <p:oleObj name="Формула" r:id="rId5" imgW="17269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0826" y="5420172"/>
                        <a:ext cx="3801534" cy="559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07907"/>
              </p:ext>
            </p:extLst>
          </p:nvPr>
        </p:nvGraphicFramePr>
        <p:xfrm>
          <a:off x="5292080" y="1209278"/>
          <a:ext cx="1228204" cy="4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Формула" r:id="rId7" imgW="583920" imgH="203040" progId="Equation.3">
                  <p:embed/>
                </p:oleObj>
              </mc:Choice>
              <mc:Fallback>
                <p:oleObj name="Формула" r:id="rId7" imgW="583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1209278"/>
                        <a:ext cx="1228204" cy="4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8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минимального остова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548680"/>
                <a:ext cx="8856984" cy="6309320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b="1" kern="0" dirty="0" smtClean="0">
                    <a:solidFill>
                      <a:srgbClr val="000000"/>
                    </a:solidFill>
                  </a:rPr>
                  <a:t>Доказательство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(от противного): пусть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               и есть такое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ребро </a:t>
                </a:r>
                <a14:m>
                  <m:oMath xmlns:m="http://schemas.openxmlformats.org/officeDocument/2006/math">
                    <m:r>
                      <a:rPr lang="ru-RU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 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altLang="ru-RU" sz="24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ru-RU" sz="24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минимальном остове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есть пути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и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Подграф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связан с остальной частью графа ребром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Поэтому при добавлении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образуется цикл. Если из этого цикла удалить ребро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будет получен новый остов, вес которого меньше, чем у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- </a:t>
                </a:r>
                <a:r>
                  <a:rPr lang="ru-RU" altLang="ru-RU" sz="2400" b="1" kern="0" dirty="0">
                    <a:solidFill>
                      <a:srgbClr val="000000"/>
                    </a:solidFill>
                  </a:rPr>
                  <a:t>противоречие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548680"/>
                <a:ext cx="8856984" cy="6309320"/>
              </a:xfrm>
              <a:blipFill rotWithShape="1">
                <a:blip r:embed="rId4"/>
                <a:stretch>
                  <a:fillRect l="-1032" t="-580" b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65525"/>
              </p:ext>
            </p:extLst>
          </p:nvPr>
        </p:nvGraphicFramePr>
        <p:xfrm>
          <a:off x="6012159" y="561206"/>
          <a:ext cx="1368153" cy="45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Формула" r:id="rId5" imgW="609480" imgH="203040" progId="Equation.3">
                  <p:embed/>
                </p:oleObj>
              </mc:Choice>
              <mc:Fallback>
                <p:oleObj name="Формула" r:id="rId5" imgW="609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2159" y="561206"/>
                        <a:ext cx="1368153" cy="456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58859"/>
              </p:ext>
            </p:extLst>
          </p:nvPr>
        </p:nvGraphicFramePr>
        <p:xfrm>
          <a:off x="5580112" y="896194"/>
          <a:ext cx="876672" cy="53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Формула" r:id="rId7" imgW="457200" imgH="279360" progId="Equation.3">
                  <p:embed/>
                </p:oleObj>
              </mc:Choice>
              <mc:Fallback>
                <p:oleObj name="Формула" r:id="rId7" imgW="4572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112" y="896194"/>
                        <a:ext cx="876672" cy="535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14" y="1406805"/>
            <a:ext cx="5463526" cy="295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0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минимального остова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 в остов добавлено ребро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причем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 Тогда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деревья </a:t>
                </a:r>
                <a:r>
                  <a:rPr lang="en-US" altLang="ru-RU" sz="2400" kern="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и </a:t>
                </a:r>
                <a:r>
                  <a:rPr lang="en-US" altLang="ru-RU" sz="2400" kern="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 объединятся в одно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т.е. общее число построенных поддеревьев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уменьшится на 1.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Процесс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построения </a:t>
                </a:r>
                <a14:m>
                  <m:oMath xmlns:m="http://schemas.openxmlformats.org/officeDocument/2006/math">
                    <m:r>
                      <a:rPr lang="en-US" altLang="ru-RU" sz="24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закончится, когда останется одно дерево, содержащее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ребро (или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отдельных деревьев, если исходный граф содержит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компонент).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алгоритмах выделения минимального остова в качестве начальных используются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поддеревьев, содержащих по 1 вершине (и 0 ребер). Затем производится последовательный выбор минимальных по весу ребер, соединяющих текущие поддеревья, и объединение пар поддеревьев.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032" t="-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Прима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Данный алгоритм выгодно использовать, если граф задан матрицей весов и содержит много ребер. Будем считать, что если в графе отсутствует ребро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соответствующий элемент матрицы весов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𝑀𝐴𝑋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алгоритме производится постоянное расширение только одного поддерева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Вначале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содержит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только одну вершину,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затем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последовательно добавляется по одному ребру и одной вершине, «ближайшей» к текущему поддереву.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на текущем шаге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содержит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вершин. Поиск очередного ребра остова с прямым перебором всех ребер  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            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потребует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сравнений, и </a:t>
                </a: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en-US" altLang="ru-RU" sz="2400" kern="0" dirty="0">
                    <a:solidFill>
                      <a:srgbClr val="000000"/>
                    </a:solidFill>
                  </a:rPr>
                  <a:t>	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общая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трудоемкость алгоритма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составит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                         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4"/>
                <a:stretch>
                  <a:fillRect l="-1032" t="-587" r="-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112087"/>
              </p:ext>
            </p:extLst>
          </p:nvPr>
        </p:nvGraphicFramePr>
        <p:xfrm>
          <a:off x="1547663" y="5403806"/>
          <a:ext cx="2520281" cy="49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Формула" r:id="rId5" imgW="1155600" imgH="228600" progId="Equation.3">
                  <p:embed/>
                </p:oleObj>
              </mc:Choice>
              <mc:Fallback>
                <p:oleObj name="Формула" r:id="rId5" imgW="1155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3" y="5403806"/>
                        <a:ext cx="2520281" cy="49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68693"/>
              </p:ext>
            </p:extLst>
          </p:nvPr>
        </p:nvGraphicFramePr>
        <p:xfrm>
          <a:off x="6517351" y="5754362"/>
          <a:ext cx="2303122" cy="94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Формула" r:id="rId7" imgW="1244520" imgH="507960" progId="Equation.3">
                  <p:embed/>
                </p:oleObj>
              </mc:Choice>
              <mc:Fallback>
                <p:oleObj name="Формула" r:id="rId7" imgW="12445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7351" y="5754362"/>
                        <a:ext cx="2303122" cy="940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6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графа: поиск в глубину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Поиск в глубину позволяет обойти все вершины графа по одному разу, переходя от вершины к вершине по ребрам.</a:t>
            </a:r>
            <a:endParaRPr lang="en-US" altLang="ru-RU" sz="2400" kern="0" dirty="0" smtClean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Поиск в глубину реализуется рекурсивным алгоритмом: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Пусть </a:t>
            </a:r>
            <a:r>
              <a:rPr lang="ru-RU" altLang="ru-RU" sz="2400" kern="0" dirty="0">
                <a:solidFill>
                  <a:srgbClr val="000000"/>
                </a:solidFill>
              </a:rPr>
              <a:t>выбрана некоторая </a:t>
            </a:r>
            <a:r>
              <a:rPr lang="ru-RU" altLang="ru-RU" sz="2400" kern="0" dirty="0">
                <a:solidFill>
                  <a:srgbClr val="C00000"/>
                </a:solidFill>
              </a:rPr>
              <a:t>не </a:t>
            </a:r>
            <a:r>
              <a:rPr lang="ru-RU" altLang="ru-RU" sz="2400" kern="0" dirty="0" smtClean="0">
                <a:solidFill>
                  <a:srgbClr val="C00000"/>
                </a:solidFill>
              </a:rPr>
              <a:t>рассмотренная </a:t>
            </a:r>
            <a:r>
              <a:rPr lang="ru-RU" altLang="ru-RU" sz="2400" kern="0" dirty="0">
                <a:solidFill>
                  <a:srgbClr val="C00000"/>
                </a:solidFill>
              </a:rPr>
              <a:t>ранее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вершина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A</a:t>
            </a:r>
            <a:endParaRPr lang="ru-RU" altLang="ru-RU" sz="2400" b="1" kern="0" dirty="0" smtClean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Перебираем все исходящие из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ребра, при этом:</a:t>
            </a:r>
          </a:p>
          <a:p>
            <a:pPr marL="914400" lvl="1" indent="-4572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если ребро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ведет в </a:t>
            </a:r>
            <a:r>
              <a:rPr lang="ru-RU" altLang="ru-RU" sz="2400" kern="0" dirty="0" smtClean="0">
                <a:solidFill>
                  <a:srgbClr val="C00000"/>
                </a:solidFill>
              </a:rPr>
              <a:t>не рассмотренную ранее вершину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то продолжаем поиск рекурсивно от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B</a:t>
            </a:r>
            <a:endParaRPr lang="ru-RU" altLang="ru-RU" sz="2400" b="1" kern="0" dirty="0" smtClean="0">
              <a:solidFill>
                <a:srgbClr val="000000"/>
              </a:solidFill>
            </a:endParaRPr>
          </a:p>
          <a:p>
            <a:pPr marL="914400" lvl="1" indent="-4572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после обработки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возвращаемся в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и продолжаем перебирать исходящие из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ребра</a:t>
            </a:r>
          </a:p>
          <a:p>
            <a:pPr marL="914400" lvl="1" indent="-4572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если все ребра из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проверены, то либо возвращаемся к вершине, из которой мы пришли в </a:t>
            </a:r>
            <a:r>
              <a:rPr lang="en-US" altLang="ru-RU" sz="2400" b="1" kern="0" dirty="0" smtClean="0">
                <a:solidFill>
                  <a:srgbClr val="000000"/>
                </a:solidFill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(если такая есть), либо выбираем любую ранее не проверенную вершину и выполняем алгоритм от нее.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Прима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снижения трудоемкости формируется дополнительный массив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длины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=−1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если вершина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уже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включена в остов,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– ближайшая к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уже включенная в остов вершина.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За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один просмотр массива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элементарных шагов)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можно выделить очередное ребро минимального остова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это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минимальное по весу ребро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вида </a:t>
                </a:r>
                <a14:m>
                  <m:oMath xmlns:m="http://schemas.openxmlformats.org/officeDocument/2006/math">
                    <m:r>
                      <a:rPr lang="ru-RU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Пусть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это ребро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𝑣𝑚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𝑣𝑚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и его вес равен </a:t>
                </a:r>
                <a14:m>
                  <m:oMath xmlns:m="http://schemas.openxmlformats.org/officeDocument/2006/math"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𝑤𝑚𝑖𝑛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Тогда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если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𝑤𝑚𝑖𝑛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𝑀𝐴𝑋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ребро действительно содержится в графе и его нужно добавить в остов (вместе с вершиной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𝑣𝑚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20688"/>
                <a:ext cx="8856984" cy="6237312"/>
              </a:xfrm>
              <a:blipFill rotWithShape="1">
                <a:blip r:embed="rId3"/>
                <a:stretch>
                  <a:fillRect l="-1032" t="-587" r="-1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Прима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Если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𝑤𝑚𝑖𝑛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𝑀𝐴𝑋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ребро действительно содержится в графе и его нужно добавить в остов (вместе с вершиной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𝑣𝑚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После этого необходимо перестроить массив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(за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один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проход): для каждой пока не включенной в остов вершины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проверить, не будет ли ребро </a:t>
                </a:r>
                <a14:m>
                  <m:oMath xmlns:m="http://schemas.openxmlformats.org/officeDocument/2006/math">
                    <m:r>
                      <a:rPr lang="en-US" altLang="ru-RU" sz="24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𝑣𝑚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легче, чем </a:t>
                </a:r>
                <a14:m>
                  <m:oMath xmlns:m="http://schemas.openxmlformats.org/officeDocument/2006/math">
                    <m:r>
                      <a:rPr lang="en-US" altLang="ru-RU" sz="2400" ker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[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])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Если 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𝑤𝑚𝑖𝑛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𝑀𝐴𝑋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то это означает, что исходный граф несвязный, и было выделено одно из поддеревьев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остова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(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одной компоненты связности).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Построение следующего поддерева можно начинать с любой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вершины, входящей в следующую компоненту.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032" t="-593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WGraph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алгоритма Прима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8856984" cy="630932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get_span_tree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*B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altLang="ru-RU" sz="24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-1;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(j =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(B[j] != -1 &amp;&amp;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mat[j][B[j]])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wmin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mat[j][B[j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-1;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(j = 1; j &lt;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(B[j</a:t>
            </a:r>
            <a:r>
              <a:rPr lang="en-US" altLang="ru-RU" sz="2400" b="1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]!=-</a:t>
            </a:r>
            <a:r>
              <a:rPr lang="en-US" altLang="ru-RU" sz="2400" b="1" kern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&amp;&amp;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mat[j][B[j]]&gt;mat[j][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B[j] 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Крускала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Данный алгоритм выгодно использовать, если исходный граф содержит относительно немного ребер, которые лучше задавать массивом троек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Все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ребра сортируются по весу и последовательно проверяются, начиная от самого легкого: если очередное ребро не образует цикла в уже построенной части остова, то оно добавляется в остов, иначе отбрасывается.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Процесс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продолжается, пока не будет получено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ребро (для связного графа), либо пока не будут просмотрены все ребра (для несвязного).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Сортировка требует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400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𝑒</m:t>
                        </m:r>
                      </m:e>
                    </m:func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 элементарных шагов,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поэтому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если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для выделения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минимальных ребер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выгоднее построить бинарную кучу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032" t="-593" r="-1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Крускала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проверки, приводит ли добавление ребра   к образованию цикла, формируются (и последовательно объединяются)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множества связных вершин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: вершины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принадлежат одному множеству, если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существует 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путь из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состоящий из уже выделенных ребер остова.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en-US" altLang="ru-RU" sz="24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: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ребро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образует цикл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–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недопустимое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: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ребро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соединяет точки из разных множеств. </a:t>
                </a:r>
                <a14:m>
                  <m:oMath xmlns:m="http://schemas.openxmlformats.org/officeDocument/2006/math"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можно добавить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к остову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 объединятся в одно множество.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  <a:blipFill rotWithShape="1">
                <a:blip r:embed="rId3"/>
                <a:stretch>
                  <a:fillRect l="-1032" t="-573" r="-826" b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190858" cy="221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6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Быстрое объединение множеств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Множества вершин удобно представлять в виде деревьев принадлежности вершин со ссылкой от «сына» к «отцу» и хранить ссылки в целочисленном массиве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: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начальные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 (отдельные корни деревьев)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далее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только для корней,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– это «отец»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По ссылкам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можно пройти от вершины до корня, а корень однозначно определяет множество вершин.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проверке ребра </a:t>
                </a:r>
                <a14:m>
                  <m:oMath xmlns:m="http://schemas.openxmlformats.org/officeDocument/2006/math">
                    <m:r>
                      <a:rPr lang="en-US" altLang="ru-RU" sz="24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необходимо: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найти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корни множеств, содержащих вершины 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если корень(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) =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корень(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),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то обе вершины принадлежат одному множеству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т.е. ребро </a:t>
                </a:r>
                <a14:m>
                  <m:oMath xmlns:m="http://schemas.openxmlformats.org/officeDocument/2006/math">
                    <m:r>
                      <a:rPr lang="en-US" altLang="ru-RU" sz="24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i="1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образует цикл,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если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корень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ru-RU" sz="2400" b="0" i="0" kern="0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ru-RU" altLang="ru-RU" sz="2400" i="1" kern="0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ru-RU" sz="2400" kern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корень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),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то ребро   добавляется в остов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а 2 множества объединяются путем формирования 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ссылки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с одного корня на другой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  <a:blipFill rotWithShape="1">
                <a:blip r:embed="rId3"/>
                <a:stretch>
                  <a:fillRect l="-1032" t="-573" r="-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Быстрое объединение множеств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>
                <a:solidFill>
                  <a:srgbClr val="000000"/>
                </a:solidFill>
              </a:rPr>
              <a:t>Пример построения деревьев принадлежности (</a:t>
            </a:r>
            <a:r>
              <a:rPr lang="ru-RU" altLang="ru-RU" sz="2400" kern="0" dirty="0">
                <a:solidFill>
                  <a:srgbClr val="C00000"/>
                </a:solidFill>
              </a:rPr>
              <a:t>порядок выбора ребер</a:t>
            </a:r>
            <a:r>
              <a:rPr lang="ru-RU" altLang="ru-RU" sz="2400" kern="0" dirty="0">
                <a:solidFill>
                  <a:srgbClr val="000000"/>
                </a:solidFill>
              </a:rPr>
              <a:t> (1,2),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ru-RU" altLang="ru-RU" sz="2400" kern="0" dirty="0">
                <a:solidFill>
                  <a:srgbClr val="000000"/>
                </a:solidFill>
              </a:rPr>
              <a:t>6,7),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ru-RU" altLang="ru-RU" sz="2400" kern="0" dirty="0">
                <a:solidFill>
                  <a:srgbClr val="000000"/>
                </a:solidFill>
              </a:rPr>
              <a:t>4,5),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ru-RU" altLang="ru-RU" sz="2400" kern="0" dirty="0">
                <a:solidFill>
                  <a:srgbClr val="000000"/>
                </a:solidFill>
              </a:rPr>
              <a:t>3,6),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ru-RU" altLang="ru-RU" sz="2400" kern="0" dirty="0">
                <a:solidFill>
                  <a:srgbClr val="000000"/>
                </a:solidFill>
              </a:rPr>
              <a:t>1,4),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ru-RU" altLang="ru-RU" sz="2400" kern="0" dirty="0">
                <a:solidFill>
                  <a:srgbClr val="000000"/>
                </a:solidFill>
              </a:rPr>
              <a:t>2,4),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ru-RU" altLang="ru-RU" sz="2400" kern="0" dirty="0">
                <a:solidFill>
                  <a:srgbClr val="000000"/>
                </a:solidFill>
              </a:rPr>
              <a:t>2,6)):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1" y="1518190"/>
            <a:ext cx="7328573" cy="23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66186"/>
                  </p:ext>
                </p:extLst>
              </p:nvPr>
            </p:nvGraphicFramePr>
            <p:xfrm>
              <a:off x="1115616" y="4005064"/>
              <a:ext cx="6771958" cy="2033384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2312375"/>
                    <a:gridCol w="495509"/>
                    <a:gridCol w="660679"/>
                    <a:gridCol w="660679"/>
                    <a:gridCol w="660679"/>
                    <a:gridCol w="660679"/>
                    <a:gridCol w="660679"/>
                    <a:gridCol w="660679"/>
                  </a:tblGrid>
                  <a:tr h="508346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5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7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8346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  </a:t>
                          </a:r>
                          <a:r>
                            <a:rPr lang="ru-RU" sz="24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начальные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5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7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8346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</a:rPr>
                            <a:t>  </a:t>
                          </a:r>
                          <a:r>
                            <a:rPr lang="ru-RU" sz="24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до </a:t>
                          </a: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(2,6)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3366FF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8346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</a:rPr>
                            <a:t>  </a:t>
                          </a:r>
                          <a:r>
                            <a:rPr lang="ru-RU" sz="24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конечные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3366FF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66186"/>
                  </p:ext>
                </p:extLst>
              </p:nvPr>
            </p:nvGraphicFramePr>
            <p:xfrm>
              <a:off x="1115616" y="4005064"/>
              <a:ext cx="6771958" cy="2033384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2312375"/>
                    <a:gridCol w="495509"/>
                    <a:gridCol w="660679"/>
                    <a:gridCol w="660679"/>
                    <a:gridCol w="660679"/>
                    <a:gridCol w="660679"/>
                    <a:gridCol w="660679"/>
                    <a:gridCol w="660679"/>
                  </a:tblGrid>
                  <a:tr h="5083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4762" r="-19314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5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7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83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106024" r="-193140" b="-2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5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7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83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203571" r="-193140" b="-12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3366FF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83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307229" r="-193140" b="-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3366FF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Быстрое объединение множеств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Чтобы деревья при объединении не вырождались в линейный список,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нужно меньшее дерево делать поддеревом большего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 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этого нужен дополнительный массив весов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в котором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каждому корню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приписывается либо число вершин, либо высота дерева (эти значения модифицируются при объединении множеств).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При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указанных выше условиях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дерево высоты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будет содержать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не менее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 вершин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(по </a:t>
                </a:r>
                <a:r>
                  <a:rPr lang="ru-RU" altLang="ru-RU" sz="2400" kern="0" dirty="0" err="1" smtClean="0">
                    <a:solidFill>
                      <a:srgbClr val="000000"/>
                    </a:solidFill>
                  </a:rPr>
                  <a:t>матиндукции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):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1.	Для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выполняется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2.	Пусть объединяются деревья высоты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с числом вершин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i="1" kern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ru-RU" sz="240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ru-RU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ru-RU" sz="2400" i="1" ker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ru-RU" sz="2400" i="1" ker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ru-RU" sz="2400" b="0" i="1" kern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ru-RU" sz="2400" kern="0" dirty="0" smtClean="0">
                    <a:solidFill>
                      <a:srgbClr val="C00000"/>
                    </a:solidFill>
                  </a:rPr>
                  <a:t> 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и</a:t>
                </a:r>
                <a:r>
                  <a:rPr lang="en-US" altLang="ru-RU" sz="2400" kern="0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i="1" ker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Если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то объединенное дерево будет также иметь высоту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ru-RU" sz="24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, то высота нового дерева будет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h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а число вершин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  <a:blipFill rotWithShape="1">
                <a:blip r:embed="rId3"/>
                <a:stretch>
                  <a:fillRect l="-1032" t="-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Быстрое объединение множеств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Если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множество содержит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 вершин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то его корень можно найти не более, чем за 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sz="240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400" i="0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ru-RU" altLang="ru-RU" sz="2400" kern="0" dirty="0">
                    <a:solidFill>
                      <a:srgbClr val="C00000"/>
                    </a:solidFill>
                  </a:rPr>
                  <a:t> шагов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Трудоемкость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выделения всех ребер остова (после сортировки ребер графа) не превышает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400" b="0" i="0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ru-RU" sz="2400" b="0" i="1" kern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ru-RU" sz="2400" b="0" i="1" kern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Еще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более эффективной будет проверка со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сжатием путей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, когда при поиске корня ссылки на «отца» заменяются на </a:t>
                </a:r>
                <a:r>
                  <a:rPr lang="ru-RU" altLang="ru-RU" sz="2400" kern="0" dirty="0">
                    <a:solidFill>
                      <a:srgbClr val="C00000"/>
                    </a:solidFill>
                  </a:rPr>
                  <a:t>ссылки прямо на корень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множества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для всех пройденных вершин.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Тогда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трудоемкость выделения остова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𝑒𝐺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,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где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– «обратная» к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частному случаю функции </a:t>
                </a:r>
                <a:r>
                  <a:rPr lang="ru-RU" altLang="ru-RU" sz="2400" kern="0" dirty="0" err="1">
                    <a:solidFill>
                      <a:srgbClr val="000000"/>
                    </a:solidFill>
                  </a:rPr>
                  <a:t>Аккермана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: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=1,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−1)</m:t>
                        </m:r>
                      </m:sup>
                    </m:sSup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ru-RU" sz="24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400" b="0" i="0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ru-RU" sz="24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: 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𝐹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)≥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altLang="ru-RU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(</a:t>
                </a:r>
                <a:r>
                  <a:rPr lang="ru-RU" altLang="ru-RU" sz="2400" kern="0" dirty="0">
                    <a:solidFill>
                      <a:srgbClr val="000000"/>
                    </a:solidFill>
                  </a:rPr>
                  <a:t>это фактически 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𝑐𝑜𝑛𝑠𝑡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&lt;5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).</a:t>
                </a:r>
                <a:endParaRPr lang="ru-RU" altLang="ru-RU" sz="2400" kern="0" dirty="0">
                  <a:solidFill>
                    <a:srgbClr val="000000"/>
                  </a:solidFill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endParaRPr lang="ru-RU" altLang="ru-RU" sz="24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76672"/>
                <a:ext cx="8856984" cy="6381328"/>
              </a:xfrm>
              <a:blipFill rotWithShape="1">
                <a:blip r:embed="rId3"/>
                <a:stretch>
                  <a:fillRect l="-1032" t="-573" r="-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157287"/>
                  </p:ext>
                </p:extLst>
              </p:nvPr>
            </p:nvGraphicFramePr>
            <p:xfrm>
              <a:off x="539552" y="5157192"/>
              <a:ext cx="7560838" cy="1440159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1018414"/>
                    <a:gridCol w="836130"/>
                    <a:gridCol w="855944"/>
                    <a:gridCol w="855944"/>
                    <a:gridCol w="998601"/>
                    <a:gridCol w="1426574"/>
                    <a:gridCol w="1569231"/>
                  </a:tblGrid>
                  <a:tr h="480053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0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5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65536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65636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𝐺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0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0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2157287"/>
                  </p:ext>
                </p:extLst>
              </p:nvPr>
            </p:nvGraphicFramePr>
            <p:xfrm>
              <a:off x="539552" y="5157192"/>
              <a:ext cx="7560838" cy="1440159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1018414"/>
                    <a:gridCol w="836130"/>
                    <a:gridCol w="855944"/>
                    <a:gridCol w="855944"/>
                    <a:gridCol w="998601"/>
                    <a:gridCol w="1426574"/>
                    <a:gridCol w="1569231"/>
                  </a:tblGrid>
                  <a:tr h="4800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9" t="-7595" r="-642515" b="-2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0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5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9" t="-108974" r="-642515" b="-1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4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65536</a:t>
                          </a:r>
                          <a:endParaRPr lang="ru-RU" sz="2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82879" t="-108974" b="-128205"/>
                          </a:stretch>
                        </a:blipFill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99" t="-206329" r="-64251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0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0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1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9370" algn="just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2400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Times New Roman"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95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Крускала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массива ребер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76672"/>
            <a:ext cx="8856984" cy="6381328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Алгоритм </a:t>
            </a:r>
            <a:r>
              <a:rPr lang="ru-RU" altLang="ru-RU" sz="2400" kern="0" dirty="0" err="1" smtClean="0">
                <a:solidFill>
                  <a:srgbClr val="000000"/>
                </a:solidFill>
              </a:rPr>
              <a:t>Крускала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приводится в виде отдельной функции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span_tree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которая выделяет минимальный остов графа, заданного массивом длины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взвешенных ребер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(число вершин равно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. Остов сохраняется в массиве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длины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,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который также содержит взвешенные ребра и должен быть выделен заранее. </a:t>
            </a: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pan_tree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выделяет остов и возвращает число его ребер 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(</a:t>
            </a:r>
            <a:r>
              <a:rPr lang="en-US" altLang="ru-RU" sz="2400" kern="0" dirty="0" smtClean="0">
                <a:solidFill>
                  <a:srgbClr val="C00000"/>
                </a:solidFill>
              </a:rPr>
              <a:t>&lt;</a:t>
            </a:r>
            <a:r>
              <a:rPr lang="ru-RU" altLang="ru-RU" sz="2400" kern="0" dirty="0" smtClean="0">
                <a:solidFill>
                  <a:srgbClr val="C00000"/>
                </a:solidFill>
              </a:rPr>
              <a:t>=</a:t>
            </a:r>
            <a:r>
              <a:rPr lang="en-US" altLang="ru-RU" sz="2400" kern="0" dirty="0" smtClean="0">
                <a:solidFill>
                  <a:srgbClr val="C00000"/>
                </a:solidFill>
              </a:rPr>
              <a:t> n</a:t>
            </a:r>
            <a:r>
              <a:rPr lang="ru-RU" altLang="ru-RU" sz="2400" kern="0" dirty="0" smtClean="0">
                <a:solidFill>
                  <a:srgbClr val="C00000"/>
                </a:solidFill>
              </a:rPr>
              <a:t>-1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).</a:t>
            </a:r>
            <a:endParaRPr lang="ru-RU" altLang="ru-RU" sz="2400" kern="0" dirty="0" smtClean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Взвешенное ребро представляется структурой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Edge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       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номера двух вершин ребра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weight;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// вес ребра (для сортировки)</a:t>
            </a: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Функция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sort_edges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производит сортировку массива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по возрастанию весов ребер.</a:t>
            </a:r>
            <a:endParaRPr lang="ru-RU" altLang="ru-RU" sz="24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графа: поиск в глубину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𝐺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={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𝑉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𝐸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связный, если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для любой пары вершин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𝑣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𝑤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altLang="ru-RU" sz="2400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существует соединяющий их маршрут, проходящий по ребрам.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Поиск в глубину разбивает множество ребер </a:t>
                </a:r>
                <a14:m>
                  <m:oMath xmlns:m="http://schemas.openxmlformats.org/officeDocument/2006/math">
                    <m:r>
                      <a:rPr lang="en-US" altLang="ru-RU" sz="24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на 2 подмножества: </a:t>
                </a:r>
                <a:r>
                  <a:rPr lang="ru-RU" altLang="ru-RU" sz="2400" kern="0" dirty="0" smtClean="0">
                    <a:solidFill>
                      <a:schemeClr val="tx2"/>
                    </a:solidFill>
                  </a:rPr>
                  <a:t>древесные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(от текущей вершины к непроверенной) и </a:t>
                </a:r>
                <a:r>
                  <a:rPr lang="ru-RU" altLang="ru-RU" sz="2400" kern="0" dirty="0" smtClean="0">
                    <a:solidFill>
                      <a:srgbClr val="C00000"/>
                    </a:solidFill>
                  </a:rPr>
                  <a:t>обратные</a:t>
                </a:r>
                <a:r>
                  <a:rPr lang="ru-RU" altLang="ru-RU" sz="2400" kern="0" dirty="0" smtClean="0">
                    <a:solidFill>
                      <a:srgbClr val="000000"/>
                    </a:solidFill>
                  </a:rPr>
                  <a:t> (к уже проверенной вершине). Древесные ребра образуют дерево (связный граф без циклов), для которого определен порядок обхода вершин при поиске в глубину.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     a    b        5     1    2</a:t>
                </a: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b="1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0"/>
                  </a:spcBef>
                  <a:spcAft>
                    <a:spcPct val="0"/>
                  </a:spcAft>
                </a:pPr>
                <a:endParaRPr lang="en-US" altLang="ru-RU" sz="2400" b="1" kern="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lvl="0" indent="-342900" algn="l" fontAlgn="base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     d    e        4     3    6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692696"/>
                <a:ext cx="8856984" cy="6165304"/>
              </a:xfrm>
              <a:blipFill rotWithShape="1">
                <a:blip r:embed="rId3"/>
                <a:stretch>
                  <a:fillRect l="-1032" t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112539" y="5013176"/>
            <a:ext cx="2019301" cy="940436"/>
            <a:chOff x="0" y="0"/>
            <a:chExt cx="2019412" cy="940889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0" y="13063"/>
              <a:ext cx="1162275" cy="9270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H="1">
              <a:off x="0" y="940526"/>
              <a:ext cx="11622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0" y="13063"/>
              <a:ext cx="0" cy="92737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49532" y="13063"/>
              <a:ext cx="0" cy="92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0" y="13063"/>
              <a:ext cx="1162275" cy="92737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1162594" y="940526"/>
              <a:ext cx="822735" cy="36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49532" y="0"/>
              <a:ext cx="869880" cy="363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4712939" y="5013176"/>
            <a:ext cx="2019301" cy="940436"/>
            <a:chOff x="0" y="0"/>
            <a:chExt cx="2019412" cy="940889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0" y="13063"/>
              <a:ext cx="1162275" cy="927009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0" y="940526"/>
              <a:ext cx="1162275" cy="0"/>
            </a:xfrm>
            <a:prstGeom prst="line">
              <a:avLst/>
            </a:prstGeom>
            <a:ln w="444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0" y="13063"/>
              <a:ext cx="0" cy="927372"/>
            </a:xfrm>
            <a:prstGeom prst="line">
              <a:avLst/>
            </a:prstGeom>
            <a:ln w="4445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149532" y="13063"/>
              <a:ext cx="0" cy="927372"/>
            </a:xfrm>
            <a:prstGeom prst="line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0" y="13063"/>
              <a:ext cx="1162275" cy="927372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1162594" y="940526"/>
              <a:ext cx="822735" cy="363"/>
            </a:xfrm>
            <a:prstGeom prst="line">
              <a:avLst/>
            </a:prstGeom>
            <a:ln w="444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1149532" y="0"/>
              <a:ext cx="869880" cy="363"/>
            </a:xfrm>
            <a:prstGeom prst="line">
              <a:avLst/>
            </a:prstGeom>
            <a:ln w="349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3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Крускала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массива ребер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76672"/>
            <a:ext cx="8856984" cy="6381328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span_tree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(Edge *R,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Edge *W)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*A, *B;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 B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[n];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sort_edges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(R, e);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1; }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k &lt; n-1 &amp;&amp;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e;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].a;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R[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].b;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continue;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W[k++] = R[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&gt;= B[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  <a:endParaRPr lang="en-US" altLang="ru-RU" sz="24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 A[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Жадные алгоритмы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>
                <a:solidFill>
                  <a:srgbClr val="000000"/>
                </a:solidFill>
              </a:rPr>
              <a:t>Алгоритмы Прима и </a:t>
            </a:r>
            <a:r>
              <a:rPr lang="ru-RU" altLang="ru-RU" sz="2400" kern="0" dirty="0" err="1">
                <a:solidFill>
                  <a:srgbClr val="000000"/>
                </a:solidFill>
              </a:rPr>
              <a:t>Крускала</a:t>
            </a:r>
            <a:r>
              <a:rPr lang="ru-RU" altLang="ru-RU" sz="2400" kern="0" dirty="0">
                <a:solidFill>
                  <a:srgbClr val="000000"/>
                </a:solidFill>
              </a:rPr>
              <a:t> – </a:t>
            </a:r>
            <a:r>
              <a:rPr lang="ru-RU" altLang="ru-RU" sz="2400" b="1" kern="0" dirty="0">
                <a:solidFill>
                  <a:srgbClr val="C00000"/>
                </a:solidFill>
              </a:rPr>
              <a:t>жадные</a:t>
            </a:r>
            <a:r>
              <a:rPr lang="ru-RU" altLang="ru-RU" sz="2400" kern="0" dirty="0">
                <a:solidFill>
                  <a:srgbClr val="000000"/>
                </a:solidFill>
              </a:rPr>
              <a:t>: на каждом их шаге делается локально оптимальный (жадный) выбор, который никогда не отменяется на последующих шагах.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Жадный </a:t>
            </a:r>
            <a:r>
              <a:rPr lang="ru-RU" altLang="ru-RU" sz="2400" kern="0" dirty="0">
                <a:solidFill>
                  <a:srgbClr val="000000"/>
                </a:solidFill>
              </a:rPr>
              <a:t>алгоритм можно использовать, если для задачи выполняются 2 условия: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оптимальное </a:t>
            </a:r>
            <a:r>
              <a:rPr lang="ru-RU" altLang="ru-RU" sz="2400" kern="0" dirty="0">
                <a:solidFill>
                  <a:srgbClr val="000000"/>
                </a:solidFill>
              </a:rPr>
              <a:t>решение задачи содержит в себе оптимальные решения подзадач (свойство оптимальности подзадач);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последовательность </a:t>
            </a:r>
            <a:r>
              <a:rPr lang="ru-RU" altLang="ru-RU" sz="2400" kern="0" dirty="0">
                <a:solidFill>
                  <a:srgbClr val="000000"/>
                </a:solidFill>
              </a:rPr>
              <a:t>локально оптимальных выборов дает глобально оптимальное решение (т.е. жадный выбор на каждом шаге не закрывает путь к оптимальному решению).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Будем добавлять методы к классам </a:t>
            </a:r>
            <a:r>
              <a:rPr lang="en-US" altLang="ru-RU" sz="26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MGraph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матрица смежности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 </a:t>
            </a:r>
            <a:r>
              <a:rPr lang="en-US" altLang="ru-RU" sz="26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LGraph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(списки смежных вершин)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endParaRPr lang="en-US" altLang="ru-RU" sz="2600" b="1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**mat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матрица смежности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число вершин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endParaRPr lang="en-US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*</a:t>
            </a: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ru-RU" sz="2400" kern="0" dirty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400" kern="0" dirty="0">
                <a:solidFill>
                  <a:schemeClr val="accent1"/>
                </a:solidFill>
                <a:cs typeface="Courier New" panose="02070309020205020404" pitchFamily="49" charset="0"/>
              </a:rPr>
              <a:t>списки смежных вершин</a:t>
            </a:r>
            <a:endParaRPr lang="en-US" altLang="ru-RU" sz="2400" b="1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4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>
                <a:solidFill>
                  <a:schemeClr val="accent1"/>
                </a:solidFill>
                <a:cs typeface="Courier New" panose="02070309020205020404" pitchFamily="49" charset="0"/>
              </a:rPr>
              <a:t>число вершин</a:t>
            </a:r>
            <a:endParaRPr lang="en-US" altLang="ru-RU" sz="2400" b="1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24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поиска в глубину 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036496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Формируется массив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R[0…n-1]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где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номер вершины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порядке обхода в глубину (от 1).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deep(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cver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*R,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cnum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cver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++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cver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&amp;&amp; !R[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deep(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DFS()</a:t>
            </a:r>
            <a:endParaRPr lang="en-US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*R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deep(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R;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deep</a:t>
            </a:r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908720"/>
                <a:ext cx="9036496" cy="5949280"/>
              </a:xfrm>
            </p:spPr>
            <p:txBody>
              <a:bodyPr>
                <a:noAutofit/>
              </a:bodyPr>
              <a:lstStyle/>
              <a:p>
                <a:pPr marL="342900" lvl="0" indent="-342900" algn="l" fontAlgn="base">
                  <a:spcBef>
                    <a:spcPts val="120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altLang="ru-RU" sz="2400" b="1" kern="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Graph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::</a:t>
                </a:r>
                <a:r>
                  <a:rPr lang="en-US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deep(</a:t>
                </a:r>
                <a:r>
                  <a:rPr lang="en-US" altLang="ru-RU" sz="2400" b="1" kern="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cver</a:t>
                </a:r>
                <a:r>
                  <a:rPr lang="en-US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altLang="ru-RU" sz="2400" b="1" kern="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*R, </a:t>
                </a:r>
                <a:r>
                  <a:rPr lang="en-US" altLang="ru-RU" sz="2400" b="1" kern="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US" altLang="ru-RU" sz="2400" b="1" kern="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cnum</a:t>
                </a:r>
                <a:r>
                  <a:rPr lang="en-US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ru-RU" sz="2400" b="1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pv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R[</a:t>
                </a:r>
                <a:r>
                  <a:rPr lang="en-US" altLang="ru-RU" sz="2400" b="1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cver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++</a:t>
                </a:r>
                <a:r>
                  <a:rPr lang="en-US" altLang="ru-RU" sz="2400" b="1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cnum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pv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lst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cver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].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get_first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 </a:t>
                </a:r>
                <a:endParaRPr lang="ru-RU" altLang="ru-RU" sz="2400" b="1" kern="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ru-RU" altLang="ru-RU" sz="2400" b="1" kern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pv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!= NULL;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pv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lst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cver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].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get_next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if 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(!R[*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pv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deep(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altLang="ru-RU" sz="2400" b="1" kern="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pv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R, </a:t>
                </a:r>
                <a:r>
                  <a:rPr lang="en-US" altLang="ru-RU" sz="2400" b="1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cnum</a:t>
                </a: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342900" lvl="0" indent="-342900" algn="l" fontAlgn="base">
                  <a:spcBef>
                    <a:spcPts val="0"/>
                  </a:spcBef>
                  <a:spcAft>
                    <a:spcPct val="0"/>
                  </a:spcAft>
                </a:pPr>
                <a:r>
                  <a:rPr lang="en-US" altLang="ru-RU" sz="2400" b="1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342900" lvl="0" indent="-342900" algn="l" fontAlgn="base"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altLang="ru-RU" sz="24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Метод</a:t>
                </a:r>
                <a:r>
                  <a:rPr lang="en-US" altLang="ru-RU" sz="2400" kern="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 </a:t>
                </a:r>
                <a:r>
                  <a:rPr lang="en-US" altLang="ru-RU" sz="2400" b="1" kern="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DFS </a:t>
                </a:r>
                <a:r>
                  <a:rPr lang="ru-RU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точно такой же, как в классе</a:t>
                </a:r>
                <a:r>
                  <a:rPr lang="en-US" altLang="ru-RU" sz="24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altLang="ru-RU" sz="2400" b="1" kern="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MGraph</a:t>
                </a:r>
                <a:r>
                  <a:rPr lang="ru-RU" altLang="ru-RU" sz="2400" b="1" kern="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altLang="ru-RU" sz="2400" b="1" kern="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 algn="l" fontAlgn="base">
                  <a:spcBef>
                    <a:spcPts val="1800"/>
                  </a:spcBef>
                  <a:spcAft>
                    <a:spcPct val="0"/>
                  </a:spcAft>
                </a:pPr>
                <a:r>
                  <a:rPr lang="ru-RU" sz="2400" dirty="0" smtClean="0">
                    <a:solidFill>
                      <a:schemeClr val="tx1"/>
                    </a:solidFill>
                  </a:rPr>
                  <a:t>Трудоемкость алгоритма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DFS</a:t>
                </a:r>
                <a:r>
                  <a:rPr lang="ru-RU" sz="2400" dirty="0">
                    <a:solidFill>
                      <a:schemeClr val="tx1"/>
                    </a:solidFill>
                  </a:rPr>
                  <a:t> на </a:t>
                </a:r>
                <a:r>
                  <a:rPr lang="ru-RU" sz="2400" dirty="0" smtClean="0">
                    <a:solidFill>
                      <a:schemeClr val="tx1"/>
                    </a:solidFill>
                  </a:rPr>
                  <a:t>списках смежных вершин составляет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).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342900" lvl="0" indent="-342900" algn="l" fontAlgn="base">
                  <a:spcBef>
                    <a:spcPts val="1800"/>
                  </a:spcBef>
                  <a:spcAft>
                    <a:spcPct val="0"/>
                  </a:spcAft>
                </a:pPr>
                <a:endParaRPr lang="en-US" altLang="ru-RU" sz="2400" b="1" kern="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908720"/>
                <a:ext cx="9036496" cy="5949280"/>
              </a:xfrm>
              <a:blipFill rotWithShape="1">
                <a:blip r:embed="rId3"/>
                <a:stretch>
                  <a:fillRect l="-1080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Компоненты связности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Компоненты связности неориентированного графа это максимальные (по включению вершин) связные подграфы.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Для выделения компонент связности используем поиск в глубину, внеся следующие изменения: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добавим в класс </a:t>
            </a:r>
            <a:r>
              <a:rPr lang="en-US" altLang="ru-RU" sz="2400" kern="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MGraph</a:t>
            </a:r>
            <a:r>
              <a:rPr lang="en-US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целую переменную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comptotal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в которой будет вычисляться число компонент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изменим процесс формирования массива 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</a:t>
            </a:r>
            <a:r>
              <a:rPr lang="ru-RU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будет хранить номер компоненты (от 1), включающую вершину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kern="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  <a:r>
              <a:rPr lang="en-US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если вершина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еще не просмотрена).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Приводимые далее методы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cdeep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 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get_comp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это модификации методов 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altLang="ru-RU" sz="2400" kern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выделения компонент 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036496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cver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cver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comptotal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mat[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cver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&amp;&amp; !R[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cdeep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4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get_comp</a:t>
            </a:r>
            <a:r>
              <a:rPr lang="en-US" altLang="ru-RU" sz="2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*R = new 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comptotal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(!R[</a:t>
            </a:r>
            <a:r>
              <a:rPr lang="en-US" altLang="ru-RU" sz="24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ru-RU" altLang="ru-RU" sz="24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comptotal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cdeep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R);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R;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4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графа: поиск в ширину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Поиск в ширину обычно используется для проверки, существует ли маршрут из некоторой вершины-источника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в целевую вершину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проходящий по ребрам графа.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В процессе поиска вершины помещаются в очередь для просмотра. Начальная очередь содержит только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Пусть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– текущая извлекаемая из очереди вершина.</a:t>
            </a:r>
            <a:endParaRPr lang="ru-RU" altLang="ru-RU" sz="2400" kern="0" dirty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Рассмотрим все ребра (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), при этом возможны варианты: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просмотрена или находится в очереди – изменений нет</a:t>
            </a:r>
            <a:r>
              <a:rPr lang="ru-RU" altLang="ru-RU" sz="2400" kern="0" dirty="0">
                <a:solidFill>
                  <a:srgbClr val="000000"/>
                </a:solidFill>
              </a:rPr>
              <a:t>,</a:t>
            </a:r>
            <a:endParaRPr lang="ru-RU" altLang="ru-RU" sz="2400" kern="0" dirty="0" smtClean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x=w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– маршрут найден, алгоритм завершается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добавляется в очередь.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Если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 не найдена, то после обработки всех ребер </a:t>
            </a:r>
            <a:r>
              <a:rPr lang="ru-RU" altLang="ru-RU" sz="2400" kern="0" dirty="0">
                <a:solidFill>
                  <a:srgbClr val="000000"/>
                </a:solidFill>
              </a:rPr>
              <a:t>(</a:t>
            </a: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) из очереди выбирается следующая текущая вершина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, и поиск продолжается. 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Если очередь закончилась, то маршрута из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в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400" kern="0" dirty="0" smtClean="0">
                <a:solidFill>
                  <a:srgbClr val="000000"/>
                </a:solidFill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нет.</a:t>
            </a:r>
            <a:endParaRPr lang="en-US" altLang="ru-RU" sz="2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27749</TotalTime>
  <Words>3929</Words>
  <Application>Microsoft Office PowerPoint</Application>
  <PresentationFormat>Экран (4:3)</PresentationFormat>
  <Paragraphs>401</Paragraphs>
  <Slides>31</Slides>
  <Notes>31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Тема Office</vt:lpstr>
      <vt:lpstr>Формула</vt:lpstr>
      <vt:lpstr>Основы программирования</vt:lpstr>
      <vt:lpstr>Обход графа: поиск в глубину</vt:lpstr>
      <vt:lpstr>Обход графа: поиск в глубину</vt:lpstr>
      <vt:lpstr>Классы MGraph и LGraph</vt:lpstr>
      <vt:lpstr>Методы MGraph для поиска в глубину </vt:lpstr>
      <vt:lpstr>Метод deep для LGraph</vt:lpstr>
      <vt:lpstr>Компоненты связности</vt:lpstr>
      <vt:lpstr>Методы MGraph для выделения компонент </vt:lpstr>
      <vt:lpstr>Обход графа: поиск в ширину</vt:lpstr>
      <vt:lpstr>Обход графа: поиск в ширину</vt:lpstr>
      <vt:lpstr>Обход графа: поиск в ширину</vt:lpstr>
      <vt:lpstr>Метод MGraph для поиска в ширину</vt:lpstr>
      <vt:lpstr>Метод LGraph для поиска в ширину</vt:lpstr>
      <vt:lpstr>Выделение минимального остова</vt:lpstr>
      <vt:lpstr>Выделение минимального остова</vt:lpstr>
      <vt:lpstr>Выделение минимального остова</vt:lpstr>
      <vt:lpstr>Выделение минимального остова</vt:lpstr>
      <vt:lpstr>Выделение минимального остова</vt:lpstr>
      <vt:lpstr>Алгоритм Прима</vt:lpstr>
      <vt:lpstr>Алгоритм Прима</vt:lpstr>
      <vt:lpstr>Алгоритм Прима</vt:lpstr>
      <vt:lpstr>Метод WGraph для алгоритма Прима</vt:lpstr>
      <vt:lpstr>Алгоритм Крускала</vt:lpstr>
      <vt:lpstr>Алгоритм Крускала</vt:lpstr>
      <vt:lpstr>Быстрое объединение множеств</vt:lpstr>
      <vt:lpstr>Быстрое объединение множеств</vt:lpstr>
      <vt:lpstr>Быстрое объединение множеств</vt:lpstr>
      <vt:lpstr>Быстрое объединение множеств</vt:lpstr>
      <vt:lpstr>Алгоритм Крускала для массива ребер</vt:lpstr>
      <vt:lpstr>Алгоритм Крускала для массива ребер</vt:lpstr>
      <vt:lpstr>Жадные алгоритмы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880</cp:revision>
  <dcterms:created xsi:type="dcterms:W3CDTF">2017-08-01T07:03:16Z</dcterms:created>
  <dcterms:modified xsi:type="dcterms:W3CDTF">2018-01-09T06:41:58Z</dcterms:modified>
</cp:coreProperties>
</file>