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8" r:id="rId5"/>
    <p:sldMasterId id="2147483710" r:id="rId6"/>
  </p:sldMasterIdLst>
  <p:notesMasterIdLst>
    <p:notesMasterId r:id="rId32"/>
  </p:notesMasterIdLst>
  <p:sldIdLst>
    <p:sldId id="256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30" autoAdjust="0"/>
  </p:normalViewPr>
  <p:slideViewPr>
    <p:cSldViewPr>
      <p:cViewPr varScale="1">
        <p:scale>
          <a:sx n="69" d="100"/>
          <a:sy n="69" d="100"/>
        </p:scale>
        <p:origin x="-10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Эйлеров цикл в ориентированном графе определяется аналогично (ребра заменяются на дуги, граф должен быть </a:t>
                </a:r>
                <a:r>
                  <a:rPr lang="ru-RU" b="1" dirty="0" smtClean="0"/>
                  <a:t>сильно связным</a:t>
                </a:r>
                <a:r>
                  <a:rPr lang="ru-RU" dirty="0" smtClean="0"/>
                  <a:t>, для</a:t>
                </a:r>
                <a:r>
                  <a:rPr lang="ru-RU" baseline="0" dirty="0" smtClean="0"/>
                  <a:t> каждой вершины число входящих дуг должно быть равно числу исходящих).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Пример: поиск кратчайшего пути между городами по атласу дорог.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curpath</a:t>
            </a:r>
            <a:r>
              <a:rPr lang="en-US" dirty="0" smtClean="0"/>
              <a:t> – </a:t>
            </a:r>
            <a:r>
              <a:rPr lang="ru-RU" dirty="0" smtClean="0"/>
              <a:t>текущий </a:t>
            </a:r>
            <a:r>
              <a:rPr lang="ru-RU" dirty="0" err="1" smtClean="0"/>
              <a:t>эйлеров</a:t>
            </a:r>
            <a:r>
              <a:rPr lang="ru-RU" dirty="0" smtClean="0"/>
              <a:t> путь/цикл (если граф не </a:t>
            </a:r>
            <a:r>
              <a:rPr lang="ru-RU" dirty="0" err="1" smtClean="0"/>
              <a:t>эйлеров</a:t>
            </a:r>
            <a:r>
              <a:rPr lang="ru-RU" dirty="0" smtClean="0"/>
              <a:t>, то список </a:t>
            </a:r>
            <a:r>
              <a:rPr lang="en-US" b="1" dirty="0" err="1" smtClean="0"/>
              <a:t>curpath</a:t>
            </a:r>
            <a:r>
              <a:rPr lang="ru-RU" dirty="0" smtClean="0"/>
              <a:t> пустой).</a:t>
            </a:r>
          </a:p>
          <a:p>
            <a:r>
              <a:rPr lang="en-US" b="1" dirty="0" err="1" smtClean="0"/>
              <a:t>secpath</a:t>
            </a:r>
            <a:r>
              <a:rPr lang="en-US" dirty="0" smtClean="0"/>
              <a:t> – </a:t>
            </a:r>
            <a:r>
              <a:rPr lang="ru-RU" dirty="0" smtClean="0"/>
              <a:t>побочный цикл в графе.</a:t>
            </a:r>
          </a:p>
          <a:p>
            <a:r>
              <a:rPr lang="en-US" b="1" dirty="0" smtClean="0"/>
              <a:t>beg, end</a:t>
            </a:r>
            <a:r>
              <a:rPr lang="en-US" dirty="0" smtClean="0"/>
              <a:t> –</a:t>
            </a:r>
            <a:r>
              <a:rPr lang="ru-RU" dirty="0" smtClean="0"/>
              <a:t> начальная и конечная вершины в </a:t>
            </a:r>
            <a:r>
              <a:rPr lang="ru-RU" dirty="0" err="1" smtClean="0"/>
              <a:t>эйлеровом</a:t>
            </a:r>
            <a:r>
              <a:rPr lang="ru-RU" dirty="0" smtClean="0"/>
              <a:t> пути/цикле </a:t>
            </a:r>
            <a:r>
              <a:rPr lang="en-US" b="1" dirty="0" err="1" smtClean="0"/>
              <a:t>curpath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b="1" dirty="0" err="1" smtClean="0"/>
              <a:t>pver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указатель</a:t>
            </a:r>
            <a:r>
              <a:rPr lang="ru-RU" baseline="0" dirty="0" smtClean="0"/>
              <a:t> на номер текущей вершины в </a:t>
            </a:r>
            <a:r>
              <a:rPr lang="en-US" b="1" baseline="0" dirty="0" err="1" smtClean="0"/>
              <a:t>curpath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Цветом выделены основные действия алгоритма: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проверка существования </a:t>
            </a:r>
            <a:r>
              <a:rPr lang="ru-RU" baseline="0" dirty="0" err="1" smtClean="0"/>
              <a:t>эйлерова</a:t>
            </a:r>
            <a:r>
              <a:rPr lang="ru-RU" baseline="0" dirty="0" smtClean="0"/>
              <a:t> пути/цикла и выделение начальной и конечной вершины,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построение начального пути/цикла,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Переход к следующей вершине </a:t>
            </a:r>
            <a:r>
              <a:rPr lang="en-US" b="1" baseline="0" dirty="0" err="1" smtClean="0"/>
              <a:t>curpath</a:t>
            </a:r>
            <a:r>
              <a:rPr lang="ru-RU" baseline="0" dirty="0" smtClean="0"/>
              <a:t>, когда для текущей </a:t>
            </a:r>
            <a:r>
              <a:rPr lang="ru-RU" baseline="0" dirty="0" smtClean="0"/>
              <a:t>проверены все инцидентные ребра,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построение и включение в </a:t>
            </a:r>
            <a:r>
              <a:rPr lang="en-US" b="1" baseline="0" dirty="0" err="1" smtClean="0"/>
              <a:t>curpath</a:t>
            </a:r>
            <a:r>
              <a:rPr lang="ru-RU" baseline="0" dirty="0" smtClean="0"/>
              <a:t> побочного цикла из текущей вершины.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Параметры функции </a:t>
                </a:r>
                <a:r>
                  <a:rPr lang="en-US" b="1" dirty="0" smtClean="0"/>
                  <a:t>deep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en-US" b="1" dirty="0" err="1" smtClean="0"/>
                  <a:t>cver</a:t>
                </a:r>
                <a:r>
                  <a:rPr lang="ru-RU" dirty="0" smtClean="0"/>
                  <a:t> – текущая проверяемая вершина,</a:t>
                </a:r>
                <a:endParaRPr lang="en-US" dirty="0" smtClean="0"/>
              </a:p>
              <a:p>
                <a:r>
                  <a:rPr lang="en-US" b="1" dirty="0" smtClean="0"/>
                  <a:t>R</a:t>
                </a:r>
                <a:r>
                  <a:rPr lang="ru-RU" dirty="0" smtClean="0"/>
                  <a:t> – массив номеров в порядке обхода (</a:t>
                </a:r>
                <a:r>
                  <a:rPr lang="en-US" b="1" dirty="0" smtClean="0"/>
                  <a:t>R[</a:t>
                </a:r>
                <a:r>
                  <a:rPr lang="en-US" b="1" dirty="0" err="1" smtClean="0"/>
                  <a:t>i</a:t>
                </a:r>
                <a:r>
                  <a:rPr lang="en-US" b="1" dirty="0" smtClean="0"/>
                  <a:t>]=0</a:t>
                </a:r>
                <a:r>
                  <a:rPr lang="ru-RU" dirty="0" smtClean="0"/>
                  <a:t>, если вершина </a:t>
                </a:r>
                <a:r>
                  <a:rPr lang="en-US" b="1" dirty="0" err="1" smtClean="0"/>
                  <a:t>i</a:t>
                </a:r>
                <a:r>
                  <a:rPr lang="ru-RU" dirty="0" smtClean="0"/>
                  <a:t> пока не проверена),</a:t>
                </a:r>
                <a:endParaRPr lang="en-US" dirty="0" smtClean="0"/>
              </a:p>
              <a:p>
                <a:r>
                  <a:rPr lang="en-US" b="1" dirty="0" err="1" smtClean="0"/>
                  <a:t>cnum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текущий номер в порядке обхода.</a:t>
                </a:r>
              </a:p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smtClean="0"/>
                  <a:t>DFS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01A1E-0B53-40F2-8E7F-1D226ED8720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5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43394-E514-4161-B569-6F5AB9EEF43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3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B8BF0-7614-4737-A6D3-8CE5B88BC5D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6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A2051-B617-48E6-836D-A450A9DCEE7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72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A581C-CD23-4908-81E0-385E487B9D3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2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9FAA-6C33-4B8E-BBFD-0A715DF9CBC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19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2CD28-BB50-4C49-A397-9600005D534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59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8956-B13D-4497-A1AB-79874688BCE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0E1B-B9F6-46F5-B976-9E84454AD03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63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8543-914A-473F-A8FA-76FA6BD3B72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9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0A628-5EAB-4AB4-9086-C1F83D626F8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91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110C-54A0-4799-9C20-3D8249746A3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18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01A1E-0B53-40F2-8E7F-1D226ED8720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99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43394-E514-4161-B569-6F5AB9EEF43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96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B8BF0-7614-4737-A6D3-8CE5B88BC5D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56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A2051-B617-48E6-836D-A450A9DCEE7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54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A581C-CD23-4908-81E0-385E487B9D3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9FAA-6C33-4B8E-BBFD-0A715DF9CBC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3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2CD28-BB50-4C49-A397-9600005D534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705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8956-B13D-4497-A1AB-79874688BCE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71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0E1B-B9F6-46F5-B976-9E84454AD03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488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8543-914A-473F-A8FA-76FA6BD3B72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75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0A628-5EAB-4AB4-9086-C1F83D626F8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72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110C-54A0-4799-9C20-3D8249746A3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947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07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81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07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1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933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13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15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87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987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4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43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188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11.02.2018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643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466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40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32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949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312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434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677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378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9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11.02.2018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727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029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381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946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650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330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04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005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11.02.2018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B3262E-6401-4679-B437-7324EFAB8D13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2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B3262E-6401-4679-B437-7324EFAB8D13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5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5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9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smtClean="0">
                <a:solidFill>
                  <a:schemeClr val="tx1"/>
                </a:solidFill>
              </a:rPr>
              <a:t>Пути </a:t>
            </a:r>
            <a:r>
              <a:rPr lang="ru-RU" sz="4000" dirty="0" smtClean="0">
                <a:solidFill>
                  <a:schemeClr val="tx1"/>
                </a:solidFill>
              </a:rPr>
              <a:t>на графах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539750" y="44451"/>
            <a:ext cx="8064500" cy="792261"/>
          </a:xfrm>
        </p:spPr>
        <p:txBody>
          <a:bodyPr/>
          <a:lstStyle/>
          <a:p>
            <a:r>
              <a:rPr lang="ru-RU" altLang="ru-RU" sz="2800" dirty="0" smtClean="0">
                <a:solidFill>
                  <a:schemeClr val="accent2"/>
                </a:solidFill>
              </a:rPr>
              <a:t>Вычисление</a:t>
            </a:r>
            <a:r>
              <a:rPr lang="en-US" altLang="ru-RU" sz="2800" dirty="0" smtClean="0">
                <a:solidFill>
                  <a:schemeClr val="accent2"/>
                </a:solidFill>
              </a:rPr>
              <a:t> </a:t>
            </a:r>
            <a:r>
              <a:rPr lang="ru-RU" altLang="ru-RU" sz="2800" dirty="0" smtClean="0">
                <a:solidFill>
                  <a:schemeClr val="accent2"/>
                </a:solidFill>
              </a:rPr>
              <a:t>кратчайших расстояний от вершины </a:t>
            </a:r>
            <a:r>
              <a:rPr lang="en-US" altLang="ru-RU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dirty="0" smtClean="0">
                <a:solidFill>
                  <a:schemeClr val="accent2"/>
                </a:solidFill>
              </a:rPr>
              <a:t> до всех остальных</a:t>
            </a:r>
            <a:endParaRPr lang="ru-RU" altLang="ru-RU" sz="2800" dirty="0" smtClean="0"/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583331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2400" dirty="0" smtClean="0"/>
              <a:t>Матрица расстояний в общем случае несимметричная</a:t>
            </a:r>
          </a:p>
          <a:p>
            <a:pPr marL="0" indent="0">
              <a:buFontTx/>
              <a:buNone/>
              <a:defRPr/>
            </a:pP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0</a:t>
            </a:r>
            <a:endParaRPr lang="ru-RU" sz="2400" b="1" dirty="0" smtClean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ru-RU" sz="24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ru-RU" sz="2400" dirty="0" smtClean="0"/>
          </a:p>
          <a:p>
            <a:pPr marL="0" indent="0">
              <a:buFontTx/>
              <a:buNone/>
              <a:defRPr/>
            </a:pPr>
            <a:endParaRPr lang="ru-RU" sz="2400" dirty="0" smtClean="0"/>
          </a:p>
          <a:p>
            <a:pPr marL="0" indent="0">
              <a:buFontTx/>
              <a:buNone/>
              <a:defRPr/>
            </a:pPr>
            <a:endParaRPr lang="ru-RU" sz="2400" dirty="0" smtClean="0"/>
          </a:p>
          <a:p>
            <a:pPr marL="0" indent="0">
              <a:buFontTx/>
              <a:buNone/>
              <a:defRPr/>
            </a:pPr>
            <a:endParaRPr lang="ru-RU" sz="1200" dirty="0" smtClean="0"/>
          </a:p>
          <a:p>
            <a:pPr marL="0" indent="0">
              <a:buFontTx/>
              <a:buNone/>
              <a:defRPr/>
            </a:pPr>
            <a:r>
              <a:rPr lang="ru-RU" sz="2400" dirty="0" smtClean="0"/>
              <a:t>+ вершина </a:t>
            </a:r>
            <a:r>
              <a:rPr lang="en-US" sz="2400" dirty="0" smtClean="0"/>
              <a:t>3</a:t>
            </a:r>
            <a:r>
              <a:rPr lang="ru-RU" sz="2400" dirty="0" smtClean="0"/>
              <a:t>: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2400" dirty="0" smtClean="0"/>
              <a:t>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endParaRPr lang="ru-RU" sz="2400" b="1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400" dirty="0" smtClean="0"/>
              <a:t>+ вершина </a:t>
            </a:r>
            <a:r>
              <a:rPr lang="en-US" sz="2400" dirty="0" smtClean="0"/>
              <a:t>2</a:t>
            </a:r>
            <a:r>
              <a:rPr lang="ru-RU" sz="24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endParaRPr lang="ru-RU" sz="2400" b="1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400" dirty="0" smtClean="0"/>
              <a:t>+ вершина </a:t>
            </a:r>
            <a:r>
              <a:rPr lang="en-US" sz="2400" dirty="0"/>
              <a:t>1</a:t>
            </a:r>
            <a:r>
              <a:rPr lang="ru-RU" sz="24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35640"/>
              </p:ext>
            </p:extLst>
          </p:nvPr>
        </p:nvGraphicFramePr>
        <p:xfrm>
          <a:off x="2124075" y="1341438"/>
          <a:ext cx="4681536" cy="230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256"/>
                <a:gridCol w="780256"/>
                <a:gridCol w="780256"/>
                <a:gridCol w="780256"/>
                <a:gridCol w="780256"/>
                <a:gridCol w="780256"/>
              </a:tblGrid>
              <a:tr h="384175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CC0000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10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15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8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8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12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13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20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11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9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98900"/>
              </p:ext>
            </p:extLst>
          </p:nvPr>
        </p:nvGraphicFramePr>
        <p:xfrm>
          <a:off x="2771775" y="3789363"/>
          <a:ext cx="3960815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/>
                <a:gridCol w="792163"/>
                <a:gridCol w="792163"/>
                <a:gridCol w="792163"/>
                <a:gridCol w="792163"/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</a:t>
                      </a:r>
                      <a:endParaRPr lang="ru-RU" sz="1800" dirty="0"/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sz="1800" b="1" i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11</a:t>
                      </a:r>
                      <a:endParaRPr lang="ru-RU" sz="1800" dirty="0"/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79035"/>
              </p:ext>
            </p:extLst>
          </p:nvPr>
        </p:nvGraphicFramePr>
        <p:xfrm>
          <a:off x="2771775" y="4652963"/>
          <a:ext cx="4032250" cy="7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"/>
                <a:gridCol w="806450"/>
                <a:gridCol w="806450"/>
                <a:gridCol w="806450"/>
                <a:gridCol w="806450"/>
              </a:tblGrid>
              <a:tr h="3802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20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ru-RU" sz="1800" b="1" i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sz="1800" b="1" i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8</a:t>
                      </a:r>
                      <a:endParaRPr lang="ru-RU" sz="1800" dirty="0"/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29770"/>
              </p:ext>
            </p:extLst>
          </p:nvPr>
        </p:nvGraphicFramePr>
        <p:xfrm>
          <a:off x="2771775" y="5589588"/>
          <a:ext cx="4032250" cy="736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"/>
                <a:gridCol w="806450"/>
                <a:gridCol w="806450"/>
                <a:gridCol w="806450"/>
                <a:gridCol w="806450"/>
              </a:tblGrid>
              <a:tr h="3658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7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ru-RU" sz="1800" b="1" i="1" dirty="0">
                        <a:solidFill>
                          <a:srgbClr val="C00000"/>
                        </a:solidFill>
                      </a:endParaRPr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ru-RU" sz="1800" b="1" i="1" dirty="0">
                        <a:solidFill>
                          <a:srgbClr val="C00000"/>
                        </a:solidFill>
                      </a:endParaRPr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sz="1800" b="1" i="1" dirty="0">
                        <a:solidFill>
                          <a:srgbClr val="C00000"/>
                        </a:solidFill>
                      </a:endParaRPr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</a:t>
                      </a:r>
                      <a:endParaRPr lang="ru-RU" sz="1800" dirty="0"/>
                    </a:p>
                  </a:txBody>
                  <a:tcPr marL="91430" marR="91430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7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1384B3-AD7E-4555-9C30-479B44747938}" type="slidenum">
              <a:rPr lang="ru-RU" altLang="ru-RU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539750" y="44450"/>
            <a:ext cx="8064500" cy="936625"/>
          </a:xfrm>
        </p:spPr>
        <p:txBody>
          <a:bodyPr/>
          <a:lstStyle/>
          <a:p>
            <a:r>
              <a:rPr lang="ru-RU" altLang="ru-RU" sz="2800" dirty="0" smtClean="0">
                <a:solidFill>
                  <a:schemeClr val="accent2"/>
                </a:solidFill>
              </a:rPr>
              <a:t>Вычисление</a:t>
            </a:r>
            <a:r>
              <a:rPr lang="en-US" altLang="ru-RU" sz="2800" dirty="0" smtClean="0">
                <a:solidFill>
                  <a:schemeClr val="accent2"/>
                </a:solidFill>
              </a:rPr>
              <a:t> </a:t>
            </a:r>
            <a:r>
              <a:rPr lang="ru-RU" altLang="ru-RU" sz="2800" dirty="0" smtClean="0">
                <a:solidFill>
                  <a:schemeClr val="accent2"/>
                </a:solidFill>
              </a:rPr>
              <a:t>кратчайших расстояний от вершины </a:t>
            </a:r>
            <a:r>
              <a:rPr lang="en-US" altLang="ru-RU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dirty="0" smtClean="0">
                <a:solidFill>
                  <a:schemeClr val="accent2"/>
                </a:solidFill>
              </a:rPr>
              <a:t> до всех остальных</a:t>
            </a:r>
            <a:endParaRPr lang="ru-RU" altLang="ru-RU" sz="2800" dirty="0" smtClean="0"/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>
          <a:xfrm>
            <a:off x="468313" y="1052512"/>
            <a:ext cx="8229600" cy="56168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2400" dirty="0" smtClean="0"/>
              <a:t>Матрица расстояний:</a:t>
            </a:r>
          </a:p>
          <a:p>
            <a:pPr marL="0" indent="0">
              <a:buFontTx/>
              <a:buNone/>
              <a:defRPr/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=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0</a:t>
            </a:r>
            <a:endParaRPr lang="ru-RU" sz="2400" b="1" dirty="0" smtClean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ru-RU" sz="24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ru-RU" sz="2400" dirty="0" smtClean="0"/>
          </a:p>
          <a:p>
            <a:pPr marL="0" indent="0">
              <a:buFontTx/>
              <a:buNone/>
              <a:defRPr/>
            </a:pPr>
            <a:endParaRPr lang="ru-RU" sz="2400" dirty="0" smtClean="0"/>
          </a:p>
          <a:p>
            <a:pPr marL="0" indent="0">
              <a:buFontTx/>
              <a:buNone/>
              <a:defRPr/>
            </a:pPr>
            <a:endParaRPr lang="ru-RU" sz="2400" dirty="0" smtClean="0"/>
          </a:p>
          <a:p>
            <a:pPr marL="0" indent="0">
              <a:buFontTx/>
              <a:buNone/>
              <a:defRPr/>
            </a:pPr>
            <a:endParaRPr lang="ru-RU" sz="1200" dirty="0" smtClean="0"/>
          </a:p>
          <a:p>
            <a:pPr marL="0" indent="0">
              <a:buFontTx/>
              <a:buNone/>
              <a:defRPr/>
            </a:pPr>
            <a:r>
              <a:rPr lang="ru-RU" sz="2400" dirty="0" smtClean="0"/>
              <a:t>Кратчайшие расстояния от вершины </a:t>
            </a:r>
            <a:r>
              <a:rPr lang="en-US" sz="2400" dirty="0" smtClean="0"/>
              <a:t>0</a:t>
            </a:r>
            <a:r>
              <a:rPr lang="ru-RU" sz="2400" dirty="0" smtClean="0"/>
              <a:t>:</a:t>
            </a:r>
          </a:p>
          <a:p>
            <a:pPr marL="0" indent="0">
              <a:buFontTx/>
              <a:buNone/>
              <a:defRPr/>
            </a:pPr>
            <a:endParaRPr lang="ru-RU" sz="2400" dirty="0" smtClean="0"/>
          </a:p>
          <a:p>
            <a:pPr marL="0" indent="0">
              <a:buFontTx/>
              <a:buNone/>
              <a:defRPr/>
            </a:pPr>
            <a:r>
              <a:rPr lang="ru-RU" sz="2400" dirty="0"/>
              <a:t> </a:t>
            </a:r>
            <a:r>
              <a:rPr lang="ru-RU" sz="2400" dirty="0" smtClean="0"/>
              <a:t>              </a:t>
            </a: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endParaRPr lang="ru-RU" sz="2400" b="1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2400" dirty="0" smtClean="0"/>
              <a:t>Кратчайшие пути от вершины 0 в обратном порядке: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ru-RU" sz="2400" dirty="0"/>
              <a:t> </a:t>
            </a:r>
            <a:r>
              <a:rPr lang="ru-RU" sz="2400" dirty="0" smtClean="0"/>
              <a:t>              </a:t>
            </a:r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endParaRPr lang="ru-RU" sz="24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41888"/>
              </p:ext>
            </p:extLst>
          </p:nvPr>
        </p:nvGraphicFramePr>
        <p:xfrm>
          <a:off x="1835150" y="1484313"/>
          <a:ext cx="4681536" cy="230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256"/>
                <a:gridCol w="780256"/>
                <a:gridCol w="780256"/>
                <a:gridCol w="780256"/>
                <a:gridCol w="780256"/>
                <a:gridCol w="780256"/>
              </a:tblGrid>
              <a:tr h="384175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CC0000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10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15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8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8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12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13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20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11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9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 marL="91460" marR="9146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35462"/>
              </p:ext>
            </p:extLst>
          </p:nvPr>
        </p:nvGraphicFramePr>
        <p:xfrm>
          <a:off x="2195513" y="4437112"/>
          <a:ext cx="3960810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/>
                <a:gridCol w="792162"/>
                <a:gridCol w="792162"/>
                <a:gridCol w="792162"/>
                <a:gridCol w="792162"/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</a:t>
                      </a:r>
                      <a:endParaRPr lang="ru-RU" sz="1800" dirty="0"/>
                    </a:p>
                  </a:txBody>
                  <a:tcPr marL="91449" marR="91449" marT="45681" marB="456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62127"/>
              </p:ext>
            </p:extLst>
          </p:nvPr>
        </p:nvGraphicFramePr>
        <p:xfrm>
          <a:off x="2195736" y="5764932"/>
          <a:ext cx="4032250" cy="7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"/>
                <a:gridCol w="806450"/>
                <a:gridCol w="806450"/>
                <a:gridCol w="806450"/>
                <a:gridCol w="806450"/>
              </a:tblGrid>
              <a:tr h="3802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20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ru-RU" sz="1800" dirty="0"/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ru-RU" sz="1800" dirty="0"/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ru-RU" sz="1800" dirty="0"/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 marL="91435" marR="91435" marT="45763" marB="45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719" name="Номер слайда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2490D5-986F-45EC-A285-7F964886E66A}" type="slidenum">
              <a:rPr lang="ru-RU" altLang="ru-RU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Флойда-Уоршалла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Ищет веса кратчайших путей между всеми парами вершин.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ориентированного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(в общем случае) графа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𝑉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𝐸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задана матрица весов дуг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altLang="ru-RU" sz="24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0,  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=0…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−1,  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𝑖𝑖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=0,  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=∞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если              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Рассмотрим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последовательность матриц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,…, 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элементы которых определяются рекуррентно: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– это вес пути из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 котором в качестве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промежуточных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могут использоваться только вершины из множества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{0,1,…,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𝑙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−1}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которые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могут следовать в произвольном порядке и не обязательно все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(число дуг в пути </a:t>
                </a:r>
                <a14:m>
                  <m:oMath xmlns:m="http://schemas.openxmlformats.org/officeDocument/2006/math">
                    <m:r>
                      <a:rPr lang="en-US" altLang="ru-RU" sz="24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𝑙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032" t="-587" r="-1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97395"/>
            <a:ext cx="1296144" cy="42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9646"/>
            <a:ext cx="5247386" cy="122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4717"/>
            <a:ext cx="490172" cy="58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Флойда-Уоршалла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Докажем, что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– вес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кратчайшего п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ути из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при заданных ограничениях на промежуточные вершины (по </a:t>
                </a:r>
                <a:r>
                  <a:rPr lang="ru-RU" altLang="ru-RU" sz="2400" kern="0" dirty="0" err="1" smtClean="0">
                    <a:solidFill>
                      <a:srgbClr val="000000"/>
                    </a:solidFill>
                  </a:rPr>
                  <a:t>матиндукции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):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1.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Базис               –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очевидно.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2. Пусть  </a:t>
                </a:r>
                <a14:m>
                  <m:oMath xmlns:m="http://schemas.openxmlformats.org/officeDocument/2006/math">
                    <m:r>
                      <a:rPr lang="ru-RU" altLang="ru-RU" sz="24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ru-RU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–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это вес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кратчайшего пути из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проходящего только через вершины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{0,1,…,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𝑙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−1}</m:t>
                    </m:r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(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зеленые).</a:t>
                </a:r>
              </a:p>
              <a:p>
                <a:pPr marL="342900" lvl="0" algn="l" fontAlgn="base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На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следующем шаге кратчайший путь либо останется прежним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      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),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либо обязательно пройдет через вершину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𝑙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(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если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                       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032" t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85" y="594393"/>
            <a:ext cx="469007" cy="55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2402"/>
            <a:ext cx="1163809" cy="55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01" y="2354923"/>
            <a:ext cx="718095" cy="55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43701"/>
            <a:ext cx="1498095" cy="55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468913"/>
            <a:ext cx="2723809" cy="55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07921"/>
            <a:ext cx="4123639" cy="170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1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Флойда-Уоршалла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764704"/>
                <a:ext cx="8856984" cy="6093296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При включении вершины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𝑙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на путях из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𝑙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и из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𝑙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не может быть совпадающих промежуточных вершин (в противном случае последнее неравенство не выполняется).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Следовательно,      - это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действительно вес кратчайшего пути, проходящего только через вершины из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{0,1,…,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𝑙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−1}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Таким образом, значения        - это искомые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веса кратчайших путей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764704"/>
                <a:ext cx="8856984" cy="6093296"/>
              </a:xfrm>
              <a:blipFill rotWithShape="1">
                <a:blip r:embed="rId3"/>
                <a:stretch>
                  <a:fillRect l="-1032" t="-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25" y="2441549"/>
            <a:ext cx="469007" cy="55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92" y="3710902"/>
            <a:ext cx="520000" cy="55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5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Флойда-Уоршалла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48680"/>
            <a:ext cx="9036496" cy="6309320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Вычисляется матрица весов всех кратчайших путей.</a:t>
            </a:r>
            <a:endParaRPr lang="en-US" altLang="ru-RU" sz="24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ouble**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WGraph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allminpath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l;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**W = new double* 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kern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new double[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ru-RU" sz="2400" b="1" kern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ru-RU" sz="2400" b="1" kern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ru-RU" sz="2400" b="1" kern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mat[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][[j];</a:t>
            </a:r>
            <a:endParaRPr lang="ru-RU" altLang="ru-RU" sz="2400" b="1" kern="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l &lt;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(W[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][l] &lt; MAX)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(j = 0; j &lt;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W[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][j]=min(W[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 W[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][l]+W[l][j]);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Замечания к алгоритму </a:t>
            </a:r>
            <a:r>
              <a:rPr lang="ru-RU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Флойда-Уоршалла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9036496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Алгоритм </a:t>
            </a:r>
            <a:r>
              <a:rPr lang="ru-RU" altLang="ru-RU" sz="2400" kern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Флойда-Уоршалла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–пример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использования </a:t>
            </a:r>
            <a:r>
              <a:rPr lang="ru-RU" altLang="ru-RU" sz="2400" kern="0" dirty="0">
                <a:solidFill>
                  <a:srgbClr val="C00000"/>
                </a:solidFill>
                <a:cs typeface="Courier New" panose="02070309020205020404" pitchFamily="49" charset="0"/>
              </a:rPr>
              <a:t>динамического программирования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Условия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, при которых применимо ДП: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оптимизационная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задача, для которой выполняется свойство оптимальности для подзадач;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относительно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небольшое (полиномиальное от длины входа) число различных подзадач;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многократное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решение одних и тех же подзадач при поиске общего решения на основе полного перебора вариантов – перекрывающиеся подзадачи.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endParaRPr lang="en-US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Замечания к алгоритму </a:t>
            </a:r>
            <a:r>
              <a:rPr lang="ru-RU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Флойда-Уоршалла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9036496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Порядок решения задачи с помощью ДП: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описать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структуру оптимальных решений задачи и подзадач;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найти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рекуррентное соотношение, связывающее оптимальные параметры\решения подзадач разных уровней;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двигаясь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снизу вверх, от подзадач самого низкого уровня, вычислять их оптимальные параметры\решения только один раз и сохранять результаты в специальной таблице;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использовать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данные из таблицы при поиске оптимального параметра\решения подзадач следующего уровня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 приведенном алгоритме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allminpath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оптимальные решения подзадач разных уровней последовательно вычисляются в матрице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ru-RU" altLang="ru-RU" sz="24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endParaRPr lang="en-US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Эйлеровы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циклы и пути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9036496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Эйлеров цикл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в неориентированном графе: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начинается в произвольной вершине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ru-RU" altLang="ru-RU" sz="2400" b="1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проходит </a:t>
            </a: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по всем ребрам графа по одному разу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завершается в вершине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Условия существования </a:t>
            </a:r>
            <a:r>
              <a:rPr lang="ru-RU" altLang="ru-RU" sz="2400" kern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эйлерова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цикла: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граф является </a:t>
            </a: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связным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степени всех вершин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графа (число инцидентных ребер) </a:t>
            </a: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четные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(т.е. если существует ребро, по которому можно прийти в вершину, то всегда найдется ребро, по которому можно выйти).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Если в графе существуют ровно 2 вершины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с нечетными степенями, то можно найти </a:t>
            </a:r>
            <a:r>
              <a:rPr lang="ru-RU" altLang="ru-RU" sz="2400" kern="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эйлеров</a:t>
            </a: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путь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который начинается в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проходит по всем ребрам по одному разу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 заканчивается в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Идея алгоритма построения цикла/пути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 marL="457200" lvl="0" indent="-4572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Вычисляются степени всех вершин. Если условия существования цикла/пути не выполняются, то выход.</a:t>
            </a:r>
          </a:p>
          <a:p>
            <a:pPr marL="457200" lvl="0" indent="-4572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Выбирается произвольная вершина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(для цикла) или выделяются 2 вершины с нечетными степенями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(для пути).</a:t>
            </a:r>
          </a:p>
          <a:p>
            <a:pPr marL="457200" lvl="0" indent="-4572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Строится произвольный начальный (</a:t>
            </a: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текущий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 цикл из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или путь из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в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457200" lvl="0" indent="-4572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всех вершин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текущего цикла/пути (начиная с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v=a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 проверяется, есть ли еще не пройденные ребра, инцидентные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 Если есть, то выделяется побочный цикл, который начинается и заканчивается в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 проходит по не проверенным ранее ребрам. Далее побочный цикл включается в текущий непосредственно за вершиной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кратчайших путей в графе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Пусть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𝑉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𝐸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–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взвешенный ориентированный граф с матрицей весов дуг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altLang="ru-RU" sz="240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=0…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−1,  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=∞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 если 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 	   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Если в графе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существует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некоторый путь,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проходящий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через вершины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,…,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то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его весом является величина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𝑠𝑖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𝑘𝑡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Если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существует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несколько различных путей из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в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 можно сформулировать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задачу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поиска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кратчайшего (минимального по весу)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пути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3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варианта задачи поиска кратчайших путей в графе: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кратчайший путь между парой вершин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кратчайшие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пути из одной вершины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во все остальные,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кратчайшие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пути между всеми парами вершин.</a:t>
                </a: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4"/>
                <a:stretch>
                  <a:fillRect l="-1032" t="-593" r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84243"/>
              </p:ext>
            </p:extLst>
          </p:nvPr>
        </p:nvGraphicFramePr>
        <p:xfrm>
          <a:off x="683568" y="1628800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1104840" imgH="342720" progId="Equation.3">
                  <p:embed/>
                </p:oleObj>
              </mc:Choice>
              <mc:Fallback>
                <p:oleObj name="Equation" r:id="rId5" imgW="110484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1628800"/>
                        <a:ext cx="1104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8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Замечания по алгоритму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48680"/>
            <a:ext cx="9036496" cy="6309320"/>
          </a:xfrm>
        </p:spPr>
        <p:txBody>
          <a:bodyPr>
            <a:noAutofit/>
          </a:bodyPr>
          <a:lstStyle/>
          <a:p>
            <a:pPr marL="324000" lvl="0" indent="-3240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Текущий путь и побочные циклы выгодно строить в виде списков. Используем для этого класс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из раздела «Линейные списки». Элементы списков будут хранить номера пройденных вершин.</a:t>
            </a:r>
          </a:p>
          <a:p>
            <a:pPr marL="324000" lvl="0" indent="-3240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представления графа используем класс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LGraph</a:t>
            </a:r>
            <a:r>
              <a:rPr lang="en-US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(списки смежных вершин)</a:t>
            </a:r>
            <a:r>
              <a:rPr lang="en-US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ru-RU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24000" lvl="0" indent="-3240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исключения пройденных ребер можно просто удалять элементы в списках смежных вершин. Чтобы сохранить исходный массив списков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следует создать и модифицировать его копию, но для упрощения алгоритма мы используем сам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ru-RU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24000" lvl="0" indent="-3240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вставки побочного цикла в текущий (вставки списка в список с заданной позиции) добавим в класс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новый метод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insert(List &amp;sec)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Вставка побочного цикла в текущий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 marL="324000" lvl="0" indent="-3240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endParaRPr lang="en-US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9" y="1412777"/>
            <a:ext cx="707884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Вставка списка в список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Вставка списка</a:t>
            </a: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после текущего</a:t>
            </a:r>
            <a:r>
              <a:rPr lang="en-US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элемента</a:t>
            </a:r>
            <a:r>
              <a:rPr lang="en-US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текущая позиция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не изменяется</a:t>
            </a:r>
            <a:r>
              <a:rPr lang="en-US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endParaRPr lang="en-US" altLang="ru-RU" sz="2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List::insert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&amp;sec)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sec.is_empty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false;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sec.pend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)-&gt;next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pend) pend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sec.pend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sec.pbeg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sec.pend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sec.pbeg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is_empty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return (!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 true : false; }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Вспомогательные методы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548680"/>
            <a:ext cx="8712968" cy="630932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Проверка существования </a:t>
            </a:r>
            <a:r>
              <a:rPr lang="ru-RU" altLang="ru-RU" sz="24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эйлерова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цикла/пути и расчет начальной и конечной вершины 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и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для цикла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a=b=0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). </a:t>
            </a:r>
            <a:endParaRPr lang="en-US" altLang="ru-RU" sz="24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LGraph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is_euler_path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&amp;b)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 = 0;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 2 == 1)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k++;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(k == 1) a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if (k == 2) b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return false;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(!k) a = b = 0;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true;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Вспомогательные методы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548680"/>
            <a:ext cx="8856984" cy="630932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Выделение произвольного пути из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в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a=b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в случае цикла) с исключением просмотренных ребер. Путь формируется в виде списка пройденных вершин</a:t>
            </a:r>
            <a:r>
              <a:rPr lang="en-US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US" altLang="ru-RU" sz="24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LGraph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get_path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List &amp;path)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path.clear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path.push_back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(true)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].remove(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path.push_back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b) break;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vnex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48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Выделение </a:t>
            </a:r>
            <a:r>
              <a:rPr lang="ru-RU" altLang="ru-RU" sz="3600" dirty="0" err="1" smtClean="0">
                <a:solidFill>
                  <a:schemeClr val="accent1"/>
                </a:solidFill>
              </a:rPr>
              <a:t>эйлерова</a:t>
            </a:r>
            <a:r>
              <a:rPr lang="ru-RU" altLang="ru-RU" sz="3600" dirty="0" smtClean="0">
                <a:solidFill>
                  <a:schemeClr val="accent1"/>
                </a:solidFill>
              </a:rPr>
              <a:t> цикла/пути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548680"/>
            <a:ext cx="8856984" cy="630932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Цикл/путь формируется в виде списка пройденных вершин</a:t>
            </a:r>
            <a:r>
              <a:rPr lang="en-US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LGraph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get_euler_path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curpath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secpath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beg, end,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pver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is_euler_path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(beg, end)) return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curpath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get_path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(beg, end, </a:t>
            </a:r>
            <a:r>
              <a:rPr lang="en-US" altLang="ru-RU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curpath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pver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curpath.get_first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(true)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[*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pver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is_empty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pver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curpath.get_next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pver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return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curpath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continue;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get_path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ru-RU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pver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pver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secpath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secpath.pop_front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curpath.insert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secpath</a:t>
            </a:r>
            <a:r>
              <a:rPr lang="en-US" altLang="ru-RU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Дейкстры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836712"/>
                <a:ext cx="8856984" cy="6021288"/>
              </a:xfrm>
            </p:spPr>
            <p:txBody>
              <a:bodyPr>
                <a:noAutofit/>
              </a:bodyPr>
              <a:lstStyle/>
              <a:p>
                <a:pPr marL="324000" marR="39370" indent="-324000" algn="just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Алгоритм Дейкстры позволяет найти кратчайшие 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пути из одной вершины-источника во все </a:t>
                </a: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остальные вершины взвешенного ориентированного графа.</a:t>
                </a:r>
                <a:endParaRPr lang="en-US" sz="2600" dirty="0">
                  <a:latin typeface="Times New Roman"/>
                  <a:ea typeface="Times New Roman"/>
                </a:endParaRPr>
              </a:p>
              <a:p>
                <a:pPr marL="324000" marR="39370" indent="-324000" algn="just"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Вес 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кратчайшего пути из </a:t>
                </a:r>
                <a14:m>
                  <m:oMath xmlns:m="http://schemas.openxmlformats.org/officeDocument/2006/math">
                    <m:r>
                      <a:rPr lang="ru-RU" altLang="ru-RU" sz="26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altLang="ru-RU" sz="2600" i="1" ker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 в </a:t>
                </a:r>
                <a:r>
                  <a:rPr lang="en-US" sz="2600" dirty="0" smtClean="0">
                    <a:solidFill>
                      <a:srgbClr val="000000"/>
                    </a:solidFill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𝑡</m:t>
                    </m:r>
                    <m:r>
                      <a:rPr lang="en-US" altLang="ru-RU" sz="2600" i="1" ker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ea typeface="Times New Roman"/>
                  </a:rPr>
                  <a:t> </a:t>
                </a: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будем 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обозначать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6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.</a:t>
                </a:r>
                <a:endParaRPr lang="en-US" sz="2600" dirty="0">
                  <a:latin typeface="Times New Roman"/>
                  <a:ea typeface="Times New Roman"/>
                </a:endParaRPr>
              </a:p>
              <a:p>
                <a:pPr marL="324000" marR="39370" indent="-324000" algn="just"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Пусть кратчайший 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путь проходит через вершины </a:t>
                </a:r>
                <a14:m>
                  <m:oMath xmlns:m="http://schemas.openxmlformats.org/officeDocument/2006/math">
                    <m:r>
                      <a:rPr lang="en-US" altLang="ru-RU" sz="2600" i="1" ker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,…,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𝑢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6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𝑠𝑡</m:t>
                        </m:r>
                      </m:sub>
                    </m:sSub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𝑠𝑢</m:t>
                        </m:r>
                      </m:sub>
                    </m:sSub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𝑢𝑡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ea typeface="Times New Roman"/>
                  </a:rPr>
                  <a:t>  </a:t>
                </a: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(это можно легко 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доказать от противного).</a:t>
                </a:r>
                <a:endParaRPr lang="en-US" sz="2600" dirty="0">
                  <a:latin typeface="Times New Roman"/>
                  <a:ea typeface="Times New Roman"/>
                </a:endParaRPr>
              </a:p>
              <a:p>
                <a:pPr marL="324000" marR="39370" indent="-324000" algn="just"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Следовательно, для 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задачи поиска кратчайшего пути выполняется </a:t>
                </a:r>
                <a:r>
                  <a:rPr lang="ru-RU" sz="2600" dirty="0">
                    <a:solidFill>
                      <a:srgbClr val="C00000"/>
                    </a:solidFill>
                    <a:ea typeface="Times New Roman"/>
                  </a:rPr>
                  <a:t>свойство оптимальности подзадач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.</a:t>
                </a:r>
                <a:endParaRPr lang="en-US" sz="2600" dirty="0">
                  <a:latin typeface="Times New Roman"/>
                  <a:ea typeface="Times New Roman"/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b="1" kern="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836712"/>
                <a:ext cx="8856984" cy="6021288"/>
              </a:xfrm>
              <a:blipFill rotWithShape="1">
                <a:blip r:embed="rId3"/>
                <a:stretch>
                  <a:fillRect l="-1170" t="-810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Дейкстры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764704"/>
                <a:ext cx="8856984" cy="6093296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8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Пусть для некоторого мн-ва вершин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(</a:t>
                </a:r>
                <a:r>
                  <a:rPr lang="ru-RU" altLang="ru-RU" sz="2400" b="1" kern="0" dirty="0">
                    <a:solidFill>
                      <a:srgbClr val="C00000"/>
                    </a:solidFill>
                  </a:rPr>
                  <a:t>старых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) найдены кратчайшие пути из </a:t>
                </a:r>
                <a14:m>
                  <m:oMath xmlns:m="http://schemas.openxmlformats.org/officeDocument/2006/math">
                    <m:r>
                      <a:rPr lang="ru-RU" altLang="ru-RU" sz="24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с весами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 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 никогда не пусто, т.к.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𝑠𝑠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8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остальных вершин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 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(</a:t>
                </a:r>
                <a:r>
                  <a:rPr lang="ru-RU" altLang="ru-RU" sz="2400" b="1" kern="0" dirty="0">
                    <a:solidFill>
                      <a:srgbClr val="C00000"/>
                    </a:solidFill>
                  </a:rPr>
                  <a:t>новых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) проверка пока не завершена, но определены текущие значения длин путей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: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400" b="0" i="0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ru-RU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sz="2400" b="0" i="1" kern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400" b="0" i="1" kern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ru-RU" sz="2400" b="0" i="1" kern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𝑠𝑖</m:t>
                                </m:r>
                              </m:sub>
                            </m:sSub>
                            <m:r>
                              <a:rPr lang="en-US" altLang="ru-RU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ru-RU" sz="2400" b="0" i="1" kern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400" b="0" i="1" kern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ru-RU" sz="2400" b="0" i="1" kern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т.е. соответствующий путь проходит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только через старые вершины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8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={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начальные значения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8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Если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 графе еще не найдены пути из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в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, проходящие только через старые вершины, то </a:t>
                </a:r>
                <a14:m>
                  <m:oMath xmlns:m="http://schemas.openxmlformats.org/officeDocument/2006/math">
                    <m:r>
                      <a:rPr lang="en-US" altLang="ru-RU" sz="2400" b="0" i="0" kern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𝑠𝑗</m:t>
                        </m:r>
                      </m:sub>
                    </m:sSub>
                    <m:r>
                      <a:rPr lang="en-US" altLang="ru-RU" sz="24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40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764704"/>
                <a:ext cx="8856984" cy="6093296"/>
              </a:xfrm>
              <a:blipFill rotWithShape="1">
                <a:blip r:embed="rId4"/>
                <a:stretch>
                  <a:fillRect l="-1032" t="-600" r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303674"/>
              </p:ext>
            </p:extLst>
          </p:nvPr>
        </p:nvGraphicFramePr>
        <p:xfrm>
          <a:off x="3691384" y="2263017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5" imgW="736560" imgH="380880" progId="Equation.3">
                  <p:embed/>
                </p:oleObj>
              </mc:Choice>
              <mc:Fallback>
                <p:oleObj name="Equation" r:id="rId5" imgW="73656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1384" y="2263017"/>
                        <a:ext cx="736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Дейкстры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620688"/>
                <a:ext cx="9036496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Выберем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ru-RU" sz="2400" b="0" i="0" kern="0" smtClean="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𝑠𝑗</m:t>
                        </m:r>
                      </m:sub>
                    </m:sSub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)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и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соответствующую вершину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 условию выбора, любой путь, проходящий из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𝑤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через произвольную новую вершину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не может иметь вес, меньший чем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(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вес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такого пути </a:t>
                </a:r>
                <a14:m>
                  <m:oMath xmlns:m="http://schemas.openxmlformats.org/officeDocument/2006/math">
                    <m:r>
                      <a:rPr lang="ru-RU" altLang="ru-RU" sz="24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ru-RU" sz="240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).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Поэтому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(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т.е. текущий путь является кратчайшим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),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и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вершину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можно включать во множество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старых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вершин. После этого необходимо скорректировать текущие длины путей для оставшихся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новых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вершин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ru-RU" sz="2400" b="0" i="0" kern="0" smtClean="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ru-RU" altLang="ru-RU" sz="2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𝑠𝑤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620688"/>
                <a:ext cx="9036496" cy="6237312"/>
              </a:xfrm>
              <a:blipFill rotWithShape="1">
                <a:blip r:embed="rId3"/>
                <a:stretch>
                  <a:fillRect l="-1080" r="-1417" b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4824536" cy="205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5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Дейкстры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908720"/>
                <a:ext cx="8928992" cy="5949280"/>
              </a:xfrm>
            </p:spPr>
            <p:txBody>
              <a:bodyPr>
                <a:noAutofit/>
              </a:bodyPr>
              <a:lstStyle/>
              <a:p>
                <a:pPr marL="324000" marR="39370" indent="-324000" algn="just">
                  <a:lnSpc>
                    <a:spcPct val="110000"/>
                  </a:lnSpc>
                  <a:spcBef>
                    <a:spcPts val="1200"/>
                  </a:spcBef>
                  <a:spcAft>
                    <a:spcPts val="300"/>
                  </a:spcAft>
                </a:pP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Процесс поиска кратчайших путей продолжается, пока все вершины графа не станут старыми. Поиск можно прекратить, если на некотором шаге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8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8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𝑠𝑗</m:t>
                        </m:r>
                      </m:sub>
                    </m:sSub>
                    <m:r>
                      <a:rPr lang="ru-RU" altLang="ru-RU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u-RU" altLang="ru-RU" sz="28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 – это означает, что оставшиеся новые вершины недостижимы из источника </a:t>
                </a: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𝑠</m:t>
                    </m:r>
                  </m:oMath>
                </a14:m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.</a:t>
                </a:r>
                <a:endParaRPr lang="en-US" sz="2600" dirty="0">
                  <a:latin typeface="Times New Roman"/>
                  <a:ea typeface="Times New Roman"/>
                </a:endParaRPr>
              </a:p>
              <a:p>
                <a:pPr marL="324000" marR="39370" indent="-324000" algn="just">
                  <a:lnSpc>
                    <a:spcPct val="110000"/>
                  </a:lnSpc>
                  <a:spcBef>
                    <a:spcPts val="1200"/>
                  </a:spcBef>
                  <a:spcAft>
                    <a:spcPts val="300"/>
                  </a:spcAft>
                </a:pP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ru-RU" sz="28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ru-RU" sz="28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𝑠𝑗</m:t>
                        </m:r>
                      </m:sub>
                    </m:sSub>
                    <m:r>
                      <a:rPr lang="en-US" altLang="ru-RU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ru-RU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800" b="0" i="0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ru-RU" sz="28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sz="28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8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ru-RU" sz="28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𝑠𝑖</m:t>
                                </m:r>
                              </m:sub>
                            </m:sSub>
                            <m:r>
                              <a:rPr lang="en-US" altLang="ru-RU" sz="28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ru-RU" sz="28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8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ru-RU" sz="28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ru-RU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:  </m:t>
                    </m:r>
                    <m:r>
                      <a:rPr lang="en-US" altLang="ru-RU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8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, 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т.е. </a:t>
                </a: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для каждой 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новой вершины на каждом шаге определена старая вершина – </a:t>
                </a:r>
                <a:r>
                  <a:rPr lang="ru-RU" sz="2600" dirty="0">
                    <a:solidFill>
                      <a:srgbClr val="C00000"/>
                    </a:solidFill>
                    <a:ea typeface="Times New Roman"/>
                  </a:rPr>
                  <a:t>предыдущая в пути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. Сохраняя ссылки на предыдущие вершины, можно получать не только </a:t>
                </a: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веса путей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𝑠𝑗</m:t>
                        </m:r>
                      </m:sub>
                    </m:sSub>
                  </m:oMath>
                </a14:m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, </a:t>
                </a:r>
                <a:r>
                  <a:rPr lang="ru-RU" sz="2600" dirty="0">
                    <a:solidFill>
                      <a:srgbClr val="000000"/>
                    </a:solidFill>
                    <a:ea typeface="Times New Roman"/>
                  </a:rPr>
                  <a:t>но и соответствующие им </a:t>
                </a:r>
                <a:r>
                  <a:rPr lang="ru-RU" sz="2600" dirty="0" smtClean="0">
                    <a:solidFill>
                      <a:srgbClr val="000000"/>
                    </a:solidFill>
                    <a:ea typeface="Times New Roman"/>
                  </a:rPr>
                  <a:t>последовательности пройденных вершин графа.</a:t>
                </a:r>
                <a:endParaRPr lang="en-US" altLang="ru-RU" sz="2600" b="1" kern="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908720"/>
                <a:ext cx="8928992" cy="5949280"/>
              </a:xfrm>
              <a:blipFill rotWithShape="1">
                <a:blip r:embed="rId3"/>
                <a:stretch>
                  <a:fillRect l="-1230" t="-820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Дейкстры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692696"/>
                <a:ext cx="9036496" cy="6165304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Для добавления 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вершины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en-US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производится локально оптимальный выбор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altLang="ru-RU" sz="24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en-US" altLang="ru-RU" sz="2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𝑠𝑤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ru-RU" sz="2400" b="0" i="0" kern="0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min</m:t>
                    </m:r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⁡(</m:t>
                    </m:r>
                    <m:sSub>
                      <m:sSubPr>
                        <m:ctrlPr>
                          <a:rPr lang="ru-RU" altLang="ru-RU" sz="2400" i="1" ker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en-US" altLang="ru-RU" sz="2400" i="1" ker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ru-RU" sz="2400" i="1" ker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𝑠</m:t>
                        </m:r>
                        <m:r>
                          <a:rPr lang="en-US" altLang="ru-RU" sz="24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:            , </a:t>
                </a: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ru-RU" altLang="ru-RU" sz="2400" kern="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не закрывающий путь к оптимальному решению</a:t>
                </a:r>
                <a:r>
                  <a:rPr lang="ru-RU" altLang="ru-RU" sz="2400" kern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для остальных новых вершин. 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Таким образом, выполнены </a:t>
                </a:r>
                <a:r>
                  <a:rPr lang="ru-RU" altLang="ru-RU" sz="2400" kern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условия, позволяющие реализовать эффективный </a:t>
                </a:r>
                <a:r>
                  <a:rPr lang="ru-RU" altLang="ru-RU" sz="2400" kern="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жадный алгоритм</a:t>
                </a:r>
                <a:r>
                  <a:rPr lang="ru-RU" altLang="ru-RU" sz="2400" kern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поиска всех кратчайших путей из одной вершины-источника.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Приведенный ниже метод  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minpath</a:t>
                </a: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реализует алгоритм </a:t>
                </a:r>
                <a:r>
                  <a:rPr lang="ru-RU" altLang="ru-RU" sz="2400" kern="0" dirty="0" err="1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Дейкстры</a:t>
                </a: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. Он получает в качестве параметров и формирует  массивы, которые должны быть выделены заранее:</a:t>
                </a:r>
                <a:endParaRPr lang="ru-RU" altLang="ru-RU" sz="2400" kern="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altLang="ru-RU" sz="2400" b="1" kern="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ru-RU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ver</a:t>
                </a:r>
                <a:r>
                  <a:rPr lang="ru-RU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um</a:t>
                </a:r>
                <a:r>
                  <a:rPr lang="ru-RU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ru-RU" altLang="ru-RU" sz="24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altLang="ru-RU" sz="2400" kern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– </a:t>
                </a: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текущие/кратчайшие </a:t>
                </a:r>
                <a:r>
                  <a:rPr lang="ru-RU" altLang="ru-RU" sz="2400" kern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веса путей из </a:t>
                </a: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источника</a:t>
                </a:r>
                <a:r>
                  <a:rPr lang="en-US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,</a:t>
                </a:r>
                <a:endParaRPr lang="ru-RU" altLang="ru-RU" sz="2400" kern="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en-US" altLang="ru-RU" sz="2400" b="1" kern="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nt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</a:t>
                </a:r>
                <a:r>
                  <a:rPr lang="ru-RU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ver</a:t>
                </a:r>
                <a:r>
                  <a:rPr lang="ru-RU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um</a:t>
                </a:r>
                <a:r>
                  <a:rPr lang="ru-RU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ru-RU" altLang="ru-RU" sz="24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altLang="ru-RU" sz="2400" kern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– номера предыдущих вершин в пути.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800"/>
                  </a:spcBef>
                  <a:spcAft>
                    <a:spcPct val="0"/>
                  </a:spcAft>
                </a:pPr>
                <a:endParaRPr lang="en-US" altLang="ru-RU" sz="2400" kern="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692696"/>
                <a:ext cx="9036496" cy="6165304"/>
              </a:xfrm>
              <a:blipFill rotWithShape="1">
                <a:blip r:embed="rId4"/>
                <a:stretch>
                  <a:fillRect l="-1080" t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747584"/>
              </p:ext>
            </p:extLst>
          </p:nvPr>
        </p:nvGraphicFramePr>
        <p:xfrm>
          <a:off x="5892453" y="1172033"/>
          <a:ext cx="8397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5" imgW="723600" imgH="380880" progId="Equation.3">
                  <p:embed/>
                </p:oleObj>
              </mc:Choice>
              <mc:Fallback>
                <p:oleObj name="Equation" r:id="rId5" imgW="72360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2453" y="1172033"/>
                        <a:ext cx="839787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0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WGraph</a:t>
            </a:r>
            <a:r>
              <a:rPr lang="en-US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алгоритма Дейкстры 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48680"/>
            <a:ext cx="9036496" cy="6309320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WGraph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minpath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s, double *D,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w; double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wmin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*old = new bool[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old[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false; D[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mat[s][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P[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]=s; }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old[s] = true; D[s] = 0;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(w=-1,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wmin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=MAX, j=0; j&lt;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(!old[j] &amp;&amp; D[j] &lt;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wmin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 w = j; </a:t>
            </a:r>
            <a:r>
              <a:rPr lang="en-US" altLang="ru-RU" sz="2400" b="1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wmin</a:t>
            </a:r>
            <a:r>
              <a:rPr lang="en-US" altLang="ru-RU" sz="2400" b="1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D[j]; }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(w &lt; 0) break;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(old[w] = true, j = 0; j &lt; </a:t>
            </a:r>
            <a:r>
              <a:rPr lang="en-US" altLang="ru-RU" sz="2400" b="1" kern="0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400" b="1" kern="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(!old[j] &amp;&amp; D[j] &gt; D[w]+mat[w][j])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 D[j] = D[w</a:t>
            </a:r>
            <a:r>
              <a:rPr lang="en-US" altLang="ru-RU" sz="2400" b="1" kern="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]+mat[w][j</a:t>
            </a:r>
            <a:r>
              <a:rPr lang="en-US" altLang="ru-RU" sz="2400" b="1" kern="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P[j] = w;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old;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кратчайшего пути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Оптимальный (кратчайший) путь в вершину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проходит через вершины, для которых оптимальный путь был найден раньше (т.е. ставшие старыми раньше, чем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каждой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вершины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существует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одна ссылка на непосредственного предка в оптимальном пути – по данным ссылкам можно отследить весь оптимальный путь (назад, вплоть до источника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).</a:t>
                </a: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Если после выполнения </a:t>
                </a:r>
                <a:r>
                  <a:rPr lang="en-US" altLang="ru-RU" sz="2400" b="1" kern="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minpath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вершины 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выполняется 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D[v]=MAX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то 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недостижима из 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.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 противном случае нужно переходить по ссылкам 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P[v]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пока мы не придем в 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P[s]=s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)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8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Трудоемкость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алгоритма </a:t>
                </a:r>
                <a:r>
                  <a:rPr lang="ru-RU" altLang="ru-RU" sz="2400" kern="0" dirty="0" err="1">
                    <a:solidFill>
                      <a:srgbClr val="000000"/>
                    </a:solidFill>
                  </a:rPr>
                  <a:t>Дейкстры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составляет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032" t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31723</TotalTime>
  <Words>2600</Words>
  <Application>Microsoft Office PowerPoint</Application>
  <PresentationFormat>On-screen Show (4:3)</PresentationFormat>
  <Paragraphs>394</Paragraphs>
  <Slides>25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Тема Office</vt:lpstr>
      <vt:lpstr>Оформление по умолчанию</vt:lpstr>
      <vt:lpstr>1_Оформление по умолчанию</vt:lpstr>
      <vt:lpstr>1_Тема Office</vt:lpstr>
      <vt:lpstr>2_Тема Office</vt:lpstr>
      <vt:lpstr>3_Тема Office</vt:lpstr>
      <vt:lpstr>Equation</vt:lpstr>
      <vt:lpstr>Основы программирования</vt:lpstr>
      <vt:lpstr>Поиск кратчайших путей в графе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Методы WGraph для алгоритма Дейкстры </vt:lpstr>
      <vt:lpstr>Выделение кратчайшего пути</vt:lpstr>
      <vt:lpstr>Вычисление кратчайших расстояний от вершины s до всех остальных</vt:lpstr>
      <vt:lpstr>Вычисление кратчайших расстояний от вершины s до всех остальных</vt:lpstr>
      <vt:lpstr>Алгоритм Флойда-Уоршалла</vt:lpstr>
      <vt:lpstr>Алгоритм Флойда-Уоршалла</vt:lpstr>
      <vt:lpstr>Алгоритм Флойда-Уоршалла</vt:lpstr>
      <vt:lpstr>Алгоритм Флойда-Уоршалла </vt:lpstr>
      <vt:lpstr>Замечания к алгоритму Флойда-Уоршалла </vt:lpstr>
      <vt:lpstr>Замечания к алгоритму Флойда-Уоршалла </vt:lpstr>
      <vt:lpstr>Эйлеровы циклы и пути</vt:lpstr>
      <vt:lpstr>Идея алгоритма построения цикла/пути</vt:lpstr>
      <vt:lpstr>Замечания по алгоритму</vt:lpstr>
      <vt:lpstr>Вставка побочного цикла в текущий</vt:lpstr>
      <vt:lpstr>Вставка списка в список</vt:lpstr>
      <vt:lpstr>Вспомогательные методы</vt:lpstr>
      <vt:lpstr>Вспомогательные методы</vt:lpstr>
      <vt:lpstr>Выделение эйлерова цикла/пути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Фукс Александр Львович</cp:lastModifiedBy>
  <cp:revision>957</cp:revision>
  <dcterms:created xsi:type="dcterms:W3CDTF">2017-08-01T07:03:16Z</dcterms:created>
  <dcterms:modified xsi:type="dcterms:W3CDTF">2018-02-11T08:36:27Z</dcterms:modified>
</cp:coreProperties>
</file>