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8" r:id="rId3"/>
    <p:sldId id="369" r:id="rId4"/>
    <p:sldId id="370" r:id="rId5"/>
    <p:sldId id="371" r:id="rId6"/>
    <p:sldId id="398" r:id="rId7"/>
    <p:sldId id="372" r:id="rId8"/>
    <p:sldId id="380" r:id="rId9"/>
    <p:sldId id="381" r:id="rId10"/>
    <p:sldId id="385" r:id="rId11"/>
    <p:sldId id="386" r:id="rId12"/>
    <p:sldId id="387" r:id="rId13"/>
    <p:sldId id="397" r:id="rId14"/>
    <p:sldId id="399" r:id="rId15"/>
    <p:sldId id="400" r:id="rId16"/>
    <p:sldId id="389" r:id="rId17"/>
    <p:sldId id="401" r:id="rId18"/>
    <p:sldId id="402" r:id="rId19"/>
    <p:sldId id="403" r:id="rId20"/>
    <p:sldId id="40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69" d="100"/>
          <a:sy n="69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smtClean="0"/>
              <a:t>OUTPUT_PERMUTATION</a:t>
            </a:r>
            <a:r>
              <a:rPr lang="ru-RU" dirty="0" smtClean="0"/>
              <a:t>  использует очередную перестановку </a:t>
            </a:r>
            <a:r>
              <a:rPr lang="en-US" b="1" dirty="0" smtClean="0"/>
              <a:t>n</a:t>
            </a:r>
            <a:r>
              <a:rPr lang="ru-RU" dirty="0" smtClean="0"/>
              <a:t> чисел/номеров (</a:t>
            </a:r>
            <a:r>
              <a:rPr lang="ru-RU" b="1" dirty="0" smtClean="0"/>
              <a:t>0…</a:t>
            </a:r>
            <a:r>
              <a:rPr lang="en-US" b="1" dirty="0" smtClean="0"/>
              <a:t>n-1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2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Очевидно,</a:t>
            </a:r>
            <a:r>
              <a:rPr lang="ru-RU" baseline="0" dirty="0" smtClean="0"/>
              <a:t> что ферзи должны стоять на разных вертикалях и разных горизонталях. Кроме того, никакие 2 ферзя не могут стоять на одной диагонали.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3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Очевидно, что гамильтонов цикл/путь не может проходить по одному и тому же ребру дважды.</a:t>
                </a:r>
              </a:p>
              <a:p>
                <a:r>
                  <a:rPr lang="ru-RU" dirty="0" smtClean="0"/>
                  <a:t>Гамильтонов цикл/путь в ориентированном графе определяется аналогично (ребра заменяются на дуги</a:t>
                </a:r>
                <a:r>
                  <a:rPr lang="ru-RU" baseline="0" dirty="0" smtClean="0"/>
                  <a:t>).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Трудоемкость алгоритма </a:t>
                </a:r>
                <a:r>
                  <a:rPr lang="en-US" b="1" dirty="0" err="1" smtClean="0"/>
                  <a:t>get_comp</a:t>
                </a:r>
                <a:r>
                  <a:rPr lang="ru-RU" dirty="0" smtClean="0"/>
                  <a:t> на матрице смежности составляет </a:t>
                </a:r>
                <a:r>
                  <a:rPr lang="en-US" b="1" dirty="0" smtClean="0"/>
                  <a:t>O(</a:t>
                </a:r>
                <a:r>
                  <a:rPr lang="en-US" b="1" i="0" smtClean="0">
                    <a:latin typeface="Cambria Math"/>
                  </a:rPr>
                  <a:t>|𝑽|^𝟐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smtClean="0"/>
              <a:t>PROCESS_LOOP</a:t>
            </a:r>
            <a:r>
              <a:rPr lang="ru-RU" dirty="0" smtClean="0"/>
              <a:t> должна включать обработку полученного гамильтонова цикла.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2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Методы  </a:t>
            </a:r>
            <a:r>
              <a:rPr lang="en-US" b="1" dirty="0" err="1" smtClean="0"/>
              <a:t>ham_loops</a:t>
            </a:r>
            <a:r>
              <a:rPr lang="en-US" dirty="0" smtClean="0"/>
              <a:t> </a:t>
            </a:r>
            <a:r>
              <a:rPr lang="ru-RU" dirty="0" smtClean="0"/>
              <a:t> и  </a:t>
            </a:r>
            <a:r>
              <a:rPr lang="en-US" b="1" dirty="0" err="1" smtClean="0"/>
              <a:t>hamilton_loops</a:t>
            </a:r>
            <a:r>
              <a:rPr lang="ru-RU" dirty="0" smtClean="0"/>
              <a:t>  можно легко модифицировать для построения всех гамильтоновых путей или только одного цикла/пути.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53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Комбинаторные алгоритмы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53E3AE-4F42-459D-8D5C-6E9182A011DF}" type="slidenum">
              <a:rPr lang="ru-RU" altLang="ru-RU" smtClean="0"/>
              <a:pPr eaLnBrk="1" hangingPunct="1"/>
              <a:t>10</a:t>
            </a:fld>
            <a:endParaRPr lang="ru-RU" alt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"/>
            <a:ext cx="8207375" cy="1628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</a:pPr>
            <a:r>
              <a:rPr lang="ru-RU" altLang="ru-RU" sz="3600" dirty="0" smtClean="0">
                <a:solidFill>
                  <a:schemeClr val="tx2"/>
                </a:solidFill>
              </a:rPr>
              <a:t>Задача о ферзях</a:t>
            </a:r>
            <a:r>
              <a:rPr lang="en-US" altLang="ru-RU" sz="3600" dirty="0" smtClean="0">
                <a:solidFill>
                  <a:schemeClr val="tx2"/>
                </a:solidFill>
              </a:rPr>
              <a:t/>
            </a:r>
            <a:br>
              <a:rPr lang="en-US" altLang="ru-RU" sz="3600" dirty="0" smtClean="0">
                <a:solidFill>
                  <a:schemeClr val="tx2"/>
                </a:solidFill>
              </a:rPr>
            </a:br>
            <a:r>
              <a:rPr lang="ru-RU" altLang="ru-RU" sz="3600" dirty="0" smtClean="0">
                <a:solidFill>
                  <a:schemeClr val="tx2"/>
                </a:solidFill>
              </a:rPr>
              <a:t>Пример для доски 4</a:t>
            </a:r>
            <a:r>
              <a:rPr lang="en-US" altLang="ru-RU" sz="3600" dirty="0" smtClean="0">
                <a:solidFill>
                  <a:schemeClr val="tx2"/>
                </a:solidFill>
                <a:cs typeface="Arial" charset="0"/>
              </a:rPr>
              <a:t>x</a:t>
            </a:r>
            <a:r>
              <a:rPr lang="ru-RU" altLang="ru-RU" sz="3600" dirty="0" smtClean="0">
                <a:solidFill>
                  <a:schemeClr val="tx2"/>
                </a:solidFill>
                <a:cs typeface="Arial" charset="0"/>
              </a:rPr>
              <a:t>4</a:t>
            </a:r>
            <a:endParaRPr lang="en-US" altLang="ru-RU" sz="3600" dirty="0" smtClean="0">
              <a:solidFill>
                <a:schemeClr val="tx2"/>
              </a:solidFill>
              <a:cs typeface="Arial" charset="0"/>
            </a:endParaRPr>
          </a:p>
        </p:txBody>
      </p:sp>
      <p:graphicFrame>
        <p:nvGraphicFramePr>
          <p:cNvPr id="37924" name="Group 3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88487199"/>
              </p:ext>
            </p:extLst>
          </p:nvPr>
        </p:nvGraphicFramePr>
        <p:xfrm>
          <a:off x="2124075" y="1700808"/>
          <a:ext cx="4752975" cy="4754808"/>
        </p:xfrm>
        <a:graphic>
          <a:graphicData uri="http://schemas.openxmlformats.org/drawingml/2006/table">
            <a:tbl>
              <a:tblPr/>
              <a:tblGrid>
                <a:gridCol w="1250950"/>
                <a:gridCol w="1192213"/>
                <a:gridCol w="1155700"/>
                <a:gridCol w="1154112"/>
              </a:tblGrid>
              <a:tr h="1188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7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7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7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7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7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C0045B-F8C2-4767-857F-981B03E5182B}" type="slidenum">
              <a:rPr lang="ru-RU" altLang="ru-RU" smtClean="0"/>
              <a:pPr eaLnBrk="1" hangingPunct="1"/>
              <a:t>11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0"/>
            <a:ext cx="8856984" cy="764704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Задача о ферзях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836712"/>
            <a:ext cx="8640960" cy="590465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ru-RU" altLang="ru-RU" sz="2400" dirty="0" smtClean="0"/>
              <a:t>Основные требования при поиске решения любой комбинаторной задачи:</a:t>
            </a:r>
            <a:endParaRPr lang="ru-RU" altLang="ru-RU" sz="2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400" dirty="0" smtClean="0"/>
              <a:t>найти </a:t>
            </a:r>
            <a:r>
              <a:rPr lang="ru-RU" sz="2400" dirty="0"/>
              <a:t>удобную форму для представления информации;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400" dirty="0" smtClean="0"/>
              <a:t>найти </a:t>
            </a:r>
            <a:r>
              <a:rPr lang="ru-RU" sz="2400" b="1" dirty="0">
                <a:solidFill>
                  <a:srgbClr val="C00000"/>
                </a:solidFill>
              </a:rPr>
              <a:t>эвристики</a:t>
            </a:r>
            <a:r>
              <a:rPr lang="ru-RU" sz="2400" dirty="0"/>
              <a:t> (совокупности приемов и правил решения практических задач), позволяющие заранее отсекать невыполнимые варианты.</a:t>
            </a:r>
            <a:endParaRPr lang="ru-RU" altLang="ru-RU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ru-RU" altLang="ru-RU" sz="2400" dirty="0" smtClean="0"/>
              <a:t>Число проверяемых вариантов для 8 ферзей:</a:t>
            </a:r>
          </a:p>
          <a:p>
            <a:r>
              <a:rPr lang="ru-RU" sz="2400" dirty="0" smtClean="0"/>
              <a:t>без учета совпадения вертикалей и горизонталей всего</a:t>
            </a:r>
          </a:p>
          <a:p>
            <a:pPr>
              <a:buNone/>
            </a:pPr>
            <a:r>
              <a:rPr lang="ru-RU" sz="2400" dirty="0" smtClean="0"/>
              <a:t>                      млрд.</a:t>
            </a:r>
          </a:p>
          <a:p>
            <a:pPr>
              <a:lnSpc>
                <a:spcPct val="110000"/>
              </a:lnSpc>
            </a:pPr>
            <a:r>
              <a:rPr lang="ru-RU" sz="2400" dirty="0" smtClean="0"/>
              <a:t>с учетом расстановки только в разных горизонталях (или только в разных вертикалях)                млн.</a:t>
            </a:r>
          </a:p>
          <a:p>
            <a:pPr marL="0" indent="0">
              <a:lnSpc>
                <a:spcPct val="110000"/>
              </a:lnSpc>
              <a:buNone/>
            </a:pPr>
            <a:endParaRPr lang="ru-RU" altLang="ru-RU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8" y="4624728"/>
            <a:ext cx="1350640" cy="5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97476"/>
            <a:ext cx="1224136" cy="4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3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C0045B-F8C2-4767-857F-981B03E5182B}" type="slidenum">
              <a:rPr lang="ru-RU" altLang="ru-RU" smtClean="0"/>
              <a:pPr eaLnBrk="1" hangingPunct="1"/>
              <a:t>12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692696"/>
          </a:xfrm>
        </p:spPr>
        <p:txBody>
          <a:bodyPr/>
          <a:lstStyle/>
          <a:p>
            <a:r>
              <a:rPr lang="ru-RU" altLang="ru-RU" sz="3600" dirty="0">
                <a:solidFill>
                  <a:srgbClr val="4F81BD"/>
                </a:solidFill>
              </a:rPr>
              <a:t>Задача о ферзях</a:t>
            </a:r>
            <a:endParaRPr lang="ru-RU" altLang="ru-RU" sz="2800" dirty="0" smtClean="0">
              <a:solidFill>
                <a:schemeClr val="accent2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836713"/>
            <a:ext cx="8856984" cy="59046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altLang="ru-RU" sz="2400" dirty="0" smtClean="0"/>
              <a:t>с учетом горизонталей и диагоналей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– для элементов на одной диагонали константами являются величины: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ru-RU" altLang="ru-RU" sz="2400" dirty="0" smtClean="0"/>
              <a:t>    (№ столбца </a:t>
            </a:r>
            <a:r>
              <a:rPr lang="ru-RU" altLang="ru-RU" sz="2400" dirty="0" smtClean="0">
                <a:cs typeface="Times New Roman" pitchFamily="18" charset="0"/>
              </a:rPr>
              <a:t>–</a:t>
            </a:r>
            <a:r>
              <a:rPr lang="ru-RU" altLang="ru-RU" sz="2400" dirty="0" smtClean="0"/>
              <a:t> № строки)             (№ столбца + № строки)</a:t>
            </a:r>
          </a:p>
          <a:p>
            <a:pPr eaLnBrk="1" hangingPunct="1">
              <a:buFontTx/>
              <a:buNone/>
            </a:pPr>
            <a:endParaRPr lang="ru-RU" altLang="ru-RU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ru-RU" altLang="ru-RU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ru-RU" sz="2400" dirty="0" smtClean="0"/>
              <a:t>Для 8 </a:t>
            </a:r>
            <a:r>
              <a:rPr lang="ru-RU" sz="2400" dirty="0"/>
              <a:t>ферзей </a:t>
            </a:r>
            <a:r>
              <a:rPr lang="ru-RU" sz="2400" dirty="0" smtClean="0"/>
              <a:t>проверяется всего 8!=40320 вариантов.</a:t>
            </a:r>
            <a:r>
              <a:rPr lang="ru-RU" altLang="ru-RU" sz="2400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endParaRPr lang="ru-RU" altLang="ru-RU" sz="2000" b="1" dirty="0" smtClean="0">
              <a:latin typeface="Courier New" pitchFamily="49" charset="0"/>
            </a:endParaRPr>
          </a:p>
        </p:txBody>
      </p:sp>
      <p:graphicFrame>
        <p:nvGraphicFramePr>
          <p:cNvPr id="38997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15980686"/>
              </p:ext>
            </p:extLst>
          </p:nvPr>
        </p:nvGraphicFramePr>
        <p:xfrm>
          <a:off x="5148064" y="2349970"/>
          <a:ext cx="3606552" cy="3311278"/>
        </p:xfrm>
        <a:graphic>
          <a:graphicData uri="http://schemas.openxmlformats.org/drawingml/2006/table">
            <a:tbl>
              <a:tblPr/>
              <a:tblGrid>
                <a:gridCol w="898803"/>
                <a:gridCol w="901638"/>
                <a:gridCol w="903056"/>
                <a:gridCol w="903055"/>
              </a:tblGrid>
              <a:tr h="891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89" name="Group 7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96957162"/>
              </p:ext>
            </p:extLst>
          </p:nvPr>
        </p:nvGraphicFramePr>
        <p:xfrm>
          <a:off x="539552" y="2349969"/>
          <a:ext cx="3534544" cy="3311279"/>
        </p:xfrm>
        <a:graphic>
          <a:graphicData uri="http://schemas.openxmlformats.org/drawingml/2006/table">
            <a:tbl>
              <a:tblPr/>
              <a:tblGrid>
                <a:gridCol w="883636"/>
                <a:gridCol w="883636"/>
                <a:gridCol w="883636"/>
                <a:gridCol w="883636"/>
              </a:tblGrid>
              <a:tr h="867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Гамильтоновы циклы и пути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036496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Гамильтонов цикл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неориентированном графе: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начинается в произвольной вершине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altLang="ru-RU" sz="24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проходит 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 ребрам через все вершины графа по одному разу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завершается в вершине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Если в графе найдутся такие 2 вершины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что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переходя из </a:t>
            </a:r>
            <a:r>
              <a:rPr lang="en-US" altLang="ru-RU" sz="24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по ребрам можно </a:t>
            </a:r>
            <a:r>
              <a:rPr lang="ru-RU" altLang="ru-RU" sz="2400" kern="0" dirty="0">
                <a:solidFill>
                  <a:srgbClr val="000000"/>
                </a:solidFill>
                <a:cs typeface="Courier New" panose="02070309020205020404" pitchFamily="49" charset="0"/>
              </a:rPr>
              <a:t>попасть в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обойдя все остальные вершины по одному разу, то в графе существует </a:t>
            </a:r>
            <a:r>
              <a:rPr lang="ru-RU" altLang="ru-RU" sz="24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гамильтонов путь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из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 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графов нет явных аналитических условий существования гамильтонова цикла/пути, поэтому решение можно найти только путем перебора вариантов путей.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Гамильтоновы циклы и пути</a:t>
            </a:r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6672"/>
            <a:ext cx="9036496" cy="6381328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Любой гамильтонов цикл/путь задается некоторой перестановкой номеров вершин графа. Получать все перестановки, а затем проверять, не соответствуют ли они некоторому пути в графе, невыгодно.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Необходимо как можно раньше отсекать варианты, которые не соответствуют путям в графе, когда переход из предыдущей вершины в следующую невозможен.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упрощения алгоритма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добавим в класс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2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дополнительных поля: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*Path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массив, в котором будут сохраняться пути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*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ru-RU" altLang="ru-RU" sz="24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массив отметок пройденных вершин.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Рекурсивная функция  </a:t>
            </a:r>
            <a:r>
              <a:rPr lang="en-US" altLang="ru-RU" sz="24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ham_loops</a:t>
            </a:r>
            <a:r>
              <a:rPr lang="ru-RU" altLang="ru-RU" sz="24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поиск всех гамильтоновых циклов в графе – это просто модификация функции генерации всех перестановок.</a:t>
            </a:r>
            <a:endParaRPr lang="en-US" altLang="ru-RU" sz="24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77DB46-1E0A-4C91-9C6E-B43BCB6DE7DD}" type="slidenum">
              <a:rPr lang="ru-RU" altLang="ru-RU" smtClean="0">
                <a:solidFill>
                  <a:prstClr val="black"/>
                </a:solidFill>
              </a:rPr>
              <a:pPr eaLnBrk="1" hangingPunct="1"/>
              <a:t>15</a:t>
            </a:fld>
            <a:endParaRPr lang="ru-RU" altLang="ru-RU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0"/>
            <a:ext cx="9036496" cy="620688"/>
          </a:xfrm>
        </p:spPr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4F81BD"/>
                </a:solidFill>
              </a:rPr>
              <a:t>Алгоритм </a:t>
            </a:r>
            <a:r>
              <a:rPr lang="ru-RU" altLang="ru-RU" sz="3600" dirty="0" smtClean="0">
                <a:solidFill>
                  <a:srgbClr val="4F81BD"/>
                </a:solidFill>
              </a:rPr>
              <a:t>поиска </a:t>
            </a:r>
            <a:r>
              <a:rPr lang="ru-RU" altLang="ru-RU" sz="3600" dirty="0">
                <a:solidFill>
                  <a:srgbClr val="4F81BD"/>
                </a:solidFill>
              </a:rPr>
              <a:t>всех </a:t>
            </a:r>
            <a:r>
              <a:rPr lang="ru-RU" altLang="ru-RU" sz="3600" dirty="0" smtClean="0">
                <a:solidFill>
                  <a:srgbClr val="4F81BD"/>
                </a:solidFill>
              </a:rPr>
              <a:t>гамильтоновых циклов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388" y="692696"/>
                <a:ext cx="8964612" cy="6165304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void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MGraph</a:t>
                </a:r>
                <a:r>
                  <a:rPr lang="en-US" altLang="ru-RU" sz="2600" b="1" dirty="0" smtClean="0">
                    <a:latin typeface="Courier New" pitchFamily="49" charset="0"/>
                  </a:rPr>
                  <a:t>::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ham_loops</a:t>
                </a:r>
                <a:r>
                  <a:rPr lang="en-US" altLang="ru-RU" sz="2600" b="1" dirty="0" smtClean="0">
                    <a:latin typeface="Courier New" pitchFamily="49" charset="0"/>
                  </a:rPr>
                  <a:t>(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int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k)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{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int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, j;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for (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= 0;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&lt;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vernum</a:t>
                </a:r>
                <a:r>
                  <a:rPr lang="en-US" altLang="ru-RU" sz="2600" b="1" dirty="0" smtClean="0">
                    <a:latin typeface="Courier New" pitchFamily="49" charset="0"/>
                  </a:rPr>
                  <a:t>;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++)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if (!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Inc</a:t>
                </a:r>
                <a:r>
                  <a:rPr lang="en-US" altLang="ru-RU" sz="2600" b="1" dirty="0" smtClean="0">
                    <a:latin typeface="Courier New" pitchFamily="49" charset="0"/>
                  </a:rPr>
                  <a:t>[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] </a:t>
                </a:r>
                <a:r>
                  <a:rPr lang="en-US" altLang="ru-RU" sz="2600" b="1" dirty="0">
                    <a:solidFill>
                      <a:srgbClr val="C00000"/>
                    </a:solidFill>
                    <a:latin typeface="Courier New" pitchFamily="49" charset="0"/>
                  </a:rPr>
                  <a:t>&amp;&amp; mat[Path[k-1]][</a:t>
                </a:r>
                <a:r>
                  <a:rPr lang="en-US" altLang="ru-RU" sz="2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]</a:t>
                </a:r>
                <a:r>
                  <a:rPr lang="en-US" altLang="ru-RU" sz="2600" b="1" dirty="0" smtClean="0">
                    <a:latin typeface="Courier New" pitchFamily="49" charset="0"/>
                  </a:rPr>
                  <a:t>)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{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>
                    <a:latin typeface="Courier New" pitchFamily="49" charset="0"/>
                  </a:rPr>
                  <a:t> 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    Path[k] =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;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Inc</a:t>
                </a:r>
                <a:r>
                  <a:rPr lang="en-US" altLang="ru-RU" sz="2600" b="1" dirty="0" smtClean="0">
                    <a:latin typeface="Courier New" pitchFamily="49" charset="0"/>
                  </a:rPr>
                  <a:t>[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latin typeface="Courier New" pitchFamily="49" charset="0"/>
                  </a:rPr>
                  <a:t>] =</a:t>
                </a:r>
                <a:r>
                  <a:rPr lang="en-US" altLang="ru-RU" sz="2600" b="1" dirty="0">
                    <a:latin typeface="Courier New" pitchFamily="49" charset="0"/>
                  </a:rPr>
                  <a:t> </a:t>
                </a:r>
                <a:r>
                  <a:rPr lang="en-US" altLang="ru-RU" sz="2600" b="1" dirty="0" smtClean="0">
                    <a:latin typeface="Courier New" pitchFamily="49" charset="0"/>
                  </a:rPr>
                  <a:t>true;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  if (k == vernum-1) 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  { </a:t>
                </a:r>
                <a:r>
                  <a:rPr lang="en-US" altLang="ru-RU" sz="2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if (mat[</a:t>
                </a:r>
                <a:r>
                  <a:rPr lang="en-US" altLang="ru-RU" sz="2600" b="1" dirty="0" err="1" smtClean="0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altLang="ru-RU" sz="2600" b="1" dirty="0" smtClean="0">
                    <a:solidFill>
                      <a:srgbClr val="C00000"/>
                    </a:solidFill>
                    <a:latin typeface="Courier New" pitchFamily="49" charset="0"/>
                  </a:rPr>
                  <a:t>][0]) </a:t>
                </a:r>
                <a:r>
                  <a:rPr lang="en-US" altLang="ru-RU" sz="2600" b="1" dirty="0" smtClean="0">
                    <a:latin typeface="Courier New" pitchFamily="49" charset="0"/>
                  </a:rPr>
                  <a:t>PROCESS_LOOP(); }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  else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ham_loops</a:t>
                </a:r>
                <a:r>
                  <a:rPr lang="en-US" altLang="ru-RU" sz="2600" b="1" dirty="0" smtClean="0">
                    <a:latin typeface="Courier New" pitchFamily="49" charset="0"/>
                  </a:rPr>
                  <a:t>(k+1);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      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Inc</a:t>
                </a:r>
                <a:r>
                  <a:rPr lang="ru-RU" altLang="ru-RU" sz="2600" b="1" dirty="0" smtClean="0">
                    <a:latin typeface="Courier New" pitchFamily="49" charset="0"/>
                  </a:rPr>
                  <a:t>[</a:t>
                </a:r>
                <a:r>
                  <a:rPr lang="en-US" altLang="ru-RU" sz="2600" b="1" dirty="0" err="1" smtClean="0">
                    <a:latin typeface="Courier New" pitchFamily="49" charset="0"/>
                  </a:rPr>
                  <a:t>i</a:t>
                </a:r>
                <a:r>
                  <a:rPr lang="ru-RU" altLang="ru-RU" sz="2600" b="1" dirty="0" smtClean="0">
                    <a:latin typeface="Courier New" pitchFamily="49" charset="0"/>
                  </a:rPr>
                  <a:t>]</a:t>
                </a:r>
                <a:r>
                  <a:rPr lang="en-US" altLang="ru-RU" sz="2600" b="1" dirty="0" smtClean="0">
                    <a:latin typeface="Courier New" pitchFamily="49" charset="0"/>
                  </a:rPr>
                  <a:t> = false;</a:t>
                </a:r>
                <a:endParaRPr lang="ru-RU" altLang="ru-RU" sz="2600" b="1" dirty="0" smtClean="0">
                  <a:latin typeface="Courier New" pitchFamily="49" charset="0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ru-RU" altLang="ru-RU" sz="2600" b="1" dirty="0" smtClean="0">
                    <a:latin typeface="Courier New" pitchFamily="49" charset="0"/>
                  </a:rPr>
                  <a:t>    </a:t>
                </a:r>
                <a:r>
                  <a:rPr lang="en-US" altLang="ru-RU" sz="2600" b="1" dirty="0" smtClean="0">
                    <a:latin typeface="Courier New" pitchFamily="49" charset="0"/>
                  </a:rPr>
                  <a:t>}</a:t>
                </a:r>
                <a:endParaRPr lang="ru-RU" altLang="ru-RU" sz="2600" b="1" dirty="0" smtClean="0">
                  <a:latin typeface="Courier New" pitchFamily="49" charset="0"/>
                </a:endParaRPr>
              </a:p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altLang="ru-RU" sz="2600" b="1" dirty="0" smtClean="0">
                    <a:latin typeface="Courier New" pitchFamily="49" charset="0"/>
                  </a:rPr>
                  <a:t>}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ru-RU" altLang="ru-RU" sz="2600" dirty="0" smtClean="0"/>
                  <a:t>Трудоемкость: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𝑂</m:t>
                    </m:r>
                    <m:r>
                      <a:rPr lang="en-US" altLang="ru-RU" sz="2600" b="0" i="1" smtClean="0">
                        <a:latin typeface="Cambria Math"/>
                      </a:rPr>
                      <m:t>(</m:t>
                    </m:r>
                    <m:r>
                      <a:rPr lang="en-US" altLang="ru-RU" sz="2600" b="0" i="1" smtClean="0">
                        <a:latin typeface="Cambria Math"/>
                      </a:rPr>
                      <m:t>𝑛</m:t>
                    </m:r>
                    <m:r>
                      <a:rPr lang="en-US" altLang="ru-RU" sz="2600" b="0" i="1" smtClean="0">
                        <a:latin typeface="Cambria Math"/>
                      </a:rPr>
                      <m:t>!)</m:t>
                    </m:r>
                  </m:oMath>
                </a14:m>
                <a:endParaRPr lang="ru-RU" altLang="ru-RU" sz="2600" dirty="0" smtClean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388" y="692696"/>
                <a:ext cx="8964612" cy="6165304"/>
              </a:xfrm>
              <a:blipFill rotWithShape="1">
                <a:blip r:embed="rId3"/>
                <a:stretch>
                  <a:fillRect l="-1156" t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Обертка для рекурсивной функции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696"/>
            <a:ext cx="8640763" cy="61653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400" dirty="0" smtClean="0"/>
              <a:t>Для метода 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ham_loops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необходимо заранее подготовить 2 массива и задать начальную вершину пути. Поэтому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ham_loops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лучше сделать приватным методом и добавить </a:t>
            </a:r>
            <a:r>
              <a:rPr lang="en-US" altLang="ru-RU" sz="2400" dirty="0" smtClean="0"/>
              <a:t>public</a:t>
            </a:r>
            <a:r>
              <a:rPr lang="ru-RU" altLang="ru-RU" sz="2400" dirty="0" smtClean="0"/>
              <a:t>-обертку для него:</a:t>
            </a:r>
            <a:endParaRPr lang="en-US" altLang="ru-RU" sz="2400" dirty="0" smtClean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hamilton_loops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 = new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bool[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false;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Path[0] = 0;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true;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ham_loops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Path;</a:t>
            </a:r>
          </a:p>
          <a:p>
            <a:pPr eaLnBrk="1" hangingPunct="1"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26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43CDC2-3595-45D7-9695-56BAD5ADF02E}" type="slidenum">
              <a:rPr lang="ru-RU" altLang="ru-RU" smtClean="0"/>
              <a:pPr eaLnBrk="1" hangingPunct="1"/>
              <a:t>16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108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Формализация комбинаторных задач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692696"/>
                <a:ext cx="8640763" cy="61653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buNone/>
                </a:pPr>
                <a:r>
                  <a:rPr lang="ru-RU" altLang="ru-RU" sz="2400" b="1" dirty="0" smtClean="0"/>
                  <a:t>Общие условия</a:t>
                </a:r>
                <a:r>
                  <a:rPr lang="ru-RU" altLang="ru-RU" sz="2400" dirty="0"/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altLang="ru-RU" sz="2400" dirty="0"/>
                  <a:t>з</a:t>
                </a:r>
                <a:r>
                  <a:rPr lang="ru-RU" altLang="ru-RU" sz="2400" dirty="0" smtClean="0"/>
                  <a:t>адано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𝑀</m:t>
                    </m:r>
                    <m:r>
                      <a:rPr lang="en-US" altLang="ru-RU" sz="24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ru-RU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altLang="ru-RU" sz="2400" dirty="0" smtClean="0"/>
                  <a:t> </a:t>
                </a:r>
                <a:r>
                  <a:rPr lang="ru-RU" altLang="ru-RU" sz="2400" dirty="0"/>
                  <a:t>– множество элементов </a:t>
                </a:r>
                <a:r>
                  <a:rPr lang="ru-RU" altLang="ru-RU" sz="2400" dirty="0" smtClean="0"/>
                  <a:t>решения</a:t>
                </a:r>
                <a:endParaRPr lang="ru-RU" altLang="ru-RU" sz="2400" dirty="0"/>
              </a:p>
              <a:p>
                <a:pPr>
                  <a:lnSpc>
                    <a:spcPct val="110000"/>
                  </a:lnSpc>
                </a:pPr>
                <a:r>
                  <a:rPr lang="ru-RU" altLang="ru-RU" sz="2400" dirty="0" smtClean="0"/>
                  <a:t>решение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b="0" i="1" smtClean="0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ru-RU" sz="2400" b="0" i="1" smtClean="0">
                        <a:latin typeface="Cambria Math"/>
                      </a:rPr>
                      <m:t>,  1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,  </m:t>
                    </m:r>
                    <m:sSup>
                      <m:sSupPr>
                        <m:ctrlP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ru-RU" altLang="ru-RU" sz="2400" dirty="0" smtClean="0"/>
                  <a:t>,  </a:t>
                </a:r>
                <a:r>
                  <a:rPr lang="ru-RU" altLang="ru-RU" sz="2400" dirty="0"/>
                  <a:t>– это обычно не просто </a:t>
                </a:r>
                <a:r>
                  <a:rPr lang="ru-RU" altLang="ru-RU" sz="2400" dirty="0" smtClean="0"/>
                  <a:t>подмножество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ru-RU" altLang="ru-RU" sz="2400" dirty="0" smtClean="0"/>
                  <a:t>, </a:t>
                </a:r>
                <a:r>
                  <a:rPr lang="ru-RU" altLang="ru-RU" sz="2400" dirty="0"/>
                  <a:t>а комплекс, в котором важен порядок следования </a:t>
                </a:r>
                <a:r>
                  <a:rPr lang="ru-RU" altLang="ru-RU" sz="2400" dirty="0" smtClean="0"/>
                  <a:t>элементов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ru-RU" sz="24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ru-RU" sz="24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ru-RU" altLang="ru-RU" sz="2400" dirty="0"/>
              </a:p>
              <a:p>
                <a:pPr>
                  <a:lnSpc>
                    <a:spcPct val="110000"/>
                  </a:lnSpc>
                </a:pPr>
                <a:r>
                  <a:rPr lang="ru-RU" altLang="ru-RU" sz="2400" dirty="0" smtClean="0"/>
                  <a:t>множество </a:t>
                </a:r>
                <a:r>
                  <a:rPr lang="ru-RU" altLang="ru-RU" sz="2400" dirty="0"/>
                  <a:t>всех возможных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вариантов решений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ru-RU" altLang="ru-RU" sz="2400" dirty="0" smtClean="0"/>
                  <a:t> (</a:t>
                </a:r>
                <a:r>
                  <a:rPr lang="ru-RU" altLang="ru-RU" sz="2400" dirty="0"/>
                  <a:t>возможных комплексов </a:t>
                </a:r>
                <a:r>
                  <a:rPr lang="ru-RU" altLang="ru-RU" sz="2400" dirty="0" smtClean="0"/>
                  <a:t>элементов </a:t>
                </a:r>
                <a:r>
                  <a:rPr lang="ru-RU" altLang="ru-RU" sz="2400" dirty="0"/>
                  <a:t>из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ru-RU" altLang="ru-RU" sz="2400" dirty="0"/>
                  <a:t>) очень велико и не может быть построено целиком, поэтому все решения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ru-RU" altLang="ru-RU" sz="2400" dirty="0"/>
                  <a:t> отыскиваются </a:t>
                </a:r>
                <a:r>
                  <a:rPr lang="ru-RU" altLang="ru-RU" sz="2400" dirty="0" smtClean="0"/>
                  <a:t>последовательно</a:t>
                </a:r>
                <a:endParaRPr lang="ru-RU" altLang="ru-RU" sz="2400" dirty="0"/>
              </a:p>
              <a:p>
                <a:pPr>
                  <a:lnSpc>
                    <a:spcPct val="110000"/>
                  </a:lnSpc>
                </a:pPr>
                <a:r>
                  <a:rPr lang="ru-RU" altLang="ru-RU" sz="2400" dirty="0" smtClean="0"/>
                  <a:t>не </a:t>
                </a:r>
                <a:r>
                  <a:rPr lang="ru-RU" altLang="ru-RU" sz="2400" dirty="0"/>
                  <a:t>каждый вариант может оказаться решением задачи.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altLang="ru-RU" sz="2400" dirty="0" smtClean="0"/>
                  <a:t>Существуют  </a:t>
                </a:r>
                <a:r>
                  <a:rPr lang="ru-RU" altLang="ru-RU" sz="2400" dirty="0"/>
                  <a:t>2 основных подхода к решению комбинаторных </a:t>
                </a:r>
                <a:r>
                  <a:rPr lang="ru-RU" altLang="ru-RU" sz="2400" dirty="0" smtClean="0"/>
                  <a:t>задач: 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бэктрекинг</a:t>
                </a:r>
                <a:r>
                  <a:rPr lang="ru-RU" altLang="ru-RU" sz="2400" dirty="0" smtClean="0"/>
                  <a:t> </a:t>
                </a:r>
                <a:r>
                  <a:rPr lang="ru-RU" altLang="ru-RU" sz="2400" dirty="0"/>
                  <a:t>и </a:t>
                </a:r>
                <a:r>
                  <a:rPr lang="ru-RU" altLang="ru-RU" sz="2400" dirty="0">
                    <a:solidFill>
                      <a:srgbClr val="C00000"/>
                    </a:solidFill>
                  </a:rPr>
                  <a:t>метод решета</a:t>
                </a:r>
                <a:r>
                  <a:rPr lang="ru-RU" altLang="ru-RU" sz="2400" dirty="0"/>
                  <a:t>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692696"/>
                <a:ext cx="8640763" cy="6165303"/>
              </a:xfrm>
              <a:blipFill rotWithShape="1">
                <a:blip r:embed="rId3"/>
                <a:stretch>
                  <a:fillRect l="-1058" t="-593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43CDC2-3595-45D7-9695-56BAD5ADF02E}" type="slidenum">
              <a:rPr lang="ru-RU" altLang="ru-RU" smtClean="0"/>
              <a:pPr eaLnBrk="1" hangingPunct="1"/>
              <a:t>17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929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Бэктрекинг (поиск с возвратом)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buNone/>
                </a:pP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Полное решение</a:t>
                </a:r>
                <a:r>
                  <a:rPr lang="ru-RU" altLang="ru-RU" sz="24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b="0" i="1" smtClean="0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ru-RU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ru-RU" sz="2400" dirty="0">
                    <a:solidFill>
                      <a:srgbClr val="000000"/>
                    </a:solidFill>
                    <a:ea typeface="Times New Roman"/>
                  </a:rPr>
                  <a:t> формируется рекурсивно на основе последовательности </a:t>
                </a:r>
                <a:r>
                  <a:rPr lang="ru-RU" sz="2400" dirty="0">
                    <a:solidFill>
                      <a:srgbClr val="C00000"/>
                    </a:solidFill>
                    <a:ea typeface="Times New Roman"/>
                  </a:rPr>
                  <a:t>частичных </a:t>
                </a:r>
                <a:r>
                  <a:rPr lang="ru-RU" sz="2400" dirty="0" smtClean="0">
                    <a:solidFill>
                      <a:srgbClr val="C00000"/>
                    </a:solidFill>
                    <a:ea typeface="Times New Roman"/>
                  </a:rPr>
                  <a:t>решений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ru-RU" altLang="ru-RU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ru-RU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ru-RU" sz="2400" dirty="0" smtClean="0"/>
                  <a:t>,…,</a:t>
                </a:r>
                <a:r>
                  <a:rPr lang="ru-RU" alt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i="1">
                            <a:latin typeface="Cambria Math"/>
                          </a:rPr>
                          <m:t>𝑚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ru-RU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ru-RU" sz="2400" i="1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ru-RU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ru-RU" sz="24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ru-RU" sz="2400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: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при очередном рекурсивном вызове к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текущему частичному решению</a:t>
                </a:r>
                <a:r>
                  <a:rPr lang="ru-RU" altLang="ru-RU" sz="2400" dirty="0" smtClean="0"/>
                  <a:t> добавляется новый элемент – один из множества допустимых.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altLang="ru-RU" sz="2400" dirty="0"/>
                  <a:t>Если из текущего решения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altLang="ru-RU" sz="2400" dirty="0"/>
                  <a:t>  невозможно построить никакое последующее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ru-RU" altLang="ru-RU" sz="2400" dirty="0"/>
                  <a:t> (тупик) или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altLang="ru-RU" sz="2400" dirty="0"/>
                  <a:t> 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уже </a:t>
                </a:r>
                <a:r>
                  <a:rPr lang="ru-RU" altLang="ru-RU" sz="2400" dirty="0"/>
                  <a:t>является полным решением, то производится рекурсивный возврат к предыдущему частичному решению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ru-RU" sz="2400" dirty="0" smtClean="0"/>
                  <a:t> </a:t>
                </a:r>
                <a:r>
                  <a:rPr lang="ru-RU" altLang="ru-RU" sz="2400" dirty="0"/>
                  <a:t> и выбирается следующий допустимый элемент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ru-RU" sz="2400" i="1">
                            <a:latin typeface="Cambria Math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ru-RU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altLang="ru-RU" sz="2400" dirty="0"/>
                  <a:t>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altLang="ru-RU" sz="2400" dirty="0" smtClean="0"/>
                  <a:t>Бэктрекинг </a:t>
                </a:r>
                <a:r>
                  <a:rPr lang="ru-RU" altLang="ru-RU" sz="2400" dirty="0"/>
                  <a:t>позволяет перебрать </a:t>
                </a:r>
                <a:r>
                  <a:rPr lang="ru-RU" altLang="ru-RU" sz="2400" dirty="0">
                    <a:solidFill>
                      <a:srgbClr val="C00000"/>
                    </a:solidFill>
                  </a:rPr>
                  <a:t>все варианты полных решений без повторов</a:t>
                </a:r>
                <a:r>
                  <a:rPr lang="ru-RU" altLang="ru-RU" sz="2400" dirty="0"/>
                  <a:t>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  <a:blipFill rotWithShape="1">
                <a:blip r:embed="rId3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43CDC2-3595-45D7-9695-56BAD5ADF02E}" type="slidenum">
              <a:rPr lang="ru-RU" altLang="ru-RU" smtClean="0"/>
              <a:pPr eaLnBrk="1" hangingPunct="1"/>
              <a:t>18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682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Общий вид алгоритма поиска с возвратом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856984" cy="6237311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dirty="0" smtClean="0"/>
              <a:t>Пусть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– текущее решение, </a:t>
            </a:r>
            <a:r>
              <a:rPr lang="ru-RU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400" dirty="0"/>
              <a:t> – </a:t>
            </a:r>
            <a:r>
              <a:rPr lang="ru-RU" altLang="ru-RU" sz="2400" dirty="0" smtClean="0"/>
              <a:t>множество элементов </a:t>
            </a:r>
            <a:r>
              <a:rPr lang="ru-RU" altLang="ru-RU" sz="2400" dirty="0"/>
              <a:t>решений, </a:t>
            </a:r>
            <a:r>
              <a:rPr lang="ru-RU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dirty="0"/>
              <a:t> – один из эл-тов M):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поиск(S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ru-RU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существует_подходящий_элемент(M,S,a)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добавить_к_текущему_решению(S,a);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(полное_решение(S)) вывод_решения(S);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(возможен_дальнейший_поиск(S)) поиск(S);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удалить_из_текущего_решения(S,a);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24000" indent="-324000">
              <a:lnSpc>
                <a:spcPct val="110000"/>
              </a:lnSpc>
              <a:buNone/>
            </a:pP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24000" indent="-324000">
              <a:lnSpc>
                <a:spcPct val="110000"/>
              </a:lnSpc>
              <a:buNone/>
            </a:pPr>
            <a:endParaRPr lang="ru-RU" altLang="ru-RU" sz="2400" dirty="0"/>
          </a:p>
        </p:txBody>
      </p:sp>
      <p:sp>
        <p:nvSpPr>
          <p:cNvPr id="1126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43CDC2-3595-45D7-9695-56BAD5ADF02E}" type="slidenum">
              <a:rPr lang="ru-RU" altLang="ru-RU" smtClean="0"/>
              <a:pPr eaLnBrk="1" hangingPunct="1"/>
              <a:t>19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891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Комбинаторные алгоритмы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856984" cy="6093296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400" kern="0" dirty="0">
                <a:solidFill>
                  <a:srgbClr val="000000"/>
                </a:solidFill>
              </a:rPr>
              <a:t>Исследуемые объекты представлены дискретными математическими структурами (</a:t>
            </a:r>
            <a:r>
              <a:rPr lang="ru-RU" altLang="ru-RU" sz="2400" kern="0" dirty="0" smtClean="0">
                <a:solidFill>
                  <a:srgbClr val="000000"/>
                </a:solidFill>
              </a:rPr>
              <a:t>множествами, графами).</a:t>
            </a:r>
            <a:endParaRPr lang="ru-RU" altLang="ru-RU" sz="2400" kern="0" dirty="0">
              <a:solidFill>
                <a:srgbClr val="000000"/>
              </a:solidFill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Требуется </a:t>
            </a:r>
            <a:r>
              <a:rPr lang="ru-RU" altLang="ru-RU" sz="2400" kern="0" dirty="0">
                <a:solidFill>
                  <a:srgbClr val="000000"/>
                </a:solidFill>
              </a:rPr>
              <a:t>найти ответ на вопросы типа: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существует </a:t>
            </a:r>
            <a:r>
              <a:rPr lang="ru-RU" altLang="ru-RU" sz="2400" kern="0" dirty="0">
                <a:solidFill>
                  <a:srgbClr val="000000"/>
                </a:solidFill>
              </a:rPr>
              <a:t>ли способ…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сколько </a:t>
            </a:r>
            <a:r>
              <a:rPr lang="ru-RU" altLang="ru-RU" sz="2400" kern="0" dirty="0">
                <a:solidFill>
                  <a:srgbClr val="000000"/>
                </a:solidFill>
              </a:rPr>
              <a:t>существует способов…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найти </a:t>
            </a:r>
            <a:r>
              <a:rPr lang="ru-RU" altLang="ru-RU" sz="2400" kern="0" dirty="0">
                <a:solidFill>
                  <a:srgbClr val="000000"/>
                </a:solidFill>
              </a:rPr>
              <a:t>все решения…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найти </a:t>
            </a:r>
            <a:r>
              <a:rPr lang="ru-RU" altLang="ru-RU" sz="2400" kern="0" dirty="0">
                <a:solidFill>
                  <a:srgbClr val="000000"/>
                </a:solidFill>
              </a:rPr>
              <a:t>лучшее (в смысле некоторого критерия) решение.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000000"/>
                </a:solidFill>
              </a:rPr>
              <a:t>При </a:t>
            </a:r>
            <a:r>
              <a:rPr lang="ru-RU" altLang="ru-RU" sz="2400" kern="0" dirty="0">
                <a:solidFill>
                  <a:srgbClr val="000000"/>
                </a:solidFill>
              </a:rPr>
              <a:t>этом обычно не существует аналитического решения и не заданы правила вычислений.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400" kern="0" dirty="0" smtClean="0">
                <a:solidFill>
                  <a:srgbClr val="C00000"/>
                </a:solidFill>
              </a:rPr>
              <a:t>Задачи</a:t>
            </a:r>
            <a:r>
              <a:rPr lang="ru-RU" altLang="ru-RU" sz="2400" kern="0" dirty="0">
                <a:solidFill>
                  <a:srgbClr val="C00000"/>
                </a:solidFill>
              </a:rPr>
              <a:t>, требующие перебора вариантов решения – комбинаторные</a:t>
            </a:r>
            <a:r>
              <a:rPr lang="ru-RU" altLang="ru-RU" sz="2400" kern="0" dirty="0">
                <a:solidFill>
                  <a:srgbClr val="000000"/>
                </a:solidFill>
              </a:rPr>
              <a:t>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"/>
            <a:ext cx="8785225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Метод решета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</p:spPr>
            <p:txBody>
              <a:bodyPr>
                <a:normAutofit/>
              </a:bodyPr>
              <a:lstStyle/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altLang="ru-RU" sz="2400" dirty="0" smtClean="0"/>
                  <a:t>Производится не последовательный расчет допустимых решений, а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исключение вариантов, которые не являются решениями</a:t>
                </a:r>
                <a:r>
                  <a:rPr lang="ru-RU" altLang="ru-RU" sz="2400" dirty="0" smtClean="0"/>
                  <a:t> (если таких много и они исключаются просто).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altLang="ru-RU" sz="2400" dirty="0">
                    <a:solidFill>
                      <a:srgbClr val="C00000"/>
                    </a:solidFill>
                  </a:rPr>
                  <a:t>Решето Эратосфена </a:t>
                </a:r>
                <a:r>
                  <a:rPr lang="ru-RU" altLang="ru-RU" sz="2400" dirty="0"/>
                  <a:t>для нахождения простых чисел  </a:t>
                </a:r>
                <a14:m>
                  <m:oMath xmlns:m="http://schemas.openxmlformats.org/officeDocument/2006/math">
                    <m:r>
                      <a:rPr lang="ru-RU" altLang="ru-RU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altLang="ru-RU" sz="2400" dirty="0" smtClean="0"/>
                  <a:t>:</a:t>
                </a:r>
                <a:endParaRPr lang="ru-RU" altLang="ru-RU" sz="2400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altLang="ru-RU" sz="2400" dirty="0" smtClean="0"/>
                  <a:t>битовую </a:t>
                </a:r>
                <a:r>
                  <a:rPr lang="ru-RU" altLang="ru-RU" sz="2400" dirty="0"/>
                  <a:t>строку длины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altLang="ru-RU" sz="2400" dirty="0"/>
                  <a:t> заполнить </a:t>
                </a:r>
                <a:r>
                  <a:rPr lang="ru-RU" altLang="ru-RU" sz="2400" dirty="0" smtClean="0"/>
                  <a:t>нулями</a:t>
                </a:r>
                <a:endParaRPr lang="ru-RU" altLang="ru-RU" sz="2400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400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ru-RU" altLang="ru-RU" sz="2400" dirty="0" smtClean="0"/>
                  <a:t> нулевого </a:t>
                </a:r>
                <a:r>
                  <a:rPr lang="ru-RU" altLang="ru-RU" sz="2400" dirty="0"/>
                  <a:t>бита с номером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𝑖</m:t>
                    </m:r>
                    <m:r>
                      <a:rPr lang="en-US" altLang="ru-RU" sz="2400" b="0" i="1" smtClean="0">
                        <a:latin typeface="Cambria Math"/>
                      </a:rPr>
                      <m:t>:2≤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ru-RU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ru-RU" altLang="ru-RU" sz="2400" dirty="0" smtClean="0"/>
                  <a:t> 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установить </a:t>
                </a:r>
                <a:r>
                  <a:rPr lang="ru-RU" altLang="ru-RU" sz="2400" dirty="0"/>
                  <a:t>в 1 все биты с номерами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𝑘𝑖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ru-RU" sz="2400" b="0" i="1" smtClean="0">
                        <a:latin typeface="Cambria Math"/>
                        <a:ea typeface="Cambria Math"/>
                      </a:rPr>
                      <m:t>≥2</m:t>
                    </m:r>
                  </m:oMath>
                </a14:m>
                <a:r>
                  <a:rPr lang="ru-RU" altLang="ru-RU" sz="2400" dirty="0" smtClean="0"/>
                  <a:t>.</a:t>
                </a:r>
                <a:endParaRPr lang="ru-RU" altLang="ru-RU" sz="2400" dirty="0"/>
              </a:p>
              <a:p>
                <a:pPr marL="324000" indent="-32400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altLang="ru-RU" sz="2400" dirty="0"/>
                  <a:t>Трудоемкость составляет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𝑂</m:t>
                    </m:r>
                    <m:r>
                      <a:rPr lang="en-US" altLang="ru-RU" sz="2400" b="0" i="1" smtClean="0">
                        <a:latin typeface="Cambria Math"/>
                      </a:rPr>
                      <m:t>(</m:t>
                    </m:r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ru-RU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ru-RU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altLang="ru-RU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altLang="ru-RU" sz="2400" dirty="0" smtClean="0"/>
                  <a:t> </a:t>
                </a:r>
                <a:r>
                  <a:rPr lang="en-US" altLang="ru-RU" sz="2400" dirty="0" smtClean="0"/>
                  <a:t>– </a:t>
                </a:r>
                <a:r>
                  <a:rPr lang="ru-RU" altLang="ru-RU" sz="2400" dirty="0" smtClean="0"/>
                  <a:t> </a:t>
                </a:r>
                <a:r>
                  <a:rPr lang="ru-RU" altLang="ru-RU" sz="2400" dirty="0"/>
                  <a:t>это гораздо быстрее, чем проверять остатки от деления.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Задача о корзине с яйцами</a:t>
                </a:r>
                <a:r>
                  <a:rPr lang="en-US" altLang="ru-RU" sz="2400" dirty="0" smtClean="0"/>
                  <a:t> 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altLang="ru-RU" sz="2400" dirty="0" smtClean="0"/>
                  <a:t>Найти минимальное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altLang="ru-RU" sz="2400" dirty="0" smtClean="0"/>
                  <a:t>, для которого выполняется:</a:t>
                </a:r>
                <a:endParaRPr lang="en-US" altLang="ru-RU" sz="24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altLang="ru-RU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ru-RU" altLang="ru-RU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2400" b="0" i="0" smtClean="0">
                        <a:latin typeface="Cambria Math"/>
                      </a:rPr>
                      <m:t>mod</m:t>
                    </m:r>
                    <m:r>
                      <a:rPr lang="en-US" altLang="ru-RU" sz="2400" b="0" i="1" smtClean="0">
                        <a:latin typeface="Cambria Math"/>
                      </a:rPr>
                      <m:t> 2=</m:t>
                    </m:r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2400" b="0" i="0" smtClean="0">
                        <a:latin typeface="Cambria Math"/>
                      </a:rPr>
                      <m:t>mod</m:t>
                    </m:r>
                    <m:r>
                      <a:rPr lang="en-US" altLang="ru-RU" sz="2400" b="0" i="1" smtClean="0">
                        <a:latin typeface="Cambria Math"/>
                      </a:rPr>
                      <m:t> 3=…=</m:t>
                    </m:r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2400" b="0" i="0" smtClean="0">
                        <a:latin typeface="Cambria Math"/>
                      </a:rPr>
                      <m:t>mod</m:t>
                    </m:r>
                    <m:r>
                      <a:rPr lang="en-US" altLang="ru-RU" sz="2400" b="0" i="1" smtClean="0">
                        <a:latin typeface="Cambria Math"/>
                      </a:rPr>
                      <m:t> 6=1,  </m:t>
                    </m:r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ru-RU" sz="2400" b="0" i="0" smtClean="0">
                        <a:latin typeface="Cambria Math"/>
                      </a:rPr>
                      <m:t>mod</m:t>
                    </m:r>
                    <m:r>
                      <a:rPr lang="en-US" altLang="ru-RU" sz="2400" b="0" i="1" smtClean="0">
                        <a:latin typeface="Cambria Math"/>
                      </a:rPr>
                      <m:t> 7=0</m:t>
                    </m:r>
                  </m:oMath>
                </a14:m>
                <a:r>
                  <a:rPr lang="en-US" altLang="ru-RU" sz="2400" dirty="0" smtClean="0"/>
                  <a:t> .</a:t>
                </a:r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Решение</a:t>
                </a:r>
                <a:r>
                  <a:rPr lang="ru-RU" altLang="ru-RU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делится нацело на </a:t>
                </a:r>
                <a:r>
                  <a:rPr lang="ru-RU" altLang="ru-RU" sz="2400" smtClean="0"/>
                  <a:t>2, 3, 4, 5 и 6, </a:t>
                </a:r>
                <a:endParaRPr lang="ru-RU" altLang="ru-RU" sz="2400" dirty="0" smtClean="0"/>
              </a:p>
              <a:p>
                <a:pPr marL="324000" indent="-32400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altLang="ru-RU" sz="2400" dirty="0" smtClean="0"/>
                  <a:t>    следовательно, </a:t>
                </a:r>
                <a:r>
                  <a:rPr lang="en-US" alt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/>
                      </a:rPr>
                      <m:t>𝑛</m:t>
                    </m:r>
                    <m:r>
                      <a:rPr lang="en-US" altLang="ru-RU" sz="2400" b="0" i="1" smtClean="0">
                        <a:latin typeface="Cambria Math"/>
                      </a:rPr>
                      <m:t>−1=60</m:t>
                    </m:r>
                    <m:r>
                      <a:rPr lang="en-US" altLang="ru-RU" sz="2400" b="0" i="1" smtClean="0">
                        <a:latin typeface="Cambria Math"/>
                      </a:rPr>
                      <m:t>𝑘</m:t>
                    </m:r>
                    <m:r>
                      <a:rPr lang="en-US" altLang="ru-RU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ru-RU" altLang="ru-RU" sz="24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620688"/>
                <a:ext cx="8856984" cy="6237311"/>
              </a:xfrm>
              <a:blipFill rotWithShape="1">
                <a:blip r:embed="rId3"/>
                <a:stretch>
                  <a:fillRect l="-1032" t="-587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Номер слайда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43CDC2-3595-45D7-9695-56BAD5ADF02E}" type="slidenum">
              <a:rPr lang="ru-RU" altLang="ru-RU" smtClean="0"/>
              <a:pPr eaLnBrk="1" hangingPunct="1"/>
              <a:t>20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243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50A3FE-1204-42EE-A91D-96779CC906A9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6632"/>
            <a:ext cx="8713787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Перестановки</a:t>
            </a:r>
            <a:endParaRPr lang="ru-RU" altLang="ru-RU" sz="360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507413" cy="5327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Пример комбинаторной задачи: нахождение всех перестановок натуральных чисел от 1 до  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1) первое число – любое из чисел  1, …, 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2) второе число – любое из чисел  1, …, 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,  кроме первого числа;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3) третье число – одно из чисел, которое не выбрано первым или вторым, и т.д.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ru-RU" altLang="ru-RU" sz="2600" dirty="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Всего существует  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 (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 – 1) … 2∙1 = </a:t>
            </a:r>
            <a:r>
              <a:rPr lang="en-US" altLang="ru-RU" sz="2600" i="1" dirty="0" smtClean="0"/>
              <a:t>n</a:t>
            </a:r>
            <a:r>
              <a:rPr lang="ru-RU" altLang="ru-RU" sz="2600" dirty="0" smtClean="0"/>
              <a:t>!  вариантов перестановок.</a:t>
            </a:r>
          </a:p>
        </p:txBody>
      </p:sp>
    </p:spTree>
    <p:extLst>
      <p:ext uri="{BB962C8B-B14F-4D97-AF65-F5344CB8AC3E}">
        <p14:creationId xmlns:p14="http://schemas.microsoft.com/office/powerpoint/2010/main" val="41160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739B9A-C768-4BDC-9C4C-1AFC0039EDC2}" type="slidenum">
              <a:rPr lang="ru-RU" altLang="ru-RU" smtClean="0"/>
              <a:pPr eaLnBrk="1" hangingPunct="1"/>
              <a:t>4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Дерево решений для</a:t>
            </a:r>
            <a:r>
              <a:rPr lang="en-US" altLang="ru-RU" sz="3600" dirty="0" smtClean="0">
                <a:solidFill>
                  <a:schemeClr val="accent1"/>
                </a:solidFill>
              </a:rPr>
              <a:t>  </a:t>
            </a:r>
            <a:r>
              <a:rPr lang="ru-RU" altLang="ru-RU" sz="3600" dirty="0" smtClean="0">
                <a:solidFill>
                  <a:schemeClr val="accent1"/>
                </a:solidFill>
              </a:rPr>
              <a:t> </a:t>
            </a:r>
            <a:r>
              <a:rPr lang="en-US" altLang="ru-RU" sz="4000" b="1" i="1" dirty="0" smtClean="0">
                <a:solidFill>
                  <a:schemeClr val="accent1"/>
                </a:solidFill>
                <a:latin typeface="Times New Roman" pitchFamily="18" charset="0"/>
              </a:rPr>
              <a:t>n</a:t>
            </a:r>
            <a:r>
              <a:rPr lang="en-US" altLang="ru-RU" sz="3600" b="1" dirty="0" smtClean="0">
                <a:solidFill>
                  <a:schemeClr val="accent1"/>
                </a:solidFill>
                <a:latin typeface="Times New Roman" pitchFamily="18" charset="0"/>
              </a:rPr>
              <a:t>=3</a:t>
            </a:r>
            <a:endParaRPr lang="ru-RU" altLang="ru-RU" sz="3600" b="1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81075"/>
            <a:ext cx="8229600" cy="54721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dirty="0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1619250" y="1196975"/>
          <a:ext cx="583247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3" imgW="2173224" imgH="1632204" progId="Visio.Drawing.6">
                  <p:embed/>
                </p:oleObj>
              </mc:Choice>
              <mc:Fallback>
                <p:oleObj r:id="rId3" imgW="2173224" imgH="16322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975"/>
                        <a:ext cx="5832475" cy="451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8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8FD122-BF24-4F37-BC67-39C7C06F7098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620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Перестановки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548680"/>
                <a:ext cx="8713788" cy="630932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  <a:buFontTx/>
                  <a:buNone/>
                </a:pPr>
                <a:r>
                  <a:rPr lang="ru-RU" altLang="ru-RU" sz="2400" dirty="0" smtClean="0"/>
                  <a:t>В реальных задачах могут потребоваться различные перестановки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ru-RU" altLang="ru-RU" sz="2400" dirty="0" smtClean="0"/>
                  <a:t> произвольных объектов.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Для этого проще всего использовать «косвенный» метод: переставлять местами не сами объекты, а их номера в наборе.</a:t>
                </a: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ru-RU" altLang="ru-RU" sz="2400" dirty="0" smtClean="0"/>
                  <a:t>Построим, соответственно, алгоритм генерации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всех перестановок чисел 0…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ru-RU" sz="2400" dirty="0" smtClean="0">
                    <a:solidFill>
                      <a:srgbClr val="C00000"/>
                    </a:solidFill>
                  </a:rPr>
                  <a:t>-1</a:t>
                </a:r>
                <a:r>
                  <a:rPr lang="ru-RU" altLang="ru-RU" sz="2400" dirty="0" smtClean="0"/>
                  <a:t>.</a:t>
                </a: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ru-RU" altLang="ru-RU" sz="2400" dirty="0" smtClean="0"/>
                  <a:t>Идея рекурсивного алгоритма:</a:t>
                </a:r>
              </a:p>
              <a:p>
                <a:r>
                  <a:rPr lang="ru-RU" altLang="ru-RU" sz="2400" dirty="0" smtClean="0"/>
                  <a:t>основным параметром является номер текущей позиции в перестановке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ru-RU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ru-RU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0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ru-RU" sz="2400" dirty="0" smtClean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altLang="ru-RU" sz="2400" dirty="0" smtClean="0"/>
                  <a:t>начиная с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ru-RU" sz="2400" dirty="0" smtClean="0">
                    <a:solidFill>
                      <a:srgbClr val="C00000"/>
                    </a:solidFill>
                  </a:rPr>
                  <a:t>=0</a:t>
                </a:r>
                <a:r>
                  <a:rPr lang="ru-RU" altLang="ru-RU" sz="2400" dirty="0" smtClean="0"/>
                  <a:t>, последовательно ставим на позицию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ru-RU" altLang="ru-RU" sz="2400" dirty="0" smtClean="0"/>
                  <a:t> все числа, которые пока не использованы в перестановке, и производим рекурсивный вызов для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ru-RU" sz="2400" dirty="0" smtClean="0">
                    <a:solidFill>
                      <a:srgbClr val="C00000"/>
                    </a:solidFill>
                  </a:rPr>
                  <a:t>+1</a:t>
                </a:r>
                <a:r>
                  <a:rPr lang="en-US" altLang="ru-RU" sz="2400" dirty="0" smtClean="0"/>
                  <a:t> (</a:t>
                </a:r>
                <a:r>
                  <a:rPr lang="ru-RU" altLang="ru-RU" sz="2400" dirty="0" smtClean="0"/>
                  <a:t>т.е. генерируем все возможные варианты для позиций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altLang="ru-RU" sz="2400" dirty="0" smtClean="0">
                    <a:solidFill>
                      <a:srgbClr val="C00000"/>
                    </a:solidFill>
                  </a:rPr>
                  <a:t>+1…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ru-RU" sz="2400" dirty="0" smtClean="0">
                    <a:solidFill>
                      <a:srgbClr val="C00000"/>
                    </a:solidFill>
                  </a:rPr>
                  <a:t>-1</a:t>
                </a:r>
                <a:r>
                  <a:rPr lang="en-US" altLang="ru-RU" sz="2400" dirty="0" smtClean="0"/>
                  <a:t>).</a:t>
                </a:r>
                <a:endParaRPr lang="ru-RU" altLang="ru-RU" sz="2400" dirty="0" smtClean="0"/>
              </a:p>
            </p:txBody>
          </p:sp>
        </mc:Choice>
        <mc:Fallback>
          <p:sp>
            <p:nvSpPr>
              <p:cNvPr id="235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548680"/>
                <a:ext cx="8713788" cy="6309320"/>
              </a:xfrm>
              <a:blipFill rotWithShape="1">
                <a:blip r:embed="rId2"/>
                <a:stretch>
                  <a:fillRect l="-1049" t="-580" r="-699" b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8FD122-BF24-4F37-BC67-39C7C06F7098}" type="slidenum">
              <a:rPr lang="ru-RU" altLang="ru-RU" smtClean="0"/>
              <a:pPr eaLnBrk="1" hangingPunct="1"/>
              <a:t>6</a:t>
            </a:fld>
            <a:endParaRPr lang="ru-RU" alt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3"/>
            <a:ext cx="8229600" cy="576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 генерации всех перестановок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64704"/>
            <a:ext cx="8713788" cy="597666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В алгоритме используются 2 массива (их проще сделать глобальными, чтобы постоянно не передавать параметры в рекурсивную функцию):</a:t>
            </a:r>
          </a:p>
          <a:p>
            <a:pPr>
              <a:lnSpc>
                <a:spcPct val="110000"/>
              </a:lnSpc>
            </a:pPr>
            <a:r>
              <a:rPr lang="ru-RU" altLang="ru-RU" sz="2600" dirty="0" smtClean="0"/>
              <a:t>целочисленный массив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</a:t>
            </a:r>
            <a:r>
              <a:rPr lang="ru-RU" altLang="ru-RU" sz="2600" dirty="0" smtClean="0"/>
              <a:t> длины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600" dirty="0" smtClean="0"/>
              <a:t> содержит текущую построенную часть перестановки </a:t>
            </a:r>
          </a:p>
          <a:p>
            <a:pPr>
              <a:lnSpc>
                <a:spcPct val="110000"/>
              </a:lnSpc>
            </a:pPr>
            <a:r>
              <a:rPr lang="ru-RU" altLang="ru-RU" sz="2600" dirty="0" smtClean="0"/>
              <a:t>массив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ru-RU" altLang="ru-RU" sz="2600" dirty="0" smtClean="0"/>
              <a:t> длины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600" dirty="0" smtClean="0"/>
              <a:t> содержит признаки включения чисел в перестановку 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ru-RU" sz="2600" dirty="0" smtClean="0"/>
              <a:t> </a:t>
            </a:r>
            <a:r>
              <a:rPr lang="ru-RU" altLang="ru-RU" sz="2600" dirty="0" smtClean="0"/>
              <a:t>или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600" dirty="0" smtClean="0"/>
              <a:t>), например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600" dirty="0" smtClean="0"/>
              <a:t>,  если число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600" dirty="0" smtClean="0"/>
              <a:t>  включено в перестановку, и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2600" dirty="0" smtClean="0"/>
              <a:t>, если нет. </a:t>
            </a:r>
            <a:endParaRPr lang="en-US" altLang="ru-RU" sz="2600" dirty="0" smtClean="0"/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ru-RU" altLang="ru-RU" sz="2600" dirty="0" smtClean="0"/>
              <a:t>Вызов </a:t>
            </a:r>
            <a:r>
              <a:rPr lang="ru-RU" altLang="ru-RU" sz="2600" dirty="0" smtClean="0"/>
              <a:t>функции генерации перестановок </a:t>
            </a:r>
            <a:r>
              <a:rPr lang="en-US" altLang="ru-RU" sz="2600" dirty="0" smtClean="0"/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</a:t>
            </a:r>
            <a:r>
              <a:rPr lang="en-US" altLang="ru-RU" sz="26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for (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= 0;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&lt; n;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++) </a:t>
            </a:r>
            <a:r>
              <a:rPr lang="en-US" altLang="ru-RU" sz="2600" b="1" dirty="0" err="1" smtClean="0">
                <a:latin typeface="Courier New" pitchFamily="49" charset="0"/>
              </a:rPr>
              <a:t>Inc</a:t>
            </a:r>
            <a:r>
              <a:rPr lang="en-US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] = false;</a:t>
            </a:r>
            <a:endParaRPr lang="ru-RU" altLang="ru-RU" sz="2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</a:t>
            </a:r>
            <a:r>
              <a:rPr lang="en-US" altLang="ru-RU" sz="2600" b="1" dirty="0" err="1" smtClean="0">
                <a:latin typeface="Courier New" pitchFamily="49" charset="0"/>
              </a:rPr>
              <a:t>permut</a:t>
            </a:r>
            <a:r>
              <a:rPr lang="en-US" altLang="ru-RU" sz="2600" b="1" dirty="0" smtClean="0">
                <a:latin typeface="Courier New" pitchFamily="49" charset="0"/>
              </a:rPr>
              <a:t>(0);</a:t>
            </a:r>
            <a:endParaRPr lang="ru-RU" altLang="ru-RU" sz="2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77DB46-1E0A-4C91-9C6E-B43BCB6DE7DD}" type="slidenum">
              <a:rPr lang="ru-RU" altLang="ru-RU" smtClean="0"/>
              <a:pPr eaLnBrk="1" hangingPunct="1"/>
              <a:t>7</a:t>
            </a:fld>
            <a:endParaRPr lang="ru-RU" alt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4F81BD"/>
                </a:solidFill>
              </a:rPr>
              <a:t>Алгоритм генерации всех перестановок</a:t>
            </a:r>
            <a:endParaRPr lang="ru-RU" altLang="ru-RU" sz="40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620688"/>
            <a:ext cx="8964612" cy="6237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void </a:t>
            </a:r>
            <a:r>
              <a:rPr lang="en-US" altLang="ru-RU" sz="2600" b="1" dirty="0" err="1" smtClean="0">
                <a:latin typeface="Courier New" pitchFamily="49" charset="0"/>
              </a:rPr>
              <a:t>permut</a:t>
            </a:r>
            <a:r>
              <a:rPr lang="en-US" altLang="ru-RU" sz="2600" b="1" dirty="0" smtClean="0">
                <a:latin typeface="Courier New" pitchFamily="49" charset="0"/>
              </a:rPr>
              <a:t>(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k)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{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for (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= 0;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&lt; n;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  if (!</a:t>
            </a:r>
            <a:r>
              <a:rPr lang="en-US" altLang="ru-RU" sz="2600" b="1" dirty="0" err="1" smtClean="0">
                <a:latin typeface="Courier New" pitchFamily="49" charset="0"/>
              </a:rPr>
              <a:t>Inc</a:t>
            </a:r>
            <a:r>
              <a:rPr lang="en-US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])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  Per[k] =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;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Inc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 =</a:t>
            </a:r>
            <a:r>
              <a:rPr lang="en-US" altLang="ru-RU" sz="2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true</a:t>
            </a:r>
            <a:r>
              <a:rPr lang="en-US" altLang="ru-RU" sz="2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    if (k == n-1) </a:t>
            </a:r>
            <a:r>
              <a:rPr lang="en-US" altLang="ru-RU" sz="2600" b="1" dirty="0" smtClean="0">
                <a:solidFill>
                  <a:schemeClr val="tx2"/>
                </a:solidFill>
                <a:latin typeface="Courier New" pitchFamily="49" charset="0"/>
              </a:rPr>
              <a:t>OUTPUT_PERMUTATION()</a:t>
            </a:r>
            <a:r>
              <a:rPr lang="en-US" altLang="ru-RU" sz="26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    else </a:t>
            </a:r>
            <a:r>
              <a:rPr lang="en-US" altLang="ru-RU" sz="2600" b="1" dirty="0" err="1" smtClean="0">
                <a:latin typeface="Courier New" pitchFamily="49" charset="0"/>
              </a:rPr>
              <a:t>permut</a:t>
            </a:r>
            <a:r>
              <a:rPr lang="en-US" altLang="ru-RU" sz="2600" b="1" dirty="0" smtClean="0">
                <a:latin typeface="Courier New" pitchFamily="49" charset="0"/>
              </a:rPr>
              <a:t>(k+1);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 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Inc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 = false</a:t>
            </a:r>
            <a:r>
              <a:rPr lang="en-US" altLang="ru-RU" sz="2600" b="1" dirty="0" smtClean="0">
                <a:latin typeface="Courier New" pitchFamily="49" charset="0"/>
              </a:rPr>
              <a:t>;</a:t>
            </a:r>
            <a:endParaRPr lang="ru-RU" altLang="ru-RU" sz="2600" b="1" dirty="0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b="1" dirty="0" smtClean="0">
                <a:latin typeface="Courier New" pitchFamily="49" charset="0"/>
              </a:rPr>
              <a:t>    </a:t>
            </a:r>
            <a:r>
              <a:rPr lang="en-US" altLang="ru-RU" sz="2600" b="1" dirty="0" smtClean="0">
                <a:latin typeface="Courier New" pitchFamily="49" charset="0"/>
              </a:rPr>
              <a:t>}</a:t>
            </a:r>
            <a:endParaRPr lang="ru-RU" altLang="ru-RU" sz="2600" b="1" dirty="0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}</a:t>
            </a:r>
            <a:endParaRPr lang="ru-RU" altLang="ru-RU" sz="2600" b="1" dirty="0" smtClean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u-RU" altLang="ru-RU" sz="2600" dirty="0" smtClean="0"/>
              <a:t>Число рекурсивных вызовов: </a:t>
            </a:r>
            <a:r>
              <a:rPr lang="en-US" altLang="ru-RU" sz="2600" i="1" dirty="0" smtClean="0">
                <a:cs typeface="Courier New" panose="02070309020205020404" pitchFamily="49" charset="0"/>
              </a:rPr>
              <a:t>O</a:t>
            </a:r>
            <a:r>
              <a:rPr lang="en-US" altLang="ru-RU" sz="2600" dirty="0" smtClean="0">
                <a:cs typeface="Courier New" panose="02070309020205020404" pitchFamily="49" charset="0"/>
              </a:rPr>
              <a:t>(</a:t>
            </a:r>
            <a:r>
              <a:rPr lang="en-US" altLang="ru-RU" sz="2600" i="1" dirty="0" smtClean="0">
                <a:cs typeface="Courier New" panose="02070309020205020404" pitchFamily="49" charset="0"/>
              </a:rPr>
              <a:t>n</a:t>
            </a:r>
            <a:r>
              <a:rPr lang="en-US" altLang="ru-RU" sz="2600" dirty="0" smtClean="0">
                <a:cs typeface="Courier New" panose="02070309020205020404" pitchFamily="49" charset="0"/>
              </a:rPr>
              <a:t>!)</a:t>
            </a:r>
            <a:endParaRPr lang="ru-RU" altLang="ru-RU" sz="2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DF9C7-D0E0-4358-AF48-682F5567A747}" type="slidenum">
              <a:rPr lang="ru-RU" altLang="ru-RU" smtClean="0"/>
              <a:pPr eaLnBrk="1" hangingPunct="1"/>
              <a:t>8</a:t>
            </a:fld>
            <a:endParaRPr lang="ru-RU" altLang="ru-RU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altLang="ru-RU" sz="3600" dirty="0" smtClean="0">
                <a:solidFill>
                  <a:srgbClr val="4F81BD"/>
                </a:solidFill>
              </a:rPr>
              <a:t>Сочетания</a:t>
            </a:r>
            <a:endParaRPr lang="ru-RU" alt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620712"/>
                <a:ext cx="8229600" cy="6237288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10000"/>
                  </a:lnSpc>
                  <a:buFontTx/>
                  <a:buNone/>
                </a:pPr>
                <a:r>
                  <a:rPr lang="ru-RU" altLang="ru-RU" sz="2400" dirty="0" smtClean="0"/>
                  <a:t>Сочетания из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элементов по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en-US" altLang="ru-RU" sz="2400" i="1" dirty="0"/>
                  <a:t> </a:t>
                </a:r>
                <a:r>
                  <a:rPr lang="ru-RU" altLang="ru-RU" sz="2400" i="1" dirty="0" smtClean="0"/>
                  <a:t>– </a:t>
                </a:r>
                <a:r>
                  <a:rPr lang="ru-RU" altLang="ru-RU" sz="2400" dirty="0" smtClean="0"/>
                  <a:t>это всевозможные подмножества </a:t>
                </a:r>
                <a14:m>
                  <m:oMath xmlns:m="http://schemas.openxmlformats.org/officeDocument/2006/math">
                    <m:r>
                      <a:rPr lang="ru-RU" altLang="ru-RU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ru-RU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altLang="ru-RU" sz="2400" dirty="0" smtClean="0"/>
                  <a:t> элементов множества длины </a:t>
                </a:r>
                <a:r>
                  <a:rPr lang="en-US" altLang="ru-RU" sz="2400" i="1" dirty="0" smtClean="0">
                    <a:solidFill>
                      <a:srgbClr val="C00000"/>
                    </a:solidFill>
                  </a:rPr>
                  <a:t>n</a:t>
                </a:r>
                <a:r>
                  <a:rPr lang="ru-RU" altLang="ru-RU" sz="2400" dirty="0" smtClean="0"/>
                  <a:t>. Порядок расположения элементов не важен, т.е. при использовании их номеров и </a:t>
                </a:r>
                <a:r>
                  <a:rPr lang="en-US" altLang="ru-RU" sz="2400" i="1" dirty="0" smtClean="0"/>
                  <a:t>m</a:t>
                </a:r>
                <a:r>
                  <a:rPr lang="en-US" altLang="ru-RU" sz="2400" dirty="0" smtClean="0"/>
                  <a:t>=3 </a:t>
                </a:r>
                <a:r>
                  <a:rPr lang="ru-RU" altLang="ru-RU" sz="2400" dirty="0" smtClean="0"/>
                  <a:t>последовательности (1,3,6), (</a:t>
                </a:r>
                <a:r>
                  <a:rPr lang="en-US" altLang="ru-RU" sz="2400" dirty="0" smtClean="0"/>
                  <a:t>3,1,6</a:t>
                </a:r>
                <a:r>
                  <a:rPr lang="ru-RU" altLang="ru-RU" sz="2400" dirty="0" smtClean="0"/>
                  <a:t>), (</a:t>
                </a:r>
                <a:r>
                  <a:rPr lang="en-US" altLang="ru-RU" sz="2400" dirty="0" smtClean="0"/>
                  <a:t>6,3,1</a:t>
                </a:r>
                <a:r>
                  <a:rPr lang="ru-RU" altLang="ru-RU" sz="2400" dirty="0" smtClean="0"/>
                  <a:t>) представляют одно и то же сочетание.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ts val="1200"/>
                  </a:spcBef>
                  <a:buFontTx/>
                  <a:buNone/>
                </a:pPr>
                <a:r>
                  <a:rPr lang="ru-RU" altLang="ru-RU" sz="2400" dirty="0" smtClean="0"/>
                  <a:t>Следовательно, сочетания номеров элементов (в глобальном массиве </a:t>
                </a:r>
                <a:r>
                  <a:rPr lang="en-US" altLang="ru-RU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Comb</a:t>
                </a:r>
                <a:r>
                  <a:rPr lang="ru-RU" altLang="ru-RU" sz="2400" dirty="0" smtClean="0"/>
                  <a:t>) выгодно генерировать в возрастающем порядке, и 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массив </a:t>
                </a:r>
                <a:r>
                  <a:rPr lang="en-US" altLang="ru-RU" sz="24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Inc</a:t>
                </a:r>
                <a:r>
                  <a:rPr lang="ru-RU" altLang="ru-RU" sz="2400" dirty="0" smtClean="0">
                    <a:solidFill>
                      <a:srgbClr val="C00000"/>
                    </a:solidFill>
                  </a:rPr>
                  <a:t> не нужен</a:t>
                </a:r>
                <a:r>
                  <a:rPr lang="ru-RU" altLang="ru-RU" sz="2400" dirty="0" smtClean="0"/>
                  <a:t>:</a:t>
                </a:r>
                <a:endParaRPr lang="en-US" altLang="ru-RU" sz="2400" dirty="0" smtClean="0"/>
              </a:p>
              <a:p>
                <a:r>
                  <a:rPr lang="en-US" altLang="ru-RU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min(Comb[k+1]) = Comb[k] + 1</a:t>
                </a:r>
              </a:p>
              <a:p>
                <a:r>
                  <a:rPr lang="en-US" altLang="ru-RU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max(Comb[k]) = n – m + k</a:t>
                </a:r>
                <a:endParaRPr lang="ru-RU" altLang="ru-RU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ru-RU" altLang="ru-RU" sz="2400" dirty="0" smtClean="0"/>
                  <a:t>Количество различных сочетаний из </a:t>
                </a:r>
                <a:r>
                  <a:rPr lang="en-US" altLang="ru-RU" sz="2400" i="1" dirty="0" smtClean="0"/>
                  <a:t>n</a:t>
                </a:r>
                <a:r>
                  <a:rPr lang="en-US" altLang="ru-RU" sz="2400" dirty="0" smtClean="0"/>
                  <a:t> </a:t>
                </a:r>
                <a:r>
                  <a:rPr lang="ru-RU" altLang="ru-RU" sz="2400" dirty="0" smtClean="0"/>
                  <a:t>по</a:t>
                </a:r>
                <a:r>
                  <a:rPr lang="en-US" altLang="ru-RU" sz="2400" dirty="0" smtClean="0"/>
                  <a:t> </a:t>
                </a:r>
                <a:r>
                  <a:rPr lang="en-US" altLang="ru-RU" sz="2400" i="1" dirty="0" smtClean="0"/>
                  <a:t>m</a:t>
                </a:r>
                <a:r>
                  <a:rPr lang="ru-RU" altLang="ru-RU" sz="2400" dirty="0" smtClean="0"/>
                  <a:t>:</a:t>
                </a:r>
                <a:r>
                  <a:rPr lang="en-US" altLang="ru-RU" sz="2400" dirty="0" smtClean="0"/>
                  <a:t> </a:t>
                </a:r>
                <a:endParaRPr lang="ru-RU" altLang="ru-RU" sz="2400" dirty="0" smtClean="0"/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ru-RU" altLang="ru-RU" sz="2600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ru-RU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ru-RU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ru-RU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altLang="ru-RU" sz="2600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ru-RU" sz="2600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altLang="ru-RU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ru-RU" sz="2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ru-RU" sz="26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ru-RU" sz="2600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ru-RU" altLang="ru-RU" sz="2600" i="1" dirty="0" smtClean="0"/>
              </a:p>
              <a:p>
                <a:pPr eaLnBrk="1" hangingPunct="1">
                  <a:buFontTx/>
                  <a:buNone/>
                </a:pPr>
                <a:endParaRPr lang="ru-RU" altLang="ru-RU" dirty="0" smtClean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327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620712"/>
                <a:ext cx="8229600" cy="6237288"/>
              </a:xfrm>
              <a:blipFill rotWithShape="1">
                <a:blip r:embed="rId2"/>
                <a:stretch>
                  <a:fillRect l="-1111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1309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77532"/>
            <a:ext cx="1910134" cy="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1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EF17FA-B366-4029-B8FF-CB5F87A9F3B4}" type="slidenum">
              <a:rPr lang="ru-RU" altLang="ru-RU" smtClean="0"/>
              <a:pPr eaLnBrk="1" hangingPunct="1"/>
              <a:t>9</a:t>
            </a:fld>
            <a:endParaRPr lang="ru-RU" altLang="ru-RU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altLang="ru-RU" sz="3600" dirty="0" smtClean="0">
                <a:solidFill>
                  <a:srgbClr val="4F81BD"/>
                </a:solidFill>
              </a:rPr>
              <a:t>Алгоритм генерации всех сочетаний</a:t>
            </a:r>
            <a:endParaRPr lang="ru-RU" altLang="ru-RU" sz="40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8720"/>
            <a:ext cx="8229600" cy="5760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combinat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k)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= (!k)?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0 : Comb[k-1]+1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 for (;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&lt;=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n-m+k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  Comb[k] =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;                    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   if (k == m-1) </a:t>
            </a:r>
            <a:r>
              <a:rPr lang="en-US" altLang="ru-RU" sz="2600" b="1" dirty="0" smtClean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OUTPUT_COMBINATION()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   else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combinat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(k+1);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ru-RU" sz="2600" b="1" dirty="0">
                <a:latin typeface="Courier New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u-RU" sz="26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Вызов: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  <a:cs typeface="Courier New" panose="02070309020205020404" pitchFamily="49" charset="0"/>
              </a:rPr>
              <a:t>combinat</a:t>
            </a:r>
            <a:r>
              <a:rPr lang="ru-RU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600" b="1" dirty="0" smtClean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11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32336</TotalTime>
  <Words>1738</Words>
  <Application>Microsoft Office PowerPoint</Application>
  <PresentationFormat>On-screen Show (4:3)</PresentationFormat>
  <Paragraphs>236</Paragraphs>
  <Slides>20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Тема Office</vt:lpstr>
      <vt:lpstr>Visio.Drawing.6</vt:lpstr>
      <vt:lpstr>Основы программирования</vt:lpstr>
      <vt:lpstr>Комбинаторные алгоритмы</vt:lpstr>
      <vt:lpstr>Перестановки</vt:lpstr>
      <vt:lpstr>Дерево решений для   n=3</vt:lpstr>
      <vt:lpstr>Перестановки</vt:lpstr>
      <vt:lpstr>Алгоритм генерации всех перестановок</vt:lpstr>
      <vt:lpstr>Алгоритм генерации всех перестановок</vt:lpstr>
      <vt:lpstr>Сочетания</vt:lpstr>
      <vt:lpstr>Алгоритм генерации всех сочетаний</vt:lpstr>
      <vt:lpstr>Задача о ферзях Пример для доски 4x4</vt:lpstr>
      <vt:lpstr>Задача о ферзях</vt:lpstr>
      <vt:lpstr>Задача о ферзях</vt:lpstr>
      <vt:lpstr>Гамильтоновы циклы и пути</vt:lpstr>
      <vt:lpstr>Гамильтоновы циклы и пути</vt:lpstr>
      <vt:lpstr>Алгоритм поиска всех гамильтоновых циклов</vt:lpstr>
      <vt:lpstr>Обертка для рекурсивной функции</vt:lpstr>
      <vt:lpstr>Формализация комбинаторных задач</vt:lpstr>
      <vt:lpstr>Бэктрекинг (поиск с возвратом)</vt:lpstr>
      <vt:lpstr>Общий вид алгоритма поиска с возвратом</vt:lpstr>
      <vt:lpstr>Метод решета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Фукс Александр Львович</cp:lastModifiedBy>
  <cp:revision>1016</cp:revision>
  <dcterms:created xsi:type="dcterms:W3CDTF">2017-08-01T07:03:16Z</dcterms:created>
  <dcterms:modified xsi:type="dcterms:W3CDTF">2018-02-12T10:57:26Z</dcterms:modified>
</cp:coreProperties>
</file>