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8" r:id="rId4"/>
    <p:sldId id="260" r:id="rId5"/>
    <p:sldId id="262" r:id="rId6"/>
    <p:sldId id="263" r:id="rId7"/>
    <p:sldId id="276" r:id="rId8"/>
    <p:sldId id="264" r:id="rId9"/>
    <p:sldId id="290" r:id="rId10"/>
    <p:sldId id="268" r:id="rId11"/>
    <p:sldId id="291" r:id="rId12"/>
    <p:sldId id="293" r:id="rId13"/>
    <p:sldId id="280" r:id="rId14"/>
    <p:sldId id="292" r:id="rId15"/>
    <p:sldId id="284" r:id="rId16"/>
    <p:sldId id="285" r:id="rId17"/>
    <p:sldId id="283" r:id="rId18"/>
    <p:sldId id="287" r:id="rId19"/>
    <p:sldId id="288" r:id="rId20"/>
    <p:sldId id="289" r:id="rId21"/>
    <p:sldId id="286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30" autoAdjust="0"/>
  </p:normalViewPr>
  <p:slideViewPr>
    <p:cSldViewPr>
      <p:cViewPr varScale="1">
        <p:scale>
          <a:sx n="72" d="100"/>
          <a:sy n="72" d="100"/>
        </p:scale>
        <p:origin x="-9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6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написания программ нам будет достаточно следующих операторов.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4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Вычисляется</a:t>
                </a:r>
                <a:r>
                  <a:rPr lang="ru-RU" baseline="0" dirty="0" smtClean="0"/>
                  <a:t> формула в правой части присваивания, а затем полученное значение присваивается переменной в левой части.</a:t>
                </a:r>
                <a:endParaRPr lang="ru-RU" dirty="0" smtClean="0"/>
              </a:p>
              <a:p>
                <a:r>
                  <a:rPr lang="ru-RU" dirty="0" smtClean="0"/>
                  <a:t>При выполнении оператора присваивания возможно неявное или явное приведение типов, если тип переменной в левой части не соответствует типу значения в правой.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После</a:t>
                </a:r>
                <a:r>
                  <a:rPr lang="ru-RU" baseline="0" dirty="0" smtClean="0"/>
                  <a:t> построения математической модели необходимо определить, какие величины в ней являются входными, а какие нужно вычислить. Например, для нашего уравнения </a:t>
                </a:r>
                <a:endParaRPr lang="ru-RU" i="1" dirty="0" smtClean="0">
                  <a:latin typeface="Cambria Math"/>
                </a:endParaRPr>
              </a:p>
              <a:p>
                <a:r>
                  <a:rPr lang="en-US" i="0" smtClean="0">
                    <a:latin typeface="Cambria Math"/>
                  </a:rPr>
                  <a:t>𝑦=</a:t>
                </a:r>
                <a:r>
                  <a:rPr lang="en-US" i="0">
                    <a:latin typeface="Cambria Math"/>
                  </a:rPr>
                  <a:t>sin⁡〖𝑎𝑥+𝑏/2〗</a:t>
                </a:r>
                <a:r>
                  <a:rPr lang="ru-RU" baseline="0" dirty="0" smtClean="0"/>
                  <a:t> возможны варианты: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x</a:t>
                </a:r>
                <a:r>
                  <a:rPr lang="ru-RU" baseline="0" dirty="0" smtClean="0"/>
                  <a:t>  вычислить </a:t>
                </a:r>
                <a:r>
                  <a:rPr lang="en-US" i="1" baseline="0" dirty="0" smtClean="0"/>
                  <a:t>y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y</a:t>
                </a:r>
                <a:r>
                  <a:rPr lang="ru-RU" baseline="0" dirty="0" smtClean="0"/>
                  <a:t>  вычислить </a:t>
                </a:r>
                <a:r>
                  <a:rPr lang="en-US" i="1" baseline="0" dirty="0" smtClean="0"/>
                  <a:t>x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и множеству значений </a:t>
                </a:r>
                <a:r>
                  <a:rPr lang="en-US" i="1" baseline="0" dirty="0" smtClean="0"/>
                  <a:t>x</a:t>
                </a:r>
                <a:r>
                  <a:rPr lang="ru-RU" baseline="0" dirty="0" smtClean="0"/>
                  <a:t>  вычислить множество значений </a:t>
                </a:r>
                <a:r>
                  <a:rPr lang="en-US" i="1" baseline="0" dirty="0" smtClean="0"/>
                  <a:t>y</a:t>
                </a:r>
                <a:r>
                  <a:rPr lang="ru-RU" i="1" baseline="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i="0" baseline="0" dirty="0" smtClean="0"/>
                  <a:t>Когда определена задача, можно построить информационную модель.</a:t>
                </a:r>
                <a:endParaRPr lang="en-US" i="0" baseline="0" dirty="0" smtClean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08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многих случаях удобно использовать операции инкремента и декремента или сокращенную запись присваиваний. Но не нужно строить слишком сложных выражений</a:t>
            </a:r>
            <a:r>
              <a:rPr lang="ru-RU" baseline="0" dirty="0" smtClean="0"/>
              <a:t>, иначе код станет нечитабельным.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37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ru-RU" baseline="0" dirty="0" smtClean="0"/>
              <a:t> всегда имеет фиксированный набор входных переменных, но должна работать при разных значениях этих переменных. Присвоение таких значений производится операторами ввода. В С++ существуют различные возможности ввода и вывода. Если программа является простым консольным приложением (ввод данных с клавиатуры, вывод на экран), а данные – это числа, то простейшим способом ввода/вывода будет использование стандартных потоков.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86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1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вводе с клавиатуры значения должны разделяться любым количеством символов-разделителей  </a:t>
            </a:r>
            <a:r>
              <a:rPr lang="en-US" dirty="0" smtClean="0"/>
              <a:t>‘</a:t>
            </a:r>
            <a:r>
              <a:rPr lang="ru-RU" dirty="0" smtClean="0"/>
              <a:t>пробел</a:t>
            </a:r>
            <a:r>
              <a:rPr lang="en-US" dirty="0" smtClean="0"/>
              <a:t>’</a:t>
            </a:r>
            <a:r>
              <a:rPr lang="ru-RU" dirty="0" smtClean="0"/>
              <a:t>, </a:t>
            </a:r>
            <a:r>
              <a:rPr lang="en-US" dirty="0" smtClean="0"/>
              <a:t>‘</a:t>
            </a:r>
            <a:r>
              <a:rPr lang="ru-RU" dirty="0" smtClean="0"/>
              <a:t>табуляция</a:t>
            </a:r>
            <a:r>
              <a:rPr lang="en-US" dirty="0" smtClean="0"/>
              <a:t>’,</a:t>
            </a:r>
            <a:r>
              <a:rPr lang="en-US" baseline="0" dirty="0" smtClean="0"/>
              <a:t> ‘</a:t>
            </a:r>
            <a:r>
              <a:rPr lang="ru-RU" baseline="0" dirty="0" smtClean="0"/>
              <a:t>конец строки</a:t>
            </a:r>
            <a:r>
              <a:rPr lang="en-US" baseline="0" dirty="0" smtClean="0"/>
              <a:t>’</a:t>
            </a:r>
            <a:r>
              <a:rPr lang="ru-RU" baseline="0" dirty="0" smtClean="0"/>
              <a:t> (получается при нажатии клавиши </a:t>
            </a:r>
            <a:r>
              <a:rPr lang="en-US" baseline="0" dirty="0" smtClean="0"/>
              <a:t>Enter</a:t>
            </a:r>
            <a:r>
              <a:rPr lang="ru-RU" baseline="0" dirty="0" smtClean="0"/>
              <a:t>).</a:t>
            </a:r>
            <a:endParaRPr lang="en-US" baseline="0" dirty="0" smtClean="0"/>
          </a:p>
          <a:p>
            <a:r>
              <a:rPr lang="ru-RU" baseline="0" dirty="0" smtClean="0"/>
              <a:t>В операторах ввода используются только имена переменных, т.к. присваивать значения можно только переменным.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59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операторе вывода полностью формируется выходная строка (строки) символов, которые будут выведены на экран. </a:t>
            </a:r>
            <a:r>
              <a:rPr lang="ru-RU" baseline="0" smtClean="0"/>
              <a:t>При </a:t>
            </a:r>
            <a:r>
              <a:rPr lang="ru-RU" baseline="0" dirty="0" smtClean="0"/>
              <a:t>выводе можно использовать не только имена переменных, но и константы разных типов, а также выражения. Значения выражений вычисляются и выводятся так же, как значения переменных.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763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Составной оператор представляет последовательность любых операторов С++ как единый оператор. Он используется там,</a:t>
            </a:r>
            <a:r>
              <a:rPr lang="ru-RU" baseline="0" dirty="0" smtClean="0"/>
              <a:t> где по синтаксису С++ должен стоять один оператор, но нужно выполнить несколько.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3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Условный оператор позволяет выбирать и исполнять различные действия в зависимости от выполнения некоторого условия.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6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</a:t>
            </a:r>
            <a:r>
              <a:rPr lang="ru-RU" baseline="0" dirty="0" smtClean="0"/>
              <a:t> не сможем познакомиться со всеми возможностями С++ на лекциях. Основные практические вопросы вы будете решать на лабораторных занятиях. Знать все о С++ просто нереально, поэтому вам придется постоянно искать ответы на ваши вопросы в интернете.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27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С/С++ действует следующее соглашение: в любом месте, где производится проверка условия, можно использовать целочисленное выражение; если значение этого выражения не равно нулю, то условие считается истинным, в противном случае – ложным.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68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Операторы цикла позволяют многократно выполнять некоторую последовательность действий (тело цикла).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66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66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можно записать</a:t>
            </a:r>
            <a:r>
              <a:rPr lang="ru-RU" baseline="0" dirty="0" smtClean="0"/>
              <a:t> самыми разными способами.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504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Начальные</a:t>
            </a:r>
            <a:r>
              <a:rPr lang="ru-RU" baseline="0" dirty="0" smtClean="0"/>
              <a:t> действия цикла выполняются всегда. </a:t>
            </a:r>
          </a:p>
          <a:p>
            <a:r>
              <a:rPr lang="ru-RU" baseline="0" dirty="0" smtClean="0"/>
              <a:t>При проверке условия всегда используются текущие значения входящих в него переменных.</a:t>
            </a:r>
          </a:p>
          <a:p>
            <a:r>
              <a:rPr lang="ru-RU" baseline="0" dirty="0" smtClean="0"/>
              <a:t>Бесконечные циклы </a:t>
            </a:r>
            <a:r>
              <a:rPr lang="en-US" baseline="0" dirty="0" smtClean="0"/>
              <a:t>for</a:t>
            </a:r>
            <a:r>
              <a:rPr lang="ru-RU" baseline="0" dirty="0" smtClean="0"/>
              <a:t> можно использовать, если в теле цикла дополнительно проверяется условие выхода и используется оператор принудительного выхода из цикла </a:t>
            </a:r>
            <a:r>
              <a:rPr lang="en-US" b="1" baseline="0" dirty="0" smtClean="0"/>
              <a:t>break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15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 </a:t>
            </a:r>
            <a:r>
              <a:rPr lang="ru-RU" dirty="0" smtClean="0"/>
              <a:t>удобно применять в случаях, когда заранее не известно число повторений</a:t>
            </a:r>
            <a:r>
              <a:rPr lang="ru-RU" baseline="0" dirty="0" smtClean="0"/>
              <a:t> (шагов) цикла.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15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Любой цикл </a:t>
            </a:r>
            <a:r>
              <a:rPr lang="en-US" baseline="0" dirty="0" smtClean="0"/>
              <a:t>for </a:t>
            </a:r>
            <a:r>
              <a:rPr lang="ru-RU" baseline="0" dirty="0" smtClean="0"/>
              <a:t>можно заменить на эквивалентный цикл </a:t>
            </a:r>
            <a:r>
              <a:rPr lang="en-US" baseline="0" dirty="0" smtClean="0"/>
              <a:t>while </a:t>
            </a:r>
            <a:r>
              <a:rPr lang="ru-RU" baseline="0" dirty="0" smtClean="0"/>
              <a:t>и наоборот.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5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 С/С++ мощный и гибкий. Исходный модуль может быть сформирован в виде одного или нескольких файлов.</a:t>
            </a:r>
            <a:r>
              <a:rPr lang="ru-RU" baseline="0" dirty="0" smtClean="0"/>
              <a:t> В программе можно использовать переменные различных типов (арифметические, символьные, логические, строковые), а также формировать более сложные пользовательские типы. Для всех типов определены необходимые операции, а богатый набор операторов и библиотек стандартных функций позволяет решать самые разнообразные задачи.</a:t>
            </a:r>
          </a:p>
          <a:p>
            <a:r>
              <a:rPr lang="ru-RU" baseline="0" dirty="0" smtClean="0"/>
              <a:t>Мы начнем с простых вычислительных задач и базовых типов переменных. На данном слайде приведена примерная структура программы – некоторые ее части могут быть опущены или следовать в другом порядке.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5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простой вычислительной программы:</a:t>
            </a:r>
            <a:r>
              <a:rPr lang="ru-RU" baseline="0" dirty="0" smtClean="0"/>
              <a:t> для 10 пар целых чисел вывести меньшие значения.</a:t>
            </a:r>
            <a:r>
              <a:rPr lang="en-US" baseline="0" dirty="0" smtClean="0"/>
              <a:t> </a:t>
            </a:r>
            <a:r>
              <a:rPr lang="ru-RU" baseline="0" dirty="0" smtClean="0"/>
              <a:t>Для получения меньшего в паре используется функция </a:t>
            </a:r>
            <a:r>
              <a:rPr lang="en-US" b="1" baseline="0" dirty="0" smtClean="0"/>
              <a:t>min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с задач вычисления по формуле. Если формула содержит переменные, то они должны быть предварительно описаны. Описание включает тип и имена переменных.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 двоичными кодами мы познакомимся позднее. Вещественные числа (</a:t>
            </a:r>
            <a:r>
              <a:rPr lang="en-US" baseline="0" dirty="0" smtClean="0"/>
              <a:t>float </a:t>
            </a:r>
            <a:r>
              <a:rPr lang="ru-RU" baseline="0" dirty="0" smtClean="0"/>
              <a:t>и </a:t>
            </a:r>
            <a:r>
              <a:rPr lang="en-US" baseline="0" dirty="0" smtClean="0"/>
              <a:t>double)</a:t>
            </a:r>
            <a:r>
              <a:rPr lang="ru-RU" baseline="0" dirty="0" smtClean="0"/>
              <a:t> имеют специальный внутренний формат, включающий знак числа (1 бит), смещенный порядок и мантиссу (значащие цифры числа). Из-за ограниченности мантиссы вещественные числа почти всегда приближенные. Диапазон значений вещественных чисел включает все целые числа, но </a:t>
            </a:r>
            <a:r>
              <a:rPr lang="en-US" baseline="0" dirty="0" smtClean="0"/>
              <a:t>float</a:t>
            </a:r>
            <a:r>
              <a:rPr lang="ru-RU" baseline="0" dirty="0" smtClean="0"/>
              <a:t> представляет точно только те, которые содержат не более 6-7 десятичных цифр.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7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++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-- </a:t>
            </a:r>
            <a:r>
              <a:rPr lang="ru-RU" sz="1200" baseline="0" dirty="0" smtClean="0">
                <a:latin typeface="+mn-lt"/>
                <a:cs typeface="Courier New" panose="02070309020205020404" pitchFamily="49" charset="0"/>
              </a:rPr>
              <a:t> 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инкремент и декремент (увеличение/уменьшение значения на 1).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+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- 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*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 /</a:t>
            </a:r>
            <a:r>
              <a:rPr lang="ru-RU" sz="1200" baseline="0" dirty="0" smtClean="0">
                <a:latin typeface="+mn-lt"/>
                <a:cs typeface="Courier New" panose="02070309020205020404" pitchFamily="49" charset="0"/>
              </a:rPr>
              <a:t>   арифметические операции с приведением результата к нужному типу.</a:t>
            </a:r>
            <a:endParaRPr lang="ru-RU" sz="1200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&gt;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 &gt;=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&lt;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&lt;=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   сравнения</a:t>
            </a:r>
            <a:r>
              <a:rPr lang="ru-RU" sz="1200" baseline="0" dirty="0" smtClean="0">
                <a:latin typeface="+mn-lt"/>
                <a:cs typeface="Courier New" panose="02070309020205020404" pitchFamily="49" charset="0"/>
              </a:rPr>
              <a:t> (результат операции – логические значения </a:t>
            </a:r>
            <a:r>
              <a:rPr lang="en-US" sz="1200" baseline="0" dirty="0" smtClean="0">
                <a:latin typeface="+mn-lt"/>
                <a:cs typeface="Courier New" panose="02070309020205020404" pitchFamily="49" charset="0"/>
              </a:rPr>
              <a:t>true</a:t>
            </a:r>
            <a:r>
              <a:rPr lang="ru-RU" sz="1200" baseline="0" dirty="0" smtClean="0">
                <a:latin typeface="+mn-lt"/>
                <a:cs typeface="Courier New" panose="02070309020205020404" pitchFamily="49" charset="0"/>
              </a:rPr>
              <a:t> или </a:t>
            </a:r>
            <a:r>
              <a:rPr lang="en-US" sz="1200" baseline="0" dirty="0" smtClean="0">
                <a:latin typeface="+mn-lt"/>
                <a:cs typeface="Courier New" panose="02070309020205020404" pitchFamily="49" charset="0"/>
              </a:rPr>
              <a:t>false</a:t>
            </a:r>
            <a:r>
              <a:rPr lang="ru-RU" sz="1200" baseline="0" dirty="0" smtClean="0">
                <a:latin typeface="+mn-lt"/>
                <a:cs typeface="Courier New" panose="02070309020205020404" pitchFamily="49" charset="0"/>
              </a:rPr>
              <a:t>).</a:t>
            </a:r>
            <a:endParaRPr lang="en-US" sz="1200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== 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!=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  сравнение на равенство/неравенство (не использовать для вещественных).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=   оператор присваивания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+=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-=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*= 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…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   сокращенная запись оператора присваивания.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8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в выражении присутствуют переменные и константы разных арифметических</a:t>
            </a:r>
            <a:r>
              <a:rPr lang="ru-RU" baseline="0" dirty="0" smtClean="0"/>
              <a:t> типов, то они неявно приводятся к самому общему типу (типу с самым большим диапазоном).</a:t>
            </a:r>
          </a:p>
          <a:p>
            <a:r>
              <a:rPr lang="ru-RU" baseline="0" dirty="0" smtClean="0"/>
              <a:t>Вещественные значения почти всегда приближенные, поэтому при их сравнении не следует использовать операции == и !=. Вместо этого нужно проверять, не будет ли абсолютная величина разности этих значений меньше, чем погрешность вычислений.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7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3B0C-EBEE-4DED-98FF-108CCB824DD5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9D0BA-C28B-4C45-A427-4DE72C640CA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6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DB27-F010-45D6-8E56-EBC49154E77A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49B5-A3BC-4AA3-8694-8008A74C534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9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31197-6943-46B0-A49F-22CC99E36353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575C-CAC3-4737-8431-591CFA06CEBC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8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77431-DB00-4859-BF51-FC42A7FE8E4A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BD97-6395-405F-B804-63D7E8F6C0A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1D7B7-6E55-4ED3-A5FB-14748C1C58E3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27EC8-D802-49C7-8AC6-D9DA0B7971E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5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866EE-A8E9-428F-87F0-C672280D3CE1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B3157-9834-420D-A778-1CE2C7B16173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8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38A7-06CE-4704-A0D1-16D213BF003B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1A00B-D0C0-4FFC-A3CC-5FD6B70EA6A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59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E7FD5-DC1A-4E27-9602-192E3595D92B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BB42-AB5B-4988-9EAA-023C317D1D9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5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C5E17-5DE8-4A02-BF52-34C5E24A12E8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5463D-7493-42C5-B93F-D019A0A0259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35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96E6-9566-49F6-93E0-D08BDE91828C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5BF2-AF5F-4D02-95E3-0DCCFC2F9323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51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369A-2411-4FFE-BB15-12AEF417D8E4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D59C9-8394-44B8-8956-4BD862169E4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3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07.09.2017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07.09.2017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07.09.2017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7AA6C-100E-45A4-A916-2247579D4EB5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07.09.2017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C7A607-C59A-4F2B-8F10-8BCF9BEE989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3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501008"/>
            <a:ext cx="8712968" cy="17526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языка программирования С/С++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</a:rPr>
              <a:t>Арифметическое выражение (формула)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altLang="ru-RU" sz="2800" b="1" dirty="0">
                <a:solidFill>
                  <a:srgbClr val="C00000"/>
                </a:solidFill>
              </a:rPr>
              <a:t>Формула</a:t>
            </a:r>
            <a:r>
              <a:rPr lang="ru-RU" altLang="ru-RU" sz="2800" dirty="0"/>
              <a:t> записывается </a:t>
            </a:r>
            <a:r>
              <a:rPr lang="ru-RU" altLang="ru-RU" sz="2800" dirty="0" smtClean="0"/>
              <a:t>линейно, </a:t>
            </a:r>
            <a:r>
              <a:rPr lang="ru-RU" altLang="ru-RU" sz="2800" dirty="0"/>
              <a:t>в </a:t>
            </a:r>
            <a:r>
              <a:rPr lang="ru-RU" altLang="ru-RU" sz="2800" dirty="0" smtClean="0"/>
              <a:t>строку</a:t>
            </a:r>
            <a:endParaRPr lang="ru-RU" altLang="ru-RU" sz="2800" dirty="0"/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800" b="1" dirty="0" smtClean="0">
                <a:solidFill>
                  <a:srgbClr val="C00000"/>
                </a:solidFill>
              </a:rPr>
              <a:t>Операции</a:t>
            </a:r>
            <a:r>
              <a:rPr lang="ru-RU" altLang="ru-RU" sz="2800" dirty="0"/>
              <a:t>: </a:t>
            </a:r>
            <a:r>
              <a:rPr lang="ru-RU" altLang="ru-RU" sz="2800" b="1" dirty="0">
                <a:latin typeface="Courier New" pitchFamily="49" charset="0"/>
              </a:rPr>
              <a:t>+</a:t>
            </a:r>
            <a:r>
              <a:rPr lang="ru-RU" altLang="ru-RU" sz="2800" dirty="0"/>
              <a:t>, </a:t>
            </a:r>
            <a:r>
              <a:rPr lang="ru-RU" altLang="ru-RU" sz="2800" b="1" dirty="0">
                <a:latin typeface="Courier New" pitchFamily="49" charset="0"/>
              </a:rPr>
              <a:t>–</a:t>
            </a:r>
            <a:r>
              <a:rPr lang="ru-RU" altLang="ru-RU" sz="2800" dirty="0"/>
              <a:t>, </a:t>
            </a:r>
            <a:r>
              <a:rPr lang="ru-RU" altLang="ru-RU" sz="2800" b="1" dirty="0">
                <a:latin typeface="Courier New" pitchFamily="49" charset="0"/>
              </a:rPr>
              <a:t>*</a:t>
            </a:r>
            <a:r>
              <a:rPr lang="ru-RU" altLang="ru-RU" sz="2800" dirty="0"/>
              <a:t> (умножение), </a:t>
            </a:r>
            <a:r>
              <a:rPr lang="ru-RU" altLang="ru-RU" sz="2800" b="1" dirty="0">
                <a:latin typeface="Courier New" pitchFamily="49" charset="0"/>
              </a:rPr>
              <a:t>/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(деление, при делении целых чисел частное будет целым), </a:t>
            </a:r>
            <a:r>
              <a:rPr lang="ru-RU" altLang="ru-RU" sz="2800" b="1" dirty="0" smtClean="0">
                <a:latin typeface="Courier New" pitchFamily="49" charset="0"/>
              </a:rPr>
              <a:t>%</a:t>
            </a:r>
            <a:r>
              <a:rPr lang="en-US" altLang="ru-RU" sz="2800" dirty="0" smtClean="0"/>
              <a:t> </a:t>
            </a:r>
            <a:r>
              <a:rPr lang="en-US" altLang="ru-RU" sz="2800" dirty="0"/>
              <a:t>(</a:t>
            </a:r>
            <a:r>
              <a:rPr lang="ru-RU" altLang="ru-RU" sz="2800" dirty="0"/>
              <a:t>остаток от деления</a:t>
            </a:r>
            <a:r>
              <a:rPr lang="en-US" altLang="ru-RU" sz="2800" dirty="0"/>
              <a:t> </a:t>
            </a:r>
            <a:r>
              <a:rPr lang="ru-RU" altLang="ru-RU" sz="2800" dirty="0"/>
              <a:t>для целых). 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800" b="1" dirty="0" smtClean="0">
                <a:solidFill>
                  <a:srgbClr val="C00000"/>
                </a:solidFill>
              </a:rPr>
              <a:t>Стандартные функции</a:t>
            </a:r>
            <a:r>
              <a:rPr lang="ru-RU" altLang="ru-RU" sz="2800" dirty="0"/>
              <a:t>: </a:t>
            </a:r>
            <a:r>
              <a:rPr lang="en-US" altLang="ru-RU" sz="2800" b="1" dirty="0" err="1">
                <a:latin typeface="Courier New" pitchFamily="49" charset="0"/>
              </a:rPr>
              <a:t>sqrt</a:t>
            </a:r>
            <a:r>
              <a:rPr lang="en-US" altLang="ru-RU" sz="2800" dirty="0"/>
              <a:t> </a:t>
            </a:r>
            <a:r>
              <a:rPr lang="ru-RU" altLang="ru-RU" sz="2800" dirty="0"/>
              <a:t>(квадратный корень),</a:t>
            </a:r>
            <a:r>
              <a:rPr lang="en-US" altLang="ru-RU" sz="2800" dirty="0"/>
              <a:t> </a:t>
            </a:r>
            <a:r>
              <a:rPr lang="en-US" altLang="ru-RU" sz="2800" b="1" dirty="0">
                <a:latin typeface="Courier New" pitchFamily="49" charset="0"/>
              </a:rPr>
              <a:t>abs</a:t>
            </a:r>
            <a:r>
              <a:rPr lang="en-US" altLang="ru-RU" sz="2800" dirty="0"/>
              <a:t> (</a:t>
            </a:r>
            <a:r>
              <a:rPr lang="ru-RU" altLang="ru-RU" sz="2800" dirty="0"/>
              <a:t>абсолютное значение </a:t>
            </a:r>
            <a:r>
              <a:rPr lang="en-US" altLang="ru-RU" sz="2800" dirty="0"/>
              <a:t>), </a:t>
            </a:r>
            <a:r>
              <a:rPr lang="en-US" altLang="ru-RU" sz="2800" b="1" dirty="0">
                <a:latin typeface="Courier New" pitchFamily="49" charset="0"/>
              </a:rPr>
              <a:t>sin</a:t>
            </a:r>
            <a:r>
              <a:rPr lang="en-US" altLang="ru-RU" sz="2800" dirty="0"/>
              <a:t> (</a:t>
            </a:r>
            <a:r>
              <a:rPr lang="ru-RU" altLang="ru-RU" sz="2800" dirty="0"/>
              <a:t>синус)</a:t>
            </a:r>
            <a:r>
              <a:rPr lang="en-US" altLang="ru-RU" sz="2800" dirty="0"/>
              <a:t>, </a:t>
            </a:r>
            <a:r>
              <a:rPr lang="en-US" altLang="ru-RU" sz="2800" b="1" dirty="0">
                <a:latin typeface="Courier New" pitchFamily="49" charset="0"/>
              </a:rPr>
              <a:t>cos</a:t>
            </a:r>
            <a:r>
              <a:rPr lang="en-US" altLang="ru-RU" sz="2800" dirty="0"/>
              <a:t> </a:t>
            </a:r>
            <a:r>
              <a:rPr lang="ru-RU" altLang="ru-RU" sz="2800" dirty="0"/>
              <a:t>(косинус), </a:t>
            </a:r>
            <a:r>
              <a:rPr lang="en-US" altLang="ru-RU" sz="2800" b="1" dirty="0" err="1">
                <a:latin typeface="Courier New" pitchFamily="49" charset="0"/>
              </a:rPr>
              <a:t>exp</a:t>
            </a:r>
            <a:r>
              <a:rPr lang="en-US" altLang="ru-RU" sz="2800" dirty="0"/>
              <a:t> (</a:t>
            </a:r>
            <a:r>
              <a:rPr lang="ru-RU" altLang="ru-RU" sz="2800" dirty="0"/>
              <a:t>экспонента</a:t>
            </a:r>
            <a:r>
              <a:rPr lang="en-US" altLang="ru-RU" sz="2800" dirty="0"/>
              <a:t>)</a:t>
            </a:r>
            <a:r>
              <a:rPr lang="ru-RU" altLang="ru-RU" sz="2800" dirty="0"/>
              <a:t> и др.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800" b="1" dirty="0">
                <a:solidFill>
                  <a:srgbClr val="C00000"/>
                </a:solidFill>
              </a:rPr>
              <a:t>Порядок вычислений</a:t>
            </a:r>
            <a:r>
              <a:rPr lang="ru-RU" altLang="ru-RU" sz="2800" dirty="0"/>
              <a:t>: слева-направо, но вначале операции </a:t>
            </a:r>
            <a:r>
              <a:rPr lang="ru-RU" altLang="ru-RU" sz="2800" b="1" dirty="0">
                <a:latin typeface="Courier New" pitchFamily="49" charset="0"/>
              </a:rPr>
              <a:t>*</a:t>
            </a:r>
            <a:r>
              <a:rPr lang="ru-RU" altLang="ru-RU" sz="2800" dirty="0"/>
              <a:t>, </a:t>
            </a:r>
            <a:r>
              <a:rPr lang="ru-RU" altLang="ru-RU" sz="2800" b="1" dirty="0">
                <a:latin typeface="Courier New" pitchFamily="49" charset="0"/>
              </a:rPr>
              <a:t>/</a:t>
            </a:r>
            <a:r>
              <a:rPr lang="ru-RU" altLang="ru-RU" sz="2800" dirty="0"/>
              <a:t>, </a:t>
            </a:r>
            <a:r>
              <a:rPr lang="ru-RU" altLang="ru-RU" sz="2800" dirty="0" smtClean="0"/>
              <a:t>%, </a:t>
            </a:r>
            <a:r>
              <a:rPr lang="ru-RU" altLang="ru-RU" sz="2800" dirty="0"/>
              <a:t>а затем </a:t>
            </a:r>
            <a:r>
              <a:rPr lang="ru-RU" altLang="ru-RU" sz="2800" b="1" dirty="0">
                <a:latin typeface="Courier New" pitchFamily="49" charset="0"/>
              </a:rPr>
              <a:t>+</a:t>
            </a:r>
            <a:r>
              <a:rPr lang="ru-RU" altLang="ru-RU" sz="2800" dirty="0"/>
              <a:t> и </a:t>
            </a:r>
            <a:r>
              <a:rPr lang="ru-RU" altLang="ru-RU" sz="2800" b="1" dirty="0">
                <a:latin typeface="Courier New" pitchFamily="49" charset="0"/>
              </a:rPr>
              <a:t>–</a:t>
            </a:r>
            <a:r>
              <a:rPr lang="ru-RU" altLang="ru-RU" sz="2800" dirty="0"/>
              <a:t> . </a:t>
            </a:r>
            <a:endParaRPr lang="ru-RU" altLang="ru-RU" sz="2800" b="1" i="1" dirty="0"/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800" b="1" dirty="0">
                <a:solidFill>
                  <a:srgbClr val="C00000"/>
                </a:solidFill>
              </a:rPr>
              <a:t>Круглые скобки</a:t>
            </a:r>
            <a:r>
              <a:rPr lang="ru-RU" altLang="ru-RU" sz="2800" dirty="0">
                <a:solidFill>
                  <a:srgbClr val="C00000"/>
                </a:solidFill>
              </a:rPr>
              <a:t> </a:t>
            </a:r>
            <a:r>
              <a:rPr lang="ru-RU" altLang="ru-RU" sz="2800" dirty="0"/>
              <a:t>изменяют </a:t>
            </a:r>
            <a:r>
              <a:rPr lang="ru-RU" altLang="ru-RU" sz="2800" b="1" dirty="0">
                <a:solidFill>
                  <a:srgbClr val="C00000"/>
                </a:solidFill>
              </a:rPr>
              <a:t>порядок</a:t>
            </a:r>
            <a:r>
              <a:rPr lang="ru-RU" altLang="ru-RU" sz="2800" dirty="0">
                <a:solidFill>
                  <a:srgbClr val="C00000"/>
                </a:solidFill>
              </a:rPr>
              <a:t> </a:t>
            </a:r>
            <a:r>
              <a:rPr lang="ru-RU" altLang="ru-RU" sz="2800" b="1" dirty="0">
                <a:solidFill>
                  <a:srgbClr val="C00000"/>
                </a:solidFill>
              </a:rPr>
              <a:t>вычислений</a:t>
            </a:r>
            <a:endParaRPr lang="ru-RU" sz="28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6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Список основных операторов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присваивание</a:t>
            </a:r>
          </a:p>
          <a:p>
            <a:r>
              <a:rPr lang="ru-RU" dirty="0" smtClean="0"/>
              <a:t>ввод/вывод</a:t>
            </a:r>
          </a:p>
          <a:p>
            <a:r>
              <a:rPr lang="ru-RU" dirty="0" smtClean="0"/>
              <a:t>составной</a:t>
            </a:r>
          </a:p>
          <a:p>
            <a:r>
              <a:rPr lang="ru-RU" dirty="0" smtClean="0"/>
              <a:t>условный</a:t>
            </a:r>
          </a:p>
          <a:p>
            <a:r>
              <a:rPr lang="ru-RU" dirty="0" smtClean="0"/>
              <a:t>цикл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ru-RU" dirty="0" smtClean="0"/>
              <a:t>цикл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>
                <a:solidFill>
                  <a:srgbClr val="C00000"/>
                </a:solidFill>
              </a:rPr>
              <a:t>Все операторы, кроме составного, завершаются символом </a:t>
            </a: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7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Оператор присваивания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cs typeface="Courier New" panose="02070309020205020404" pitchFamily="49" charset="0"/>
              </a:rPr>
              <a:t>Формат</a:t>
            </a:r>
            <a:r>
              <a:rPr lang="ru-RU" sz="2800" dirty="0" smtClean="0">
                <a:cs typeface="Courier New" panose="02070309020205020404" pitchFamily="49" charset="0"/>
              </a:rPr>
              <a:t>: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формула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>
                <a:cs typeface="Courier New" panose="02070309020205020404" pitchFamily="49" charset="0"/>
              </a:rPr>
              <a:t>Примеры</a:t>
            </a:r>
            <a:r>
              <a:rPr lang="ru-RU" sz="2800" dirty="0" smtClean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x, y, a, b, c;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sin(a*x) – b/2;</a:t>
            </a:r>
          </a:p>
          <a:p>
            <a:pPr marL="0" indent="0">
              <a:buNone/>
            </a:pP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(x*x + y*y);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a; a = b; b = c;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 * 10 + 2;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/ 5 -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целая часть</a:t>
            </a:r>
            <a:endParaRPr lang="ru-RU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6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Сокращенная запись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x,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k, m;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400" dirty="0" smtClean="0">
                <a:cs typeface="Courier New" panose="02070309020205020404" pitchFamily="49" charset="0"/>
              </a:rPr>
              <a:t>значение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dirty="0" smtClean="0">
                <a:cs typeface="Courier New" panose="02070309020205020404" pitchFamily="49" charset="0"/>
              </a:rPr>
              <a:t> сначала используется, а затем увеличивается на 1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400" dirty="0">
                <a:cs typeface="Courier New" panose="02070309020205020404" pitchFamily="49" charset="0"/>
              </a:rPr>
              <a:t>значение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dirty="0">
                <a:cs typeface="Courier New" panose="02070309020205020404" pitchFamily="49" charset="0"/>
              </a:rPr>
              <a:t> сначала увеличивается на </a:t>
            </a:r>
            <a:r>
              <a:rPr lang="ru-RU" sz="2400" dirty="0" smtClean="0">
                <a:cs typeface="Courier New" panose="02070309020205020404" pitchFamily="49" charset="0"/>
              </a:rPr>
              <a:t>1, </a:t>
            </a:r>
            <a:r>
              <a:rPr lang="ru-RU" sz="2400" dirty="0">
                <a:cs typeface="Courier New" panose="02070309020205020404" pitchFamily="49" charset="0"/>
              </a:rPr>
              <a:t>а </a:t>
            </a:r>
            <a:r>
              <a:rPr lang="ru-RU" sz="2400" dirty="0" smtClean="0">
                <a:cs typeface="Courier New" panose="02070309020205020404" pitchFamily="49" charset="0"/>
              </a:rPr>
              <a:t>затем</a:t>
            </a:r>
            <a:r>
              <a:rPr lang="ru-RU" sz="2400" dirty="0">
                <a:cs typeface="Courier New" panose="02070309020205020404" pitchFamily="49" charset="0"/>
              </a:rPr>
              <a:t> используется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-= … </a:t>
            </a:r>
            <a:r>
              <a:rPr lang="en-US" sz="2400" dirty="0" smtClean="0">
                <a:cs typeface="Courier New" panose="02070309020205020404" pitchFamily="49" charset="0"/>
              </a:rPr>
              <a:t>- </a:t>
            </a:r>
            <a:r>
              <a:rPr lang="ru-RU" sz="2400" dirty="0" smtClean="0">
                <a:cs typeface="Courier New" panose="02070309020205020404" pitchFamily="49" charset="0"/>
              </a:rPr>
              <a:t>расчет нового значения на основе старого</a:t>
            </a:r>
            <a:endParaRPr lang="ru-RU" sz="2400" b="1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94710"/>
              </p:ext>
            </p:extLst>
          </p:nvPr>
        </p:nvGraphicFramePr>
        <p:xfrm>
          <a:off x="1115616" y="3717032"/>
          <a:ext cx="6696744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72"/>
                <a:gridCol w="3348372"/>
              </a:tblGrid>
              <a:tr h="480053"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Эквивалентные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выражения</a:t>
                      </a:r>
                      <a:endParaRPr lang="ru-RU" sz="2400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m++;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m; m = m + 1;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++m;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m + 1; k = m;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*= x – 2;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y * (x - 2);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+= 2;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k + 2;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-= 1;</a:t>
                      </a:r>
                      <a:r>
                        <a:rPr lang="ru-RU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</a:t>
                      </a:r>
                      <a:r>
                        <a:rPr lang="ru-RU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m--;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m – 1;</a:t>
                      </a:r>
                      <a:endParaRPr lang="ru-RU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A56443-5E41-47BD-8A7A-E5A4F0949C33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4703"/>
          </a:xfrm>
        </p:spPr>
        <p:txBody>
          <a:bodyPr>
            <a:no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Ввод/вывод чисел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496944" cy="57606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3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altLang="ru-RU" sz="3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– стандартный поток ввода – это некий источник, который:</a:t>
            </a:r>
          </a:p>
          <a:p>
            <a:pPr>
              <a:lnSpc>
                <a:spcPct val="80000"/>
              </a:lnSpc>
            </a:pPr>
            <a:r>
              <a:rPr lang="ru-RU" alt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передает в программу последовательность байт, соответствующую введенным с клавиатуры символам</a:t>
            </a:r>
          </a:p>
          <a:p>
            <a:pPr>
              <a:lnSpc>
                <a:spcPct val="80000"/>
              </a:lnSpc>
            </a:pPr>
            <a:r>
              <a:rPr lang="ru-RU" alt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преобразует эту последовательность в значения входных переменных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ru-RU" sz="3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altLang="ru-RU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– стандартный поток вывода:</a:t>
            </a:r>
          </a:p>
          <a:p>
            <a:pPr>
              <a:lnSpc>
                <a:spcPct val="80000"/>
              </a:lnSpc>
            </a:pPr>
            <a:r>
              <a:rPr lang="ru-RU" alt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формирует последовательность символов, соответствующую выводимым значениям</a:t>
            </a:r>
          </a:p>
          <a:p>
            <a:pPr>
              <a:lnSpc>
                <a:spcPct val="80000"/>
              </a:lnSpc>
            </a:pPr>
            <a:r>
              <a:rPr lang="ru-RU" alt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передает эту последовательность для отображения на экране</a:t>
            </a:r>
          </a:p>
        </p:txBody>
      </p:sp>
    </p:spTree>
    <p:extLst>
      <p:ext uri="{BB962C8B-B14F-4D97-AF65-F5344CB8AC3E}">
        <p14:creationId xmlns:p14="http://schemas.microsoft.com/office/powerpoint/2010/main" val="34335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solidFill>
                  <a:schemeClr val="accent1"/>
                </a:solidFill>
              </a:rPr>
              <a:t>Ввод/вывод чисел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Операторы, необходимые для подключения потоков: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ru-RU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ru-RU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потоков определены операции: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извлечение значения из потока </a:t>
            </a:r>
            <a:r>
              <a:rPr lang="en-US" altLang="ru-RU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alt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вставка значения в поток </a:t>
            </a:r>
            <a:r>
              <a:rPr lang="en-US" altLang="ru-RU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ru-RU" alt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Примеры ввода значений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m; double x, y;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Эквивалентные последовательности операторов</a:t>
            </a:r>
            <a:r>
              <a:rPr lang="ru-RU" sz="2800" dirty="0" smtClean="0"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x;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y;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k;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y;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k &gt;&gt; m;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y &gt;&gt; k &gt;&gt; m;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Возможные варианты ввода</a:t>
            </a:r>
            <a:r>
              <a:rPr lang="ru-RU" sz="2800" dirty="0" smtClean="0">
                <a:cs typeface="Courier New" panose="02070309020205020404" pitchFamily="49" charset="0"/>
              </a:rPr>
              <a:t> для всех 3 случаев</a:t>
            </a:r>
            <a:r>
              <a:rPr lang="en-US" sz="2800" dirty="0" smtClean="0">
                <a:cs typeface="Courier New" panose="02070309020205020404" pitchFamily="49" charset="0"/>
              </a:rPr>
              <a:t> (Enter </a:t>
            </a:r>
            <a:r>
              <a:rPr lang="ru-RU" sz="2800" dirty="0" smtClean="0">
                <a:cs typeface="Courier New" panose="02070309020205020404" pitchFamily="49" charset="0"/>
              </a:rPr>
              <a:t>после каждой строчки запускает ввод):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3.14 2.71 13 256</a:t>
            </a:r>
          </a:p>
          <a:p>
            <a:pPr marL="360000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3.14 2.71</a:t>
            </a:r>
          </a:p>
          <a:p>
            <a:pPr marL="36000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13 256</a:t>
            </a:r>
          </a:p>
          <a:p>
            <a:pPr marL="360000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pPr marL="36000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2.71 13 256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E6207F-6072-4C4F-B8C4-BEE901D532DC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575518"/>
          </a:xfrm>
        </p:spPr>
        <p:txBody>
          <a:bodyPr>
            <a:no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Примеры вывода значений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712"/>
            <a:ext cx="8713663" cy="6021288"/>
          </a:xfrm>
        </p:spPr>
        <p:txBody>
          <a:bodyPr>
            <a:normAutofit fontScale="92500"/>
          </a:bodyPr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m;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25; m = 100;</a:t>
            </a:r>
            <a:endParaRPr lang="ru-RU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k &lt;&lt; m &lt;&lt; k + m; </a:t>
            </a:r>
          </a:p>
          <a:p>
            <a:pPr marL="540000" indent="0" eaLnBrk="1" hangingPunct="1">
              <a:spcBef>
                <a:spcPts val="0"/>
              </a:spcBef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k - m;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0000" indent="0" eaLnBrk="1" hangingPunct="1">
              <a:spcBef>
                <a:spcPts val="0"/>
              </a:spcBef>
              <a:buNone/>
            </a:pPr>
            <a:r>
              <a:rPr lang="ru-RU" altLang="ru-RU" sz="28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выходная строка</a:t>
            </a:r>
            <a:r>
              <a:rPr lang="ru-RU" altLang="ru-RU" sz="2800" dirty="0" smtClean="0">
                <a:cs typeface="Courier New" panose="02070309020205020404" pitchFamily="49" charset="0"/>
              </a:rPr>
              <a:t>:</a:t>
            </a:r>
            <a:r>
              <a:rPr lang="ru-RU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25100125-75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 startAt="2"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k &lt;&lt; ”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m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0000" indent="0">
              <a:spcBef>
                <a:spcPts val="0"/>
              </a:spcBef>
              <a:buNone/>
            </a:pP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k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m &lt;&lt; ”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– m &lt;&lt;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0000" indent="0">
              <a:spcBef>
                <a:spcPts val="0"/>
              </a:spcBef>
              <a:buNone/>
            </a:pPr>
            <a:r>
              <a:rPr lang="ru-RU" altLang="ru-RU" sz="2800" b="1" dirty="0">
                <a:solidFill>
                  <a:srgbClr val="C00000"/>
                </a:solidFill>
                <a:cs typeface="Courier New" panose="02070309020205020404" pitchFamily="49" charset="0"/>
              </a:rPr>
              <a:t>выходная строка</a:t>
            </a:r>
            <a:r>
              <a:rPr lang="ru-RU" altLang="ru-RU" sz="2800" dirty="0">
                <a:cs typeface="Courier New" panose="02070309020205020404" pitchFamily="49" charset="0"/>
              </a:rPr>
              <a:t>: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25 100 125 -75</a:t>
            </a:r>
            <a:endParaRPr lang="en-US" alt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 startAt="3"/>
            </a:pP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”k=” &lt;&lt; k &lt;&lt; ”, m=” &lt;&lt; m &lt;&lt;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0000" indent="0">
              <a:spcBef>
                <a:spcPts val="0"/>
              </a:spcBef>
              <a:buNone/>
            </a:pP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k+m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 &lt;&lt; k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</a:p>
          <a:p>
            <a:pPr marL="540000" indent="0">
              <a:spcBef>
                <a:spcPts val="0"/>
              </a:spcBef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k-m=”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k – m &lt;&lt; 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0000" indent="0">
              <a:spcBef>
                <a:spcPts val="0"/>
              </a:spcBef>
              <a:buNone/>
            </a:pPr>
            <a:r>
              <a:rPr lang="en-US" altLang="ru-RU" sz="28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2 </a:t>
            </a:r>
            <a:r>
              <a:rPr lang="ru-RU" altLang="ru-RU" sz="28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выходные строки</a:t>
            </a:r>
            <a:r>
              <a:rPr lang="ru-RU" altLang="ru-RU" sz="2800" dirty="0" smtClean="0">
                <a:cs typeface="Courier New" panose="02070309020205020404" pitchFamily="49" charset="0"/>
              </a:rPr>
              <a:t>:</a:t>
            </a:r>
            <a:r>
              <a:rPr lang="ru-RU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0000" indent="0">
              <a:spcBef>
                <a:spcPts val="0"/>
              </a:spcBef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k=25, m=100</a:t>
            </a:r>
          </a:p>
          <a:p>
            <a:pPr marL="540000" indent="0">
              <a:spcBef>
                <a:spcPts val="0"/>
              </a:spcBef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k+m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=125, k-m=-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ru-RU" alt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5F400D-CE97-40F6-9665-52055C75C5C0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Составной оператор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800" b="1" dirty="0" smtClean="0"/>
              <a:t>Формат</a:t>
            </a:r>
            <a:r>
              <a:rPr lang="ru-RU" altLang="ru-RU" sz="2800" dirty="0" smtClean="0"/>
              <a:t>:</a:t>
            </a:r>
            <a:endParaRPr lang="en-US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оператор_1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оператор_2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оператор_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>
              <a:buFontTx/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7E07FB-2522-4CF0-A965-6C0542081B1B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648816"/>
          </a:xfrm>
        </p:spPr>
        <p:txBody>
          <a:bodyPr/>
          <a:lstStyle/>
          <a:p>
            <a:pPr eaLnBrk="1" hangingPunct="1"/>
            <a:r>
              <a:rPr lang="ru-RU" altLang="ru-RU" sz="3400" dirty="0" smtClean="0">
                <a:solidFill>
                  <a:schemeClr val="accent1"/>
                </a:solidFill>
              </a:rPr>
              <a:t>Условный оператор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712"/>
            <a:ext cx="8713788" cy="56889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варианта – полный и сокращенный</a:t>
            </a:r>
            <a:r>
              <a:rPr lang="ru-RU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оператор_1</a:t>
            </a:r>
            <a:r>
              <a:rPr lang="ru-RU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оператор_2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оператор_1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у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словие</a:t>
            </a:r>
            <a:r>
              <a:rPr lang="ru-RU" altLang="ru-RU" sz="2800" dirty="0" smtClean="0">
                <a:cs typeface="Courier New" panose="02070309020205020404" pitchFamily="49" charset="0"/>
              </a:rPr>
              <a:t> – любое выражение</a:t>
            </a:r>
            <a:r>
              <a:rPr lang="en-US" altLang="ru-RU" sz="2800" dirty="0">
                <a:cs typeface="Courier New" panose="02070309020205020404" pitchFamily="49" charset="0"/>
              </a:rPr>
              <a:t> (</a:t>
            </a:r>
            <a:r>
              <a:rPr lang="ru-RU" altLang="ru-RU" sz="2800" dirty="0">
                <a:cs typeface="Courier New" panose="02070309020205020404" pitchFamily="49" charset="0"/>
              </a:rPr>
              <a:t>например, сравнение), </a:t>
            </a:r>
            <a:r>
              <a:rPr lang="ru-RU" altLang="ru-RU" sz="2800" dirty="0" smtClean="0">
                <a:cs typeface="Courier New" panose="02070309020205020404" pitchFamily="49" charset="0"/>
              </a:rPr>
              <a:t>значением которого может быть либо </a:t>
            </a:r>
            <a:r>
              <a:rPr lang="en-US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true</a:t>
            </a:r>
            <a:r>
              <a:rPr lang="ru-RU" altLang="ru-RU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dirty="0" smtClean="0">
                <a:cs typeface="Courier New" panose="02070309020205020404" pitchFamily="49" charset="0"/>
              </a:rPr>
              <a:t>(истина), либо </a:t>
            </a:r>
            <a:r>
              <a:rPr lang="en-US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false</a:t>
            </a:r>
            <a:r>
              <a:rPr lang="ru-RU" altLang="ru-RU" sz="2800" dirty="0" smtClean="0">
                <a:cs typeface="Courier New" panose="02070309020205020404" pitchFamily="49" charset="0"/>
              </a:rPr>
              <a:t> (ложь)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о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ператор_1</a:t>
            </a:r>
            <a:r>
              <a:rPr lang="ru-RU" altLang="ru-RU" sz="2800" dirty="0" smtClean="0">
                <a:cs typeface="Courier New" panose="02070309020205020404" pitchFamily="49" charset="0"/>
              </a:rPr>
              <a:t> и 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оператор_2</a:t>
            </a:r>
            <a:r>
              <a:rPr lang="ru-RU" altLang="ru-RU" sz="2800" dirty="0" smtClean="0">
                <a:cs typeface="Courier New" panose="02070309020205020404" pitchFamily="49" charset="0"/>
              </a:rPr>
              <a:t> – любые операторы С++ (в том числе, составные)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ru-RU" altLang="ru-RU" sz="2800" b="1" dirty="0" smtClean="0">
                <a:cs typeface="Courier New" panose="02070309020205020404" pitchFamily="49" charset="0"/>
              </a:rPr>
              <a:t>Порядок работы</a:t>
            </a:r>
            <a:r>
              <a:rPr lang="ru-RU" altLang="ru-RU" sz="2800" dirty="0" smtClean="0">
                <a:cs typeface="Courier New" panose="02070309020205020404" pitchFamily="49" charset="0"/>
              </a:rPr>
              <a:t>: вычисляется значение условия; если оно истинно, то выполняется оператор_1; если условие ложно и оператор включает </a:t>
            </a:r>
            <a:r>
              <a:rPr lang="en-US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else</a:t>
            </a:r>
            <a:r>
              <a:rPr lang="ru-RU" altLang="ru-RU" sz="2800" dirty="0" smtClean="0">
                <a:cs typeface="Courier New" panose="02070309020205020404" pitchFamily="49" charset="0"/>
              </a:rPr>
              <a:t>, то выполняется оператор_2</a:t>
            </a:r>
          </a:p>
        </p:txBody>
      </p:sp>
      <p:sp>
        <p:nvSpPr>
          <p:cNvPr id="1126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8793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Полезные сайты для изучения С/С++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C00000"/>
                </a:solidFill>
              </a:rPr>
              <a:t>cppstudio.com</a:t>
            </a:r>
            <a:r>
              <a:rPr lang="en-US" b="0" dirty="0" smtClean="0"/>
              <a:t> – </a:t>
            </a:r>
            <a:r>
              <a:rPr lang="ru-RU" b="0" dirty="0" smtClean="0"/>
              <a:t>для начинающих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>
                <a:solidFill>
                  <a:srgbClr val="C00000"/>
                </a:solidFill>
              </a:rPr>
              <a:t>cplusplus.com</a:t>
            </a:r>
            <a:r>
              <a:rPr lang="ru-RU" b="0" dirty="0" smtClean="0"/>
              <a:t> – руководства по С++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ru.stackoverflow.com</a:t>
            </a:r>
            <a:r>
              <a:rPr lang="ru-RU" dirty="0" smtClean="0"/>
              <a:t> – вопросы и ответы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cpp.com.ru</a:t>
            </a:r>
            <a:r>
              <a:rPr lang="en-US" dirty="0" smtClean="0"/>
              <a:t> </a:t>
            </a:r>
            <a:r>
              <a:rPr lang="ru-RU" dirty="0" smtClean="0"/>
              <a:t>– книги по С++ на русском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Книги Герберта </a:t>
            </a:r>
            <a:r>
              <a:rPr lang="ru-RU" dirty="0" err="1" smtClean="0"/>
              <a:t>Шилдта</a:t>
            </a:r>
            <a:endParaRPr lang="en-US" dirty="0"/>
          </a:p>
          <a:p>
            <a:pPr marL="0" indent="0">
              <a:buNone/>
            </a:pPr>
            <a:endParaRPr lang="en-US" sz="2800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Примеры условных операторов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m,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(k &lt; 0) k = -k;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(k &gt;= m)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k; else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&lt;&lt;m;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(k &lt; m) {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k; k = m; m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(k == 1) k *= 2;</a:t>
            </a:r>
          </a:p>
          <a:p>
            <a:pPr marL="324000" indent="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 if (k == 2) k -= 2;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if (k == 3) k++;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else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”error”;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Целочисленные значения в условиях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(k - m) k += (m + 1) * 2;</a:t>
            </a: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	</a:t>
            </a: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эквивалентно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(k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m != 0) k += (m + 1) * 2;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(!k) k++;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</a:t>
            </a:r>
            <a:r>
              <a:rPr 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эквивалентно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(k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k++;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Цикл </a:t>
            </a:r>
            <a:r>
              <a:rPr lang="en-US" sz="3600" dirty="0" smtClean="0">
                <a:solidFill>
                  <a:schemeClr val="accent1"/>
                </a:solidFill>
              </a:rPr>
              <a:t>for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Формат</a:t>
            </a:r>
            <a:r>
              <a:rPr lang="ru-RU" sz="2800" dirty="0" smtClean="0"/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2800" dirty="0" smtClean="0">
                <a:cs typeface="Courier New" panose="02070309020205020404" pitchFamily="49" charset="0"/>
              </a:rPr>
              <a:t>действия_1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cs typeface="Courier New" panose="02070309020205020404" pitchFamily="49" charset="0"/>
              </a:rPr>
              <a:t>условие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cs typeface="Courier New" panose="02070309020205020404" pitchFamily="49" charset="0"/>
              </a:rPr>
              <a:t>действия_2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cs typeface="Courier New" panose="02070309020205020404" pitchFamily="49" charset="0"/>
              </a:rPr>
              <a:t>оператор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д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ействия_1</a:t>
            </a:r>
            <a:r>
              <a:rPr lang="ru-RU" altLang="ru-RU" sz="2800" dirty="0" smtClean="0">
                <a:cs typeface="Courier New" panose="02070309020205020404" pitchFamily="49" charset="0"/>
              </a:rPr>
              <a:t> и </a:t>
            </a: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д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ействия_2</a:t>
            </a:r>
            <a:r>
              <a:rPr lang="ru-RU" altLang="ru-RU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dirty="0" smtClean="0">
                <a:cs typeface="Courier New" panose="02070309020205020404" pitchFamily="49" charset="0"/>
              </a:rPr>
              <a:t>– последовательности операторов, разделенных символом </a:t>
            </a:r>
            <a:r>
              <a:rPr lang="en-US" altLang="ru-RU" sz="2800" dirty="0" smtClean="0">
                <a:cs typeface="Courier New" panose="02070309020205020404" pitchFamily="49" charset="0"/>
              </a:rPr>
              <a:t>‘</a:t>
            </a:r>
            <a:r>
              <a:rPr lang="en-US" altLang="ru-RU" sz="28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,</a:t>
            </a:r>
            <a:r>
              <a:rPr lang="en-US" altLang="ru-RU" sz="2800" dirty="0" smtClean="0">
                <a:cs typeface="Courier New" panose="02070309020205020404" pitchFamily="49" charset="0"/>
              </a:rPr>
              <a:t>’</a:t>
            </a:r>
            <a:r>
              <a:rPr lang="ru-RU" altLang="ru-RU" sz="2800" dirty="0" smtClean="0">
                <a:cs typeface="Courier New" panose="02070309020205020404" pitchFamily="49" charset="0"/>
              </a:rPr>
              <a:t> (обычно это 1 или несколько операторов присваивания, но может быть и пустой оператор </a:t>
            </a:r>
            <a:r>
              <a:rPr lang="en-US" altLang="ru-RU" sz="28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;</a:t>
            </a:r>
            <a:r>
              <a:rPr lang="en-US" altLang="ru-RU" sz="2800" dirty="0" smtClean="0">
                <a:cs typeface="Courier New" panose="02070309020205020404" pitchFamily="49" charset="0"/>
              </a:rPr>
              <a:t>)</a:t>
            </a:r>
            <a:endParaRPr lang="ru-RU" altLang="ru-RU" sz="2800" dirty="0" smtClean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у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словие</a:t>
            </a:r>
            <a:r>
              <a:rPr lang="ru-RU" altLang="ru-RU" sz="2800" dirty="0" smtClean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– любое </a:t>
            </a:r>
            <a:r>
              <a:rPr lang="ru-RU" altLang="ru-RU" sz="2800" dirty="0" smtClean="0">
                <a:cs typeface="Courier New" panose="02070309020205020404" pitchFamily="49" charset="0"/>
              </a:rPr>
              <a:t>выражение, </a:t>
            </a:r>
            <a:r>
              <a:rPr lang="ru-RU" altLang="ru-RU" sz="2800" dirty="0">
                <a:cs typeface="Courier New" panose="02070309020205020404" pitchFamily="49" charset="0"/>
              </a:rPr>
              <a:t>значением которого может быть </a:t>
            </a:r>
            <a:r>
              <a:rPr lang="ru-RU" altLang="ru-RU" sz="2800" dirty="0" smtClean="0">
                <a:cs typeface="Courier New" panose="02070309020205020404" pitchFamily="49" charset="0"/>
              </a:rPr>
              <a:t>истина</a:t>
            </a:r>
            <a:r>
              <a:rPr lang="ru-RU" altLang="ru-RU" sz="2800" dirty="0">
                <a:cs typeface="Courier New" panose="02070309020205020404" pitchFamily="49" charset="0"/>
              </a:rPr>
              <a:t>,</a:t>
            </a:r>
            <a:r>
              <a:rPr lang="ru-RU" altLang="ru-RU" sz="2800" dirty="0" smtClean="0">
                <a:cs typeface="Courier New" panose="02070309020205020404" pitchFamily="49" charset="0"/>
              </a:rPr>
              <a:t> ложь или целое число (как в условном операторе)</a:t>
            </a:r>
            <a:endParaRPr lang="ru-RU" altLang="ru-RU" sz="2800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о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ператор</a:t>
            </a:r>
            <a:r>
              <a:rPr lang="ru-RU" altLang="ru-RU" sz="2800" dirty="0" smtClean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 smtClean="0">
                <a:cs typeface="Courier New" panose="02070309020205020404" pitchFamily="49" charset="0"/>
              </a:rPr>
              <a:t>любой оператор </a:t>
            </a:r>
            <a:r>
              <a:rPr lang="ru-RU" altLang="ru-RU" sz="2800" dirty="0">
                <a:cs typeface="Courier New" panose="02070309020205020404" pitchFamily="49" charset="0"/>
              </a:rPr>
              <a:t>С++ (в том числе, </a:t>
            </a:r>
            <a:r>
              <a:rPr lang="ru-RU" altLang="ru-RU" sz="2800" dirty="0" smtClean="0">
                <a:cs typeface="Courier New" panose="02070309020205020404" pitchFamily="49" charset="0"/>
              </a:rPr>
              <a:t>составной или пустой) – это тело цикла</a:t>
            </a: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Порядок работы цикла </a:t>
            </a:r>
            <a:r>
              <a:rPr lang="en-US" sz="3600" dirty="0" smtClean="0">
                <a:solidFill>
                  <a:schemeClr val="accent1"/>
                </a:solidFill>
              </a:rPr>
              <a:t>for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2800" dirty="0">
                <a:cs typeface="Courier New" panose="02070309020205020404" pitchFamily="49" charset="0"/>
              </a:rPr>
              <a:t>действия_1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cs typeface="Courier New" panose="02070309020205020404" pitchFamily="49" charset="0"/>
              </a:rPr>
              <a:t>условие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cs typeface="Courier New" panose="02070309020205020404" pitchFamily="49" charset="0"/>
              </a:rPr>
              <a:t>действия_2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cs typeface="Courier New" panose="02070309020205020404" pitchFamily="49" charset="0"/>
              </a:rPr>
              <a:t>оператор</a:t>
            </a:r>
          </a:p>
          <a:p>
            <a:pPr marL="514350" indent="-514350">
              <a:lnSpc>
                <a:spcPct val="9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ru-RU" altLang="ru-RU" sz="2800" dirty="0" smtClean="0">
                <a:cs typeface="Courier New" panose="02070309020205020404" pitchFamily="49" charset="0"/>
              </a:rPr>
              <a:t>Выполняются начальные</a:t>
            </a:r>
            <a:r>
              <a:rPr lang="ru-RU" altLang="ru-RU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действия_1</a:t>
            </a:r>
            <a:r>
              <a:rPr lang="ru-RU" altLang="ru-RU" sz="2800" dirty="0" smtClean="0">
                <a:cs typeface="Courier New" panose="02070309020205020404" pitchFamily="49" charset="0"/>
              </a:rPr>
              <a:t> (если они заданы)</a:t>
            </a:r>
          </a:p>
          <a:p>
            <a:pPr marL="514350" indent="-51435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altLang="ru-RU" sz="2800" dirty="0" smtClean="0">
                <a:cs typeface="Courier New" panose="02070309020205020404" pitchFamily="49" charset="0"/>
              </a:rPr>
              <a:t>Проверяется 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условие</a:t>
            </a:r>
            <a:r>
              <a:rPr lang="ru-RU" altLang="ru-RU" sz="2800" dirty="0" smtClean="0">
                <a:cs typeface="Courier New" panose="02070309020205020404" pitchFamily="49" charset="0"/>
              </a:rPr>
              <a:t>. Если оно истинно, то сначала выполняется 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оператор</a:t>
            </a:r>
            <a:r>
              <a:rPr lang="ru-RU" altLang="ru-RU" sz="2800" dirty="0" smtClean="0">
                <a:cs typeface="Courier New" panose="02070309020205020404" pitchFamily="49" charset="0"/>
              </a:rPr>
              <a:t>, а потом 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действия_2</a:t>
            </a:r>
            <a:r>
              <a:rPr lang="ru-RU" altLang="ru-RU" sz="2800" dirty="0" smtClean="0">
                <a:cs typeface="Courier New" panose="02070309020205020404" pitchFamily="49" charset="0"/>
              </a:rPr>
              <a:t>. Если условие ложно, то работа всего оператора цикла завершается</a:t>
            </a:r>
          </a:p>
          <a:p>
            <a:pPr marL="514350" indent="-51435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altLang="ru-RU" sz="2800" dirty="0" smtClean="0">
                <a:cs typeface="Courier New" panose="02070309020205020404" pitchFamily="49" charset="0"/>
              </a:rPr>
              <a:t>Производится возврат к пункту 2.</a:t>
            </a:r>
          </a:p>
          <a:p>
            <a:pPr marL="0" indent="0">
              <a:buNone/>
            </a:pPr>
            <a:endParaRPr lang="ru-RU" sz="2400" dirty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Примеры циклов </a:t>
            </a:r>
            <a:r>
              <a:rPr lang="en-US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ru-RU" sz="3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n;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 smtClean="0">
                <a:solidFill>
                  <a:srgbClr val="C00000"/>
                </a:solidFill>
              </a:rPr>
              <a:t>3 эквивалентных цикла (сумма чисел от 1 до 10)</a:t>
            </a:r>
            <a:r>
              <a:rPr lang="ru-RU" sz="2600" dirty="0" smtClean="0"/>
              <a:t>:</a:t>
            </a:r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 = 0,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k &lt;= 10; k++) n += k;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 = 0, k = 1; k &lt;= 10; n += k, k++)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0;</a:t>
            </a:r>
          </a:p>
          <a:p>
            <a:pPr marL="36000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= 1; k &lt;= 10;) { n += k; k++; 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Другие варианты решения той же задачи</a:t>
            </a:r>
            <a:r>
              <a:rPr lang="ru-RU" sz="2600" dirty="0" smtClean="0">
                <a:cs typeface="Courier New" panose="02070309020205020404" pitchFamily="49" charset="0"/>
              </a:rPr>
              <a:t>:</a:t>
            </a:r>
            <a:endParaRPr lang="en-US" sz="26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k = 10;</a:t>
            </a:r>
          </a:p>
          <a:p>
            <a:pPr marL="36000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(; k != 0; k--) n += k;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0; k = 10;</a:t>
            </a:r>
          </a:p>
          <a:p>
            <a:pPr marL="36000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k;) { n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k -= 1; 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Примеры циклов </a:t>
            </a:r>
            <a:r>
              <a:rPr lang="en-US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ru-RU" sz="3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n;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dirty="0" smtClean="0">
                <a:solidFill>
                  <a:srgbClr val="C00000"/>
                </a:solidFill>
              </a:rPr>
              <a:t>Циклы, в которых выполнятся только начальные действия</a:t>
            </a:r>
            <a:r>
              <a:rPr lang="ru-RU" sz="2600" dirty="0" smtClean="0"/>
              <a:t>: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 = 0,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k &lt; n; k++) n += k;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 = 0, k = 1; n; n += k, k++)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Бесконечные циклы</a:t>
            </a:r>
            <a:r>
              <a:rPr lang="ru-RU" sz="2600" dirty="0" smtClean="0">
                <a:cs typeface="Courier New" panose="02070309020205020404" pitchFamily="49" charset="0"/>
              </a:rPr>
              <a:t>:</a:t>
            </a:r>
            <a:endParaRPr lang="en-US" sz="2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 = 0, k = 1; k; k++) n += k;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= 1; 1; k++)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true;)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Цикл, который выполнится 5 раз</a:t>
            </a:r>
            <a:r>
              <a:rPr lang="ru-RU" sz="2400" dirty="0" smtClean="0">
                <a:cs typeface="Courier New" panose="02070309020205020404" pitchFamily="49" charset="0"/>
              </a:rPr>
              <a:t>: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(n =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 = 1;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++, n--);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Цикл </a:t>
            </a:r>
            <a:r>
              <a:rPr lang="en-US" sz="3600" dirty="0" smtClean="0">
                <a:solidFill>
                  <a:schemeClr val="accent1"/>
                </a:solidFill>
              </a:rPr>
              <a:t>while</a:t>
            </a:r>
            <a:endParaRPr lang="ru-RU" sz="3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600" b="1" dirty="0"/>
              <a:t>Формат</a:t>
            </a:r>
            <a:r>
              <a:rPr lang="ru-RU" sz="2600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ru-RU" sz="2600" dirty="0" smtClean="0">
                <a:cs typeface="Courier New" panose="02070309020205020404" pitchFamily="49" charset="0"/>
              </a:rPr>
              <a:t>условие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cs typeface="Courier New" panose="02070309020205020404" pitchFamily="49" charset="0"/>
              </a:rPr>
              <a:t>оператор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условие</a:t>
            </a:r>
            <a:r>
              <a:rPr lang="ru-RU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>
                <a:cs typeface="Courier New" panose="02070309020205020404" pitchFamily="49" charset="0"/>
              </a:rPr>
              <a:t>– любое выражение, значением которого может быть истина, ложь или целое число (как в условном операторе)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оператор</a:t>
            </a:r>
            <a:r>
              <a:rPr lang="ru-RU" altLang="ru-RU" sz="2600" dirty="0">
                <a:cs typeface="Courier New" panose="02070309020205020404" pitchFamily="49" charset="0"/>
              </a:rPr>
              <a:t> – любой оператор С++ (в том числе, составной или пустой) – это тело </a:t>
            </a:r>
            <a:r>
              <a:rPr lang="ru-RU" altLang="ru-RU" sz="2600" dirty="0" smtClean="0">
                <a:cs typeface="Courier New" panose="02070309020205020404" pitchFamily="49" charset="0"/>
              </a:rPr>
              <a:t>цикла</a:t>
            </a:r>
            <a:endParaRPr lang="en-US" altLang="ru-RU" sz="2600" dirty="0" smtClean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Порядок работы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600" dirty="0">
                <a:cs typeface="Courier New" panose="02070309020205020404" pitchFamily="49" charset="0"/>
              </a:rPr>
              <a:t>Проверяется </a:t>
            </a:r>
            <a:r>
              <a:rPr lang="ru-RU" alt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условие</a:t>
            </a:r>
            <a:r>
              <a:rPr lang="ru-RU" altLang="ru-RU" sz="2600" dirty="0" smtClean="0">
                <a:cs typeface="Courier New" panose="02070309020205020404" pitchFamily="49" charset="0"/>
              </a:rPr>
              <a:t>.</a:t>
            </a:r>
            <a:r>
              <a:rPr lang="ru-RU" altLang="ru-RU" sz="2600" dirty="0">
                <a:cs typeface="Courier New" panose="02070309020205020404" pitchFamily="49" charset="0"/>
              </a:rPr>
              <a:t> Если </a:t>
            </a:r>
            <a:r>
              <a:rPr lang="ru-RU" altLang="ru-RU" sz="2600" dirty="0" smtClean="0">
                <a:cs typeface="Courier New" panose="02070309020205020404" pitchFamily="49" charset="0"/>
              </a:rPr>
              <a:t>оно </a:t>
            </a:r>
            <a:r>
              <a:rPr lang="ru-RU" altLang="ru-RU" sz="2600" dirty="0">
                <a:cs typeface="Courier New" panose="02070309020205020404" pitchFamily="49" charset="0"/>
              </a:rPr>
              <a:t>ложно, то работа всего оператора цикла </a:t>
            </a:r>
            <a:r>
              <a:rPr lang="ru-RU" altLang="ru-RU" sz="2600" dirty="0" smtClean="0">
                <a:cs typeface="Courier New" panose="02070309020205020404" pitchFamily="49" charset="0"/>
              </a:rPr>
              <a:t>завершается. </a:t>
            </a:r>
            <a:r>
              <a:rPr lang="ru-RU" altLang="ru-RU" sz="2600" dirty="0">
                <a:cs typeface="Courier New" panose="02070309020205020404" pitchFamily="49" charset="0"/>
              </a:rPr>
              <a:t>Если </a:t>
            </a:r>
            <a:r>
              <a:rPr lang="ru-RU" altLang="ru-RU" sz="2600" dirty="0" smtClean="0">
                <a:cs typeface="Courier New" panose="02070309020205020404" pitchFamily="49" charset="0"/>
              </a:rPr>
              <a:t>условие </a:t>
            </a:r>
            <a:r>
              <a:rPr lang="ru-RU" altLang="ru-RU" sz="2600" dirty="0">
                <a:cs typeface="Courier New" panose="02070309020205020404" pitchFamily="49" charset="0"/>
              </a:rPr>
              <a:t>истинно, </a:t>
            </a:r>
            <a:r>
              <a:rPr lang="ru-RU" altLang="ru-RU" sz="2600" dirty="0" smtClean="0">
                <a:cs typeface="Courier New" panose="02070309020205020404" pitchFamily="49" charset="0"/>
              </a:rPr>
              <a:t>то </a:t>
            </a:r>
            <a:r>
              <a:rPr lang="ru-RU" altLang="ru-RU" sz="2600" dirty="0">
                <a:cs typeface="Courier New" panose="02070309020205020404" pitchFamily="49" charset="0"/>
              </a:rPr>
              <a:t>выполняется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оператор</a:t>
            </a:r>
            <a:r>
              <a:rPr lang="ru-RU" altLang="ru-RU" sz="2600" dirty="0" smtClean="0">
                <a:cs typeface="Courier New" panose="02070309020205020404" pitchFamily="49" charset="0"/>
              </a:rPr>
              <a:t>, затем вновь проверяется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условие</a:t>
            </a:r>
            <a:r>
              <a:rPr lang="ru-RU" altLang="ru-RU" sz="2600" dirty="0" smtClean="0">
                <a:cs typeface="Courier New" panose="02070309020205020404" pitchFamily="49" charset="0"/>
              </a:rPr>
              <a:t> и т.д.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Оператор</a:t>
            </a:r>
            <a:r>
              <a:rPr lang="ru-RU" altLang="ru-RU" sz="2600" dirty="0" smtClean="0">
                <a:cs typeface="Courier New" panose="02070309020205020404" pitchFamily="49" charset="0"/>
              </a:rPr>
              <a:t> должен включать действия, которые когда-либо приведут к нарушению истинности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условия</a:t>
            </a:r>
            <a:r>
              <a:rPr lang="ru-RU" altLang="ru-RU" sz="2400" dirty="0" smtClean="0">
                <a:cs typeface="Courier New" panose="02070309020205020404" pitchFamily="49" charset="0"/>
              </a:rPr>
              <a:t>.</a:t>
            </a:r>
            <a:endParaRPr lang="ru-RU" altLang="ru-RU" sz="2400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ru-RU" altLang="ru-RU" sz="2400" dirty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Примеры циклов </a:t>
            </a:r>
            <a:r>
              <a:rPr lang="en-US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n;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Подсчет суммы чисел от 1 до 10</a:t>
            </a:r>
            <a:r>
              <a:rPr lang="ru-RU" sz="2800" dirty="0" smtClean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k = 1;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(k &lt;= 10) { n += k;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k++;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0; k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(k)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n += k;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-= 1;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Бесконечные циклы</a:t>
            </a:r>
            <a:r>
              <a:rPr lang="ru-RU" sz="2800" dirty="0">
                <a:cs typeface="Courier New" panose="02070309020205020404" pitchFamily="49" charset="0"/>
              </a:rPr>
              <a:t>:</a:t>
            </a: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(1) { … 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Структура программы на С/С++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Директивы препроцессора </a:t>
            </a:r>
            <a:endParaRPr lang="en-US" dirty="0" smtClean="0"/>
          </a:p>
          <a:p>
            <a:pPr marL="0" indent="360000">
              <a:spcBef>
                <a:spcPts val="0"/>
              </a:spcBef>
              <a:buNone/>
              <a:defRPr/>
            </a:pPr>
            <a:r>
              <a:rPr lang="ru-RU" dirty="0" smtClean="0"/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#define, #include,…</a:t>
            </a:r>
            <a:r>
              <a:rPr lang="ru-RU" dirty="0" smtClean="0"/>
              <a:t>)</a:t>
            </a:r>
            <a:endParaRPr lang="ru-RU" dirty="0"/>
          </a:p>
          <a:p>
            <a:pPr>
              <a:defRPr/>
            </a:pPr>
            <a:r>
              <a:rPr lang="ru-RU" dirty="0"/>
              <a:t>Описания глобальных типов данных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class,…</a:t>
            </a:r>
            <a:r>
              <a:rPr lang="ru-RU" dirty="0" smtClean="0"/>
              <a:t>)</a:t>
            </a:r>
            <a:endParaRPr lang="ru-RU" dirty="0"/>
          </a:p>
          <a:p>
            <a:pPr>
              <a:defRPr/>
            </a:pPr>
            <a:r>
              <a:rPr lang="ru-RU" dirty="0"/>
              <a:t>Описания глобальных данных (переменных, констант)</a:t>
            </a:r>
          </a:p>
          <a:p>
            <a:pPr>
              <a:defRPr/>
            </a:pPr>
            <a:r>
              <a:rPr lang="ru-RU" dirty="0"/>
              <a:t>Описания заголовков функций</a:t>
            </a:r>
            <a:endParaRPr lang="en-US" dirty="0"/>
          </a:p>
          <a:p>
            <a:pPr>
              <a:defRPr/>
            </a:pPr>
            <a:r>
              <a:rPr lang="ru-RU" dirty="0"/>
              <a:t>Главная функция 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/>
              <a:t>  </a:t>
            </a:r>
            <a:r>
              <a:rPr lang="ru-RU" dirty="0"/>
              <a:t>или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tmain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Описания </a:t>
            </a:r>
            <a:r>
              <a:rPr lang="ru-RU" dirty="0"/>
              <a:t>функций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0"/>
            <a:ext cx="8640960" cy="6858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min(double, double);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min(x, y)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min(double a, double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 &lt;= b) return a; else return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Арифметические типы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cs typeface="Courier New" panose="02070309020205020404" pitchFamily="49" charset="0"/>
              </a:rPr>
              <a:t>Типы переменных: </a:t>
            </a:r>
            <a:endParaRPr lang="en-US" sz="2800" dirty="0" smtClean="0"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cs typeface="Courier New" panose="02070309020205020404" pitchFamily="49" charset="0"/>
              </a:rPr>
              <a:t> – </a:t>
            </a:r>
            <a:r>
              <a:rPr lang="ru-RU" sz="2800" dirty="0" smtClean="0">
                <a:cs typeface="Courier New" panose="02070309020205020404" pitchFamily="49" charset="0"/>
              </a:rPr>
              <a:t>целые со знаком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loat</a:t>
            </a:r>
            <a:r>
              <a:rPr lang="ru-RU" sz="2800" dirty="0" smtClean="0">
                <a:cs typeface="Courier New" panose="02070309020205020404" pitchFamily="49" charset="0"/>
              </a:rPr>
              <a:t> – короткие вещественные (с плавающей точкой)</a:t>
            </a:r>
            <a:endParaRPr lang="en-US" sz="2800" dirty="0" smtClean="0"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cs typeface="Courier New" panose="02070309020205020404" pitchFamily="49" charset="0"/>
              </a:rPr>
              <a:t>– вещественные с двойной точностью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altLang="ru-RU" sz="2800" dirty="0" smtClean="0"/>
              <a:t>Модификаторы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ru-RU" altLang="ru-RU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altLang="ru-RU" sz="2800" b="1" dirty="0" smtClean="0">
                <a:solidFill>
                  <a:srgbClr val="C00000"/>
                </a:solidFill>
              </a:rPr>
              <a:t>Имя переменной </a:t>
            </a:r>
            <a:r>
              <a:rPr lang="ru-RU" altLang="ru-RU" sz="2800" dirty="0" smtClean="0"/>
              <a:t>(</a:t>
            </a:r>
            <a:r>
              <a:rPr lang="ru-RU" altLang="ru-RU" sz="2800" b="1" dirty="0" smtClean="0">
                <a:solidFill>
                  <a:srgbClr val="C00000"/>
                </a:solidFill>
              </a:rPr>
              <a:t>идентификатор</a:t>
            </a:r>
            <a:r>
              <a:rPr lang="ru-RU" altLang="ru-RU" sz="2800" dirty="0" smtClean="0"/>
              <a:t>) – последовательность </a:t>
            </a:r>
            <a:r>
              <a:rPr lang="ru-RU" altLang="ru-RU" sz="2800" dirty="0"/>
              <a:t>букв </a:t>
            </a:r>
            <a:r>
              <a:rPr lang="ru-RU" altLang="ru-RU" sz="2800" dirty="0" smtClean="0"/>
              <a:t>и</a:t>
            </a:r>
            <a:r>
              <a:rPr lang="en-US" altLang="ru-RU" sz="2800" dirty="0" smtClean="0"/>
              <a:t>/</a:t>
            </a:r>
            <a:r>
              <a:rPr lang="ru-RU" altLang="ru-RU" sz="2800" dirty="0" smtClean="0"/>
              <a:t>или </a:t>
            </a:r>
            <a:r>
              <a:rPr lang="ru-RU" altLang="ru-RU" sz="2800" dirty="0"/>
              <a:t>цифр, начинается всегда с </a:t>
            </a:r>
            <a:r>
              <a:rPr lang="ru-RU" altLang="ru-RU" sz="2800" dirty="0" smtClean="0"/>
              <a:t>буквы</a:t>
            </a:r>
          </a:p>
          <a:p>
            <a:pPr marL="0" indent="0">
              <a:buNone/>
            </a:pPr>
            <a:endParaRPr lang="ru-RU" sz="2800" dirty="0" smtClean="0"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Примеры описаний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переменных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nsigned k;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mask;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leng2;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x1, x2, y1, y2;</a:t>
            </a:r>
          </a:p>
          <a:p>
            <a:pPr marL="360000" indent="-360000">
              <a:spcBef>
                <a:spcPts val="1800"/>
              </a:spcBef>
              <a:buNone/>
            </a:pPr>
            <a:r>
              <a:rPr lang="ru-RU" sz="2800" dirty="0" smtClean="0">
                <a:cs typeface="Courier New" panose="02070309020205020404" pitchFamily="49" charset="0"/>
              </a:rPr>
              <a:t>Константы описываются значением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-256  -1  10000 – </a:t>
            </a:r>
            <a:r>
              <a:rPr lang="ru-RU" sz="2800" dirty="0" smtClean="0">
                <a:cs typeface="Courier New" panose="02070309020205020404" pitchFamily="49" charset="0"/>
              </a:rPr>
              <a:t>целые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-100.0  3.1415  1e-3 (= 0.001)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800" dirty="0" smtClean="0">
                <a:cs typeface="Courier New" panose="02070309020205020404" pitchFamily="49" charset="0"/>
              </a:rPr>
              <a:t>вещественные</a:t>
            </a:r>
            <a:r>
              <a:rPr lang="ru-RU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Внутренний формат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pPr marL="360000" indent="-360000">
              <a:buNone/>
            </a:pP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/>
              <a:t> – 4 </a:t>
            </a:r>
            <a:r>
              <a:rPr lang="ru-RU" sz="2800" dirty="0" smtClean="0"/>
              <a:t>байта (32 бита),</a:t>
            </a:r>
          </a:p>
          <a:p>
            <a:pPr marL="0" indent="360000">
              <a:buNone/>
            </a:pPr>
            <a:r>
              <a:rPr lang="ru-RU" altLang="ru-RU" sz="2800" dirty="0" smtClean="0"/>
              <a:t>диапазон: -2147483648…2147483647,</a:t>
            </a:r>
          </a:p>
          <a:p>
            <a:pPr marL="0" indent="360000">
              <a:buNone/>
            </a:pPr>
            <a:r>
              <a:rPr lang="ru-RU" altLang="ru-RU" sz="2800" dirty="0" smtClean="0"/>
              <a:t>числа </a:t>
            </a:r>
            <a:r>
              <a:rPr lang="en-US" altLang="ru-RU" sz="2800" dirty="0" smtClean="0"/>
              <a:t>&gt;</a:t>
            </a:r>
            <a:r>
              <a:rPr lang="ru-RU" altLang="ru-RU" sz="2800" dirty="0" smtClean="0"/>
              <a:t>=</a:t>
            </a:r>
            <a:r>
              <a:rPr lang="en-US" altLang="ru-RU" sz="2800" dirty="0" smtClean="0"/>
              <a:t>0</a:t>
            </a:r>
            <a:r>
              <a:rPr lang="ru-RU" altLang="ru-RU" sz="2800" dirty="0" smtClean="0"/>
              <a:t> – прямой двоичный код,</a:t>
            </a:r>
          </a:p>
          <a:p>
            <a:pPr marL="0" indent="360000">
              <a:buNone/>
            </a:pPr>
            <a:r>
              <a:rPr lang="ru-RU" altLang="ru-RU" sz="2800" dirty="0" smtClean="0"/>
              <a:t>числа </a:t>
            </a:r>
            <a:r>
              <a:rPr lang="en-US" altLang="ru-RU" sz="2800" dirty="0" smtClean="0"/>
              <a:t>&lt;0</a:t>
            </a:r>
            <a:r>
              <a:rPr lang="ru-RU" altLang="ru-RU" sz="2800" dirty="0" smtClean="0"/>
              <a:t> – дополнительный код</a:t>
            </a:r>
          </a:p>
          <a:p>
            <a:pPr marL="360000" indent="-360000"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 smtClean="0"/>
              <a:t> </a:t>
            </a:r>
            <a:r>
              <a:rPr lang="ru-RU" sz="2800" dirty="0" smtClean="0"/>
              <a:t>– 4 байта (8 бит – порядок, 23 бита – мантисса, 6-7 точных десятичных цифр числа)</a:t>
            </a:r>
          </a:p>
          <a:p>
            <a:pPr marL="360000" indent="-360000">
              <a:buNone/>
            </a:pPr>
            <a:endParaRPr lang="ru-RU" sz="2800" dirty="0" smtClean="0"/>
          </a:p>
          <a:p>
            <a:pPr marL="360000" indent="-36000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sz="2800" dirty="0" smtClean="0"/>
              <a:t> – 8 байт (11 бит – порядок, 52 бита – мантисса, 15 точных десятичных цифр числа)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1AAA3-8000-445F-914B-B69461FE0D23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>
          <a:xfrm>
            <a:off x="611188" y="0"/>
            <a:ext cx="8086725" cy="549275"/>
          </a:xfrm>
        </p:spPr>
        <p:txBody>
          <a:bodyPr/>
          <a:lstStyle/>
          <a:p>
            <a:pPr eaLnBrk="1" hangingPunct="1"/>
            <a:r>
              <a:rPr lang="ru-RU" altLang="ru-RU" sz="3600" b="1" dirty="0" smtClean="0">
                <a:solidFill>
                  <a:schemeClr val="accent1"/>
                </a:solidFill>
              </a:rPr>
              <a:t>Операции и их приоритеты</a:t>
            </a:r>
          </a:p>
        </p:txBody>
      </p:sp>
      <p:graphicFrame>
        <p:nvGraphicFramePr>
          <p:cNvPr id="9303" name="Group 87"/>
          <p:cNvGraphicFramePr>
            <a:graphicFrameLocks noGrp="1"/>
          </p:cNvGraphicFramePr>
          <p:nvPr>
            <p:ph idx="1"/>
          </p:nvPr>
        </p:nvGraphicFramePr>
        <p:xfrm>
          <a:off x="323850" y="620713"/>
          <a:ext cx="8640763" cy="5810250"/>
        </p:xfrm>
        <a:graphic>
          <a:graphicData uri="http://schemas.openxmlformats.org/drawingml/2006/table">
            <a:tbl>
              <a:tblPr/>
              <a:tblGrid>
                <a:gridCol w="1511300"/>
                <a:gridCol w="5400675"/>
                <a:gridCol w="1728788"/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Приоритет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Операции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Порядок </a:t>
                      </a:r>
                    </a:p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исполнения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 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[]  -&gt;  .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~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+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-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++ 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 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*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&lt;тип&gt;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sizeof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←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 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-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&gt;&gt;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&lt;=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&gt;= 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 :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←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 </a:t>
                      </a:r>
                      <a:r>
                        <a:rPr kumimoji="0" lang="ru-RU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*=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/=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%=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-=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&amp;=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^=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|=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&lt;&lt;=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&gt;&gt;=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←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9525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9525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→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314" name="Rectangle 1"/>
          <p:cNvSpPr>
            <a:spLocks noChangeArrowheads="1"/>
          </p:cNvSpPr>
          <p:nvPr/>
        </p:nvSpPr>
        <p:spPr bwMode="auto">
          <a:xfrm>
            <a:off x="2500313" y="24145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95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80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Приведение типов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446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x, y;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1.7;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m = 3;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>
                <a:cs typeface="Courier New" panose="02070309020205020404" pitchFamily="49" charset="0"/>
              </a:rPr>
              <a:t>Результаты операций</a:t>
            </a:r>
            <a:r>
              <a:rPr lang="ru-RU" sz="2800" dirty="0" smtClean="0">
                <a:cs typeface="Courier New" panose="02070309020205020404" pitchFamily="49" charset="0"/>
              </a:rPr>
              <a:t>:</a:t>
            </a: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+ 10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- 3.0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* y –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ru-RU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+ 10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/ 3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* 5 –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&lt;= k –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== k/3*m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!= 10 –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k/3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== 3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y/3*3 == y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sz="2800" dirty="0" smtClean="0">
                <a:cs typeface="Courier New" panose="02070309020205020404" pitchFamily="49" charset="0"/>
              </a:rPr>
              <a:t>(</a:t>
            </a: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неправильно!</a:t>
            </a:r>
            <a:r>
              <a:rPr lang="en-US" sz="2800" dirty="0" smtClean="0">
                <a:cs typeface="Courier New" panose="02070309020205020404" pitchFamily="49" charset="0"/>
              </a:rPr>
              <a:t>)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abs(y/3*3 -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)&lt;1e-6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правильно</a:t>
            </a:r>
            <a:r>
              <a:rPr 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!</a:t>
            </a:r>
            <a:r>
              <a:rPr lang="en-US" sz="2800" dirty="0">
                <a:cs typeface="Courier New" panose="02070309020205020404" pitchFamily="49" charset="0"/>
              </a:rPr>
              <a:t>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12509</TotalTime>
  <Words>2752</Words>
  <Application>Microsoft Office PowerPoint</Application>
  <PresentationFormat>Экран (4:3)</PresentationFormat>
  <Paragraphs>374</Paragraphs>
  <Slides>27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1_Тема Office</vt:lpstr>
      <vt:lpstr>Основы программирования</vt:lpstr>
      <vt:lpstr>Полезные сайты для изучения С/С++</vt:lpstr>
      <vt:lpstr>Структура программы на С/С++</vt:lpstr>
      <vt:lpstr>Презентация PowerPoint</vt:lpstr>
      <vt:lpstr>Арифметические типы</vt:lpstr>
      <vt:lpstr>Примеры описаний переменных</vt:lpstr>
      <vt:lpstr>Внутренний формат</vt:lpstr>
      <vt:lpstr>Операции и их приоритеты</vt:lpstr>
      <vt:lpstr>Приведение типов</vt:lpstr>
      <vt:lpstr>Арифметическое выражение (формула)</vt:lpstr>
      <vt:lpstr>Список основных операторов</vt:lpstr>
      <vt:lpstr>Оператор присваивания</vt:lpstr>
      <vt:lpstr>Сокращенная запись</vt:lpstr>
      <vt:lpstr>Ввод/вывод чисел</vt:lpstr>
      <vt:lpstr>Ввод/вывод чисел</vt:lpstr>
      <vt:lpstr>Примеры ввода значений</vt:lpstr>
      <vt:lpstr>Примеры вывода значений</vt:lpstr>
      <vt:lpstr>Составной оператор</vt:lpstr>
      <vt:lpstr>Условный оператор</vt:lpstr>
      <vt:lpstr>Примеры условных операторов</vt:lpstr>
      <vt:lpstr>Целочисленные значения в условиях</vt:lpstr>
      <vt:lpstr>Цикл for</vt:lpstr>
      <vt:lpstr>Порядок работы цикла for</vt:lpstr>
      <vt:lpstr>Примеры циклов for</vt:lpstr>
      <vt:lpstr>Примеры циклов for</vt:lpstr>
      <vt:lpstr>Цикл while</vt:lpstr>
      <vt:lpstr>Примеры циклов while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225</cp:revision>
  <dcterms:created xsi:type="dcterms:W3CDTF">2017-08-01T07:03:16Z</dcterms:created>
  <dcterms:modified xsi:type="dcterms:W3CDTF">2017-09-07T13:25:39Z</dcterms:modified>
</cp:coreProperties>
</file>